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Roboto"/>
      <p:regular r:id="rId23"/>
      <p:bold r:id="rId24"/>
      <p:italic r:id="rId25"/>
      <p:boldItalic r:id="rId26"/>
    </p:embeddedFont>
    <p:embeddedFont>
      <p:font typeface="Nunito"/>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Nunito-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4505fcaea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4505fcaea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4505fcaea9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4505fcaea9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4505fcaea9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4505fcaea9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4505fcaea9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4505fcaea9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4505fcaea9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4505fcaea9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4505fcaea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4505fcaea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4505fcaea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4505fcaea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4505fcaea9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4505fcaea9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4505fcaea9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4505fcaea9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4505fcaea9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4505fcaea9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4505fcaea9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4505fcaea9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4505fcaea9_1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4505fcaea9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4505fcaea9_1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4505fcaea9_1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github.com/abeednabith/CS501_AL/blob/main/mazeCopy.py"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hc.labnet.sfbu.edu/~henry/npu/classes/algorithm/tutorialpoints_dsa/slide/depth_first_traversal.html" TargetMode="External"/><Relationship Id="rId4" Type="http://schemas.openxmlformats.org/officeDocument/2006/relationships/hyperlink" Target="https://hc.labnet.sfbu.edu/~henry/npu/classes/algorithm/graph_alg/slide/maze.html" TargetMode="External"/><Relationship Id="rId5" Type="http://schemas.openxmlformats.org/officeDocument/2006/relationships/hyperlink" Target="https://leetcode.com/problems/the-maze/" TargetMode="External"/><Relationship Id="rId6" Type="http://schemas.openxmlformats.org/officeDocument/2006/relationships/hyperlink" Target="https://www.geeksforgeeks.org/rat-in-a-maze-backtracking-2/" TargetMode="External"/><Relationship Id="rId7" Type="http://schemas.openxmlformats.org/officeDocument/2006/relationships/hyperlink" Target="https://stackoverflow.com/questions/47222855/in-what-sense-is-dfs-faster-than-bf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jpg"/><Relationship Id="rId4"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5.png"/><Relationship Id="rId6"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2024100"/>
          </a:xfrm>
          <a:prstGeom prst="rect">
            <a:avLst/>
          </a:prstGeom>
        </p:spPr>
        <p:txBody>
          <a:bodyPr anchorCtr="0" anchor="t" bIns="91425" lIns="91425" spcFirstLastPara="1" rIns="91425" wrap="square" tIns="91425">
            <a:normAutofit/>
          </a:bodyPr>
          <a:lstStyle/>
          <a:p>
            <a:pPr indent="457200" lvl="0" marL="1828800" rtl="0" algn="l">
              <a:spcBef>
                <a:spcPts val="0"/>
              </a:spcBef>
              <a:spcAft>
                <a:spcPts val="0"/>
              </a:spcAft>
              <a:buNone/>
            </a:pPr>
            <a:r>
              <a:rPr lang="en"/>
              <a:t>  The Maze(BFS)</a:t>
            </a:r>
            <a:endParaRPr/>
          </a:p>
          <a:p>
            <a:pPr indent="457200" lvl="0" marL="1828800" rtl="0" algn="l">
              <a:spcBef>
                <a:spcPts val="0"/>
              </a:spcBef>
              <a:spcAft>
                <a:spcPts val="0"/>
              </a:spcAft>
              <a:buNone/>
            </a:pPr>
            <a:r>
              <a:rPr lang="en" sz="1100"/>
              <a:t>         </a:t>
            </a:r>
            <a:endParaRPr sz="1100"/>
          </a:p>
          <a:p>
            <a:pPr indent="457200" lvl="0" marL="1828800" rtl="0" algn="l">
              <a:spcBef>
                <a:spcPts val="0"/>
              </a:spcBef>
              <a:spcAft>
                <a:spcPts val="0"/>
              </a:spcAft>
              <a:buNone/>
            </a:pPr>
            <a:r>
              <a:t/>
            </a:r>
            <a:endParaRPr sz="1100"/>
          </a:p>
          <a:p>
            <a:pPr indent="0" lvl="0" marL="3200400" rtl="0" algn="l">
              <a:spcBef>
                <a:spcPts val="0"/>
              </a:spcBef>
              <a:spcAft>
                <a:spcPts val="0"/>
              </a:spcAft>
              <a:buNone/>
            </a:pPr>
            <a:r>
              <a:rPr lang="en" sz="1100"/>
              <a:t>           By </a:t>
            </a:r>
            <a:endParaRPr sz="1100"/>
          </a:p>
          <a:p>
            <a:pPr indent="0" lvl="0" marL="2743200" rtl="0" algn="l">
              <a:spcBef>
                <a:spcPts val="0"/>
              </a:spcBef>
              <a:spcAft>
                <a:spcPts val="0"/>
              </a:spcAft>
              <a:buNone/>
            </a:pPr>
            <a:r>
              <a:rPr lang="en" sz="1100"/>
              <a:t>    Muhammed Abeed Nabith</a:t>
            </a:r>
            <a:endParaRPr sz="1100"/>
          </a:p>
          <a:p>
            <a:pPr indent="0" lvl="0" marL="2743200" rtl="0" algn="l">
              <a:spcBef>
                <a:spcPts val="0"/>
              </a:spcBef>
              <a:spcAft>
                <a:spcPts val="0"/>
              </a:spcAft>
              <a:buNone/>
            </a:pPr>
            <a:r>
              <a:t/>
            </a:r>
            <a:endParaRPr sz="1100"/>
          </a:p>
          <a:p>
            <a:pPr indent="0" lvl="0" marL="1828800" rtl="0" algn="l">
              <a:spcBef>
                <a:spcPts val="0"/>
              </a:spcBef>
              <a:spcAft>
                <a:spcPts val="0"/>
              </a:spcAft>
              <a:buNone/>
            </a:pPr>
            <a:r>
              <a:rPr lang="en" sz="1100"/>
              <a:t>           Prepared under the direction of </a:t>
            </a:r>
            <a:r>
              <a:rPr lang="en" sz="1311">
                <a:solidFill>
                  <a:schemeClr val="dk1"/>
                </a:solidFill>
              </a:rPr>
              <a:t>Prof. Henry Chang</a:t>
            </a:r>
            <a:endParaRPr sz="1311">
              <a:solidFill>
                <a:schemeClr val="dk1"/>
              </a:solidFill>
            </a:endParaRPr>
          </a:p>
        </p:txBody>
      </p:sp>
      <p:sp>
        <p:nvSpPr>
          <p:cNvPr id="87" name="Google Shape;87;p13"/>
          <p:cNvSpPr txBox="1"/>
          <p:nvPr>
            <p:ph idx="1" type="subTitle"/>
          </p:nvPr>
        </p:nvSpPr>
        <p:spPr>
          <a:xfrm>
            <a:off x="727952" y="37672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 						      School of Engineering</a:t>
            </a:r>
            <a:endParaRPr/>
          </a:p>
          <a:p>
            <a:pPr indent="0" lvl="0" marL="0" rtl="0" algn="l">
              <a:spcBef>
                <a:spcPts val="0"/>
              </a:spcBef>
              <a:spcAft>
                <a:spcPts val="0"/>
              </a:spcAft>
              <a:buNone/>
            </a:pPr>
            <a:r>
              <a:rPr lang="en"/>
              <a:t>					San Francisco Bay University, Fremont, CA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727650" y="0"/>
            <a:ext cx="7688700" cy="45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 DFS</a:t>
            </a:r>
            <a:endParaRPr/>
          </a:p>
        </p:txBody>
      </p:sp>
      <p:pic>
        <p:nvPicPr>
          <p:cNvPr id="155" name="Google Shape;155;p22"/>
          <p:cNvPicPr preferRelativeResize="0"/>
          <p:nvPr/>
        </p:nvPicPr>
        <p:blipFill>
          <a:blip r:embed="rId3">
            <a:alphaModFix/>
          </a:blip>
          <a:stretch>
            <a:fillRect/>
          </a:stretch>
        </p:blipFill>
        <p:spPr>
          <a:xfrm>
            <a:off x="331050" y="882300"/>
            <a:ext cx="8696325" cy="4214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66365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a:t>
            </a:r>
            <a:endParaRPr/>
          </a:p>
        </p:txBody>
      </p:sp>
      <p:pic>
        <p:nvPicPr>
          <p:cNvPr id="161" name="Google Shape;161;p23"/>
          <p:cNvPicPr preferRelativeResize="0"/>
          <p:nvPr/>
        </p:nvPicPr>
        <p:blipFill>
          <a:blip r:embed="rId3">
            <a:alphaModFix/>
          </a:blip>
          <a:stretch>
            <a:fillRect/>
          </a:stretch>
        </p:blipFill>
        <p:spPr>
          <a:xfrm>
            <a:off x="729450" y="1278825"/>
            <a:ext cx="4204625" cy="3680650"/>
          </a:xfrm>
          <a:prstGeom prst="rect">
            <a:avLst/>
          </a:prstGeom>
          <a:noFill/>
          <a:ln>
            <a:noFill/>
          </a:ln>
        </p:spPr>
      </p:pic>
      <p:pic>
        <p:nvPicPr>
          <p:cNvPr id="162" name="Google Shape;162;p23"/>
          <p:cNvPicPr preferRelativeResize="0"/>
          <p:nvPr/>
        </p:nvPicPr>
        <p:blipFill>
          <a:blip r:embed="rId4">
            <a:alphaModFix/>
          </a:blip>
          <a:stretch>
            <a:fillRect/>
          </a:stretch>
        </p:blipFill>
        <p:spPr>
          <a:xfrm>
            <a:off x="4934075" y="2254050"/>
            <a:ext cx="4209925" cy="1420094"/>
          </a:xfrm>
          <a:prstGeom prst="rect">
            <a:avLst/>
          </a:prstGeom>
          <a:noFill/>
          <a:ln>
            <a:noFill/>
          </a:ln>
        </p:spPr>
      </p:pic>
      <p:sp>
        <p:nvSpPr>
          <p:cNvPr id="163" name="Google Shape;163;p23"/>
          <p:cNvSpPr txBox="1"/>
          <p:nvPr/>
        </p:nvSpPr>
        <p:spPr>
          <a:xfrm>
            <a:off x="5374075" y="1853850"/>
            <a:ext cx="159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Test case outputs</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9" name="Google Shape;169;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Maze problems are very helpful and intelligent problems to understand and study the important algorithms </a:t>
            </a:r>
            <a:r>
              <a:rPr lang="en">
                <a:solidFill>
                  <a:srgbClr val="E69138"/>
                </a:solidFill>
              </a:rPr>
              <a:t>DFS</a:t>
            </a:r>
            <a:r>
              <a:rPr lang="en"/>
              <a:t>, </a:t>
            </a:r>
            <a:r>
              <a:rPr lang="en">
                <a:solidFill>
                  <a:srgbClr val="E69138"/>
                </a:solidFill>
              </a:rPr>
              <a:t>BFS</a:t>
            </a:r>
            <a:r>
              <a:rPr lang="en"/>
              <a:t>, </a:t>
            </a:r>
            <a:r>
              <a:rPr lang="en">
                <a:solidFill>
                  <a:srgbClr val="E69138"/>
                </a:solidFill>
              </a:rPr>
              <a:t>Backtracking</a:t>
            </a:r>
            <a:r>
              <a:rPr lang="en"/>
              <a:t>.</a:t>
            </a:r>
            <a:endParaRPr/>
          </a:p>
          <a:p>
            <a:pPr indent="-311150" lvl="0" marL="457200" rtl="0" algn="l">
              <a:spcBef>
                <a:spcPts val="0"/>
              </a:spcBef>
              <a:spcAft>
                <a:spcPts val="0"/>
              </a:spcAft>
              <a:buSzPts val="1300"/>
              <a:buChar char="●"/>
            </a:pPr>
            <a:r>
              <a:rPr lang="en"/>
              <a:t>Depends on the structure of graph or trees or maze, the time complexity or performance varies for DFS and BFS.</a:t>
            </a:r>
            <a:endParaRPr/>
          </a:p>
          <a:p>
            <a:pPr indent="-311150" lvl="0" marL="457200" rtl="0" algn="l">
              <a:spcBef>
                <a:spcPts val="0"/>
              </a:spcBef>
              <a:spcAft>
                <a:spcPts val="0"/>
              </a:spcAft>
              <a:buSzPts val="1300"/>
              <a:buChar char="●"/>
            </a:pPr>
            <a:r>
              <a:rPr lang="en"/>
              <a:t>Backtracking algorithm is another most important concepts in the Maze problem, this is </a:t>
            </a:r>
            <a:r>
              <a:rPr lang="en">
                <a:solidFill>
                  <a:srgbClr val="666666"/>
                </a:solidFill>
              </a:rPr>
              <a:t>an algorithmic-technique for solving problems recursively by trying to build a solution incrementally.</a:t>
            </a:r>
            <a:endParaRPr>
              <a:solidFill>
                <a:srgbClr val="666666"/>
              </a:solidFill>
            </a:endParaRPr>
          </a:p>
          <a:p>
            <a:pPr indent="-323850" lvl="0" marL="457200" rtl="0" algn="l">
              <a:spcBef>
                <a:spcPts val="0"/>
              </a:spcBef>
              <a:spcAft>
                <a:spcPts val="0"/>
              </a:spcAft>
              <a:buClr>
                <a:srgbClr val="666666"/>
              </a:buClr>
              <a:buSzPts val="1500"/>
              <a:buChar char="●"/>
            </a:pPr>
            <a:r>
              <a:rPr lang="en" sz="1250">
                <a:solidFill>
                  <a:srgbClr val="333333"/>
                </a:solidFill>
                <a:highlight>
                  <a:srgbClr val="FFFFFF"/>
                </a:highlight>
                <a:latin typeface="Roboto"/>
                <a:ea typeface="Roboto"/>
                <a:cs typeface="Roboto"/>
                <a:sym typeface="Roboto"/>
              </a:rPr>
              <a:t>Applications of maze solving systems include </a:t>
            </a:r>
            <a:r>
              <a:rPr lang="en" sz="1250">
                <a:solidFill>
                  <a:schemeClr val="accent3"/>
                </a:solidFill>
                <a:highlight>
                  <a:srgbClr val="FFFFFF"/>
                </a:highlight>
                <a:latin typeface="Roboto"/>
                <a:ea typeface="Roboto"/>
                <a:cs typeface="Roboto"/>
                <a:sym typeface="Roboto"/>
              </a:rPr>
              <a:t>intelligent traffic control </a:t>
            </a:r>
            <a:r>
              <a:rPr lang="en" sz="1250">
                <a:solidFill>
                  <a:srgbClr val="333333"/>
                </a:solidFill>
                <a:highlight>
                  <a:srgbClr val="FFFFFF"/>
                </a:highlight>
                <a:latin typeface="Roboto"/>
                <a:ea typeface="Roboto"/>
                <a:cs typeface="Roboto"/>
                <a:sym typeface="Roboto"/>
              </a:rPr>
              <a:t>that helps ambulances, </a:t>
            </a:r>
            <a:r>
              <a:rPr lang="en" sz="1250">
                <a:solidFill>
                  <a:schemeClr val="accent3"/>
                </a:solidFill>
                <a:highlight>
                  <a:srgbClr val="FFFFFF"/>
                </a:highlight>
                <a:latin typeface="Roboto"/>
                <a:ea typeface="Roboto"/>
                <a:cs typeface="Roboto"/>
                <a:sym typeface="Roboto"/>
              </a:rPr>
              <a:t>cleaning robots</a:t>
            </a:r>
            <a:r>
              <a:rPr lang="en" sz="1250">
                <a:solidFill>
                  <a:srgbClr val="333333"/>
                </a:solidFill>
                <a:highlight>
                  <a:srgbClr val="FFFFFF"/>
                </a:highlight>
                <a:latin typeface="Roboto"/>
                <a:ea typeface="Roboto"/>
                <a:cs typeface="Roboto"/>
                <a:sym typeface="Roboto"/>
              </a:rPr>
              <a:t>, </a:t>
            </a:r>
            <a:r>
              <a:rPr lang="en" sz="1250">
                <a:solidFill>
                  <a:schemeClr val="dk1"/>
                </a:solidFill>
                <a:highlight>
                  <a:srgbClr val="FFFFFF"/>
                </a:highlight>
                <a:latin typeface="Roboto"/>
                <a:ea typeface="Roboto"/>
                <a:cs typeface="Roboto"/>
                <a:sym typeface="Roboto"/>
              </a:rPr>
              <a:t>self driving cars</a:t>
            </a:r>
            <a:r>
              <a:rPr lang="en" sz="1250">
                <a:solidFill>
                  <a:srgbClr val="333333"/>
                </a:solidFill>
                <a:highlight>
                  <a:srgbClr val="FFFFFF"/>
                </a:highlight>
                <a:latin typeface="Roboto"/>
                <a:ea typeface="Roboto"/>
                <a:cs typeface="Roboto"/>
                <a:sym typeface="Roboto"/>
              </a:rPr>
              <a:t>, </a:t>
            </a:r>
            <a:r>
              <a:rPr lang="en" sz="1250">
                <a:solidFill>
                  <a:schemeClr val="dk1"/>
                </a:solidFill>
                <a:highlight>
                  <a:srgbClr val="FFFFFF"/>
                </a:highlight>
                <a:latin typeface="Roboto"/>
                <a:ea typeface="Roboto"/>
                <a:cs typeface="Roboto"/>
                <a:sym typeface="Roboto"/>
              </a:rPr>
              <a:t>fire fighters</a:t>
            </a:r>
            <a:r>
              <a:rPr lang="en" sz="1250">
                <a:solidFill>
                  <a:srgbClr val="333333"/>
                </a:solidFill>
                <a:highlight>
                  <a:srgbClr val="FFFFFF"/>
                </a:highlight>
                <a:latin typeface="Roboto"/>
                <a:ea typeface="Roboto"/>
                <a:cs typeface="Roboto"/>
                <a:sym typeface="Roboto"/>
              </a:rPr>
              <a:t>, or </a:t>
            </a:r>
            <a:r>
              <a:rPr lang="en" sz="1250">
                <a:solidFill>
                  <a:schemeClr val="dk1"/>
                </a:solidFill>
                <a:highlight>
                  <a:srgbClr val="FFFFFF"/>
                </a:highlight>
                <a:latin typeface="Roboto"/>
                <a:ea typeface="Roboto"/>
                <a:cs typeface="Roboto"/>
                <a:sym typeface="Roboto"/>
              </a:rPr>
              <a:t>rescuing robots</a:t>
            </a:r>
            <a:r>
              <a:rPr lang="en" sz="1250">
                <a:solidFill>
                  <a:srgbClr val="333333"/>
                </a:solidFill>
                <a:highlight>
                  <a:srgbClr val="FFFFFF"/>
                </a:highlight>
                <a:latin typeface="Roboto"/>
                <a:ea typeface="Roboto"/>
                <a:cs typeface="Roboto"/>
                <a:sym typeface="Roboto"/>
              </a:rPr>
              <a:t> to find their shortest path to their destination.</a:t>
            </a:r>
            <a:endParaRPr sz="1500">
              <a:solidFill>
                <a:srgbClr val="666666"/>
              </a:solidFill>
            </a:endParaRPr>
          </a:p>
          <a:p>
            <a:pPr indent="-311150" lvl="0" marL="457200" rtl="0" algn="l">
              <a:spcBef>
                <a:spcPts val="0"/>
              </a:spcBef>
              <a:spcAft>
                <a:spcPts val="0"/>
              </a:spcAft>
              <a:buClr>
                <a:srgbClr val="666666"/>
              </a:buClr>
              <a:buSzPts val="1300"/>
              <a:buChar char="●"/>
            </a:pPr>
            <a:r>
              <a:rPr lang="en">
                <a:solidFill>
                  <a:srgbClr val="666666"/>
                </a:solidFill>
              </a:rPr>
              <a:t>Maze solutions in python are available in </a:t>
            </a:r>
            <a:r>
              <a:rPr lang="en" u="sng">
                <a:solidFill>
                  <a:schemeClr val="hlink"/>
                </a:solidFill>
                <a:hlinkClick r:id="rId3"/>
              </a:rPr>
              <a:t>GitHub</a:t>
            </a:r>
            <a:r>
              <a:rPr lang="en">
                <a:solidFill>
                  <a:srgbClr val="666666"/>
                </a:solidFill>
              </a:rPr>
              <a:t>   </a:t>
            </a:r>
            <a:endParaRPr>
              <a:solidFill>
                <a:srgbClr val="66666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Bibliography/References</a:t>
            </a:r>
            <a:endParaRPr/>
          </a:p>
        </p:txBody>
      </p:sp>
      <p:sp>
        <p:nvSpPr>
          <p:cNvPr id="175" name="Google Shape;175;p25"/>
          <p:cNvSpPr txBox="1"/>
          <p:nvPr>
            <p:ph idx="1" type="body"/>
          </p:nvPr>
        </p:nvSpPr>
        <p:spPr>
          <a:xfrm>
            <a:off x="729450" y="2078875"/>
            <a:ext cx="84144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BFS: </a:t>
            </a:r>
            <a:r>
              <a:rPr lang="en" u="sng">
                <a:solidFill>
                  <a:srgbClr val="CC0000"/>
                </a:solidFill>
                <a:hlinkClick r:id="rId3">
                  <a:extLst>
                    <a:ext uri="{A12FA001-AC4F-418D-AE19-62706E023703}">
                      <ahyp:hlinkClr val="tx"/>
                    </a:ext>
                  </a:extLst>
                </a:hlinkClick>
              </a:rPr>
              <a:t>https://hc.labnet.sfbu.edu/~henry/npu/classes/algorithm/tutorialpoints_dsa/slide/depth_first_traversal.html</a:t>
            </a:r>
            <a:r>
              <a:rPr lang="en"/>
              <a:t> </a:t>
            </a:r>
            <a:endParaRPr/>
          </a:p>
          <a:p>
            <a:pPr indent="-311150" lvl="0" marL="457200" rtl="0" algn="l">
              <a:spcBef>
                <a:spcPts val="0"/>
              </a:spcBef>
              <a:spcAft>
                <a:spcPts val="0"/>
              </a:spcAft>
              <a:buSzPts val="1300"/>
              <a:buAutoNum type="arabicPeriod"/>
            </a:pPr>
            <a:r>
              <a:rPr lang="en"/>
              <a:t>Maze:     </a:t>
            </a:r>
            <a:r>
              <a:rPr lang="en" u="sng">
                <a:solidFill>
                  <a:srgbClr val="CC0000"/>
                </a:solidFill>
                <a:hlinkClick r:id="rId4">
                  <a:extLst>
                    <a:ext uri="{A12FA001-AC4F-418D-AE19-62706E023703}">
                      <ahyp:hlinkClr val="tx"/>
                    </a:ext>
                  </a:extLst>
                </a:hlinkClick>
              </a:rPr>
              <a:t>https://hc.labnet.sfbu.edu/~henry/npu/classes/algorithm/graph_alg/slide/maze.html</a:t>
            </a:r>
            <a:endParaRPr/>
          </a:p>
          <a:p>
            <a:pPr indent="-311150" lvl="0" marL="457200" rtl="0" algn="l">
              <a:spcBef>
                <a:spcPts val="0"/>
              </a:spcBef>
              <a:spcAft>
                <a:spcPts val="0"/>
              </a:spcAft>
              <a:buSzPts val="1300"/>
              <a:buAutoNum type="arabicPeriod"/>
            </a:pPr>
            <a:r>
              <a:rPr lang="en"/>
              <a:t>Leet code:  </a:t>
            </a:r>
            <a:r>
              <a:rPr lang="en" u="sng">
                <a:solidFill>
                  <a:srgbClr val="CC0000"/>
                </a:solidFill>
                <a:hlinkClick r:id="rId5">
                  <a:extLst>
                    <a:ext uri="{A12FA001-AC4F-418D-AE19-62706E023703}">
                      <ahyp:hlinkClr val="tx"/>
                    </a:ext>
                  </a:extLst>
                </a:hlinkClick>
              </a:rPr>
              <a:t>https://leetcode.com/problems/the-maze/</a:t>
            </a:r>
            <a:r>
              <a:rPr lang="en">
                <a:solidFill>
                  <a:srgbClr val="CC0000"/>
                </a:solidFill>
              </a:rPr>
              <a:t> </a:t>
            </a:r>
            <a:r>
              <a:rPr lang="en"/>
              <a:t> </a:t>
            </a:r>
            <a:endParaRPr/>
          </a:p>
          <a:p>
            <a:pPr indent="-311150" lvl="0" marL="457200" rtl="0" algn="l">
              <a:spcBef>
                <a:spcPts val="0"/>
              </a:spcBef>
              <a:spcAft>
                <a:spcPts val="0"/>
              </a:spcAft>
              <a:buSzPts val="1300"/>
              <a:buAutoNum type="arabicPeriod"/>
            </a:pPr>
            <a:r>
              <a:rPr lang="en"/>
              <a:t>Geek for geek: </a:t>
            </a:r>
            <a:r>
              <a:rPr lang="en" u="sng">
                <a:solidFill>
                  <a:srgbClr val="CC0000"/>
                </a:solidFill>
                <a:hlinkClick r:id="rId6">
                  <a:extLst>
                    <a:ext uri="{A12FA001-AC4F-418D-AE19-62706E023703}">
                      <ahyp:hlinkClr val="tx"/>
                    </a:ext>
                  </a:extLst>
                </a:hlinkClick>
              </a:rPr>
              <a:t>https://www.geeksforgeeks.org/rat-in-a-maze-backtracking-2/</a:t>
            </a:r>
            <a:r>
              <a:rPr lang="en">
                <a:solidFill>
                  <a:srgbClr val="CC0000"/>
                </a:solidFill>
              </a:rPr>
              <a:t> </a:t>
            </a:r>
            <a:endParaRPr>
              <a:solidFill>
                <a:srgbClr val="CC0000"/>
              </a:solidFill>
            </a:endParaRPr>
          </a:p>
          <a:p>
            <a:pPr indent="-311150" lvl="0" marL="457200" rtl="0" algn="l">
              <a:spcBef>
                <a:spcPts val="0"/>
              </a:spcBef>
              <a:spcAft>
                <a:spcPts val="0"/>
              </a:spcAft>
              <a:buSzPts val="1300"/>
              <a:buAutoNum type="arabicPeriod"/>
            </a:pPr>
            <a:r>
              <a:rPr lang="en"/>
              <a:t>StackOverflow:</a:t>
            </a:r>
            <a:r>
              <a:rPr lang="en" u="sng">
                <a:solidFill>
                  <a:srgbClr val="CC0000"/>
                </a:solidFill>
                <a:hlinkClick r:id="rId7">
                  <a:extLst>
                    <a:ext uri="{A12FA001-AC4F-418D-AE19-62706E023703}">
                      <ahyp:hlinkClr val="tx"/>
                    </a:ext>
                  </a:extLst>
                </a:hlinkClick>
              </a:rPr>
              <a:t>https://stackoverflow.com/questions/47222855/in-what-sense-is-dfs-faster-than-bfs</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
              <a:t>Table of Content</a:t>
            </a:r>
            <a:endParaRPr/>
          </a:p>
          <a:p>
            <a:pPr indent="0" lvl="0" marL="0" rtl="0" algn="l">
              <a:spcBef>
                <a:spcPts val="1200"/>
              </a:spcBef>
              <a:spcAft>
                <a:spcPts val="0"/>
              </a:spcAft>
              <a:buNone/>
            </a:pPr>
            <a:r>
              <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298450" lvl="0" marL="457200" rtl="0" algn="l">
              <a:spcBef>
                <a:spcPts val="1200"/>
              </a:spcBef>
              <a:spcAft>
                <a:spcPts val="0"/>
              </a:spcAft>
              <a:buClr>
                <a:srgbClr val="000000"/>
              </a:buClr>
              <a:buSzPts val="1100"/>
              <a:buFont typeface="Arial"/>
              <a:buAutoNum type="arabicPeriod"/>
            </a:pPr>
            <a:r>
              <a:rPr lang="en"/>
              <a:t>Introduction</a:t>
            </a:r>
            <a:endParaRPr/>
          </a:p>
          <a:p>
            <a:pPr indent="-298450" lvl="0" marL="457200" rtl="0" algn="l">
              <a:spcBef>
                <a:spcPts val="0"/>
              </a:spcBef>
              <a:spcAft>
                <a:spcPts val="0"/>
              </a:spcAft>
              <a:buClr>
                <a:srgbClr val="000000"/>
              </a:buClr>
              <a:buSzPts val="1100"/>
              <a:buFont typeface="Arial"/>
              <a:buAutoNum type="arabicPeriod"/>
            </a:pPr>
            <a:r>
              <a:rPr lang="en"/>
              <a:t>Design</a:t>
            </a:r>
            <a:endParaRPr/>
          </a:p>
          <a:p>
            <a:pPr indent="-298450" lvl="0" marL="457200" rtl="0" algn="l">
              <a:spcBef>
                <a:spcPts val="0"/>
              </a:spcBef>
              <a:spcAft>
                <a:spcPts val="0"/>
              </a:spcAft>
              <a:buClr>
                <a:srgbClr val="000000"/>
              </a:buClr>
              <a:buSzPts val="1100"/>
              <a:buFont typeface="Arial"/>
              <a:buAutoNum type="arabicPeriod"/>
            </a:pPr>
            <a:r>
              <a:rPr lang="en"/>
              <a:t>Implementation</a:t>
            </a:r>
            <a:endParaRPr/>
          </a:p>
          <a:p>
            <a:pPr indent="-298450" lvl="0" marL="457200" rtl="0" algn="l">
              <a:spcBef>
                <a:spcPts val="0"/>
              </a:spcBef>
              <a:spcAft>
                <a:spcPts val="0"/>
              </a:spcAft>
              <a:buClr>
                <a:srgbClr val="000000"/>
              </a:buClr>
              <a:buSzPts val="1100"/>
              <a:buFont typeface="Arial"/>
              <a:buAutoNum type="arabicPeriod"/>
            </a:pPr>
            <a:r>
              <a:rPr lang="en"/>
              <a:t>Test</a:t>
            </a:r>
            <a:endParaRPr/>
          </a:p>
          <a:p>
            <a:pPr indent="-298450" lvl="0" marL="457200" rtl="0" algn="l">
              <a:spcBef>
                <a:spcPts val="0"/>
              </a:spcBef>
              <a:spcAft>
                <a:spcPts val="0"/>
              </a:spcAft>
              <a:buClr>
                <a:srgbClr val="000000"/>
              </a:buClr>
              <a:buSzPts val="1100"/>
              <a:buFont typeface="Arial"/>
              <a:buAutoNum type="arabicPeriod"/>
            </a:pPr>
            <a:r>
              <a:rPr lang="en"/>
              <a:t>Enhancement Ideas</a:t>
            </a:r>
            <a:endParaRPr/>
          </a:p>
          <a:p>
            <a:pPr indent="-298450" lvl="0" marL="457200" rtl="0" algn="l">
              <a:spcBef>
                <a:spcPts val="0"/>
              </a:spcBef>
              <a:spcAft>
                <a:spcPts val="0"/>
              </a:spcAft>
              <a:buClr>
                <a:srgbClr val="000000"/>
              </a:buClr>
              <a:buSzPts val="1100"/>
              <a:buFont typeface="Arial"/>
              <a:buAutoNum type="arabicPeriod"/>
            </a:pPr>
            <a:r>
              <a:rPr lang="en"/>
              <a:t>Conclusion</a:t>
            </a:r>
            <a:endParaRPr/>
          </a:p>
          <a:p>
            <a:pPr indent="-298450" lvl="0" marL="457200" rtl="0" algn="l">
              <a:spcBef>
                <a:spcPts val="0"/>
              </a:spcBef>
              <a:spcAft>
                <a:spcPts val="0"/>
              </a:spcAft>
              <a:buClr>
                <a:srgbClr val="000000"/>
              </a:buClr>
              <a:buSzPts val="1100"/>
              <a:buFont typeface="Arial"/>
              <a:buAutoNum type="arabicPeriod"/>
            </a:pPr>
            <a:r>
              <a:rPr lang="en"/>
              <a:t>Bibliography / References</a:t>
            </a:r>
            <a:endParaRPr/>
          </a:p>
          <a:p>
            <a:pPr indent="-298450" lvl="0" marL="457200" rtl="0" algn="l">
              <a:spcBef>
                <a:spcPts val="0"/>
              </a:spcBef>
              <a:spcAft>
                <a:spcPts val="0"/>
              </a:spcAft>
              <a:buClr>
                <a:srgbClr val="000000"/>
              </a:buClr>
              <a:buSzPts val="1100"/>
              <a:buFont typeface="Arial"/>
              <a:buAutoNum type="arabicPeriod"/>
            </a:pPr>
            <a:r>
              <a:rPr lang="en"/>
              <a:t>Appendix</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9" name="Google Shape;99;p15"/>
          <p:cNvSpPr txBox="1"/>
          <p:nvPr>
            <p:ph idx="1" type="body"/>
          </p:nvPr>
        </p:nvSpPr>
        <p:spPr>
          <a:xfrm>
            <a:off x="729450" y="1888375"/>
            <a:ext cx="7688700" cy="3010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1000">
                <a:solidFill>
                  <a:srgbClr val="000000"/>
                </a:solidFill>
                <a:latin typeface="Arial"/>
                <a:ea typeface="Arial"/>
                <a:cs typeface="Arial"/>
                <a:sym typeface="Arial"/>
              </a:rPr>
              <a:t>What is a maze and use?</a:t>
            </a:r>
            <a:endParaRPr b="1"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A Maze is given as N*N binary matrix of blocks where source block is the upper left most block i.e., maze[0][0] and destination block is lower rightmost block i.e., maze[N-1][N-1].</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050">
                <a:solidFill>
                  <a:srgbClr val="333333"/>
                </a:solidFill>
                <a:highlight>
                  <a:srgbClr val="FFFFFF"/>
                </a:highlight>
                <a:latin typeface="Roboto"/>
                <a:ea typeface="Roboto"/>
                <a:cs typeface="Roboto"/>
                <a:sym typeface="Roboto"/>
              </a:rPr>
              <a:t>The most important task for maze solving robots is the fast and reliable finding of its shortest path from its initial point to its final destination point. This paper proposes an intelligent maze solving robot that can determine its shortest path on a line maze based on image processing and artificial intelligence algorithms.</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b="1"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rgbClr val="000000"/>
                </a:solidFill>
                <a:latin typeface="Arial"/>
                <a:ea typeface="Arial"/>
                <a:cs typeface="Arial"/>
                <a:sym typeface="Arial"/>
              </a:rPr>
              <a:t>Given problem and informations:</a:t>
            </a:r>
            <a:endParaRPr b="1"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There is a ball in a maze with empty spaces and walls. The ball can go through empty spaces by rolling up, down, left or right, but it won’t stop rolling until hitting a wall. When the ball stops, it could choose the next direction.</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Given the ball’s start position, the destination and the maze, determine whether the ball could stop at the destination.</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The maze is represented by a binary 2D array. 1 means the wall and 0 means the empty space. You may assume that the borders of the maze are all walls. The start and destination coordinates are represented by row and column indexes.</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rgbClr val="000000"/>
                </a:solidFill>
                <a:latin typeface="Arial"/>
                <a:ea typeface="Arial"/>
                <a:cs typeface="Arial"/>
                <a:sym typeface="Arial"/>
              </a:rPr>
              <a:t>Algorithms used to solve this maze problems:</a:t>
            </a:r>
            <a:endParaRPr b="1"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chemeClr val="dk1"/>
                </a:solidFill>
                <a:latin typeface="Arial"/>
                <a:ea typeface="Arial"/>
                <a:cs typeface="Arial"/>
                <a:sym typeface="Arial"/>
              </a:rPr>
              <a:t>Backtracking</a:t>
            </a:r>
            <a:r>
              <a:rPr lang="en" sz="1000">
                <a:solidFill>
                  <a:srgbClr val="000000"/>
                </a:solidFill>
                <a:latin typeface="Arial"/>
                <a:ea typeface="Arial"/>
                <a:cs typeface="Arial"/>
                <a:sym typeface="Arial"/>
              </a:rPr>
              <a:t> is an algorithmic-technique for solving problems recursively by trying to build a solution incrementally. Solving one piece at a time, and removing those solutions that fail to satisfy the constraints of the problem at any point of time (by time, here, is referred to the time elapsed till reaching any level of the search tree) is the process of backtracking.</a:t>
            </a:r>
            <a:endParaRPr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chemeClr val="dk1"/>
                </a:solidFill>
                <a:latin typeface="Arial"/>
                <a:ea typeface="Arial"/>
                <a:cs typeface="Arial"/>
                <a:sym typeface="Arial"/>
              </a:rPr>
              <a:t>BFS</a:t>
            </a:r>
            <a:r>
              <a:rPr lang="en" sz="1000">
                <a:solidFill>
                  <a:srgbClr val="000000"/>
                </a:solidFill>
                <a:latin typeface="Arial"/>
                <a:ea typeface="Arial"/>
                <a:cs typeface="Arial"/>
                <a:sym typeface="Arial"/>
              </a:rPr>
              <a:t>, </a:t>
            </a:r>
            <a:r>
              <a:rPr lang="en" sz="1150">
                <a:solidFill>
                  <a:srgbClr val="212529"/>
                </a:solidFill>
                <a:highlight>
                  <a:srgbClr val="FFFFFF"/>
                </a:highlight>
                <a:latin typeface="Nunito"/>
                <a:ea typeface="Nunito"/>
                <a:cs typeface="Nunito"/>
                <a:sym typeface="Nunito"/>
              </a:rPr>
              <a:t>stands for Breadth First Search.</a:t>
            </a:r>
            <a:endParaRPr sz="1150">
              <a:solidFill>
                <a:srgbClr val="212529"/>
              </a:solidFill>
              <a:highlight>
                <a:srgbClr val="FFFFFF"/>
              </a:highlight>
              <a:latin typeface="Nunito"/>
              <a:ea typeface="Nunito"/>
              <a:cs typeface="Nunito"/>
              <a:sym typeface="Nunito"/>
            </a:endParaRPr>
          </a:p>
          <a:p>
            <a:pPr indent="0" lvl="0" marL="0" rtl="0" algn="l">
              <a:spcBef>
                <a:spcPts val="0"/>
              </a:spcBef>
              <a:spcAft>
                <a:spcPts val="0"/>
              </a:spcAft>
              <a:buNone/>
            </a:pPr>
            <a:r>
              <a:t/>
            </a:r>
            <a:endParaRPr sz="1150">
              <a:solidFill>
                <a:srgbClr val="212529"/>
              </a:solidFill>
              <a:highlight>
                <a:srgbClr val="FFFFFF"/>
              </a:highlight>
              <a:latin typeface="Nunito"/>
              <a:ea typeface="Nunito"/>
              <a:cs typeface="Nunito"/>
              <a:sym typeface="Nunito"/>
            </a:endParaRPr>
          </a:p>
          <a:p>
            <a:pPr indent="0" lvl="0" marL="0" rtl="0" algn="l">
              <a:spcBef>
                <a:spcPts val="0"/>
              </a:spcBef>
              <a:spcAft>
                <a:spcPts val="0"/>
              </a:spcAft>
              <a:buNone/>
            </a:pPr>
            <a:r>
              <a:rPr b="1" lang="en" sz="1020">
                <a:solidFill>
                  <a:srgbClr val="212529"/>
                </a:solidFill>
                <a:highlight>
                  <a:srgbClr val="FFFFFF"/>
                </a:highlight>
                <a:latin typeface="Nunito"/>
                <a:ea typeface="Nunito"/>
                <a:cs typeface="Nunito"/>
                <a:sym typeface="Nunito"/>
              </a:rPr>
              <a:t>Real world applications of Maza problem:</a:t>
            </a:r>
            <a:endParaRPr b="1" sz="1020">
              <a:solidFill>
                <a:srgbClr val="212529"/>
              </a:solidFill>
              <a:highlight>
                <a:srgbClr val="FFFFFF"/>
              </a:highlight>
              <a:latin typeface="Nunito"/>
              <a:ea typeface="Nunito"/>
              <a:cs typeface="Nunito"/>
              <a:sym typeface="Nunito"/>
            </a:endParaRPr>
          </a:p>
          <a:p>
            <a:pPr indent="0" lvl="0" marL="0" rtl="0" algn="l">
              <a:spcBef>
                <a:spcPts val="0"/>
              </a:spcBef>
              <a:spcAft>
                <a:spcPts val="0"/>
              </a:spcAft>
              <a:buNone/>
            </a:pPr>
            <a:r>
              <a:rPr lang="en" sz="1050">
                <a:solidFill>
                  <a:srgbClr val="333333"/>
                </a:solidFill>
                <a:highlight>
                  <a:srgbClr val="FFFFFF"/>
                </a:highlight>
                <a:latin typeface="Roboto"/>
                <a:ea typeface="Roboto"/>
                <a:cs typeface="Roboto"/>
                <a:sym typeface="Roboto"/>
              </a:rPr>
              <a:t>Applications of maze solving systems include </a:t>
            </a:r>
            <a:r>
              <a:rPr lang="en" sz="1050">
                <a:solidFill>
                  <a:schemeClr val="accent3"/>
                </a:solidFill>
                <a:highlight>
                  <a:srgbClr val="FFFFFF"/>
                </a:highlight>
                <a:latin typeface="Roboto"/>
                <a:ea typeface="Roboto"/>
                <a:cs typeface="Roboto"/>
                <a:sym typeface="Roboto"/>
              </a:rPr>
              <a:t>intelligent traffic control </a:t>
            </a:r>
            <a:r>
              <a:rPr lang="en" sz="1050">
                <a:solidFill>
                  <a:srgbClr val="333333"/>
                </a:solidFill>
                <a:highlight>
                  <a:srgbClr val="FFFFFF"/>
                </a:highlight>
                <a:latin typeface="Roboto"/>
                <a:ea typeface="Roboto"/>
                <a:cs typeface="Roboto"/>
                <a:sym typeface="Roboto"/>
              </a:rPr>
              <a:t>that helps ambulances, </a:t>
            </a:r>
            <a:r>
              <a:rPr lang="en" sz="1050">
                <a:solidFill>
                  <a:schemeClr val="accent3"/>
                </a:solidFill>
                <a:highlight>
                  <a:srgbClr val="FFFFFF"/>
                </a:highlight>
                <a:latin typeface="Roboto"/>
                <a:ea typeface="Roboto"/>
                <a:cs typeface="Roboto"/>
                <a:sym typeface="Roboto"/>
              </a:rPr>
              <a:t>cleaning robots</a:t>
            </a:r>
            <a:r>
              <a:rPr lang="en" sz="1050">
                <a:solidFill>
                  <a:srgbClr val="333333"/>
                </a:solidFill>
                <a:highlight>
                  <a:srgbClr val="FFFFFF"/>
                </a:highlight>
                <a:latin typeface="Roboto"/>
                <a:ea typeface="Roboto"/>
                <a:cs typeface="Roboto"/>
                <a:sym typeface="Roboto"/>
              </a:rPr>
              <a:t>, </a:t>
            </a:r>
            <a:r>
              <a:rPr lang="en" sz="1050">
                <a:solidFill>
                  <a:schemeClr val="dk1"/>
                </a:solidFill>
                <a:highlight>
                  <a:srgbClr val="FFFFFF"/>
                </a:highlight>
                <a:latin typeface="Roboto"/>
                <a:ea typeface="Roboto"/>
                <a:cs typeface="Roboto"/>
                <a:sym typeface="Roboto"/>
              </a:rPr>
              <a:t>self driving cars</a:t>
            </a:r>
            <a:r>
              <a:rPr lang="en" sz="1050">
                <a:solidFill>
                  <a:srgbClr val="333333"/>
                </a:solidFill>
                <a:highlight>
                  <a:srgbClr val="FFFFFF"/>
                </a:highlight>
                <a:latin typeface="Roboto"/>
                <a:ea typeface="Roboto"/>
                <a:cs typeface="Roboto"/>
                <a:sym typeface="Roboto"/>
              </a:rPr>
              <a:t>, </a:t>
            </a:r>
            <a:r>
              <a:rPr lang="en" sz="1050">
                <a:solidFill>
                  <a:schemeClr val="dk1"/>
                </a:solidFill>
                <a:highlight>
                  <a:srgbClr val="FFFFFF"/>
                </a:highlight>
                <a:latin typeface="Roboto"/>
                <a:ea typeface="Roboto"/>
                <a:cs typeface="Roboto"/>
                <a:sym typeface="Roboto"/>
              </a:rPr>
              <a:t>fire fighters</a:t>
            </a:r>
            <a:r>
              <a:rPr lang="en" sz="1050">
                <a:solidFill>
                  <a:srgbClr val="333333"/>
                </a:solidFill>
                <a:highlight>
                  <a:srgbClr val="FFFFFF"/>
                </a:highlight>
                <a:latin typeface="Roboto"/>
                <a:ea typeface="Roboto"/>
                <a:cs typeface="Roboto"/>
                <a:sym typeface="Roboto"/>
              </a:rPr>
              <a:t>, or </a:t>
            </a:r>
            <a:r>
              <a:rPr lang="en" sz="1050">
                <a:solidFill>
                  <a:schemeClr val="dk1"/>
                </a:solidFill>
                <a:highlight>
                  <a:srgbClr val="FFFFFF"/>
                </a:highlight>
                <a:latin typeface="Roboto"/>
                <a:ea typeface="Roboto"/>
                <a:cs typeface="Roboto"/>
                <a:sym typeface="Roboto"/>
              </a:rPr>
              <a:t>rescuing robots</a:t>
            </a:r>
            <a:r>
              <a:rPr lang="en" sz="1050">
                <a:solidFill>
                  <a:srgbClr val="333333"/>
                </a:solidFill>
                <a:highlight>
                  <a:srgbClr val="FFFFFF"/>
                </a:highlight>
                <a:latin typeface="Roboto"/>
                <a:ea typeface="Roboto"/>
                <a:cs typeface="Roboto"/>
                <a:sym typeface="Roboto"/>
              </a:rPr>
              <a:t> to find their shortest path to their destination.</a:t>
            </a:r>
            <a:endParaRPr sz="1150">
              <a:solidFill>
                <a:srgbClr val="212529"/>
              </a:solidFill>
              <a:highlight>
                <a:srgbClr val="FFFFFF"/>
              </a:highlight>
              <a:latin typeface="Nunito"/>
              <a:ea typeface="Nunito"/>
              <a:cs typeface="Nunito"/>
              <a:sym typeface="Nunito"/>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634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68750"/>
              <a:buFont typeface="Arial"/>
              <a:buNone/>
            </a:pPr>
            <a:r>
              <a:rPr lang="en" sz="1440"/>
              <a:t>Breadth First Traversal</a:t>
            </a:r>
            <a:endParaRPr sz="1440"/>
          </a:p>
          <a:p>
            <a:pPr indent="0" lvl="0" marL="0" rtl="0" algn="l">
              <a:lnSpc>
                <a:spcPct val="115000"/>
              </a:lnSpc>
              <a:spcBef>
                <a:spcPts val="0"/>
              </a:spcBef>
              <a:spcAft>
                <a:spcPts val="0"/>
              </a:spcAft>
              <a:buNone/>
            </a:pPr>
            <a:r>
              <a:rPr lang="en" sz="1000">
                <a:solidFill>
                  <a:srgbClr val="4A86E8"/>
                </a:solidFill>
                <a:latin typeface="Arial"/>
                <a:ea typeface="Arial"/>
                <a:cs typeface="Arial"/>
                <a:sym typeface="Arial"/>
              </a:rPr>
              <a:t>The ball can go through the empty spaces by rolling right, left, up, down, but it won't stop rolling until hitting a wall. When the ball stops, it could choose the next direction.</a:t>
            </a:r>
            <a:endParaRPr/>
          </a:p>
        </p:txBody>
      </p:sp>
      <p:sp>
        <p:nvSpPr>
          <p:cNvPr id="105" name="Google Shape;105;p16"/>
          <p:cNvSpPr txBox="1"/>
          <p:nvPr>
            <p:ph idx="1" type="body"/>
          </p:nvPr>
        </p:nvSpPr>
        <p:spPr>
          <a:xfrm>
            <a:off x="729450" y="2078875"/>
            <a:ext cx="7753500" cy="2512800"/>
          </a:xfrm>
          <a:prstGeom prst="rect">
            <a:avLst/>
          </a:prstGeom>
        </p:spPr>
        <p:txBody>
          <a:bodyPr anchorCtr="0" anchor="t" bIns="91425" lIns="91425" spcFirstLastPara="1" rIns="91425" wrap="square" tIns="91425">
            <a:normAutofit fontScale="85000" lnSpcReduction="20000"/>
          </a:bodyPr>
          <a:lstStyle/>
          <a:p>
            <a:pPr indent="-287972" lvl="0" marL="457200" rtl="0" algn="l">
              <a:spcBef>
                <a:spcPts val="1200"/>
              </a:spcBef>
              <a:spcAft>
                <a:spcPts val="0"/>
              </a:spcAft>
              <a:buClr>
                <a:srgbClr val="000000"/>
              </a:buClr>
              <a:buSzPct val="100000"/>
              <a:buFont typeface="Arial"/>
              <a:buChar char="●"/>
            </a:pPr>
            <a:r>
              <a:rPr lang="en" sz="1100">
                <a:solidFill>
                  <a:srgbClr val="000000"/>
                </a:solidFill>
                <a:latin typeface="Arial"/>
                <a:ea typeface="Arial"/>
                <a:cs typeface="Arial"/>
                <a:sym typeface="Arial"/>
              </a:rPr>
              <a:t>The same </a:t>
            </a:r>
            <a:r>
              <a:rPr lang="en" sz="1100">
                <a:solidFill>
                  <a:srgbClr val="FF0000"/>
                </a:solidFill>
                <a:latin typeface="Arial"/>
                <a:ea typeface="Arial"/>
                <a:cs typeface="Arial"/>
                <a:sym typeface="Arial"/>
              </a:rPr>
              <a:t>search space tree</a:t>
            </a:r>
            <a:r>
              <a:rPr lang="en" sz="1100">
                <a:solidFill>
                  <a:srgbClr val="000000"/>
                </a:solidFill>
                <a:latin typeface="Arial"/>
                <a:ea typeface="Arial"/>
                <a:cs typeface="Arial"/>
                <a:sym typeface="Arial"/>
              </a:rPr>
              <a:t> can also be explored in a </a:t>
            </a:r>
            <a:r>
              <a:rPr lang="en" sz="1100">
                <a:solidFill>
                  <a:srgbClr val="FF0000"/>
                </a:solidFill>
                <a:latin typeface="Arial"/>
                <a:ea typeface="Arial"/>
                <a:cs typeface="Arial"/>
                <a:sym typeface="Arial"/>
              </a:rPr>
              <a:t>Breadth First Search</a:t>
            </a:r>
            <a:r>
              <a:rPr lang="en" sz="1100">
                <a:solidFill>
                  <a:srgbClr val="000000"/>
                </a:solidFill>
                <a:latin typeface="Arial"/>
                <a:ea typeface="Arial"/>
                <a:cs typeface="Arial"/>
                <a:sym typeface="Arial"/>
              </a:rPr>
              <a:t> manner. </a:t>
            </a:r>
            <a:endParaRPr sz="1100">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In this case, we try to explore the search space on a </a:t>
            </a:r>
            <a:r>
              <a:rPr lang="en">
                <a:solidFill>
                  <a:srgbClr val="FF0000"/>
                </a:solidFill>
                <a:latin typeface="Arial"/>
                <a:ea typeface="Arial"/>
                <a:cs typeface="Arial"/>
                <a:sym typeface="Arial"/>
              </a:rPr>
              <a:t>level by level</a:t>
            </a:r>
            <a:r>
              <a:rPr lang="en">
                <a:solidFill>
                  <a:srgbClr val="000000"/>
                </a:solidFill>
                <a:latin typeface="Arial"/>
                <a:ea typeface="Arial"/>
                <a:cs typeface="Arial"/>
                <a:sym typeface="Arial"/>
              </a:rPr>
              <a:t> basis. </a:t>
            </a:r>
            <a:endParaRPr>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i.e., we try to move in all the </a:t>
            </a:r>
            <a:r>
              <a:rPr lang="en">
                <a:solidFill>
                  <a:srgbClr val="FF0000"/>
                </a:solidFill>
                <a:latin typeface="Arial"/>
                <a:ea typeface="Arial"/>
                <a:cs typeface="Arial"/>
                <a:sym typeface="Arial"/>
              </a:rPr>
              <a:t>directions</a:t>
            </a:r>
            <a:r>
              <a:rPr lang="en">
                <a:solidFill>
                  <a:srgbClr val="000000"/>
                </a:solidFill>
                <a:latin typeface="Arial"/>
                <a:ea typeface="Arial"/>
                <a:cs typeface="Arial"/>
                <a:sym typeface="Arial"/>
              </a:rPr>
              <a:t> at </a:t>
            </a:r>
            <a:r>
              <a:rPr lang="en">
                <a:solidFill>
                  <a:srgbClr val="FF0000"/>
                </a:solidFill>
                <a:latin typeface="Arial"/>
                <a:ea typeface="Arial"/>
                <a:cs typeface="Arial"/>
                <a:sym typeface="Arial"/>
              </a:rPr>
              <a:t>every step</a:t>
            </a: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When all the </a:t>
            </a:r>
            <a:r>
              <a:rPr lang="en">
                <a:solidFill>
                  <a:srgbClr val="FF0000"/>
                </a:solidFill>
                <a:latin typeface="Arial"/>
                <a:ea typeface="Arial"/>
                <a:cs typeface="Arial"/>
                <a:sym typeface="Arial"/>
              </a:rPr>
              <a:t>directions</a:t>
            </a:r>
            <a:r>
              <a:rPr lang="en">
                <a:solidFill>
                  <a:srgbClr val="000000"/>
                </a:solidFill>
                <a:latin typeface="Arial"/>
                <a:ea typeface="Arial"/>
                <a:cs typeface="Arial"/>
                <a:sym typeface="Arial"/>
              </a:rPr>
              <a:t> have been explored and we still don't reach the </a:t>
            </a:r>
            <a:r>
              <a:rPr lang="en">
                <a:solidFill>
                  <a:srgbClr val="FF0000"/>
                </a:solidFill>
                <a:latin typeface="Arial"/>
                <a:ea typeface="Arial"/>
                <a:cs typeface="Arial"/>
                <a:sym typeface="Arial"/>
              </a:rPr>
              <a:t>destination</a:t>
            </a:r>
            <a:r>
              <a:rPr lang="en">
                <a:solidFill>
                  <a:srgbClr val="000000"/>
                </a:solidFill>
                <a:latin typeface="Arial"/>
                <a:ea typeface="Arial"/>
                <a:cs typeface="Arial"/>
                <a:sym typeface="Arial"/>
              </a:rPr>
              <a:t>, then only we proceed to the </a:t>
            </a:r>
            <a:r>
              <a:rPr lang="en">
                <a:solidFill>
                  <a:srgbClr val="FF0000"/>
                </a:solidFill>
                <a:latin typeface="Arial"/>
                <a:ea typeface="Arial"/>
                <a:cs typeface="Arial"/>
                <a:sym typeface="Arial"/>
              </a:rPr>
              <a:t>new set</a:t>
            </a:r>
            <a:r>
              <a:rPr lang="en">
                <a:solidFill>
                  <a:srgbClr val="000000"/>
                </a:solidFill>
                <a:latin typeface="Arial"/>
                <a:ea typeface="Arial"/>
                <a:cs typeface="Arial"/>
                <a:sym typeface="Arial"/>
              </a:rPr>
              <a:t> of </a:t>
            </a:r>
            <a:r>
              <a:rPr lang="en">
                <a:solidFill>
                  <a:srgbClr val="FF0000"/>
                </a:solidFill>
                <a:latin typeface="Arial"/>
                <a:ea typeface="Arial"/>
                <a:cs typeface="Arial"/>
                <a:sym typeface="Arial"/>
              </a:rPr>
              <a:t>traversals</a:t>
            </a:r>
            <a:r>
              <a:rPr lang="en">
                <a:solidFill>
                  <a:srgbClr val="000000"/>
                </a:solidFill>
                <a:latin typeface="Arial"/>
                <a:ea typeface="Arial"/>
                <a:cs typeface="Arial"/>
                <a:sym typeface="Arial"/>
              </a:rPr>
              <a:t> from the </a:t>
            </a:r>
            <a:r>
              <a:rPr lang="en">
                <a:solidFill>
                  <a:srgbClr val="FF0000"/>
                </a:solidFill>
                <a:latin typeface="Arial"/>
                <a:ea typeface="Arial"/>
                <a:cs typeface="Arial"/>
                <a:sym typeface="Arial"/>
              </a:rPr>
              <a:t>new positions</a:t>
            </a:r>
            <a:r>
              <a:rPr lang="en">
                <a:solidFill>
                  <a:srgbClr val="000000"/>
                </a:solidFill>
                <a:latin typeface="Arial"/>
                <a:ea typeface="Arial"/>
                <a:cs typeface="Arial"/>
                <a:sym typeface="Arial"/>
              </a:rPr>
              <a:t> obtained. </a:t>
            </a:r>
            <a:endParaRPr>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In order to implement this, we make use of a </a:t>
            </a:r>
            <a:r>
              <a:rPr lang="en" sz="1100">
                <a:solidFill>
                  <a:srgbClr val="FF0000"/>
                </a:solidFill>
                <a:latin typeface="Arial"/>
                <a:ea typeface="Arial"/>
                <a:cs typeface="Arial"/>
                <a:sym typeface="Arial"/>
              </a:rPr>
              <a:t>queue</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We start with the </a:t>
            </a:r>
            <a:r>
              <a:rPr lang="en">
                <a:solidFill>
                  <a:srgbClr val="FF0000"/>
                </a:solidFill>
                <a:latin typeface="Arial"/>
                <a:ea typeface="Arial"/>
                <a:cs typeface="Arial"/>
                <a:sym typeface="Arial"/>
              </a:rPr>
              <a:t>ball</a:t>
            </a:r>
            <a:r>
              <a:rPr lang="en">
                <a:solidFill>
                  <a:srgbClr val="000000"/>
                </a:solidFill>
                <a:latin typeface="Arial"/>
                <a:ea typeface="Arial"/>
                <a:cs typeface="Arial"/>
                <a:sym typeface="Arial"/>
              </a:rPr>
              <a:t> at the </a:t>
            </a:r>
            <a:r>
              <a:rPr lang="en">
                <a:solidFill>
                  <a:srgbClr val="FF0000"/>
                </a:solidFill>
                <a:latin typeface="Arial"/>
                <a:ea typeface="Arial"/>
                <a:cs typeface="Arial"/>
                <a:sym typeface="Arial"/>
              </a:rPr>
              <a:t>start position</a:t>
            </a: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For </a:t>
            </a:r>
            <a:r>
              <a:rPr lang="en">
                <a:solidFill>
                  <a:srgbClr val="FF0000"/>
                </a:solidFill>
                <a:latin typeface="Arial"/>
                <a:ea typeface="Arial"/>
                <a:cs typeface="Arial"/>
                <a:sym typeface="Arial"/>
              </a:rPr>
              <a:t>every current position</a:t>
            </a:r>
            <a:r>
              <a:rPr lang="en">
                <a:solidFill>
                  <a:srgbClr val="000000"/>
                </a:solidFill>
                <a:latin typeface="Arial"/>
                <a:ea typeface="Arial"/>
                <a:cs typeface="Arial"/>
                <a:sym typeface="Arial"/>
              </a:rPr>
              <a:t>, we add all the </a:t>
            </a:r>
            <a:r>
              <a:rPr lang="en">
                <a:solidFill>
                  <a:srgbClr val="FF0000"/>
                </a:solidFill>
                <a:latin typeface="Arial"/>
                <a:ea typeface="Arial"/>
                <a:cs typeface="Arial"/>
                <a:sym typeface="Arial"/>
              </a:rPr>
              <a:t>new positions </a:t>
            </a:r>
            <a:r>
              <a:rPr lang="en">
                <a:solidFill>
                  <a:srgbClr val="000000"/>
                </a:solidFill>
                <a:latin typeface="Arial"/>
                <a:ea typeface="Arial"/>
                <a:cs typeface="Arial"/>
                <a:sym typeface="Arial"/>
              </a:rPr>
              <a:t>possible by </a:t>
            </a:r>
            <a:r>
              <a:rPr lang="en">
                <a:solidFill>
                  <a:srgbClr val="FF0000"/>
                </a:solidFill>
                <a:latin typeface="Arial"/>
                <a:ea typeface="Arial"/>
                <a:cs typeface="Arial"/>
                <a:sym typeface="Arial"/>
              </a:rPr>
              <a:t>traversing</a:t>
            </a:r>
            <a:r>
              <a:rPr lang="en">
                <a:solidFill>
                  <a:srgbClr val="000000"/>
                </a:solidFill>
                <a:latin typeface="Arial"/>
                <a:ea typeface="Arial"/>
                <a:cs typeface="Arial"/>
                <a:sym typeface="Arial"/>
              </a:rPr>
              <a:t> in all the </a:t>
            </a:r>
            <a:r>
              <a:rPr lang="en">
                <a:solidFill>
                  <a:srgbClr val="FF0000"/>
                </a:solidFill>
                <a:latin typeface="Arial"/>
                <a:ea typeface="Arial"/>
                <a:cs typeface="Arial"/>
                <a:sym typeface="Arial"/>
              </a:rPr>
              <a:t>four directions</a:t>
            </a:r>
            <a:r>
              <a:rPr lang="en">
                <a:solidFill>
                  <a:srgbClr val="000000"/>
                </a:solidFill>
                <a:latin typeface="Arial"/>
                <a:ea typeface="Arial"/>
                <a:cs typeface="Arial"/>
                <a:sym typeface="Arial"/>
              </a:rPr>
              <a:t>(till reaching the </a:t>
            </a:r>
            <a:r>
              <a:rPr lang="en">
                <a:solidFill>
                  <a:srgbClr val="FF0000"/>
                </a:solidFill>
                <a:latin typeface="Arial"/>
                <a:ea typeface="Arial"/>
                <a:cs typeface="Arial"/>
                <a:sym typeface="Arial"/>
              </a:rPr>
              <a:t>wall</a:t>
            </a:r>
            <a:r>
              <a:rPr lang="en">
                <a:solidFill>
                  <a:srgbClr val="000000"/>
                </a:solidFill>
                <a:latin typeface="Arial"/>
                <a:ea typeface="Arial"/>
                <a:cs typeface="Arial"/>
                <a:sym typeface="Arial"/>
              </a:rPr>
              <a:t> or </a:t>
            </a:r>
            <a:r>
              <a:rPr lang="en">
                <a:solidFill>
                  <a:srgbClr val="FF0000"/>
                </a:solidFill>
                <a:latin typeface="Arial"/>
                <a:ea typeface="Arial"/>
                <a:cs typeface="Arial"/>
                <a:sym typeface="Arial"/>
              </a:rPr>
              <a:t>boundary</a:t>
            </a:r>
            <a:r>
              <a:rPr lang="en">
                <a:solidFill>
                  <a:srgbClr val="000000"/>
                </a:solidFill>
                <a:latin typeface="Arial"/>
                <a:ea typeface="Arial"/>
                <a:cs typeface="Arial"/>
                <a:sym typeface="Arial"/>
              </a:rPr>
              <a:t>) into the </a:t>
            </a:r>
            <a:r>
              <a:rPr lang="en">
                <a:solidFill>
                  <a:srgbClr val="FF0000"/>
                </a:solidFill>
                <a:latin typeface="Arial"/>
                <a:ea typeface="Arial"/>
                <a:cs typeface="Arial"/>
                <a:sym typeface="Arial"/>
              </a:rPr>
              <a:t>queue</a:t>
            </a:r>
            <a:r>
              <a:rPr lang="en">
                <a:solidFill>
                  <a:srgbClr val="000000"/>
                </a:solidFill>
                <a:latin typeface="Arial"/>
                <a:ea typeface="Arial"/>
                <a:cs typeface="Arial"/>
                <a:sym typeface="Arial"/>
              </a:rPr>
              <a:t> to act as the </a:t>
            </a:r>
            <a:r>
              <a:rPr lang="en">
                <a:solidFill>
                  <a:srgbClr val="FF0000"/>
                </a:solidFill>
                <a:latin typeface="Arial"/>
                <a:ea typeface="Arial"/>
                <a:cs typeface="Arial"/>
                <a:sym typeface="Arial"/>
              </a:rPr>
              <a:t>new start positions</a:t>
            </a:r>
            <a:r>
              <a:rPr lang="en">
                <a:solidFill>
                  <a:srgbClr val="000000"/>
                </a:solidFill>
                <a:latin typeface="Arial"/>
                <a:ea typeface="Arial"/>
                <a:cs typeface="Arial"/>
                <a:sym typeface="Arial"/>
              </a:rPr>
              <a:t> and mark these </a:t>
            </a:r>
            <a:r>
              <a:rPr lang="en">
                <a:solidFill>
                  <a:srgbClr val="FF0000"/>
                </a:solidFill>
                <a:latin typeface="Arial"/>
                <a:ea typeface="Arial"/>
                <a:cs typeface="Arial"/>
                <a:sym typeface="Arial"/>
              </a:rPr>
              <a:t>positions</a:t>
            </a:r>
            <a:r>
              <a:rPr lang="en">
                <a:solidFill>
                  <a:srgbClr val="000000"/>
                </a:solidFill>
                <a:latin typeface="Arial"/>
                <a:ea typeface="Arial"/>
                <a:cs typeface="Arial"/>
                <a:sym typeface="Arial"/>
              </a:rPr>
              <a:t> as </a:t>
            </a:r>
            <a:r>
              <a:rPr lang="en">
                <a:solidFill>
                  <a:srgbClr val="FF0000"/>
                </a:solidFill>
                <a:latin typeface="Arial"/>
                <a:ea typeface="Arial"/>
                <a:cs typeface="Arial"/>
                <a:sym typeface="Arial"/>
              </a:rPr>
              <a:t>True</a:t>
            </a:r>
            <a:r>
              <a:rPr lang="en">
                <a:solidFill>
                  <a:srgbClr val="000000"/>
                </a:solidFill>
                <a:latin typeface="Arial"/>
                <a:ea typeface="Arial"/>
                <a:cs typeface="Arial"/>
                <a:sym typeface="Arial"/>
              </a:rPr>
              <a:t> in the </a:t>
            </a:r>
            <a:r>
              <a:rPr lang="en">
                <a:solidFill>
                  <a:srgbClr val="FF0000"/>
                </a:solidFill>
                <a:latin typeface="Arial"/>
                <a:ea typeface="Arial"/>
                <a:cs typeface="Arial"/>
                <a:sym typeface="Arial"/>
              </a:rPr>
              <a:t>visited array</a:t>
            </a: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When all the </a:t>
            </a:r>
            <a:r>
              <a:rPr lang="en">
                <a:solidFill>
                  <a:srgbClr val="FF0000"/>
                </a:solidFill>
                <a:latin typeface="Arial"/>
                <a:ea typeface="Arial"/>
                <a:cs typeface="Arial"/>
                <a:sym typeface="Arial"/>
              </a:rPr>
              <a:t>directions</a:t>
            </a:r>
            <a:r>
              <a:rPr lang="en">
                <a:solidFill>
                  <a:srgbClr val="000000"/>
                </a:solidFill>
                <a:latin typeface="Arial"/>
                <a:ea typeface="Arial"/>
                <a:cs typeface="Arial"/>
                <a:sym typeface="Arial"/>
              </a:rPr>
              <a:t> have been covered up, we remove a </a:t>
            </a:r>
            <a:r>
              <a:rPr lang="en">
                <a:solidFill>
                  <a:srgbClr val="FF0000"/>
                </a:solidFill>
                <a:latin typeface="Arial"/>
                <a:ea typeface="Arial"/>
                <a:cs typeface="Arial"/>
                <a:sym typeface="Arial"/>
              </a:rPr>
              <a:t>position</a:t>
            </a:r>
            <a:r>
              <a:rPr lang="en">
                <a:solidFill>
                  <a:srgbClr val="000000"/>
                </a:solidFill>
                <a:latin typeface="Arial"/>
                <a:ea typeface="Arial"/>
                <a:cs typeface="Arial"/>
                <a:sym typeface="Arial"/>
              </a:rPr>
              <a:t> value, ss, from the </a:t>
            </a:r>
            <a:r>
              <a:rPr lang="en">
                <a:solidFill>
                  <a:srgbClr val="FF0000"/>
                </a:solidFill>
                <a:latin typeface="Arial"/>
                <a:ea typeface="Arial"/>
                <a:cs typeface="Arial"/>
                <a:sym typeface="Arial"/>
              </a:rPr>
              <a:t>front</a:t>
            </a:r>
            <a:r>
              <a:rPr lang="en">
                <a:solidFill>
                  <a:srgbClr val="000000"/>
                </a:solidFill>
                <a:latin typeface="Arial"/>
                <a:ea typeface="Arial"/>
                <a:cs typeface="Arial"/>
                <a:sym typeface="Arial"/>
              </a:rPr>
              <a:t> of the </a:t>
            </a:r>
            <a:r>
              <a:rPr lang="en">
                <a:solidFill>
                  <a:srgbClr val="FF0000"/>
                </a:solidFill>
                <a:latin typeface="Arial"/>
                <a:ea typeface="Arial"/>
                <a:cs typeface="Arial"/>
                <a:sym typeface="Arial"/>
              </a:rPr>
              <a:t>queue</a:t>
            </a:r>
            <a:r>
              <a:rPr lang="en">
                <a:solidFill>
                  <a:srgbClr val="000000"/>
                </a:solidFill>
                <a:latin typeface="Arial"/>
                <a:ea typeface="Arial"/>
                <a:cs typeface="Arial"/>
                <a:sym typeface="Arial"/>
              </a:rPr>
              <a:t> and again continue the </a:t>
            </a:r>
            <a:r>
              <a:rPr lang="en">
                <a:solidFill>
                  <a:srgbClr val="FF0000"/>
                </a:solidFill>
                <a:latin typeface="Arial"/>
                <a:ea typeface="Arial"/>
                <a:cs typeface="Arial"/>
                <a:sym typeface="Arial"/>
              </a:rPr>
              <a:t>same process</a:t>
            </a:r>
            <a:r>
              <a:rPr lang="en">
                <a:solidFill>
                  <a:srgbClr val="000000"/>
                </a:solidFill>
                <a:latin typeface="Arial"/>
                <a:ea typeface="Arial"/>
                <a:cs typeface="Arial"/>
                <a:sym typeface="Arial"/>
              </a:rPr>
              <a:t> with </a:t>
            </a:r>
            <a:r>
              <a:rPr lang="en">
                <a:solidFill>
                  <a:srgbClr val="FF0000"/>
                </a:solidFill>
                <a:latin typeface="Arial"/>
                <a:ea typeface="Arial"/>
                <a:cs typeface="Arial"/>
                <a:sym typeface="Arial"/>
              </a:rPr>
              <a:t>ss</a:t>
            </a:r>
            <a:r>
              <a:rPr lang="en">
                <a:solidFill>
                  <a:srgbClr val="000000"/>
                </a:solidFill>
                <a:latin typeface="Arial"/>
                <a:ea typeface="Arial"/>
                <a:cs typeface="Arial"/>
                <a:sym typeface="Arial"/>
              </a:rPr>
              <a:t> acting as the </a:t>
            </a:r>
            <a:r>
              <a:rPr lang="en">
                <a:solidFill>
                  <a:srgbClr val="FF0000"/>
                </a:solidFill>
                <a:latin typeface="Arial"/>
                <a:ea typeface="Arial"/>
                <a:cs typeface="Arial"/>
                <a:sym typeface="Arial"/>
              </a:rPr>
              <a:t>new start position</a:t>
            </a: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Further, in order to choose the </a:t>
            </a:r>
            <a:r>
              <a:rPr lang="en" sz="1100">
                <a:solidFill>
                  <a:srgbClr val="FF0000"/>
                </a:solidFill>
                <a:latin typeface="Arial"/>
                <a:ea typeface="Arial"/>
                <a:cs typeface="Arial"/>
                <a:sym typeface="Arial"/>
              </a:rPr>
              <a:t>direction of travel</a:t>
            </a:r>
            <a:r>
              <a:rPr lang="en" sz="1100">
                <a:solidFill>
                  <a:srgbClr val="000000"/>
                </a:solidFill>
                <a:latin typeface="Arial"/>
                <a:ea typeface="Arial"/>
                <a:cs typeface="Arial"/>
                <a:sym typeface="Arial"/>
              </a:rPr>
              <a:t>, we make use of a </a:t>
            </a:r>
            <a:r>
              <a:rPr lang="en" sz="1100">
                <a:solidFill>
                  <a:srgbClr val="FF0000"/>
                </a:solidFill>
                <a:latin typeface="Arial"/>
                <a:ea typeface="Arial"/>
                <a:cs typeface="Arial"/>
                <a:sym typeface="Arial"/>
              </a:rPr>
              <a:t>dir array</a:t>
            </a:r>
            <a:r>
              <a:rPr lang="en" sz="1100">
                <a:solidFill>
                  <a:srgbClr val="000000"/>
                </a:solidFill>
                <a:latin typeface="Arial"/>
                <a:ea typeface="Arial"/>
                <a:cs typeface="Arial"/>
                <a:sym typeface="Arial"/>
              </a:rPr>
              <a:t>, which contains </a:t>
            </a:r>
            <a:r>
              <a:rPr lang="en" sz="1100">
                <a:solidFill>
                  <a:srgbClr val="FF0000"/>
                </a:solidFill>
                <a:latin typeface="Arial"/>
                <a:ea typeface="Arial"/>
                <a:cs typeface="Arial"/>
                <a:sym typeface="Arial"/>
              </a:rPr>
              <a:t>4 entries</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Each </a:t>
            </a:r>
            <a:r>
              <a:rPr lang="en">
                <a:solidFill>
                  <a:srgbClr val="FF0000"/>
                </a:solidFill>
                <a:latin typeface="Arial"/>
                <a:ea typeface="Arial"/>
                <a:cs typeface="Arial"/>
                <a:sym typeface="Arial"/>
              </a:rPr>
              <a:t>entry</a:t>
            </a:r>
            <a:r>
              <a:rPr lang="en">
                <a:solidFill>
                  <a:srgbClr val="000000"/>
                </a:solidFill>
                <a:latin typeface="Arial"/>
                <a:ea typeface="Arial"/>
                <a:cs typeface="Arial"/>
                <a:sym typeface="Arial"/>
              </a:rPr>
              <a:t> represents a </a:t>
            </a:r>
            <a:r>
              <a:rPr lang="en">
                <a:solidFill>
                  <a:srgbClr val="FF0000"/>
                </a:solidFill>
                <a:latin typeface="Arial"/>
                <a:ea typeface="Arial"/>
                <a:cs typeface="Arial"/>
                <a:sym typeface="Arial"/>
              </a:rPr>
              <a:t>one-dimensional direction</a:t>
            </a:r>
            <a:r>
              <a:rPr lang="en">
                <a:solidFill>
                  <a:srgbClr val="000000"/>
                </a:solidFill>
                <a:latin typeface="Arial"/>
                <a:ea typeface="Arial"/>
                <a:cs typeface="Arial"/>
                <a:sym typeface="Arial"/>
              </a:rPr>
              <a:t> of </a:t>
            </a:r>
            <a:r>
              <a:rPr lang="en">
                <a:solidFill>
                  <a:srgbClr val="FF0000"/>
                </a:solidFill>
                <a:latin typeface="Arial"/>
                <a:ea typeface="Arial"/>
                <a:cs typeface="Arial"/>
                <a:sym typeface="Arial"/>
              </a:rPr>
              <a:t>travel</a:t>
            </a: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To travel in a </a:t>
            </a:r>
            <a:r>
              <a:rPr lang="en">
                <a:solidFill>
                  <a:srgbClr val="FF0000"/>
                </a:solidFill>
                <a:latin typeface="Arial"/>
                <a:ea typeface="Arial"/>
                <a:cs typeface="Arial"/>
                <a:sym typeface="Arial"/>
              </a:rPr>
              <a:t>particular direction</a:t>
            </a:r>
            <a:r>
              <a:rPr lang="en">
                <a:solidFill>
                  <a:srgbClr val="000000"/>
                </a:solidFill>
                <a:latin typeface="Arial"/>
                <a:ea typeface="Arial"/>
                <a:cs typeface="Arial"/>
                <a:sym typeface="Arial"/>
              </a:rPr>
              <a:t>, we keep on adding the </a:t>
            </a:r>
            <a:r>
              <a:rPr lang="en">
                <a:solidFill>
                  <a:srgbClr val="FF0000"/>
                </a:solidFill>
                <a:latin typeface="Arial"/>
                <a:ea typeface="Arial"/>
                <a:cs typeface="Arial"/>
                <a:sym typeface="Arial"/>
              </a:rPr>
              <a:t>particular entry</a:t>
            </a:r>
            <a:r>
              <a:rPr lang="en">
                <a:solidFill>
                  <a:srgbClr val="000000"/>
                </a:solidFill>
                <a:latin typeface="Arial"/>
                <a:ea typeface="Arial"/>
                <a:cs typeface="Arial"/>
                <a:sym typeface="Arial"/>
              </a:rPr>
              <a:t> of the </a:t>
            </a:r>
            <a:r>
              <a:rPr lang="en">
                <a:solidFill>
                  <a:srgbClr val="FF0000"/>
                </a:solidFill>
                <a:latin typeface="Arial"/>
                <a:ea typeface="Arial"/>
                <a:cs typeface="Arial"/>
                <a:sym typeface="Arial"/>
              </a:rPr>
              <a:t>dirs array</a:t>
            </a:r>
            <a:r>
              <a:rPr lang="en">
                <a:solidFill>
                  <a:srgbClr val="000000"/>
                </a:solidFill>
                <a:latin typeface="Arial"/>
                <a:ea typeface="Arial"/>
                <a:cs typeface="Arial"/>
                <a:sym typeface="Arial"/>
              </a:rPr>
              <a:t> till we hit a </a:t>
            </a:r>
            <a:r>
              <a:rPr lang="en">
                <a:solidFill>
                  <a:srgbClr val="FF0000"/>
                </a:solidFill>
                <a:latin typeface="Arial"/>
                <a:ea typeface="Arial"/>
                <a:cs typeface="Arial"/>
                <a:sym typeface="Arial"/>
              </a:rPr>
              <a:t>wall</a:t>
            </a:r>
            <a:r>
              <a:rPr lang="en">
                <a:solidFill>
                  <a:srgbClr val="000000"/>
                </a:solidFill>
                <a:latin typeface="Arial"/>
                <a:ea typeface="Arial"/>
                <a:cs typeface="Arial"/>
                <a:sym typeface="Arial"/>
              </a:rPr>
              <a:t> or a </a:t>
            </a:r>
            <a:r>
              <a:rPr lang="en">
                <a:solidFill>
                  <a:srgbClr val="FF0000"/>
                </a:solidFill>
                <a:latin typeface="Arial"/>
                <a:ea typeface="Arial"/>
                <a:cs typeface="Arial"/>
                <a:sym typeface="Arial"/>
              </a:rPr>
              <a:t>boundary</a:t>
            </a: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For a </a:t>
            </a:r>
            <a:r>
              <a:rPr lang="en">
                <a:solidFill>
                  <a:srgbClr val="FF0000"/>
                </a:solidFill>
                <a:latin typeface="Arial"/>
                <a:ea typeface="Arial"/>
                <a:cs typeface="Arial"/>
                <a:sym typeface="Arial"/>
              </a:rPr>
              <a:t>particular start position</a:t>
            </a:r>
            <a:r>
              <a:rPr lang="en">
                <a:solidFill>
                  <a:srgbClr val="000000"/>
                </a:solidFill>
                <a:latin typeface="Arial"/>
                <a:ea typeface="Arial"/>
                <a:cs typeface="Arial"/>
                <a:sym typeface="Arial"/>
              </a:rPr>
              <a:t>, we do this process of </a:t>
            </a:r>
            <a:r>
              <a:rPr lang="en">
                <a:solidFill>
                  <a:srgbClr val="FF0000"/>
                </a:solidFill>
                <a:latin typeface="Arial"/>
                <a:ea typeface="Arial"/>
                <a:cs typeface="Arial"/>
                <a:sym typeface="Arial"/>
              </a:rPr>
              <a:t>dir addition</a:t>
            </a:r>
            <a:r>
              <a:rPr lang="en">
                <a:solidFill>
                  <a:srgbClr val="000000"/>
                </a:solidFill>
                <a:latin typeface="Arial"/>
                <a:ea typeface="Arial"/>
                <a:cs typeface="Arial"/>
                <a:sym typeface="Arial"/>
              </a:rPr>
              <a:t> for all </a:t>
            </a:r>
            <a:r>
              <a:rPr lang="en">
                <a:solidFill>
                  <a:srgbClr val="FF0000"/>
                </a:solidFill>
                <a:latin typeface="Arial"/>
                <a:ea typeface="Arial"/>
                <a:cs typeface="Arial"/>
                <a:sym typeface="Arial"/>
              </a:rPr>
              <a:t>all</a:t>
            </a:r>
            <a:r>
              <a:rPr lang="en">
                <a:solidFill>
                  <a:srgbClr val="000000"/>
                </a:solidFill>
                <a:latin typeface="Arial"/>
                <a:ea typeface="Arial"/>
                <a:cs typeface="Arial"/>
                <a:sym typeface="Arial"/>
              </a:rPr>
              <a:t> the </a:t>
            </a:r>
            <a:r>
              <a:rPr lang="en">
                <a:solidFill>
                  <a:srgbClr val="FF0000"/>
                </a:solidFill>
                <a:latin typeface="Arial"/>
                <a:ea typeface="Arial"/>
                <a:cs typeface="Arial"/>
                <a:sym typeface="Arial"/>
              </a:rPr>
              <a:t>four directions possible</a:t>
            </a: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If we hit the </a:t>
            </a:r>
            <a:r>
              <a:rPr lang="en" sz="1100">
                <a:solidFill>
                  <a:srgbClr val="FF0000"/>
                </a:solidFill>
                <a:latin typeface="Arial"/>
                <a:ea typeface="Arial"/>
                <a:cs typeface="Arial"/>
                <a:sym typeface="Arial"/>
              </a:rPr>
              <a:t>destination position</a:t>
            </a:r>
            <a:r>
              <a:rPr lang="en" sz="1100">
                <a:solidFill>
                  <a:srgbClr val="000000"/>
                </a:solidFill>
                <a:latin typeface="Arial"/>
                <a:ea typeface="Arial"/>
                <a:cs typeface="Arial"/>
                <a:sym typeface="Arial"/>
              </a:rPr>
              <a:t> at any moment, we return a </a:t>
            </a:r>
            <a:r>
              <a:rPr lang="en" sz="1100">
                <a:solidFill>
                  <a:srgbClr val="FF0000"/>
                </a:solidFill>
                <a:latin typeface="Arial"/>
                <a:ea typeface="Arial"/>
                <a:cs typeface="Arial"/>
                <a:sym typeface="Arial"/>
              </a:rPr>
              <a:t>True</a:t>
            </a:r>
            <a:r>
              <a:rPr lang="en" sz="1100">
                <a:solidFill>
                  <a:srgbClr val="000000"/>
                </a:solidFill>
                <a:latin typeface="Arial"/>
                <a:ea typeface="Arial"/>
                <a:cs typeface="Arial"/>
                <a:sym typeface="Arial"/>
              </a:rPr>
              <a:t> directly indicating that the </a:t>
            </a:r>
            <a:r>
              <a:rPr lang="en" sz="1100">
                <a:solidFill>
                  <a:srgbClr val="FF0000"/>
                </a:solidFill>
                <a:latin typeface="Arial"/>
                <a:ea typeface="Arial"/>
                <a:cs typeface="Arial"/>
                <a:sym typeface="Arial"/>
              </a:rPr>
              <a:t>destination position </a:t>
            </a:r>
            <a:r>
              <a:rPr lang="en" sz="1100">
                <a:solidFill>
                  <a:srgbClr val="000000"/>
                </a:solidFill>
                <a:latin typeface="Arial"/>
                <a:ea typeface="Arial"/>
                <a:cs typeface="Arial"/>
                <a:sym typeface="Arial"/>
              </a:rPr>
              <a:t>can be reached </a:t>
            </a:r>
            <a:r>
              <a:rPr lang="en" sz="1100">
                <a:solidFill>
                  <a:srgbClr val="FF0000"/>
                </a:solidFill>
                <a:latin typeface="Arial"/>
                <a:ea typeface="Arial"/>
                <a:cs typeface="Arial"/>
                <a:sym typeface="Arial"/>
              </a:rPr>
              <a:t>starting</a:t>
            </a:r>
            <a:r>
              <a:rPr lang="en" sz="1100">
                <a:solidFill>
                  <a:srgbClr val="000000"/>
                </a:solidFill>
                <a:latin typeface="Arial"/>
                <a:ea typeface="Arial"/>
                <a:cs typeface="Arial"/>
                <a:sym typeface="Arial"/>
              </a:rPr>
              <a:t> from the </a:t>
            </a:r>
            <a:r>
              <a:rPr lang="en" sz="1100">
                <a:solidFill>
                  <a:srgbClr val="FF0000"/>
                </a:solidFill>
                <a:latin typeface="Arial"/>
                <a:ea typeface="Arial"/>
                <a:cs typeface="Arial"/>
                <a:sym typeface="Arial"/>
              </a:rPr>
              <a:t>start position</a:t>
            </a:r>
            <a:r>
              <a:rPr lang="en" sz="1100">
                <a:solidFill>
                  <a:srgbClr val="000000"/>
                </a:solidFill>
                <a:latin typeface="Arial"/>
                <a:ea typeface="Arial"/>
                <a:cs typeface="Arial"/>
                <a:sym typeface="Arial"/>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68750"/>
              <a:buNone/>
            </a:pPr>
            <a:r>
              <a:rPr lang="en" sz="1440"/>
              <a:t>Solution1: Breadth First Traversal (</a:t>
            </a:r>
            <a:r>
              <a:rPr lang="en" sz="1440">
                <a:solidFill>
                  <a:schemeClr val="dk1"/>
                </a:solidFill>
              </a:rPr>
              <a:t>TREE</a:t>
            </a:r>
            <a:r>
              <a:rPr lang="en" sz="1440"/>
              <a:t>)</a:t>
            </a:r>
            <a:endParaRPr sz="1440"/>
          </a:p>
          <a:p>
            <a:pPr indent="0" lvl="0" marL="0" rtl="0" algn="l">
              <a:spcBef>
                <a:spcPts val="0"/>
              </a:spcBef>
              <a:spcAft>
                <a:spcPts val="0"/>
              </a:spcAft>
              <a:buSzPct val="53804"/>
              <a:buNone/>
            </a:pPr>
            <a:r>
              <a:t/>
            </a:r>
            <a:endParaRPr sz="1840"/>
          </a:p>
        </p:txBody>
      </p:sp>
      <p:pic>
        <p:nvPicPr>
          <p:cNvPr id="111" name="Google Shape;111;p17"/>
          <p:cNvPicPr preferRelativeResize="0"/>
          <p:nvPr/>
        </p:nvPicPr>
        <p:blipFill>
          <a:blip r:embed="rId3">
            <a:alphaModFix/>
          </a:blip>
          <a:stretch>
            <a:fillRect/>
          </a:stretch>
        </p:blipFill>
        <p:spPr>
          <a:xfrm>
            <a:off x="729450" y="2226750"/>
            <a:ext cx="2113225" cy="2113225"/>
          </a:xfrm>
          <a:prstGeom prst="rect">
            <a:avLst/>
          </a:prstGeom>
          <a:noFill/>
          <a:ln>
            <a:noFill/>
          </a:ln>
        </p:spPr>
      </p:pic>
      <p:pic>
        <p:nvPicPr>
          <p:cNvPr id="112" name="Google Shape;112;p17"/>
          <p:cNvPicPr preferRelativeResize="0"/>
          <p:nvPr/>
        </p:nvPicPr>
        <p:blipFill>
          <a:blip r:embed="rId4">
            <a:alphaModFix/>
          </a:blip>
          <a:stretch>
            <a:fillRect/>
          </a:stretch>
        </p:blipFill>
        <p:spPr>
          <a:xfrm>
            <a:off x="2888700" y="2259500"/>
            <a:ext cx="2053432" cy="2047725"/>
          </a:xfrm>
          <a:prstGeom prst="rect">
            <a:avLst/>
          </a:prstGeom>
          <a:noFill/>
          <a:ln>
            <a:noFill/>
          </a:ln>
        </p:spPr>
      </p:pic>
      <p:pic>
        <p:nvPicPr>
          <p:cNvPr id="113" name="Google Shape;113;p17"/>
          <p:cNvPicPr preferRelativeResize="0"/>
          <p:nvPr/>
        </p:nvPicPr>
        <p:blipFill>
          <a:blip r:embed="rId5">
            <a:alphaModFix/>
          </a:blip>
          <a:stretch>
            <a:fillRect/>
          </a:stretch>
        </p:blipFill>
        <p:spPr>
          <a:xfrm>
            <a:off x="4988147" y="2464397"/>
            <a:ext cx="1961250" cy="1842825"/>
          </a:xfrm>
          <a:prstGeom prst="rect">
            <a:avLst/>
          </a:prstGeom>
          <a:noFill/>
          <a:ln>
            <a:noFill/>
          </a:ln>
        </p:spPr>
      </p:pic>
      <p:pic>
        <p:nvPicPr>
          <p:cNvPr id="114" name="Google Shape;114;p17"/>
          <p:cNvPicPr preferRelativeResize="0"/>
          <p:nvPr/>
        </p:nvPicPr>
        <p:blipFill>
          <a:blip r:embed="rId6">
            <a:alphaModFix/>
          </a:blip>
          <a:stretch>
            <a:fillRect/>
          </a:stretch>
        </p:blipFill>
        <p:spPr>
          <a:xfrm>
            <a:off x="6850325" y="2446138"/>
            <a:ext cx="1719750" cy="1879350"/>
          </a:xfrm>
          <a:prstGeom prst="rect">
            <a:avLst/>
          </a:prstGeom>
          <a:noFill/>
          <a:ln>
            <a:noFill/>
          </a:ln>
        </p:spPr>
      </p:pic>
      <p:sp>
        <p:nvSpPr>
          <p:cNvPr id="115" name="Google Shape;115;p17"/>
          <p:cNvSpPr txBox="1"/>
          <p:nvPr/>
        </p:nvSpPr>
        <p:spPr>
          <a:xfrm>
            <a:off x="1373350" y="4494975"/>
            <a:ext cx="64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step1</a:t>
            </a:r>
            <a:endParaRPr>
              <a:latin typeface="Lato"/>
              <a:ea typeface="Lato"/>
              <a:cs typeface="Lato"/>
              <a:sym typeface="Lato"/>
            </a:endParaRPr>
          </a:p>
        </p:txBody>
      </p:sp>
      <p:sp>
        <p:nvSpPr>
          <p:cNvPr id="116" name="Google Shape;116;p17"/>
          <p:cNvSpPr txBox="1"/>
          <p:nvPr/>
        </p:nvSpPr>
        <p:spPr>
          <a:xfrm>
            <a:off x="3657900" y="4494975"/>
            <a:ext cx="64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step2</a:t>
            </a:r>
            <a:endParaRPr>
              <a:latin typeface="Lato"/>
              <a:ea typeface="Lato"/>
              <a:cs typeface="Lato"/>
              <a:sym typeface="Lato"/>
            </a:endParaRPr>
          </a:p>
        </p:txBody>
      </p:sp>
      <p:sp>
        <p:nvSpPr>
          <p:cNvPr id="117" name="Google Shape;117;p17"/>
          <p:cNvSpPr txBox="1"/>
          <p:nvPr/>
        </p:nvSpPr>
        <p:spPr>
          <a:xfrm>
            <a:off x="5817500" y="4466500"/>
            <a:ext cx="64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step3</a:t>
            </a:r>
            <a:endParaRPr/>
          </a:p>
        </p:txBody>
      </p:sp>
      <p:sp>
        <p:nvSpPr>
          <p:cNvPr id="118" name="Google Shape;118;p17"/>
          <p:cNvSpPr txBox="1"/>
          <p:nvPr/>
        </p:nvSpPr>
        <p:spPr>
          <a:xfrm>
            <a:off x="7487450" y="4466500"/>
            <a:ext cx="69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step4</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761675" y="115050"/>
            <a:ext cx="2632800" cy="345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68750"/>
              <a:buFont typeface="Arial"/>
              <a:buNone/>
            </a:pPr>
            <a:r>
              <a:rPr b="0" lang="en" sz="1440">
                <a:solidFill>
                  <a:srgbClr val="000000"/>
                </a:solidFill>
                <a:latin typeface="Arial"/>
                <a:ea typeface="Arial"/>
                <a:cs typeface="Arial"/>
                <a:sym typeface="Arial"/>
              </a:rPr>
              <a:t>Solution1: Breadth First Traversal</a:t>
            </a:r>
            <a:endParaRPr b="0" sz="1440">
              <a:solidFill>
                <a:srgbClr val="000000"/>
              </a:solidFill>
              <a:latin typeface="Arial"/>
              <a:ea typeface="Arial"/>
              <a:cs typeface="Arial"/>
              <a:sym typeface="Arial"/>
            </a:endParaRPr>
          </a:p>
          <a:p>
            <a:pPr indent="0" lvl="0" marL="0" rtl="0" algn="l">
              <a:spcBef>
                <a:spcPts val="0"/>
              </a:spcBef>
              <a:spcAft>
                <a:spcPts val="0"/>
              </a:spcAft>
              <a:buClr>
                <a:srgbClr val="000000"/>
              </a:buClr>
              <a:buSzPct val="53804"/>
              <a:buFont typeface="Arial"/>
              <a:buNone/>
            </a:pPr>
            <a:r>
              <a:t/>
            </a:r>
            <a:endParaRPr b="0" sz="184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124" name="Google Shape;124;p18"/>
          <p:cNvPicPr preferRelativeResize="0"/>
          <p:nvPr/>
        </p:nvPicPr>
        <p:blipFill>
          <a:blip r:embed="rId3">
            <a:alphaModFix/>
          </a:blip>
          <a:stretch>
            <a:fillRect/>
          </a:stretch>
        </p:blipFill>
        <p:spPr>
          <a:xfrm>
            <a:off x="1085150" y="1382250"/>
            <a:ext cx="1766475" cy="3718174"/>
          </a:xfrm>
          <a:prstGeom prst="rect">
            <a:avLst/>
          </a:prstGeom>
          <a:noFill/>
          <a:ln>
            <a:noFill/>
          </a:ln>
        </p:spPr>
      </p:pic>
      <p:pic>
        <p:nvPicPr>
          <p:cNvPr id="125" name="Google Shape;125;p18"/>
          <p:cNvPicPr preferRelativeResize="0"/>
          <p:nvPr/>
        </p:nvPicPr>
        <p:blipFill>
          <a:blip r:embed="rId4">
            <a:alphaModFix/>
          </a:blip>
          <a:stretch>
            <a:fillRect/>
          </a:stretch>
        </p:blipFill>
        <p:spPr>
          <a:xfrm>
            <a:off x="3202250" y="1382250"/>
            <a:ext cx="1597375" cy="3761251"/>
          </a:xfrm>
          <a:prstGeom prst="rect">
            <a:avLst/>
          </a:prstGeom>
          <a:noFill/>
          <a:ln>
            <a:noFill/>
          </a:ln>
        </p:spPr>
      </p:pic>
      <p:pic>
        <p:nvPicPr>
          <p:cNvPr id="126" name="Google Shape;126;p18"/>
          <p:cNvPicPr preferRelativeResize="0"/>
          <p:nvPr/>
        </p:nvPicPr>
        <p:blipFill>
          <a:blip r:embed="rId5">
            <a:alphaModFix/>
          </a:blip>
          <a:stretch>
            <a:fillRect/>
          </a:stretch>
        </p:blipFill>
        <p:spPr>
          <a:xfrm>
            <a:off x="5037375" y="1425325"/>
            <a:ext cx="1499400" cy="3718175"/>
          </a:xfrm>
          <a:prstGeom prst="rect">
            <a:avLst/>
          </a:prstGeom>
          <a:noFill/>
          <a:ln>
            <a:noFill/>
          </a:ln>
        </p:spPr>
      </p:pic>
      <p:pic>
        <p:nvPicPr>
          <p:cNvPr id="127" name="Google Shape;127;p18"/>
          <p:cNvPicPr preferRelativeResize="0"/>
          <p:nvPr/>
        </p:nvPicPr>
        <p:blipFill>
          <a:blip r:embed="rId6">
            <a:alphaModFix/>
          </a:blip>
          <a:stretch>
            <a:fillRect/>
          </a:stretch>
        </p:blipFill>
        <p:spPr>
          <a:xfrm>
            <a:off x="7025425" y="1043750"/>
            <a:ext cx="1438200" cy="40997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40"/>
              <a:t>Solution2: </a:t>
            </a:r>
            <a:r>
              <a:rPr lang="en" sz="1440"/>
              <a:t>Breadth First Traversal(</a:t>
            </a:r>
            <a:r>
              <a:rPr lang="en" sz="1440">
                <a:solidFill>
                  <a:schemeClr val="dk1"/>
                </a:solidFill>
              </a:rPr>
              <a:t>MATRIX</a:t>
            </a:r>
            <a:r>
              <a:rPr lang="en" sz="1440"/>
              <a:t>)</a:t>
            </a:r>
            <a:endParaRPr/>
          </a:p>
        </p:txBody>
      </p:sp>
      <p:pic>
        <p:nvPicPr>
          <p:cNvPr id="133" name="Google Shape;133;p19"/>
          <p:cNvPicPr preferRelativeResize="0"/>
          <p:nvPr/>
        </p:nvPicPr>
        <p:blipFill>
          <a:blip r:embed="rId3">
            <a:alphaModFix/>
          </a:blip>
          <a:stretch>
            <a:fillRect/>
          </a:stretch>
        </p:blipFill>
        <p:spPr>
          <a:xfrm>
            <a:off x="889300" y="1919025"/>
            <a:ext cx="2772650" cy="27825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0"/>
          <p:cNvPicPr preferRelativeResize="0"/>
          <p:nvPr/>
        </p:nvPicPr>
        <p:blipFill>
          <a:blip r:embed="rId3">
            <a:alphaModFix/>
          </a:blip>
          <a:stretch>
            <a:fillRect/>
          </a:stretch>
        </p:blipFill>
        <p:spPr>
          <a:xfrm>
            <a:off x="124200" y="583000"/>
            <a:ext cx="2381250" cy="4314075"/>
          </a:xfrm>
          <a:prstGeom prst="rect">
            <a:avLst/>
          </a:prstGeom>
          <a:noFill/>
          <a:ln>
            <a:noFill/>
          </a:ln>
        </p:spPr>
      </p:pic>
      <p:pic>
        <p:nvPicPr>
          <p:cNvPr id="139" name="Google Shape;139;p20"/>
          <p:cNvPicPr preferRelativeResize="0"/>
          <p:nvPr/>
        </p:nvPicPr>
        <p:blipFill>
          <a:blip r:embed="rId4">
            <a:alphaModFix/>
          </a:blip>
          <a:stretch>
            <a:fillRect/>
          </a:stretch>
        </p:blipFill>
        <p:spPr>
          <a:xfrm>
            <a:off x="2657850" y="517175"/>
            <a:ext cx="2717625" cy="4626324"/>
          </a:xfrm>
          <a:prstGeom prst="rect">
            <a:avLst/>
          </a:prstGeom>
          <a:noFill/>
          <a:ln>
            <a:noFill/>
          </a:ln>
        </p:spPr>
      </p:pic>
      <p:pic>
        <p:nvPicPr>
          <p:cNvPr id="140" name="Google Shape;140;p20"/>
          <p:cNvPicPr preferRelativeResize="0"/>
          <p:nvPr/>
        </p:nvPicPr>
        <p:blipFill>
          <a:blip r:embed="rId5">
            <a:alphaModFix/>
          </a:blip>
          <a:stretch>
            <a:fillRect/>
          </a:stretch>
        </p:blipFill>
        <p:spPr>
          <a:xfrm>
            <a:off x="5527875" y="550087"/>
            <a:ext cx="2442025" cy="4560500"/>
          </a:xfrm>
          <a:prstGeom prst="rect">
            <a:avLst/>
          </a:prstGeom>
          <a:noFill/>
          <a:ln>
            <a:noFill/>
          </a:ln>
        </p:spPr>
      </p:pic>
      <p:sp>
        <p:nvSpPr>
          <p:cNvPr id="141" name="Google Shape;141;p20"/>
          <p:cNvSpPr txBox="1"/>
          <p:nvPr/>
        </p:nvSpPr>
        <p:spPr>
          <a:xfrm>
            <a:off x="799275" y="197475"/>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Leetcode manual Solution</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1"/>
          <p:cNvPicPr preferRelativeResize="0"/>
          <p:nvPr/>
        </p:nvPicPr>
        <p:blipFill>
          <a:blip r:embed="rId3">
            <a:alphaModFix/>
          </a:blip>
          <a:stretch>
            <a:fillRect/>
          </a:stretch>
        </p:blipFill>
        <p:spPr>
          <a:xfrm>
            <a:off x="1092700" y="573575"/>
            <a:ext cx="1846416" cy="4426925"/>
          </a:xfrm>
          <a:prstGeom prst="rect">
            <a:avLst/>
          </a:prstGeom>
          <a:noFill/>
          <a:ln>
            <a:noFill/>
          </a:ln>
        </p:spPr>
      </p:pic>
      <p:pic>
        <p:nvPicPr>
          <p:cNvPr id="147" name="Google Shape;147;p21"/>
          <p:cNvPicPr preferRelativeResize="0"/>
          <p:nvPr/>
        </p:nvPicPr>
        <p:blipFill>
          <a:blip r:embed="rId4">
            <a:alphaModFix/>
          </a:blip>
          <a:stretch>
            <a:fillRect/>
          </a:stretch>
        </p:blipFill>
        <p:spPr>
          <a:xfrm>
            <a:off x="3110604" y="573575"/>
            <a:ext cx="1834249" cy="4426923"/>
          </a:xfrm>
          <a:prstGeom prst="rect">
            <a:avLst/>
          </a:prstGeom>
          <a:noFill/>
          <a:ln>
            <a:noFill/>
          </a:ln>
        </p:spPr>
      </p:pic>
      <p:pic>
        <p:nvPicPr>
          <p:cNvPr id="148" name="Google Shape;148;p21"/>
          <p:cNvPicPr preferRelativeResize="0"/>
          <p:nvPr/>
        </p:nvPicPr>
        <p:blipFill>
          <a:blip r:embed="rId5">
            <a:alphaModFix/>
          </a:blip>
          <a:stretch>
            <a:fillRect/>
          </a:stretch>
        </p:blipFill>
        <p:spPr>
          <a:xfrm>
            <a:off x="5116340" y="573575"/>
            <a:ext cx="1851360" cy="4426924"/>
          </a:xfrm>
          <a:prstGeom prst="rect">
            <a:avLst/>
          </a:prstGeom>
          <a:noFill/>
          <a:ln>
            <a:noFill/>
          </a:ln>
        </p:spPr>
      </p:pic>
      <p:sp>
        <p:nvSpPr>
          <p:cNvPr id="149" name="Google Shape;149;p21"/>
          <p:cNvSpPr txBox="1"/>
          <p:nvPr/>
        </p:nvSpPr>
        <p:spPr>
          <a:xfrm>
            <a:off x="1071950" y="131650"/>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Maze general manual solution</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