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7552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7552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7952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539"/>
            <a:ext cx="12192000" cy="6855459"/>
          </a:xfrm>
          <a:custGeom>
            <a:avLst/>
            <a:gdLst/>
            <a:ahLst/>
            <a:cxnLst/>
            <a:rect l="l" t="t" r="r" b="b"/>
            <a:pathLst>
              <a:path w="12192000" h="6855459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79210"/>
                </a:lnTo>
                <a:lnTo>
                  <a:pt x="0" y="6855460"/>
                </a:lnTo>
                <a:lnTo>
                  <a:pt x="12192000" y="6855460"/>
                </a:lnTo>
                <a:lnTo>
                  <a:pt x="12192000" y="6379311"/>
                </a:lnTo>
                <a:lnTo>
                  <a:pt x="12192000" y="470281"/>
                </a:lnTo>
                <a:lnTo>
                  <a:pt x="11709273" y="470281"/>
                </a:lnTo>
                <a:lnTo>
                  <a:pt x="11709273" y="1868754"/>
                </a:lnTo>
                <a:lnTo>
                  <a:pt x="10971022" y="1978787"/>
                </a:lnTo>
                <a:lnTo>
                  <a:pt x="10201148" y="2072513"/>
                </a:lnTo>
                <a:lnTo>
                  <a:pt x="9947148" y="2097913"/>
                </a:lnTo>
                <a:lnTo>
                  <a:pt x="9434322" y="2143887"/>
                </a:lnTo>
                <a:lnTo>
                  <a:pt x="8927973" y="2181987"/>
                </a:lnTo>
                <a:lnTo>
                  <a:pt x="8675497" y="2197862"/>
                </a:lnTo>
                <a:lnTo>
                  <a:pt x="7926197" y="2234438"/>
                </a:lnTo>
                <a:lnTo>
                  <a:pt x="7191248" y="2255139"/>
                </a:lnTo>
                <a:lnTo>
                  <a:pt x="6473698" y="2263013"/>
                </a:lnTo>
                <a:lnTo>
                  <a:pt x="6006973" y="2261489"/>
                </a:lnTo>
                <a:lnTo>
                  <a:pt x="5108448" y="2243963"/>
                </a:lnTo>
                <a:lnTo>
                  <a:pt x="4467098" y="2220087"/>
                </a:lnTo>
                <a:lnTo>
                  <a:pt x="3665347" y="2177288"/>
                </a:lnTo>
                <a:lnTo>
                  <a:pt x="2931922" y="2128012"/>
                </a:lnTo>
                <a:lnTo>
                  <a:pt x="2592197" y="2101088"/>
                </a:lnTo>
                <a:lnTo>
                  <a:pt x="1979422" y="2043811"/>
                </a:lnTo>
                <a:lnTo>
                  <a:pt x="1233360" y="1962912"/>
                </a:lnTo>
                <a:lnTo>
                  <a:pt x="863473" y="1918462"/>
                </a:lnTo>
                <a:lnTo>
                  <a:pt x="476377" y="18650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3680" y="0"/>
            <a:ext cx="766381" cy="120535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6352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2416" y="5919215"/>
            <a:ext cx="890016" cy="8900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2673095"/>
            <a:ext cx="4181855" cy="418490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904744"/>
            <a:ext cx="2350008" cy="235305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68511" y="1737360"/>
            <a:ext cx="2694431" cy="269443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97952" y="15240"/>
            <a:ext cx="1594103" cy="15941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627" y="1261948"/>
            <a:ext cx="972474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3141" y="0"/>
            <a:ext cx="747458" cy="11959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6352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7552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7552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7952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539"/>
            <a:ext cx="12192000" cy="6855459"/>
          </a:xfrm>
          <a:custGeom>
            <a:avLst/>
            <a:gdLst/>
            <a:ahLst/>
            <a:cxnLst/>
            <a:rect l="l" t="t" r="r" b="b"/>
            <a:pathLst>
              <a:path w="12192000" h="6855459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79210"/>
                </a:lnTo>
                <a:lnTo>
                  <a:pt x="0" y="6855460"/>
                </a:lnTo>
                <a:lnTo>
                  <a:pt x="12192000" y="6855460"/>
                </a:lnTo>
                <a:lnTo>
                  <a:pt x="12192000" y="6379311"/>
                </a:lnTo>
                <a:lnTo>
                  <a:pt x="12192000" y="470281"/>
                </a:lnTo>
                <a:lnTo>
                  <a:pt x="11709273" y="470281"/>
                </a:lnTo>
                <a:lnTo>
                  <a:pt x="11709273" y="1868754"/>
                </a:lnTo>
                <a:lnTo>
                  <a:pt x="10971022" y="1978787"/>
                </a:lnTo>
                <a:lnTo>
                  <a:pt x="10201148" y="2072513"/>
                </a:lnTo>
                <a:lnTo>
                  <a:pt x="9947148" y="2097913"/>
                </a:lnTo>
                <a:lnTo>
                  <a:pt x="9434322" y="2143887"/>
                </a:lnTo>
                <a:lnTo>
                  <a:pt x="8927973" y="2181987"/>
                </a:lnTo>
                <a:lnTo>
                  <a:pt x="8675497" y="2197862"/>
                </a:lnTo>
                <a:lnTo>
                  <a:pt x="7926197" y="2234438"/>
                </a:lnTo>
                <a:lnTo>
                  <a:pt x="7191248" y="2255139"/>
                </a:lnTo>
                <a:lnTo>
                  <a:pt x="6473698" y="2263013"/>
                </a:lnTo>
                <a:lnTo>
                  <a:pt x="6006973" y="2261489"/>
                </a:lnTo>
                <a:lnTo>
                  <a:pt x="5108448" y="2243963"/>
                </a:lnTo>
                <a:lnTo>
                  <a:pt x="4467098" y="2220087"/>
                </a:lnTo>
                <a:lnTo>
                  <a:pt x="3665347" y="2177288"/>
                </a:lnTo>
                <a:lnTo>
                  <a:pt x="2931922" y="2128012"/>
                </a:lnTo>
                <a:lnTo>
                  <a:pt x="2592197" y="2101088"/>
                </a:lnTo>
                <a:lnTo>
                  <a:pt x="1979422" y="2043811"/>
                </a:lnTo>
                <a:lnTo>
                  <a:pt x="1233360" y="1962912"/>
                </a:lnTo>
                <a:lnTo>
                  <a:pt x="863473" y="1918462"/>
                </a:lnTo>
                <a:lnTo>
                  <a:pt x="476377" y="18650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3680" y="0"/>
            <a:ext cx="766381" cy="120535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6352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115" y="581609"/>
            <a:ext cx="75577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217" y="3000248"/>
            <a:ext cx="8497570" cy="268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04182" y="3726942"/>
            <a:ext cx="298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7D7D7D"/>
                </a:solidFill>
                <a:latin typeface="Verdana"/>
                <a:cs typeface="Verdana"/>
              </a:rPr>
              <a:t>D</a:t>
            </a:r>
            <a:r>
              <a:rPr sz="1800" spc="-180" dirty="0">
                <a:solidFill>
                  <a:srgbClr val="7D7D7D"/>
                </a:solidFill>
                <a:latin typeface="Verdana"/>
                <a:cs typeface="Verdana"/>
              </a:rPr>
              <a:t>E</a:t>
            </a:r>
            <a:r>
              <a:rPr sz="1800" spc="-270" dirty="0">
                <a:solidFill>
                  <a:srgbClr val="7D7D7D"/>
                </a:solidFill>
                <a:latin typeface="Verdana"/>
                <a:cs typeface="Verdana"/>
              </a:rPr>
              <a:t>T</a:t>
            </a:r>
            <a:r>
              <a:rPr sz="1800" spc="-175" dirty="0">
                <a:solidFill>
                  <a:srgbClr val="7D7D7D"/>
                </a:solidFill>
                <a:latin typeface="Verdana"/>
                <a:cs typeface="Verdana"/>
              </a:rPr>
              <a:t>A</a:t>
            </a:r>
            <a:r>
              <a:rPr sz="1800" spc="-185" dirty="0">
                <a:solidFill>
                  <a:srgbClr val="7D7D7D"/>
                </a:solidFill>
                <a:latin typeface="Verdana"/>
                <a:cs typeface="Verdana"/>
              </a:rPr>
              <a:t>I</a:t>
            </a:r>
            <a:r>
              <a:rPr sz="1800" spc="-165" dirty="0">
                <a:solidFill>
                  <a:srgbClr val="7D7D7D"/>
                </a:solidFill>
                <a:latin typeface="Verdana"/>
                <a:cs typeface="Verdana"/>
              </a:rPr>
              <a:t>L</a:t>
            </a:r>
            <a:r>
              <a:rPr sz="1800" spc="-204" dirty="0">
                <a:solidFill>
                  <a:srgbClr val="7D7D7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7D7D7D"/>
                </a:solidFill>
                <a:latin typeface="Verdana"/>
                <a:cs typeface="Verdana"/>
              </a:rPr>
              <a:t>D</a:t>
            </a:r>
            <a:r>
              <a:rPr sz="1800" spc="-150" dirty="0">
                <a:solidFill>
                  <a:srgbClr val="7D7D7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D7D7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7D7D7D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7D7D7D"/>
                </a:solidFill>
                <a:latin typeface="Verdana"/>
                <a:cs typeface="Verdana"/>
              </a:rPr>
              <a:t>OJ</a:t>
            </a:r>
            <a:r>
              <a:rPr sz="1800" spc="-130" dirty="0">
                <a:solidFill>
                  <a:srgbClr val="7D7D7D"/>
                </a:solidFill>
                <a:latin typeface="Verdana"/>
                <a:cs typeface="Verdana"/>
              </a:rPr>
              <a:t>EC</a:t>
            </a:r>
            <a:r>
              <a:rPr sz="1800" dirty="0">
                <a:solidFill>
                  <a:srgbClr val="7D7D7D"/>
                </a:solidFill>
                <a:latin typeface="Verdana"/>
                <a:cs typeface="Verdana"/>
              </a:rPr>
              <a:t>T</a:t>
            </a:r>
            <a:r>
              <a:rPr sz="1800" spc="-210" dirty="0">
                <a:solidFill>
                  <a:srgbClr val="7D7D7D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7D7D7D"/>
                </a:solidFill>
                <a:latin typeface="Verdana"/>
                <a:cs typeface="Verdana"/>
              </a:rPr>
              <a:t>R</a:t>
            </a:r>
            <a:r>
              <a:rPr sz="1800" spc="-85" dirty="0">
                <a:solidFill>
                  <a:srgbClr val="7D7D7D"/>
                </a:solidFill>
                <a:latin typeface="Verdana"/>
                <a:cs typeface="Verdana"/>
              </a:rPr>
              <a:t>E</a:t>
            </a:r>
            <a:r>
              <a:rPr sz="1800" spc="-80" dirty="0">
                <a:solidFill>
                  <a:srgbClr val="7D7D7D"/>
                </a:solidFill>
                <a:latin typeface="Verdana"/>
                <a:cs typeface="Verdana"/>
              </a:rPr>
              <a:t>P</a:t>
            </a:r>
            <a:r>
              <a:rPr sz="1800" spc="-75" dirty="0">
                <a:solidFill>
                  <a:srgbClr val="7D7D7D"/>
                </a:solidFill>
                <a:latin typeface="Verdana"/>
                <a:cs typeface="Verdana"/>
              </a:rPr>
              <a:t>O</a:t>
            </a:r>
            <a:r>
              <a:rPr sz="1800" spc="-150" dirty="0">
                <a:solidFill>
                  <a:srgbClr val="7D7D7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7D7D7D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5503" y="710183"/>
            <a:ext cx="1841500" cy="2371725"/>
            <a:chOff x="5175503" y="710183"/>
            <a:chExt cx="1841500" cy="23717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5503" y="710183"/>
              <a:ext cx="1840992" cy="23713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575" y="905255"/>
              <a:ext cx="1274064" cy="18013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267580" y="5210632"/>
            <a:ext cx="4876420" cy="430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 marR="5080" indent="-339090">
              <a:lnSpc>
                <a:spcPts val="3479"/>
              </a:lnSpc>
              <a:spcBef>
                <a:spcPts val="95"/>
              </a:spcBef>
            </a:pPr>
            <a:r>
              <a:rPr lang="en-US" sz="2800" dirty="0">
                <a:solidFill>
                  <a:schemeClr val="bg1"/>
                </a:solidFill>
                <a:latin typeface="Cambria"/>
                <a:cs typeface="Cambria"/>
              </a:rPr>
              <a:t>ABEEN BACKER PALLIYAL</a:t>
            </a:r>
            <a:endParaRPr sz="2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5093" y="6111036"/>
            <a:ext cx="6985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BDBDBD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BDBDBD"/>
                </a:solidFill>
                <a:latin typeface="Verdana"/>
                <a:cs typeface="Verdana"/>
              </a:rPr>
              <a:t>N</a:t>
            </a:r>
            <a:r>
              <a:rPr sz="1400" spc="-20" dirty="0">
                <a:solidFill>
                  <a:srgbClr val="BDBDBD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BDBDBD"/>
                </a:solidFill>
                <a:latin typeface="Verdana"/>
                <a:cs typeface="Verdana"/>
              </a:rPr>
              <a:t>ur</a:t>
            </a:r>
            <a:r>
              <a:rPr sz="1400" spc="-35" dirty="0">
                <a:solidFill>
                  <a:srgbClr val="BDBDBD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BDBDBD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60780" y="2796997"/>
            <a:ext cx="101441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>
                <a:solidFill>
                  <a:srgbClr val="EBEBEB"/>
                </a:solidFill>
              </a:rPr>
              <a:t>HEART</a:t>
            </a:r>
            <a:r>
              <a:rPr sz="4000" spc="-35" dirty="0">
                <a:solidFill>
                  <a:srgbClr val="EBEBEB"/>
                </a:solidFill>
              </a:rPr>
              <a:t> </a:t>
            </a:r>
            <a:r>
              <a:rPr sz="4000" dirty="0">
                <a:solidFill>
                  <a:srgbClr val="EBEBEB"/>
                </a:solidFill>
              </a:rPr>
              <a:t>DISEASE</a:t>
            </a:r>
            <a:r>
              <a:rPr sz="4000" spc="5" dirty="0">
                <a:solidFill>
                  <a:srgbClr val="EBEBEB"/>
                </a:solidFill>
              </a:rPr>
              <a:t> </a:t>
            </a:r>
            <a:r>
              <a:rPr sz="4000" dirty="0">
                <a:solidFill>
                  <a:srgbClr val="EBEBEB"/>
                </a:solidFill>
              </a:rPr>
              <a:t>DIAGNOSIS</a:t>
            </a:r>
            <a:r>
              <a:rPr sz="4000" spc="-10" dirty="0">
                <a:solidFill>
                  <a:srgbClr val="EBEBEB"/>
                </a:solidFill>
              </a:rPr>
              <a:t> </a:t>
            </a:r>
            <a:r>
              <a:rPr sz="4000" spc="-40" dirty="0">
                <a:solidFill>
                  <a:srgbClr val="EBEBEB"/>
                </a:solidFill>
              </a:rPr>
              <a:t>ANALYSIS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488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3950"/>
              <a:ext cx="4181855" cy="4184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8648"/>
              <a:ext cx="2350008" cy="2350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71" y="5903974"/>
              <a:ext cx="899159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28216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9144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7385" y="5898896"/>
            <a:ext cx="511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6870" algn="l"/>
                <a:tab pos="357505" algn="l"/>
              </a:tabLst>
            </a:pPr>
            <a:r>
              <a:rPr sz="1800" spc="-140" dirty="0">
                <a:latin typeface="Verdana"/>
                <a:cs typeface="Verdana"/>
              </a:rPr>
              <a:t>68</a:t>
            </a:r>
            <a:r>
              <a:rPr sz="1800" spc="-155" dirty="0">
                <a:latin typeface="Verdana"/>
                <a:cs typeface="Verdana"/>
              </a:rPr>
              <a:t>.</a:t>
            </a:r>
            <a:r>
              <a:rPr sz="1800" spc="-140" dirty="0">
                <a:latin typeface="Verdana"/>
                <a:cs typeface="Verdana"/>
              </a:rPr>
              <a:t>3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spc="-3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%</a:t>
            </a:r>
            <a:r>
              <a:rPr sz="1800" spc="-29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pe</a:t>
            </a:r>
            <a:r>
              <a:rPr sz="1800" spc="-135" dirty="0">
                <a:latin typeface="Verdana"/>
                <a:cs typeface="Verdana"/>
              </a:rPr>
              <a:t>o</a:t>
            </a:r>
            <a:r>
              <a:rPr sz="1800" spc="-140" dirty="0">
                <a:latin typeface="Verdana"/>
                <a:cs typeface="Verdana"/>
              </a:rPr>
              <a:t>p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6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wh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be</a:t>
            </a:r>
            <a:r>
              <a:rPr sz="1800" spc="-135" dirty="0">
                <a:latin typeface="Verdana"/>
                <a:cs typeface="Verdana"/>
              </a:rPr>
              <a:t>lo</a:t>
            </a:r>
            <a:r>
              <a:rPr sz="1800" spc="-160" dirty="0">
                <a:latin typeface="Verdana"/>
                <a:cs typeface="Verdana"/>
              </a:rPr>
              <a:t>n</a:t>
            </a:r>
            <a:r>
              <a:rPr sz="1800" spc="-14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37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0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35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(</a:t>
            </a:r>
            <a:r>
              <a:rPr sz="1800" spc="-160" dirty="0">
                <a:latin typeface="Verdana"/>
                <a:cs typeface="Verdana"/>
              </a:rPr>
              <a:t>&gt;</a:t>
            </a:r>
            <a:r>
              <a:rPr sz="1800" spc="-140" dirty="0">
                <a:latin typeface="Verdana"/>
                <a:cs typeface="Verdana"/>
              </a:rPr>
              <a:t>55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809" y="6173825"/>
            <a:ext cx="324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m</a:t>
            </a:r>
            <a:r>
              <a:rPr sz="1800" spc="-135" dirty="0">
                <a:latin typeface="Verdana"/>
                <a:cs typeface="Verdana"/>
              </a:rPr>
              <a:t>o</a:t>
            </a:r>
            <a:r>
              <a:rPr sz="1800" spc="-14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4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p</a:t>
            </a:r>
            <a:r>
              <a:rPr sz="1800" spc="-145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o</a:t>
            </a:r>
            <a:r>
              <a:rPr sz="1800" spc="-15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4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h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d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150" dirty="0">
                <a:latin typeface="Verdana"/>
                <a:cs typeface="Verdana"/>
              </a:rPr>
              <a:t>s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as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4695" y="5896457"/>
            <a:ext cx="413512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affected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5" dirty="0">
                <a:latin typeface="Verdana"/>
                <a:cs typeface="Verdana"/>
              </a:rPr>
              <a:t> heart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Verdana"/>
                <a:cs typeface="Verdana"/>
              </a:rPr>
              <a:t>disease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females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W</a:t>
            </a:r>
            <a:r>
              <a:rPr spc="-100" dirty="0"/>
              <a:t>h</a:t>
            </a:r>
            <a:r>
              <a:rPr spc="170" dirty="0"/>
              <a:t>o</a:t>
            </a:r>
            <a:r>
              <a:rPr spc="-145" dirty="0"/>
              <a:t> </a:t>
            </a:r>
            <a:r>
              <a:rPr spc="-275" dirty="0"/>
              <a:t>su</a:t>
            </a:r>
            <a:r>
              <a:rPr spc="-185" dirty="0"/>
              <a:t>f</a:t>
            </a:r>
            <a:r>
              <a:rPr spc="20" dirty="0"/>
              <a:t>fe</a:t>
            </a:r>
            <a:r>
              <a:rPr spc="-465" dirty="0"/>
              <a:t>rs</a:t>
            </a:r>
            <a:r>
              <a:rPr spc="-270" dirty="0"/>
              <a:t> </a:t>
            </a:r>
            <a:r>
              <a:rPr spc="-120" dirty="0"/>
              <a:t>fr</a:t>
            </a:r>
            <a:r>
              <a:rPr spc="-200" dirty="0"/>
              <a:t>o</a:t>
            </a:r>
            <a:r>
              <a:rPr spc="-125" dirty="0"/>
              <a:t>m</a:t>
            </a:r>
            <a:r>
              <a:rPr spc="-254" dirty="0"/>
              <a:t> </a:t>
            </a:r>
            <a:r>
              <a:rPr spc="-100" dirty="0"/>
              <a:t>h</a:t>
            </a:r>
            <a:r>
              <a:rPr spc="180" dirty="0"/>
              <a:t>e</a:t>
            </a:r>
            <a:r>
              <a:rPr spc="-100" dirty="0"/>
              <a:t>a</a:t>
            </a:r>
            <a:r>
              <a:rPr spc="-80" dirty="0"/>
              <a:t>r</a:t>
            </a:r>
            <a:r>
              <a:rPr spc="-200" dirty="0"/>
              <a:t>t</a:t>
            </a:r>
            <a:r>
              <a:rPr spc="-210" dirty="0"/>
              <a:t> </a:t>
            </a:r>
            <a:r>
              <a:rPr spc="-35" dirty="0"/>
              <a:t>d</a:t>
            </a:r>
            <a:r>
              <a:rPr spc="35" dirty="0"/>
              <a:t>i</a:t>
            </a:r>
            <a:r>
              <a:rPr spc="-140" dirty="0"/>
              <a:t>s</a:t>
            </a:r>
            <a:r>
              <a:rPr spc="-170" dirty="0"/>
              <a:t>e</a:t>
            </a:r>
            <a:r>
              <a:rPr spc="-105" dirty="0"/>
              <a:t>a</a:t>
            </a:r>
            <a:r>
              <a:rPr spc="-100" dirty="0"/>
              <a:t>s</a:t>
            </a:r>
            <a:r>
              <a:rPr spc="180" dirty="0"/>
              <a:t>e</a:t>
            </a:r>
            <a:r>
              <a:rPr spc="160" dirty="0"/>
              <a:t>?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92055" y="1792046"/>
            <a:ext cx="11056620" cy="3063240"/>
            <a:chOff x="252984" y="2118360"/>
            <a:chExt cx="11056620" cy="30632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984" y="2118360"/>
              <a:ext cx="5291328" cy="3063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8024" y="2148840"/>
              <a:ext cx="5021453" cy="30219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2887" y="2151888"/>
              <a:ext cx="4916423" cy="2916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4"/>
              <a:ext cx="4181855" cy="4181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8" cy="235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71" y="5910071"/>
              <a:ext cx="899159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37360"/>
              <a:ext cx="2694431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7385" y="5898896"/>
            <a:ext cx="450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6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30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v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31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160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r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36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s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2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h</a:t>
            </a:r>
            <a:r>
              <a:rPr sz="1800" spc="-15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m</a:t>
            </a:r>
            <a:r>
              <a:rPr sz="1800" spc="-135" dirty="0">
                <a:latin typeface="Verdana"/>
                <a:cs typeface="Verdana"/>
              </a:rPr>
              <a:t>o</a:t>
            </a:r>
            <a:r>
              <a:rPr sz="1800" spc="-15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4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h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ar</a:t>
            </a:r>
            <a:r>
              <a:rPr sz="18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897" y="6173825"/>
            <a:ext cx="471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patients</a:t>
            </a:r>
            <a:r>
              <a:rPr sz="1800" spc="-37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don’t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have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any</a:t>
            </a:r>
            <a:r>
              <a:rPr sz="1800" spc="-30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symptoms</a:t>
            </a:r>
            <a:r>
              <a:rPr sz="1800" spc="-35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of</a:t>
            </a:r>
            <a:r>
              <a:rPr sz="1800" spc="-33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chest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pain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897" y="6448145"/>
            <a:ext cx="1672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(asymptomatic).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4695" y="5896457"/>
            <a:ext cx="457644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Both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females</a:t>
            </a:r>
            <a:r>
              <a:rPr sz="1800" spc="-20" dirty="0">
                <a:latin typeface="Verdana"/>
                <a:cs typeface="Verdana"/>
              </a:rPr>
              <a:t> 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Verdana"/>
                <a:cs typeface="Verdana"/>
              </a:rPr>
              <a:t>asymptomatic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followed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1207" y="6454546"/>
            <a:ext cx="311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Atypical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angina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pain.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37179" y="679145"/>
            <a:ext cx="6370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Chest</a:t>
            </a:r>
            <a:r>
              <a:rPr sz="2400" spc="-10" dirty="0"/>
              <a:t> </a:t>
            </a:r>
            <a:r>
              <a:rPr sz="2400" spc="-5" dirty="0"/>
              <a:t>pain</a:t>
            </a:r>
            <a:r>
              <a:rPr sz="2400" spc="20" dirty="0"/>
              <a:t> </a:t>
            </a:r>
            <a:r>
              <a:rPr sz="2400" dirty="0"/>
              <a:t>experienced</a:t>
            </a:r>
            <a:r>
              <a:rPr sz="2400" spc="-20" dirty="0"/>
              <a:t> </a:t>
            </a:r>
            <a:r>
              <a:rPr sz="2400" spc="-5" dirty="0"/>
              <a:t>by</a:t>
            </a:r>
            <a:r>
              <a:rPr sz="2400" dirty="0"/>
              <a:t> </a:t>
            </a:r>
            <a:r>
              <a:rPr sz="2400" spc="-5" dirty="0"/>
              <a:t>Heart</a:t>
            </a:r>
            <a:r>
              <a:rPr sz="2400" spc="-20" dirty="0"/>
              <a:t> </a:t>
            </a:r>
            <a:r>
              <a:rPr sz="2400" spc="-10" dirty="0"/>
              <a:t>patients</a:t>
            </a:r>
            <a:endParaRPr sz="2400"/>
          </a:p>
        </p:txBody>
      </p:sp>
      <p:grpSp>
        <p:nvGrpSpPr>
          <p:cNvPr id="15" name="object 15"/>
          <p:cNvGrpSpPr/>
          <p:nvPr/>
        </p:nvGrpSpPr>
        <p:grpSpPr>
          <a:xfrm>
            <a:off x="368808" y="1725167"/>
            <a:ext cx="11259820" cy="3240405"/>
            <a:chOff x="368808" y="1725167"/>
            <a:chExt cx="11259820" cy="32404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808" y="1725167"/>
              <a:ext cx="5373624" cy="32400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519" y="1725167"/>
              <a:ext cx="5562600" cy="3240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4"/>
              <a:ext cx="4181855" cy="4181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8" cy="235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71" y="5910071"/>
              <a:ext cx="899159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37360"/>
              <a:ext cx="2694431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8175" y="679145"/>
            <a:ext cx="8079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ST</a:t>
            </a:r>
            <a:r>
              <a:rPr sz="2400" spc="5" dirty="0"/>
              <a:t> </a:t>
            </a:r>
            <a:r>
              <a:rPr sz="2400" spc="-5" dirty="0"/>
              <a:t>Depression</a:t>
            </a:r>
            <a:r>
              <a:rPr sz="2400" dirty="0"/>
              <a:t> </a:t>
            </a:r>
            <a:r>
              <a:rPr sz="2400" spc="-5" dirty="0"/>
              <a:t>and</a:t>
            </a:r>
            <a:r>
              <a:rPr sz="2400" spc="10" dirty="0"/>
              <a:t> </a:t>
            </a:r>
            <a:r>
              <a:rPr sz="2400" spc="-5" dirty="0"/>
              <a:t>how</a:t>
            </a:r>
            <a:r>
              <a:rPr sz="2400" spc="25" dirty="0"/>
              <a:t> </a:t>
            </a:r>
            <a:r>
              <a:rPr sz="2400" spc="-5" dirty="0"/>
              <a:t>it</a:t>
            </a:r>
            <a:r>
              <a:rPr sz="2400" dirty="0"/>
              <a:t> </a:t>
            </a:r>
            <a:r>
              <a:rPr sz="2400" spc="-5" dirty="0"/>
              <a:t>is</a:t>
            </a:r>
            <a:r>
              <a:rPr sz="2400" spc="25" dirty="0"/>
              <a:t> </a:t>
            </a:r>
            <a:r>
              <a:rPr sz="2400" spc="-5" dirty="0"/>
              <a:t>related </a:t>
            </a:r>
            <a:r>
              <a:rPr sz="2400" spc="-10" dirty="0"/>
              <a:t>to</a:t>
            </a:r>
            <a:r>
              <a:rPr sz="2400" spc="20" dirty="0"/>
              <a:t> </a:t>
            </a:r>
            <a:r>
              <a:rPr sz="2400" spc="-5" dirty="0"/>
              <a:t>Heart </a:t>
            </a:r>
            <a:r>
              <a:rPr sz="2400" spc="-10" dirty="0"/>
              <a:t>disease</a:t>
            </a:r>
            <a:endParaRPr sz="2400"/>
          </a:p>
        </p:txBody>
      </p:sp>
      <p:grpSp>
        <p:nvGrpSpPr>
          <p:cNvPr id="10" name="object 10"/>
          <p:cNvGrpSpPr/>
          <p:nvPr/>
        </p:nvGrpSpPr>
        <p:grpSpPr>
          <a:xfrm>
            <a:off x="161544" y="2490216"/>
            <a:ext cx="11421110" cy="1777364"/>
            <a:chOff x="161544" y="2490216"/>
            <a:chExt cx="11421110" cy="1777364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544" y="2490216"/>
              <a:ext cx="5577840" cy="17769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4703" y="2490216"/>
              <a:ext cx="5187696" cy="177698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2044" y="1554860"/>
            <a:ext cx="9078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  <a:tab pos="4509135" algn="l"/>
                <a:tab pos="6829425" algn="l"/>
              </a:tabLst>
            </a:pPr>
            <a:r>
              <a:rPr sz="18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dep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	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ele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card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m,	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923665" algn="l"/>
              </a:tabLst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eg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	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479" y="4504690"/>
            <a:ext cx="5158740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Verdana"/>
                <a:cs typeface="Verdana"/>
              </a:rPr>
              <a:t>W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u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that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ses  </a:t>
            </a:r>
            <a:r>
              <a:rPr sz="1800" spc="-35" dirty="0">
                <a:latin typeface="Verdana"/>
                <a:cs typeface="Verdana"/>
              </a:rPr>
              <a:t>after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52-55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reaches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it’s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highest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at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25" dirty="0">
                <a:latin typeface="Verdana"/>
                <a:cs typeface="Verdana"/>
              </a:rPr>
              <a:t>he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105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5</a:t>
            </a:r>
            <a:r>
              <a:rPr sz="1800" spc="-130" dirty="0">
                <a:latin typeface="Verdana"/>
                <a:cs typeface="Verdana"/>
              </a:rPr>
              <a:t>7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45" dirty="0">
                <a:latin typeface="Verdana"/>
                <a:cs typeface="Verdana"/>
              </a:rPr>
              <a:t>6</a:t>
            </a:r>
            <a:r>
              <a:rPr sz="1800" spc="-150" dirty="0">
                <a:latin typeface="Verdana"/>
                <a:cs typeface="Verdana"/>
              </a:rPr>
              <a:t>0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he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</a:t>
            </a:r>
            <a:r>
              <a:rPr sz="1800" spc="170" dirty="0">
                <a:latin typeface="Verdana"/>
                <a:cs typeface="Verdana"/>
              </a:rPr>
              <a:t>e</a:t>
            </a:r>
            <a:r>
              <a:rPr sz="1800" spc="160" dirty="0">
                <a:latin typeface="Verdana"/>
                <a:cs typeface="Verdana"/>
              </a:rPr>
              <a:t>c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00" dirty="0">
                <a:latin typeface="Verdana"/>
                <a:cs typeface="Verdana"/>
              </a:rPr>
              <a:t>es.</a:t>
            </a:r>
            <a:endParaRPr sz="1800">
              <a:latin typeface="Verdana"/>
              <a:cs typeface="Verdana"/>
            </a:endParaRPr>
          </a:p>
          <a:p>
            <a:pPr marL="20320" marR="5080">
              <a:lnSpc>
                <a:spcPct val="100000"/>
              </a:lnSpc>
              <a:spcBef>
                <a:spcPts val="1805"/>
              </a:spcBef>
            </a:pPr>
            <a:r>
              <a:rPr sz="1800" spc="-37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he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po</a:t>
            </a:r>
            <a:r>
              <a:rPr sz="1800" spc="-25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-130" dirty="0">
                <a:latin typeface="Verdana"/>
                <a:cs typeface="Verdana"/>
              </a:rPr>
              <a:t>or</a:t>
            </a:r>
            <a:r>
              <a:rPr sz="1800" spc="-10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ela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be</a:t>
            </a:r>
            <a:r>
              <a:rPr sz="1800" spc="10" dirty="0">
                <a:latin typeface="Verdana"/>
                <a:cs typeface="Verdana"/>
              </a:rPr>
              <a:t>tw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45" dirty="0">
                <a:latin typeface="Verdana"/>
                <a:cs typeface="Verdana"/>
              </a:rPr>
              <a:t>S</a:t>
            </a:r>
            <a:r>
              <a:rPr sz="1800" spc="-245" dirty="0">
                <a:latin typeface="Verdana"/>
                <a:cs typeface="Verdana"/>
              </a:rPr>
              <a:t>T  </a:t>
            </a:r>
            <a:r>
              <a:rPr sz="1800" spc="20" dirty="0">
                <a:latin typeface="Verdana"/>
                <a:cs typeface="Verdana"/>
              </a:rPr>
              <a:t>D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15" dirty="0">
                <a:latin typeface="Verdana"/>
                <a:cs typeface="Verdana"/>
              </a:rPr>
              <a:t>on 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100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c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70" dirty="0">
                <a:latin typeface="Verdana"/>
                <a:cs typeface="Verdana"/>
              </a:rPr>
              <a:t>es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he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75" dirty="0">
                <a:latin typeface="Verdana"/>
                <a:cs typeface="Verdana"/>
              </a:rPr>
              <a:t>hanc</a:t>
            </a:r>
            <a:r>
              <a:rPr sz="1800" spc="-70" dirty="0">
                <a:latin typeface="Verdana"/>
                <a:cs typeface="Verdana"/>
              </a:rPr>
              <a:t>es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Hear</a:t>
            </a:r>
            <a:r>
              <a:rPr sz="1800" spc="-3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se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7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00" dirty="0">
                <a:latin typeface="Verdana"/>
                <a:cs typeface="Verdana"/>
              </a:rPr>
              <a:t>lso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99" y="638047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05" dirty="0"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5603" y="4676978"/>
            <a:ext cx="498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W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5" dirty="0">
                <a:latin typeface="Verdana"/>
                <a:cs typeface="Verdana"/>
              </a:rPr>
              <a:t>ould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hat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65" dirty="0">
                <a:latin typeface="Verdana"/>
                <a:cs typeface="Verdana"/>
              </a:rPr>
              <a:t>M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95" dirty="0">
                <a:latin typeface="Verdana"/>
                <a:cs typeface="Verdana"/>
              </a:rPr>
              <a:t>le</a:t>
            </a:r>
            <a:r>
              <a:rPr sz="1800" spc="-105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ore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5" dirty="0">
                <a:latin typeface="Verdana"/>
                <a:cs typeface="Verdana"/>
              </a:rPr>
              <a:t>ng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45" dirty="0"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Fe</a:t>
            </a:r>
            <a:r>
              <a:rPr sz="1800" spc="-95" dirty="0">
                <a:latin typeface="Verdana"/>
                <a:cs typeface="Verdana"/>
              </a:rPr>
              <a:t>m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l</a:t>
            </a:r>
            <a:r>
              <a:rPr sz="1800" spc="-25" dirty="0">
                <a:latin typeface="Verdana"/>
                <a:cs typeface="Verdana"/>
              </a:rPr>
              <a:t>e</a:t>
            </a:r>
            <a:r>
              <a:rPr sz="1800" spc="-204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4"/>
              <a:ext cx="4108704" cy="4181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258568" cy="235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2792" y="5910071"/>
              <a:ext cx="905255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8031" y="1737360"/>
              <a:ext cx="2718816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8328" y="15240"/>
              <a:ext cx="1609344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9740" y="808685"/>
            <a:ext cx="3134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Other</a:t>
            </a:r>
            <a:r>
              <a:rPr sz="2400" spc="-40" dirty="0"/>
              <a:t> </a:t>
            </a:r>
            <a:r>
              <a:rPr sz="2400" spc="-10" dirty="0"/>
              <a:t>Observations: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88644" y="1551813"/>
            <a:ext cx="7550784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Max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wh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800" spc="-120" dirty="0">
                <a:latin typeface="Verdana"/>
                <a:cs typeface="Verdana"/>
              </a:rPr>
              <a:t>(139.26mm/Hg)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less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than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those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who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don’t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Heart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299085" marR="5295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latin typeface="Verdana"/>
                <a:cs typeface="Verdana"/>
              </a:rPr>
              <a:t>ECG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Measurement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75" dirty="0">
                <a:latin typeface="Verdana"/>
                <a:cs typeface="Verdana"/>
              </a:rPr>
              <a:t>is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(163)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patients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who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have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heart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disease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than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who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don’t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have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75285" lvl="1" indent="-28702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-7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75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-60" dirty="0">
                <a:latin typeface="Verdana"/>
                <a:cs typeface="Verdana"/>
              </a:rPr>
              <a:t>holest</a:t>
            </a:r>
            <a:r>
              <a:rPr sz="1800" spc="-7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-25" dirty="0">
                <a:latin typeface="Verdana"/>
                <a:cs typeface="Verdana"/>
              </a:rPr>
              <a:t>ol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h</a:t>
            </a:r>
            <a:r>
              <a:rPr sz="1800" spc="-30" dirty="0">
                <a:latin typeface="Verdana"/>
                <a:cs typeface="Verdana"/>
              </a:rPr>
              <a:t>i</a:t>
            </a:r>
            <a:r>
              <a:rPr sz="1800" spc="75" dirty="0">
                <a:latin typeface="Verdana"/>
                <a:cs typeface="Verdana"/>
              </a:rPr>
              <a:t>g</a:t>
            </a:r>
            <a:r>
              <a:rPr sz="1800" spc="30" dirty="0">
                <a:latin typeface="Verdana"/>
                <a:cs typeface="Verdana"/>
              </a:rPr>
              <a:t>he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(</a:t>
            </a:r>
            <a:r>
              <a:rPr sz="1800" spc="-145" dirty="0">
                <a:latin typeface="Verdana"/>
                <a:cs typeface="Verdana"/>
              </a:rPr>
              <a:t>251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145" dirty="0">
                <a:latin typeface="Verdana"/>
                <a:cs typeface="Verdana"/>
              </a:rPr>
              <a:t>47</a:t>
            </a:r>
            <a:r>
              <a:rPr sz="1800" spc="-155" dirty="0">
                <a:latin typeface="Verdana"/>
                <a:cs typeface="Verdana"/>
              </a:rPr>
              <a:t>)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5" dirty="0">
                <a:latin typeface="Verdana"/>
                <a:cs typeface="Verdana"/>
              </a:rPr>
              <a:t>ea</a:t>
            </a:r>
            <a:r>
              <a:rPr sz="1800" spc="10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3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latin typeface="Verdana"/>
                <a:cs typeface="Verdana"/>
              </a:rPr>
              <a:t>those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who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have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disease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than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those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who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don’t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4299D-EF60-D958-2340-EB7D8173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1072824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2416" y="5903976"/>
              <a:ext cx="890016" cy="890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4"/>
              <a:ext cx="12192000" cy="68519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94558"/>
              <a:ext cx="5715000" cy="4648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89504"/>
              <a:ext cx="2350008" cy="2353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22120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0"/>
              <a:ext cx="1594103" cy="15941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2925" y="2466594"/>
            <a:ext cx="82378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5" dirty="0">
                <a:latin typeface="Verdana"/>
                <a:cs typeface="Verdana"/>
              </a:rPr>
              <a:t>b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sed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sease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160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5" dirty="0">
                <a:latin typeface="Verdana"/>
                <a:cs typeface="Verdana"/>
              </a:rPr>
              <a:t>b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sed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sease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105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sed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sease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75" dirty="0">
                <a:latin typeface="Verdana"/>
                <a:cs typeface="Verdana"/>
              </a:rPr>
              <a:t>g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80" dirty="0">
                <a:latin typeface="Verdana"/>
                <a:cs typeface="Verdana"/>
              </a:rPr>
              <a:t>ory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Ch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p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10" dirty="0">
                <a:latin typeface="Verdana"/>
                <a:cs typeface="Verdana"/>
              </a:rPr>
              <a:t>y</a:t>
            </a:r>
            <a:r>
              <a:rPr sz="1800" spc="95" dirty="0">
                <a:latin typeface="Verdana"/>
                <a:cs typeface="Verdana"/>
              </a:rPr>
              <a:t>pe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(</a:t>
            </a:r>
            <a:r>
              <a:rPr sz="1800" spc="-35" dirty="0">
                <a:latin typeface="Verdana"/>
                <a:cs typeface="Verdana"/>
              </a:rPr>
              <a:t>P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65" dirty="0">
                <a:latin typeface="Verdana"/>
                <a:cs typeface="Verdana"/>
              </a:rPr>
              <a:t>sen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/A</a:t>
            </a:r>
            <a:r>
              <a:rPr sz="1800" spc="-80" dirty="0">
                <a:latin typeface="Verdana"/>
                <a:cs typeface="Verdana"/>
              </a:rPr>
              <a:t>b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5" dirty="0">
                <a:latin typeface="Verdana"/>
                <a:cs typeface="Verdana"/>
              </a:rPr>
              <a:t>)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7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90" dirty="0">
                <a:latin typeface="Verdana"/>
                <a:cs typeface="Verdana"/>
              </a:rPr>
              <a:t>Ch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10" dirty="0">
                <a:latin typeface="Verdana"/>
                <a:cs typeface="Verdana"/>
              </a:rPr>
              <a:t>y</a:t>
            </a:r>
            <a:r>
              <a:rPr sz="1800" spc="100" dirty="0">
                <a:latin typeface="Verdana"/>
                <a:cs typeface="Verdana"/>
              </a:rPr>
              <a:t>pe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v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H</a:t>
            </a:r>
            <a:r>
              <a:rPr sz="1800" spc="5" dirty="0">
                <a:latin typeface="Verdana"/>
                <a:cs typeface="Verdana"/>
              </a:rPr>
              <a:t>ea</a:t>
            </a:r>
            <a:r>
              <a:rPr sz="1800" spc="10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se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75" dirty="0">
                <a:latin typeface="Verdana"/>
                <a:cs typeface="Verdana"/>
              </a:rPr>
              <a:t>se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40" dirty="0">
                <a:latin typeface="Verdana"/>
                <a:cs typeface="Verdana"/>
              </a:rPr>
              <a:t>Cholesterol,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pressure,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Heart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rate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based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Heart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disease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patients</a:t>
            </a:r>
            <a:endParaRPr sz="18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60" dirty="0">
                <a:latin typeface="Verdana"/>
                <a:cs typeface="Verdana"/>
              </a:rPr>
              <a:t>EC</a:t>
            </a:r>
            <a:r>
              <a:rPr sz="1800" spc="75" dirty="0">
                <a:latin typeface="Verdana"/>
                <a:cs typeface="Verdana"/>
              </a:rPr>
              <a:t>G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M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s</a:t>
            </a:r>
            <a:r>
              <a:rPr sz="1800" spc="-155" dirty="0">
                <a:latin typeface="Verdana"/>
                <a:cs typeface="Verdana"/>
              </a:rPr>
              <a:t>u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0" dirty="0">
                <a:latin typeface="Verdana"/>
                <a:cs typeface="Verdana"/>
              </a:rPr>
              <a:t>m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v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5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35" dirty="0">
                <a:latin typeface="Verdana"/>
                <a:cs typeface="Verdana"/>
              </a:rPr>
              <a:t>sease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316C1EE-E7DD-B532-6197-AA8B34AB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61" y="1321244"/>
            <a:ext cx="7557769" cy="5746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PERFORMANCE INDICATOR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657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7552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7552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7952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539"/>
              <a:ext cx="12192000" cy="6855459"/>
            </a:xfrm>
            <a:custGeom>
              <a:avLst/>
              <a:gdLst/>
              <a:ahLst/>
              <a:cxnLst/>
              <a:rect l="l" t="t" r="r" b="b"/>
              <a:pathLst>
                <a:path w="12192000" h="6855459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12192000" y="6855460"/>
                  </a:lnTo>
                  <a:lnTo>
                    <a:pt x="12192000" y="6379311"/>
                  </a:lnTo>
                  <a:lnTo>
                    <a:pt x="12192000" y="470281"/>
                  </a:lnTo>
                  <a:lnTo>
                    <a:pt x="11709273" y="470281"/>
                  </a:lnTo>
                  <a:lnTo>
                    <a:pt x="11709273" y="1868754"/>
                  </a:lnTo>
                  <a:lnTo>
                    <a:pt x="10971022" y="1978787"/>
                  </a:lnTo>
                  <a:lnTo>
                    <a:pt x="10201148" y="2072513"/>
                  </a:lnTo>
                  <a:lnTo>
                    <a:pt x="9947148" y="2097913"/>
                  </a:lnTo>
                  <a:lnTo>
                    <a:pt x="9434322" y="2143887"/>
                  </a:lnTo>
                  <a:lnTo>
                    <a:pt x="8927973" y="2181987"/>
                  </a:lnTo>
                  <a:lnTo>
                    <a:pt x="8675497" y="2197862"/>
                  </a:lnTo>
                  <a:lnTo>
                    <a:pt x="7926197" y="2234438"/>
                  </a:lnTo>
                  <a:lnTo>
                    <a:pt x="7191248" y="2255139"/>
                  </a:lnTo>
                  <a:lnTo>
                    <a:pt x="6473698" y="2263013"/>
                  </a:lnTo>
                  <a:lnTo>
                    <a:pt x="6006973" y="2261489"/>
                  </a:lnTo>
                  <a:lnTo>
                    <a:pt x="5108448" y="2243963"/>
                  </a:lnTo>
                  <a:lnTo>
                    <a:pt x="4467098" y="2220087"/>
                  </a:lnTo>
                  <a:lnTo>
                    <a:pt x="3665347" y="2177288"/>
                  </a:lnTo>
                  <a:lnTo>
                    <a:pt x="2931922" y="2128012"/>
                  </a:lnTo>
                  <a:lnTo>
                    <a:pt x="2592197" y="2101088"/>
                  </a:lnTo>
                  <a:lnTo>
                    <a:pt x="1979422" y="2043811"/>
                  </a:lnTo>
                  <a:lnTo>
                    <a:pt x="1233360" y="1962912"/>
                  </a:lnTo>
                  <a:lnTo>
                    <a:pt x="863473" y="1918462"/>
                  </a:lnTo>
                  <a:lnTo>
                    <a:pt x="476377" y="1865071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3680" y="0"/>
              <a:ext cx="766381" cy="12053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6352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F88236-EEC0-2265-3588-0F75F1F8314D}"/>
              </a:ext>
            </a:extLst>
          </p:cNvPr>
          <p:cNvSpPr txBox="1"/>
          <p:nvPr/>
        </p:nvSpPr>
        <p:spPr>
          <a:xfrm>
            <a:off x="5193793" y="3581400"/>
            <a:ext cx="264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2416" y="5919215"/>
              <a:ext cx="890016" cy="890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3095"/>
              <a:ext cx="4181855" cy="41849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8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37360"/>
              <a:ext cx="2694431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626" y="1262329"/>
            <a:ext cx="47861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22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26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6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50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50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7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68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62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2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pc="-33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pc="-33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55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pc="-109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09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pc="-13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AILS</a:t>
            </a:r>
            <a:endParaRPr spc="-67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40649"/>
              </p:ext>
            </p:extLst>
          </p:nvPr>
        </p:nvGraphicFramePr>
        <p:xfrm>
          <a:off x="1736217" y="3000248"/>
          <a:ext cx="8478520" cy="26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8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oj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5" dirty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sz="1800" b="1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 err="1">
                          <a:latin typeface="Tahoma"/>
                          <a:cs typeface="Tahoma"/>
                        </a:rPr>
                        <a:t>i</a:t>
                      </a:r>
                      <a:r>
                        <a:rPr lang="en-US" sz="1800" b="1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sz="1800" b="1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latin typeface="Tahoma"/>
                          <a:cs typeface="Tahoma"/>
                        </a:rPr>
                        <a:t>l</a:t>
                      </a:r>
                      <a:r>
                        <a:rPr lang="en-US" sz="1800" b="1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Heart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Disease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Diagnostic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Analysis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-25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Int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ge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b="1" spc="-2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Difficulty</a:t>
                      </a:r>
                      <a:r>
                        <a:rPr sz="1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50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62865" algn="r">
                        <a:lnSpc>
                          <a:spcPts val="2100"/>
                        </a:lnSpc>
                        <a:spcBef>
                          <a:spcPts val="1020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og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800" b="1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Languag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00"/>
                        </a:lnSpc>
                        <a:spcBef>
                          <a:spcPts val="1020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0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75"/>
                        </a:lnSpc>
                        <a:spcBef>
                          <a:spcPts val="11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Jupyter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Notebook,</a:t>
                      </a:r>
                      <a:r>
                        <a:rPr sz="1800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MS-Excel,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MS-Power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ts val="1975"/>
                        </a:lnSpc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BI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3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721467" y="6097625"/>
            <a:ext cx="7162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27" y="1261948"/>
            <a:ext cx="2399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957" y="2653106"/>
            <a:ext cx="9697085" cy="13258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9730" marR="30480" indent="-342265" algn="just">
              <a:lnSpc>
                <a:spcPct val="102200"/>
              </a:lnSpc>
              <a:spcBef>
                <a:spcPts val="35"/>
              </a:spcBef>
            </a:pPr>
            <a:r>
              <a:rPr sz="3375" baseline="16049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3375" spc="-412" baseline="16049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114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goal</a:t>
            </a:r>
            <a:r>
              <a:rPr sz="2800" spc="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160" dirty="0">
                <a:latin typeface="Verdana"/>
                <a:cs typeface="Verdana"/>
              </a:rPr>
              <a:t>this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project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is</a:t>
            </a:r>
            <a:r>
              <a:rPr sz="2800" spc="-3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analyse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heart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disease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occurrence,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based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on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62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ombination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of</a:t>
            </a:r>
            <a:r>
              <a:rPr sz="2800" spc="-31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features</a:t>
            </a:r>
            <a:r>
              <a:rPr sz="2800" spc="-30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that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spc="-25" dirty="0">
                <a:latin typeface="Verdana"/>
                <a:cs typeface="Verdana"/>
              </a:rPr>
              <a:t>scr</a:t>
            </a:r>
            <a:r>
              <a:rPr sz="2800" dirty="0">
                <a:latin typeface="Verdana"/>
                <a:cs typeface="Verdana"/>
              </a:rPr>
              <a:t>ib</a:t>
            </a:r>
            <a:r>
              <a:rPr sz="2800" spc="-110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s</a:t>
            </a:r>
            <a:r>
              <a:rPr sz="2800" spc="-3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</a:t>
            </a:r>
            <a:r>
              <a:rPr sz="2800" spc="5" dirty="0">
                <a:latin typeface="Verdana"/>
                <a:cs typeface="Verdana"/>
              </a:rPr>
              <a:t>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h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2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d</a:t>
            </a:r>
            <a:r>
              <a:rPr sz="2800" spc="20" dirty="0">
                <a:latin typeface="Verdana"/>
                <a:cs typeface="Verdana"/>
              </a:rPr>
              <a:t>i</a:t>
            </a:r>
            <a:r>
              <a:rPr sz="2800" spc="-12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235" dirty="0">
                <a:latin typeface="Verdana"/>
                <a:cs typeface="Verdana"/>
              </a:rPr>
              <a:t>a</a:t>
            </a:r>
            <a:r>
              <a:rPr sz="2800" spc="-12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0350" y="6071108"/>
            <a:ext cx="7162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4983" y="5928359"/>
              <a:ext cx="890016" cy="8869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4"/>
              <a:ext cx="12164568" cy="68519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9190"/>
              <a:ext cx="4154423" cy="41788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10839"/>
              <a:ext cx="2322576" cy="2353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0" y="1743455"/>
              <a:ext cx="2694431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0519" y="21335"/>
              <a:ext cx="1594103" cy="159410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626" y="1262329"/>
            <a:ext cx="59078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2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R  O   B   L   E   M      S   T  A  T  E   M   E   N  T</a:t>
            </a:r>
            <a:endParaRPr spc="-72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647" y="2324480"/>
            <a:ext cx="9627870" cy="28555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91795" marR="43180" indent="-341630">
              <a:lnSpc>
                <a:spcPct val="101400"/>
              </a:lnSpc>
              <a:spcBef>
                <a:spcPts val="60"/>
              </a:spcBef>
              <a:tabLst>
                <a:tab pos="391795" algn="l"/>
              </a:tabLst>
            </a:pPr>
            <a:r>
              <a:rPr sz="2850" spc="-7" baseline="16081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latin typeface="Verdana"/>
                <a:cs typeface="Verdana"/>
              </a:rPr>
              <a:t>H</a:t>
            </a:r>
            <a:r>
              <a:rPr sz="2400" spc="-40" dirty="0">
                <a:latin typeface="Verdana"/>
                <a:cs typeface="Verdana"/>
              </a:rPr>
              <a:t>e</a:t>
            </a:r>
            <a:r>
              <a:rPr sz="2400" spc="-5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lt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3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40" dirty="0">
                <a:latin typeface="Verdana"/>
                <a:cs typeface="Verdana"/>
              </a:rPr>
              <a:t>e</a:t>
            </a:r>
            <a:r>
              <a:rPr sz="2400" spc="-5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lt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spc="-47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4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p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60" dirty="0">
                <a:latin typeface="Verdana"/>
                <a:cs typeface="Verdana"/>
              </a:rPr>
              <a:t>d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65" dirty="0">
                <a:latin typeface="Verdana"/>
                <a:cs typeface="Verdana"/>
              </a:rPr>
              <a:t>m</a:t>
            </a:r>
            <a:r>
              <a:rPr sz="2400" spc="5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ti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40" dirty="0">
                <a:latin typeface="Verdana"/>
                <a:cs typeface="Verdana"/>
              </a:rPr>
              <a:t>e</a:t>
            </a:r>
            <a:r>
              <a:rPr sz="2400" spc="-5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li</a:t>
            </a:r>
            <a:r>
              <a:rPr sz="2400" spc="-65" dirty="0">
                <a:latin typeface="Verdana"/>
                <a:cs typeface="Verdana"/>
              </a:rPr>
              <a:t>z</a:t>
            </a:r>
            <a:r>
              <a:rPr sz="2400" spc="-4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  </a:t>
            </a:r>
            <a:r>
              <a:rPr sz="2400" spc="-45" dirty="0">
                <a:latin typeface="Verdana"/>
                <a:cs typeface="Verdana"/>
              </a:rPr>
              <a:t>brute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effects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on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irrespective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any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status.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You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</a:t>
            </a:r>
            <a:r>
              <a:rPr sz="2400" spc="-60" dirty="0">
                <a:latin typeface="Verdana"/>
                <a:cs typeface="Verdana"/>
              </a:rPr>
              <a:t>qui</a:t>
            </a:r>
            <a:r>
              <a:rPr sz="2400" spc="-45" dirty="0">
                <a:latin typeface="Verdana"/>
                <a:cs typeface="Verdana"/>
              </a:rPr>
              <a:t>re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t</a:t>
            </a:r>
            <a:r>
              <a:rPr sz="2400" dirty="0">
                <a:latin typeface="Verdana"/>
                <a:cs typeface="Verdana"/>
              </a:rPr>
              <a:t>o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ly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thi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lt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a</a:t>
            </a:r>
            <a:r>
              <a:rPr sz="2400" spc="8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8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m</a:t>
            </a:r>
            <a:r>
              <a:rPr sz="2400" spc="50" dirty="0">
                <a:latin typeface="Verdana"/>
                <a:cs typeface="Verdana"/>
              </a:rPr>
              <a:t>e</a:t>
            </a:r>
            <a:r>
              <a:rPr sz="2400" spc="35" dirty="0">
                <a:latin typeface="Verdana"/>
                <a:cs typeface="Verdana"/>
              </a:rPr>
              <a:t>di</a:t>
            </a:r>
            <a:r>
              <a:rPr sz="2400" spc="40" dirty="0">
                <a:latin typeface="Verdana"/>
                <a:cs typeface="Verdana"/>
              </a:rPr>
              <a:t>ca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d</a:t>
            </a:r>
            <a:r>
              <a:rPr sz="2400" spc="85" dirty="0">
                <a:latin typeface="Verdana"/>
                <a:cs typeface="Verdana"/>
              </a:rPr>
              <a:t>a</a:t>
            </a:r>
            <a:r>
              <a:rPr sz="2400" spc="8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2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f</a:t>
            </a:r>
            <a:r>
              <a:rPr sz="2400" spc="-9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  </a:t>
            </a:r>
            <a:r>
              <a:rPr sz="2400" spc="-35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tt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f</a:t>
            </a:r>
            <a:r>
              <a:rPr sz="2400" spc="-105" dirty="0">
                <a:latin typeface="Verdana"/>
                <a:cs typeface="Verdana"/>
              </a:rPr>
              <a:t>u</a:t>
            </a: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-105" dirty="0">
                <a:latin typeface="Verdana"/>
                <a:cs typeface="Verdana"/>
              </a:rPr>
              <a:t>u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spc="25" dirty="0">
                <a:latin typeface="Verdana"/>
                <a:cs typeface="Verdana"/>
              </a:rPr>
              <a:t>r</a:t>
            </a:r>
            <a:r>
              <a:rPr sz="2400" spc="3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spc="2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r</a:t>
            </a:r>
            <a:r>
              <a:rPr sz="2400" spc="20" dirty="0">
                <a:latin typeface="Verdana"/>
                <a:cs typeface="Verdana"/>
              </a:rPr>
              <a:t>a</a:t>
            </a:r>
            <a:r>
              <a:rPr sz="2400" spc="-110" dirty="0">
                <a:latin typeface="Verdana"/>
                <a:cs typeface="Verdana"/>
              </a:rPr>
              <a:t>ti</a:t>
            </a:r>
            <a:r>
              <a:rPr sz="2400" spc="-90" dirty="0">
                <a:latin typeface="Verdana"/>
                <a:cs typeface="Verdana"/>
              </a:rPr>
              <a:t>o</a:t>
            </a:r>
            <a:r>
              <a:rPr sz="2400" spc="-10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391795" algn="l"/>
              </a:tabLst>
            </a:pPr>
            <a:r>
              <a:rPr sz="2850" spc="-7" baseline="16081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</a:t>
            </a:r>
            <a:r>
              <a:rPr sz="2400" spc="-55" dirty="0">
                <a:latin typeface="Verdana"/>
                <a:cs typeface="Verdana"/>
              </a:rPr>
              <a:t>ak</a:t>
            </a:r>
            <a:r>
              <a:rPr sz="2400" spc="-6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nt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280" dirty="0">
                <a:latin typeface="Verdana"/>
                <a:cs typeface="Verdana"/>
              </a:rPr>
              <a:t>c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60" dirty="0">
                <a:latin typeface="Verdana"/>
                <a:cs typeface="Verdana"/>
              </a:rPr>
              <a:t>id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5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391795">
              <a:lnSpc>
                <a:spcPct val="100000"/>
              </a:lnSpc>
              <a:spcBef>
                <a:spcPts val="50"/>
              </a:spcBef>
            </a:pPr>
            <a:r>
              <a:rPr sz="2400" spc="-8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nf</a:t>
            </a:r>
            <a:r>
              <a:rPr sz="2400" spc="-65" dirty="0">
                <a:latin typeface="Verdana"/>
                <a:cs typeface="Verdana"/>
              </a:rPr>
              <a:t>or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ti</a:t>
            </a:r>
            <a:r>
              <a:rPr sz="2400" spc="-9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30</a:t>
            </a:r>
            <a:r>
              <a:rPr sz="2400" dirty="0">
                <a:latin typeface="Verdana"/>
                <a:cs typeface="Verdana"/>
              </a:rPr>
              <a:t>3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nd</a:t>
            </a:r>
            <a:r>
              <a:rPr sz="2400" spc="-8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v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d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100" dirty="0">
                <a:latin typeface="Verdana"/>
                <a:cs typeface="Verdana"/>
              </a:rPr>
              <a:t>a</a:t>
            </a:r>
            <a:r>
              <a:rPr sz="2400" spc="-110" dirty="0">
                <a:latin typeface="Verdana"/>
                <a:cs typeface="Verdana"/>
              </a:rPr>
              <a:t>l</a:t>
            </a:r>
            <a:r>
              <a:rPr sz="2400" spc="-10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6153" y="5903163"/>
            <a:ext cx="7162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2416" y="5919215"/>
              <a:ext cx="890016" cy="890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27" y="1237615"/>
            <a:ext cx="9604375" cy="161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22292D"/>
                </a:solidFill>
                <a:latin typeface="Tahoma"/>
                <a:cs typeface="Tahoma"/>
              </a:rPr>
              <a:t>Age:</a:t>
            </a:r>
            <a:r>
              <a:rPr sz="1300" b="1" spc="3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22292D"/>
                </a:solidFill>
                <a:latin typeface="Verdana"/>
                <a:cs typeface="Verdana"/>
              </a:rPr>
              <a:t>Age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1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 most</a:t>
            </a:r>
            <a:r>
              <a:rPr sz="1300" spc="-1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important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factor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developing</a:t>
            </a:r>
            <a:r>
              <a:rPr sz="1300" spc="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cardiovascular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or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diseases,</a:t>
            </a:r>
            <a:r>
              <a:rPr sz="1300" spc="-1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approximately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tripling</a:t>
            </a:r>
            <a:r>
              <a:rPr sz="1300" spc="-2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 </a:t>
            </a:r>
            <a:r>
              <a:rPr sz="1300" spc="-4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2292D"/>
                </a:solidFill>
                <a:latin typeface="Verdana"/>
                <a:cs typeface="Verdana"/>
              </a:rPr>
              <a:t>each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2292D"/>
                </a:solidFill>
                <a:latin typeface="Verdana"/>
                <a:cs typeface="Verdana"/>
              </a:rPr>
              <a:t>decade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life.</a:t>
            </a:r>
            <a:r>
              <a:rPr sz="1300" spc="-1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Coronary</a:t>
            </a:r>
            <a:r>
              <a:rPr sz="1300" spc="-1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fatty</a:t>
            </a:r>
            <a:r>
              <a:rPr sz="1300" spc="-1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streaks</a:t>
            </a:r>
            <a:r>
              <a:rPr sz="1300" spc="-1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can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begin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form</a:t>
            </a:r>
            <a:r>
              <a:rPr sz="1300" spc="-1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adolescence.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It</a:t>
            </a:r>
            <a:r>
              <a:rPr sz="1300" spc="-2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1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estimated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82</a:t>
            </a:r>
            <a:r>
              <a:rPr sz="1300" spc="-1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percent</a:t>
            </a:r>
            <a:r>
              <a:rPr sz="1300" spc="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people</a:t>
            </a:r>
            <a:r>
              <a:rPr sz="1300" spc="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who</a:t>
            </a:r>
            <a:r>
              <a:rPr sz="1300" spc="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die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coronary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disease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are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65</a:t>
            </a:r>
            <a:r>
              <a:rPr sz="1300" spc="-2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and</a:t>
            </a:r>
            <a:r>
              <a:rPr sz="1300" spc="1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2292D"/>
                </a:solidFill>
                <a:latin typeface="Verdana"/>
                <a:cs typeface="Verdana"/>
              </a:rPr>
              <a:t>older.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Simultaneously,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stroke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doubles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every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2292D"/>
                </a:solidFill>
                <a:latin typeface="Verdana"/>
                <a:cs typeface="Verdana"/>
              </a:rPr>
              <a:t>decade </a:t>
            </a:r>
            <a:r>
              <a:rPr sz="1300" spc="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after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2292D"/>
                </a:solidFill>
                <a:latin typeface="Verdana"/>
                <a:cs typeface="Verdana"/>
              </a:rPr>
              <a:t>age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2292D"/>
                </a:solidFill>
                <a:latin typeface="Verdana"/>
                <a:cs typeface="Verdana"/>
              </a:rPr>
              <a:t>55.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Verdana"/>
              <a:cs typeface="Verdana"/>
            </a:endParaRPr>
          </a:p>
          <a:p>
            <a:pPr marL="24765" marR="95250" indent="-12700">
              <a:lnSpc>
                <a:spcPct val="100000"/>
              </a:lnSpc>
            </a:pPr>
            <a:r>
              <a:rPr sz="1300" b="1" spc="-60" dirty="0">
                <a:solidFill>
                  <a:srgbClr val="22292D"/>
                </a:solidFill>
                <a:latin typeface="Tahoma"/>
                <a:cs typeface="Tahoma"/>
              </a:rPr>
              <a:t>Sex:</a:t>
            </a:r>
            <a:r>
              <a:rPr sz="1300" b="1" spc="-80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22292D"/>
                </a:solidFill>
                <a:latin typeface="Verdana"/>
                <a:cs typeface="Verdana"/>
              </a:rPr>
              <a:t>Men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are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greater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1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than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pre-menopausal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women.</a:t>
            </a:r>
            <a:r>
              <a:rPr sz="1300" spc="-1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2292D"/>
                </a:solidFill>
                <a:latin typeface="Verdana"/>
                <a:cs typeface="Verdana"/>
              </a:rPr>
              <a:t>Once</a:t>
            </a:r>
            <a:r>
              <a:rPr sz="1300" spc="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past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menopause,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it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has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been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argued </a:t>
            </a:r>
            <a:r>
              <a:rPr sz="1300" spc="-4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woman's</a:t>
            </a:r>
            <a:r>
              <a:rPr sz="1300" spc="-1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1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similar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man’s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although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more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recent</a:t>
            </a:r>
            <a:r>
              <a:rPr sz="1300" spc="-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data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from</a:t>
            </a:r>
            <a:r>
              <a:rPr sz="1300" spc="-1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WHO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and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UN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disputes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this.</a:t>
            </a:r>
            <a:r>
              <a:rPr sz="1300" spc="-1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If</a:t>
            </a:r>
            <a:r>
              <a:rPr sz="1300" spc="-2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female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has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diabetes,</a:t>
            </a:r>
            <a:r>
              <a:rPr sz="1300" spc="-1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she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2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more</a:t>
            </a:r>
            <a:r>
              <a:rPr sz="1300" spc="-1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likely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develop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than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male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diabetes.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27" y="3013710"/>
            <a:ext cx="9385300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765" marR="5080" indent="-12700">
              <a:lnSpc>
                <a:spcPct val="101499"/>
              </a:lnSpc>
              <a:spcBef>
                <a:spcPts val="70"/>
              </a:spcBef>
            </a:pPr>
            <a:r>
              <a:rPr sz="1300" b="1" spc="-70" dirty="0">
                <a:solidFill>
                  <a:srgbClr val="22292D"/>
                </a:solidFill>
                <a:latin typeface="Tahoma"/>
                <a:cs typeface="Tahoma"/>
              </a:rPr>
              <a:t>Resting</a:t>
            </a:r>
            <a:r>
              <a:rPr sz="1300" b="1" spc="-9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2292D"/>
                </a:solidFill>
                <a:latin typeface="Tahoma"/>
                <a:cs typeface="Tahoma"/>
              </a:rPr>
              <a:t>Blood</a:t>
            </a:r>
            <a:r>
              <a:rPr sz="1300" b="1" spc="-4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b="1" spc="-70" dirty="0">
                <a:solidFill>
                  <a:srgbClr val="22292D"/>
                </a:solidFill>
                <a:latin typeface="Tahoma"/>
                <a:cs typeface="Tahoma"/>
              </a:rPr>
              <a:t>Pressure:</a:t>
            </a:r>
            <a:r>
              <a:rPr sz="1300" b="1" spc="-10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Over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time,</a:t>
            </a:r>
            <a:r>
              <a:rPr sz="1300" spc="-1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pressure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can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damage</a:t>
            </a:r>
            <a:r>
              <a:rPr sz="1300" spc="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arteries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2292D"/>
                </a:solidFill>
                <a:latin typeface="Verdana"/>
                <a:cs typeface="Verdana"/>
              </a:rPr>
              <a:t>feed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heart.</a:t>
            </a:r>
            <a:r>
              <a:rPr sz="1300" spc="-1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occurs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other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conditions,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such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as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obesity,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cholesterol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or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diabetes,</a:t>
            </a:r>
            <a:r>
              <a:rPr sz="1300" spc="-1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increases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even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827" y="3609543"/>
            <a:ext cx="9144000" cy="42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22292D"/>
                </a:solidFill>
                <a:latin typeface="Tahoma"/>
                <a:cs typeface="Tahoma"/>
              </a:rPr>
              <a:t>Fasting</a:t>
            </a:r>
            <a:r>
              <a:rPr sz="1300" b="1" spc="-14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2292D"/>
                </a:solidFill>
                <a:latin typeface="Tahoma"/>
                <a:cs typeface="Tahoma"/>
              </a:rPr>
              <a:t>Blood</a:t>
            </a:r>
            <a:r>
              <a:rPr sz="1300" b="1" spc="-1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b="1" spc="-45" dirty="0">
                <a:solidFill>
                  <a:srgbClr val="22292D"/>
                </a:solidFill>
                <a:latin typeface="Tahoma"/>
                <a:cs typeface="Tahoma"/>
              </a:rPr>
              <a:t>Sugar:</a:t>
            </a:r>
            <a:r>
              <a:rPr sz="1300" b="1" spc="-10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Not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producing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enough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hormone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secreted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pancreas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(insulin)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or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not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responding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endParaRPr sz="13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30"/>
              </a:spcBef>
            </a:pP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insulin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properly</a:t>
            </a:r>
            <a:r>
              <a:rPr sz="1300" spc="-1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causes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body's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sugar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levels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 rise,</a:t>
            </a:r>
            <a:r>
              <a:rPr sz="1300" spc="-1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increasing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1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27" y="4207509"/>
            <a:ext cx="9487535" cy="14154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765" marR="5080" indent="-12700">
              <a:lnSpc>
                <a:spcPct val="101600"/>
              </a:lnSpc>
              <a:spcBef>
                <a:spcPts val="70"/>
              </a:spcBef>
            </a:pPr>
            <a:r>
              <a:rPr sz="1300" b="1" spc="-50" dirty="0">
                <a:solidFill>
                  <a:srgbClr val="22292D"/>
                </a:solidFill>
                <a:latin typeface="Tahoma"/>
                <a:cs typeface="Tahoma"/>
              </a:rPr>
              <a:t>Cholesterol: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level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low-density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lipoprotein 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(LDL)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cholesterol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(the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"bad"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cholesterol)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most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likely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narrow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arteries.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high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level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triglycerides,</a:t>
            </a:r>
            <a:r>
              <a:rPr sz="1300" spc="-1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type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fat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related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diet,</a:t>
            </a:r>
            <a:r>
              <a:rPr sz="1300" spc="-1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also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ups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attack.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However, </a:t>
            </a:r>
            <a:r>
              <a:rPr sz="1300" spc="-4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a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level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high-density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lipoprotein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(HDL)</a:t>
            </a:r>
            <a:r>
              <a:rPr sz="1300" spc="-2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cholesterol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 (the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"good"</a:t>
            </a:r>
            <a:r>
              <a:rPr sz="1300" spc="-1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cholesterol)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lowers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your</a:t>
            </a:r>
            <a:r>
              <a:rPr sz="1300" spc="-2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Verdana"/>
              <a:cs typeface="Verdana"/>
            </a:endParaRPr>
          </a:p>
          <a:p>
            <a:pPr marL="24765" marR="203835" indent="-12700">
              <a:lnSpc>
                <a:spcPct val="100800"/>
              </a:lnSpc>
            </a:pPr>
            <a:r>
              <a:rPr sz="1300" b="1" spc="-70" dirty="0">
                <a:solidFill>
                  <a:srgbClr val="22292D"/>
                </a:solidFill>
                <a:latin typeface="Tahoma"/>
                <a:cs typeface="Tahoma"/>
              </a:rPr>
              <a:t>Resting</a:t>
            </a:r>
            <a:r>
              <a:rPr sz="1300" b="1" spc="-65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22292D"/>
                </a:solidFill>
                <a:latin typeface="Tahoma"/>
                <a:cs typeface="Tahoma"/>
              </a:rPr>
              <a:t>ECG:</a:t>
            </a:r>
            <a:r>
              <a:rPr sz="1300" b="1" spc="20" dirty="0">
                <a:solidFill>
                  <a:srgbClr val="22292D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For</a:t>
            </a:r>
            <a:r>
              <a:rPr sz="1300" spc="-1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people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low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risk</a:t>
            </a:r>
            <a:r>
              <a:rPr sz="1300" spc="-1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cardiovascular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disease,</a:t>
            </a:r>
            <a:r>
              <a:rPr sz="1300" spc="-1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USPSTF</a:t>
            </a:r>
            <a:r>
              <a:rPr sz="1300" spc="-2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concludes</a:t>
            </a:r>
            <a:r>
              <a:rPr sz="1300" spc="-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moderate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certainty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potential 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harms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screening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with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resting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exercise </a:t>
            </a:r>
            <a:r>
              <a:rPr sz="1300" spc="25" dirty="0">
                <a:solidFill>
                  <a:srgbClr val="22292D"/>
                </a:solidFill>
                <a:latin typeface="Verdana"/>
                <a:cs typeface="Verdana"/>
              </a:rPr>
              <a:t>ECG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equal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or </a:t>
            </a:r>
            <a:r>
              <a:rPr sz="1300" spc="25" dirty="0">
                <a:solidFill>
                  <a:srgbClr val="22292D"/>
                </a:solidFill>
                <a:latin typeface="Verdana"/>
                <a:cs typeface="Verdana"/>
              </a:rPr>
              <a:t>exceed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the potential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benefits. 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For 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people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at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intermediate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risk,</a:t>
            </a:r>
            <a:r>
              <a:rPr sz="1300" spc="-15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current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evidence</a:t>
            </a:r>
            <a:r>
              <a:rPr sz="1300" spc="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insufficient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1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assess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balance</a:t>
            </a:r>
            <a:r>
              <a:rPr sz="1300" spc="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benefits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and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harms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screening.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8192" y="2093976"/>
            <a:ext cx="1905000" cy="2664460"/>
            <a:chOff x="9918192" y="2093976"/>
            <a:chExt cx="1905000" cy="2664460"/>
          </a:xfrm>
        </p:grpSpPr>
        <p:sp>
          <p:nvSpPr>
            <p:cNvPr id="7" name="object 7"/>
            <p:cNvSpPr/>
            <p:nvPr/>
          </p:nvSpPr>
          <p:spPr>
            <a:xfrm>
              <a:off x="9927336" y="2103120"/>
              <a:ext cx="1886585" cy="2646045"/>
            </a:xfrm>
            <a:custGeom>
              <a:avLst/>
              <a:gdLst/>
              <a:ahLst/>
              <a:cxnLst/>
              <a:rect l="l" t="t" r="r" b="b"/>
              <a:pathLst>
                <a:path w="1886584" h="2646045">
                  <a:moveTo>
                    <a:pt x="1607058" y="0"/>
                  </a:moveTo>
                  <a:lnTo>
                    <a:pt x="489077" y="0"/>
                  </a:lnTo>
                  <a:lnTo>
                    <a:pt x="443738" y="3682"/>
                  </a:lnTo>
                  <a:lnTo>
                    <a:pt x="400685" y="14224"/>
                  </a:lnTo>
                  <a:lnTo>
                    <a:pt x="360680" y="31241"/>
                  </a:lnTo>
                  <a:lnTo>
                    <a:pt x="324104" y="53975"/>
                  </a:lnTo>
                  <a:lnTo>
                    <a:pt x="291465" y="81914"/>
                  </a:lnTo>
                  <a:lnTo>
                    <a:pt x="263652" y="114553"/>
                  </a:lnTo>
                  <a:lnTo>
                    <a:pt x="240919" y="151129"/>
                  </a:lnTo>
                  <a:lnTo>
                    <a:pt x="224028" y="191262"/>
                  </a:lnTo>
                  <a:lnTo>
                    <a:pt x="213360" y="234314"/>
                  </a:lnTo>
                  <a:lnTo>
                    <a:pt x="209804" y="279653"/>
                  </a:lnTo>
                  <a:lnTo>
                    <a:pt x="209804" y="440943"/>
                  </a:lnTo>
                  <a:lnTo>
                    <a:pt x="0" y="771651"/>
                  </a:lnTo>
                  <a:lnTo>
                    <a:pt x="209804" y="1102359"/>
                  </a:lnTo>
                  <a:lnTo>
                    <a:pt x="209804" y="2366010"/>
                  </a:lnTo>
                  <a:lnTo>
                    <a:pt x="213360" y="2411348"/>
                  </a:lnTo>
                  <a:lnTo>
                    <a:pt x="224028" y="2454402"/>
                  </a:lnTo>
                  <a:lnTo>
                    <a:pt x="240919" y="2494534"/>
                  </a:lnTo>
                  <a:lnTo>
                    <a:pt x="263652" y="2531110"/>
                  </a:lnTo>
                  <a:lnTo>
                    <a:pt x="291465" y="2563748"/>
                  </a:lnTo>
                  <a:lnTo>
                    <a:pt x="324104" y="2591688"/>
                  </a:lnTo>
                  <a:lnTo>
                    <a:pt x="360680" y="2614422"/>
                  </a:lnTo>
                  <a:lnTo>
                    <a:pt x="400685" y="2631440"/>
                  </a:lnTo>
                  <a:lnTo>
                    <a:pt x="443738" y="2641980"/>
                  </a:lnTo>
                  <a:lnTo>
                    <a:pt x="489077" y="2645663"/>
                  </a:lnTo>
                  <a:lnTo>
                    <a:pt x="1607058" y="2645663"/>
                  </a:lnTo>
                  <a:lnTo>
                    <a:pt x="1652270" y="2641980"/>
                  </a:lnTo>
                  <a:lnTo>
                    <a:pt x="1695196" y="2631440"/>
                  </a:lnTo>
                  <a:lnTo>
                    <a:pt x="1735328" y="2614422"/>
                  </a:lnTo>
                  <a:lnTo>
                    <a:pt x="1771904" y="2591688"/>
                  </a:lnTo>
                  <a:lnTo>
                    <a:pt x="1804416" y="2563748"/>
                  </a:lnTo>
                  <a:lnTo>
                    <a:pt x="1832356" y="2531110"/>
                  </a:lnTo>
                  <a:lnTo>
                    <a:pt x="1855089" y="2494534"/>
                  </a:lnTo>
                  <a:lnTo>
                    <a:pt x="1872107" y="2454402"/>
                  </a:lnTo>
                  <a:lnTo>
                    <a:pt x="1882648" y="2411348"/>
                  </a:lnTo>
                  <a:lnTo>
                    <a:pt x="1886331" y="2366010"/>
                  </a:lnTo>
                  <a:lnTo>
                    <a:pt x="1886331" y="279653"/>
                  </a:lnTo>
                  <a:lnTo>
                    <a:pt x="1882648" y="234314"/>
                  </a:lnTo>
                  <a:lnTo>
                    <a:pt x="1872107" y="191262"/>
                  </a:lnTo>
                  <a:lnTo>
                    <a:pt x="1855089" y="151129"/>
                  </a:lnTo>
                  <a:lnTo>
                    <a:pt x="1832356" y="114553"/>
                  </a:lnTo>
                  <a:lnTo>
                    <a:pt x="1804416" y="81914"/>
                  </a:lnTo>
                  <a:lnTo>
                    <a:pt x="1771904" y="53975"/>
                  </a:lnTo>
                  <a:lnTo>
                    <a:pt x="1735328" y="31241"/>
                  </a:lnTo>
                  <a:lnTo>
                    <a:pt x="1695196" y="14224"/>
                  </a:lnTo>
                  <a:lnTo>
                    <a:pt x="1652270" y="3682"/>
                  </a:lnTo>
                  <a:lnTo>
                    <a:pt x="160705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7336" y="2103120"/>
              <a:ext cx="1886585" cy="2646045"/>
            </a:xfrm>
            <a:custGeom>
              <a:avLst/>
              <a:gdLst/>
              <a:ahLst/>
              <a:cxnLst/>
              <a:rect l="l" t="t" r="r" b="b"/>
              <a:pathLst>
                <a:path w="1886584" h="2646045">
                  <a:moveTo>
                    <a:pt x="1607058" y="0"/>
                  </a:moveTo>
                  <a:lnTo>
                    <a:pt x="1652270" y="3682"/>
                  </a:lnTo>
                  <a:lnTo>
                    <a:pt x="1695196" y="14224"/>
                  </a:lnTo>
                  <a:lnTo>
                    <a:pt x="1735328" y="31241"/>
                  </a:lnTo>
                  <a:lnTo>
                    <a:pt x="1771904" y="53975"/>
                  </a:lnTo>
                  <a:lnTo>
                    <a:pt x="1804416" y="81914"/>
                  </a:lnTo>
                  <a:lnTo>
                    <a:pt x="1832356" y="114553"/>
                  </a:lnTo>
                  <a:lnTo>
                    <a:pt x="1855089" y="151129"/>
                  </a:lnTo>
                  <a:lnTo>
                    <a:pt x="1872107" y="191262"/>
                  </a:lnTo>
                  <a:lnTo>
                    <a:pt x="1882648" y="234314"/>
                  </a:lnTo>
                  <a:lnTo>
                    <a:pt x="1886331" y="279653"/>
                  </a:lnTo>
                  <a:lnTo>
                    <a:pt x="1886331" y="440943"/>
                  </a:lnTo>
                  <a:lnTo>
                    <a:pt x="1886331" y="2366010"/>
                  </a:lnTo>
                  <a:lnTo>
                    <a:pt x="1882648" y="2411348"/>
                  </a:lnTo>
                  <a:lnTo>
                    <a:pt x="1872107" y="2454402"/>
                  </a:lnTo>
                  <a:lnTo>
                    <a:pt x="1855089" y="2494534"/>
                  </a:lnTo>
                  <a:lnTo>
                    <a:pt x="1832356" y="2531110"/>
                  </a:lnTo>
                  <a:lnTo>
                    <a:pt x="1804416" y="2563748"/>
                  </a:lnTo>
                  <a:lnTo>
                    <a:pt x="1771904" y="2591688"/>
                  </a:lnTo>
                  <a:lnTo>
                    <a:pt x="1735328" y="2614422"/>
                  </a:lnTo>
                  <a:lnTo>
                    <a:pt x="1695196" y="2631440"/>
                  </a:lnTo>
                  <a:lnTo>
                    <a:pt x="1652270" y="2641980"/>
                  </a:lnTo>
                  <a:lnTo>
                    <a:pt x="1607058" y="2645663"/>
                  </a:lnTo>
                  <a:lnTo>
                    <a:pt x="908304" y="2645663"/>
                  </a:lnTo>
                  <a:lnTo>
                    <a:pt x="489077" y="2645663"/>
                  </a:lnTo>
                  <a:lnTo>
                    <a:pt x="443738" y="2641980"/>
                  </a:lnTo>
                  <a:lnTo>
                    <a:pt x="400685" y="2631440"/>
                  </a:lnTo>
                  <a:lnTo>
                    <a:pt x="360680" y="2614422"/>
                  </a:lnTo>
                  <a:lnTo>
                    <a:pt x="324104" y="2591688"/>
                  </a:lnTo>
                  <a:lnTo>
                    <a:pt x="291465" y="2563748"/>
                  </a:lnTo>
                  <a:lnTo>
                    <a:pt x="263652" y="2531110"/>
                  </a:lnTo>
                  <a:lnTo>
                    <a:pt x="240919" y="2494534"/>
                  </a:lnTo>
                  <a:lnTo>
                    <a:pt x="224028" y="2454402"/>
                  </a:lnTo>
                  <a:lnTo>
                    <a:pt x="213360" y="2411348"/>
                  </a:lnTo>
                  <a:lnTo>
                    <a:pt x="209804" y="2366010"/>
                  </a:lnTo>
                  <a:lnTo>
                    <a:pt x="209804" y="1102359"/>
                  </a:lnTo>
                  <a:lnTo>
                    <a:pt x="0" y="771651"/>
                  </a:lnTo>
                  <a:lnTo>
                    <a:pt x="209804" y="440943"/>
                  </a:lnTo>
                  <a:lnTo>
                    <a:pt x="209804" y="279653"/>
                  </a:lnTo>
                  <a:lnTo>
                    <a:pt x="213360" y="234314"/>
                  </a:lnTo>
                  <a:lnTo>
                    <a:pt x="224028" y="191262"/>
                  </a:lnTo>
                  <a:lnTo>
                    <a:pt x="240919" y="151129"/>
                  </a:lnTo>
                  <a:lnTo>
                    <a:pt x="263652" y="114553"/>
                  </a:lnTo>
                  <a:lnTo>
                    <a:pt x="291465" y="81914"/>
                  </a:lnTo>
                  <a:lnTo>
                    <a:pt x="324104" y="53975"/>
                  </a:lnTo>
                  <a:lnTo>
                    <a:pt x="360680" y="31241"/>
                  </a:lnTo>
                  <a:lnTo>
                    <a:pt x="400685" y="14224"/>
                  </a:lnTo>
                  <a:lnTo>
                    <a:pt x="443738" y="3682"/>
                  </a:lnTo>
                  <a:lnTo>
                    <a:pt x="489077" y="0"/>
                  </a:lnTo>
                  <a:lnTo>
                    <a:pt x="908304" y="0"/>
                  </a:lnTo>
                  <a:lnTo>
                    <a:pt x="1607058" y="0"/>
                  </a:lnTo>
                  <a:close/>
                </a:path>
              </a:pathLst>
            </a:custGeom>
            <a:ln w="18288">
              <a:solidFill>
                <a:srgbClr val="8309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4093" y="2856103"/>
            <a:ext cx="1098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ete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27" y="1237615"/>
            <a:ext cx="964755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99060" indent="-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22292D"/>
                </a:solidFill>
                <a:latin typeface="Tahoma"/>
                <a:cs typeface="Tahoma"/>
              </a:rPr>
              <a:t>Max </a:t>
            </a:r>
            <a:r>
              <a:rPr sz="1300" b="1" spc="-45" dirty="0">
                <a:solidFill>
                  <a:srgbClr val="22292D"/>
                </a:solidFill>
                <a:latin typeface="Tahoma"/>
                <a:cs typeface="Tahoma"/>
              </a:rPr>
              <a:t>heart </a:t>
            </a:r>
            <a:r>
              <a:rPr sz="1300" b="1" spc="-50" dirty="0">
                <a:solidFill>
                  <a:srgbClr val="22292D"/>
                </a:solidFill>
                <a:latin typeface="Tahoma"/>
                <a:cs typeface="Tahoma"/>
              </a:rPr>
              <a:t>rate </a:t>
            </a:r>
            <a:r>
              <a:rPr sz="1300" b="1" spc="-5" dirty="0">
                <a:solidFill>
                  <a:srgbClr val="22292D"/>
                </a:solidFill>
                <a:latin typeface="Tahoma"/>
                <a:cs typeface="Tahoma"/>
              </a:rPr>
              <a:t>achieved: </a:t>
            </a:r>
            <a:r>
              <a:rPr sz="1300" spc="-60" dirty="0">
                <a:solidFill>
                  <a:srgbClr val="22292D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cardiovascular 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risk,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associated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with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acceleration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of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rate, was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comparable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1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observed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high</a:t>
            </a:r>
            <a:r>
              <a:rPr sz="1300" spc="-10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pressure.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2292D"/>
                </a:solidFill>
                <a:latin typeface="Verdana"/>
                <a:cs typeface="Verdana"/>
              </a:rPr>
              <a:t>It</a:t>
            </a:r>
            <a:r>
              <a:rPr sz="1300" spc="-2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has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been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shown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that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an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heart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rate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10</a:t>
            </a:r>
            <a:r>
              <a:rPr sz="1300" spc="-1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beats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per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minute 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was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associated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an</a:t>
            </a:r>
            <a:r>
              <a:rPr sz="1300" spc="-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</a:t>
            </a:r>
            <a:r>
              <a:rPr sz="1300" spc="-1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19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of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2292D"/>
                </a:solidFill>
                <a:latin typeface="Verdana"/>
                <a:cs typeface="Verdana"/>
              </a:rPr>
              <a:t>cardiac</a:t>
            </a:r>
            <a:r>
              <a:rPr sz="1300" spc="-3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death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by</a:t>
            </a:r>
            <a:r>
              <a:rPr sz="1300" spc="-6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at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least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2292D"/>
                </a:solidFill>
                <a:latin typeface="Verdana"/>
                <a:cs typeface="Verdana"/>
              </a:rPr>
              <a:t>20%,</a:t>
            </a:r>
            <a:r>
              <a:rPr sz="1300" spc="-21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2292D"/>
                </a:solidFill>
                <a:latin typeface="Verdana"/>
                <a:cs typeface="Verdana"/>
              </a:rPr>
              <a:t>and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this</a:t>
            </a:r>
            <a:r>
              <a:rPr sz="1300" spc="-17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 </a:t>
            </a:r>
            <a:r>
              <a:rPr sz="1300" spc="-44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risk</a:t>
            </a:r>
            <a:r>
              <a:rPr sz="1300" spc="-2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is</a:t>
            </a:r>
            <a:r>
              <a:rPr sz="1300" spc="-2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2292D"/>
                </a:solidFill>
                <a:latin typeface="Verdana"/>
                <a:cs typeface="Verdana"/>
              </a:rPr>
              <a:t>similar</a:t>
            </a:r>
            <a:r>
              <a:rPr sz="1300" spc="-9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to</a:t>
            </a:r>
            <a:r>
              <a:rPr sz="1300" spc="-12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2292D"/>
                </a:solidFill>
                <a:latin typeface="Verdana"/>
                <a:cs typeface="Verdana"/>
              </a:rPr>
              <a:t>one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2292D"/>
                </a:solidFill>
                <a:latin typeface="Verdana"/>
                <a:cs typeface="Verdana"/>
              </a:rPr>
              <a:t>observed</a:t>
            </a:r>
            <a:r>
              <a:rPr sz="1300" spc="-1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2292D"/>
                </a:solidFill>
                <a:latin typeface="Verdana"/>
                <a:cs typeface="Verdana"/>
              </a:rPr>
              <a:t>with</a:t>
            </a:r>
            <a:r>
              <a:rPr sz="1300" spc="-10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an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2292D"/>
                </a:solidFill>
                <a:latin typeface="Verdana"/>
                <a:cs typeface="Verdana"/>
              </a:rPr>
              <a:t>increase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2292D"/>
                </a:solidFill>
                <a:latin typeface="Verdana"/>
                <a:cs typeface="Verdana"/>
              </a:rPr>
              <a:t>in</a:t>
            </a:r>
            <a:r>
              <a:rPr sz="1300" spc="-15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2292D"/>
                </a:solidFill>
                <a:latin typeface="Verdana"/>
                <a:cs typeface="Verdana"/>
              </a:rPr>
              <a:t>systolic</a:t>
            </a:r>
            <a:r>
              <a:rPr sz="1300" spc="-2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2292D"/>
                </a:solidFill>
                <a:latin typeface="Verdana"/>
                <a:cs typeface="Verdana"/>
              </a:rPr>
              <a:t>blood</a:t>
            </a:r>
            <a:r>
              <a:rPr sz="1300" spc="-1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pressure</a:t>
            </a:r>
            <a:r>
              <a:rPr sz="1300" spc="-75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2292D"/>
                </a:solidFill>
                <a:latin typeface="Verdana"/>
                <a:cs typeface="Verdana"/>
              </a:rPr>
              <a:t>by</a:t>
            </a:r>
            <a:r>
              <a:rPr sz="1300" spc="-114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2292D"/>
                </a:solidFill>
                <a:latin typeface="Verdana"/>
                <a:cs typeface="Verdana"/>
              </a:rPr>
              <a:t>10</a:t>
            </a:r>
            <a:r>
              <a:rPr sz="1300" spc="-18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2292D"/>
                </a:solidFill>
                <a:latin typeface="Verdana"/>
                <a:cs typeface="Verdana"/>
              </a:rPr>
              <a:t>mm</a:t>
            </a:r>
            <a:r>
              <a:rPr sz="1300" spc="-160" dirty="0">
                <a:solidFill>
                  <a:srgbClr val="22292D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2292D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 marL="30480" marR="5080" algn="just">
              <a:lnSpc>
                <a:spcPct val="105500"/>
              </a:lnSpc>
              <a:spcBef>
                <a:spcPts val="1380"/>
              </a:spcBef>
            </a:pPr>
            <a:r>
              <a:rPr sz="1300" b="1" spc="-105" dirty="0">
                <a:solidFill>
                  <a:srgbClr val="22292D"/>
                </a:solidFill>
                <a:latin typeface="Tahoma"/>
                <a:cs typeface="Tahoma"/>
              </a:rPr>
              <a:t>ST </a:t>
            </a:r>
            <a:r>
              <a:rPr sz="1300" b="1" spc="-50" dirty="0">
                <a:solidFill>
                  <a:srgbClr val="22292D"/>
                </a:solidFill>
                <a:latin typeface="Tahoma"/>
                <a:cs typeface="Tahoma"/>
              </a:rPr>
              <a:t>Depression: </a:t>
            </a:r>
            <a:r>
              <a:rPr sz="1300" spc="-75" dirty="0">
                <a:solidFill>
                  <a:srgbClr val="1F1F22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1F22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1F22"/>
                </a:solidFill>
                <a:latin typeface="Verdana"/>
                <a:cs typeface="Verdana"/>
              </a:rPr>
              <a:t>coronary </a:t>
            </a:r>
            <a:r>
              <a:rPr sz="1300" spc="-55" dirty="0">
                <a:solidFill>
                  <a:srgbClr val="1F1F22"/>
                </a:solidFill>
                <a:latin typeface="Verdana"/>
                <a:cs typeface="Verdana"/>
              </a:rPr>
              <a:t>artery </a:t>
            </a:r>
            <a:r>
              <a:rPr sz="1300" spc="-40" dirty="0">
                <a:solidFill>
                  <a:srgbClr val="1F1F22"/>
                </a:solidFill>
                <a:latin typeface="Verdana"/>
                <a:cs typeface="Verdana"/>
              </a:rPr>
              <a:t>disease, </a:t>
            </a:r>
            <a:r>
              <a:rPr sz="1300" spc="-85" dirty="0">
                <a:solidFill>
                  <a:srgbClr val="1F1F22"/>
                </a:solidFill>
                <a:latin typeface="Verdana"/>
                <a:cs typeface="Verdana"/>
              </a:rPr>
              <a:t>ST-segment </a:t>
            </a:r>
            <a:r>
              <a:rPr sz="1300" spc="-30" dirty="0">
                <a:solidFill>
                  <a:srgbClr val="1F1F22"/>
                </a:solidFill>
                <a:latin typeface="Verdana"/>
                <a:cs typeface="Verdana"/>
              </a:rPr>
              <a:t>depression </a:t>
            </a:r>
            <a:r>
              <a:rPr sz="1300" spc="-85" dirty="0">
                <a:solidFill>
                  <a:srgbClr val="1F1F22"/>
                </a:solidFill>
                <a:latin typeface="Verdana"/>
                <a:cs typeface="Verdana"/>
              </a:rPr>
              <a:t>is </a:t>
            </a:r>
            <a:r>
              <a:rPr sz="1300" dirty="0">
                <a:solidFill>
                  <a:srgbClr val="1F1F22"/>
                </a:solidFill>
                <a:latin typeface="Verdana"/>
                <a:cs typeface="Verdana"/>
              </a:rPr>
              <a:t>associated </a:t>
            </a:r>
            <a:r>
              <a:rPr sz="1300" spc="-40" dirty="0">
                <a:solidFill>
                  <a:srgbClr val="1F1F22"/>
                </a:solidFill>
                <a:latin typeface="Verdana"/>
                <a:cs typeface="Verdana"/>
              </a:rPr>
              <a:t>with </a:t>
            </a:r>
            <a:r>
              <a:rPr sz="1300" spc="-5" dirty="0">
                <a:solidFill>
                  <a:srgbClr val="1F1F22"/>
                </a:solidFill>
                <a:latin typeface="Verdana"/>
                <a:cs typeface="Verdana"/>
              </a:rPr>
              <a:t>a </a:t>
            </a:r>
            <a:r>
              <a:rPr sz="1300" spc="-145" dirty="0">
                <a:solidFill>
                  <a:srgbClr val="1F1F22"/>
                </a:solidFill>
                <a:latin typeface="Verdana"/>
                <a:cs typeface="Verdana"/>
              </a:rPr>
              <a:t>100% </a:t>
            </a:r>
            <a:r>
              <a:rPr sz="1300" spc="-10" dirty="0">
                <a:solidFill>
                  <a:srgbClr val="1F1F22"/>
                </a:solidFill>
                <a:latin typeface="Verdana"/>
                <a:cs typeface="Verdana"/>
              </a:rPr>
              <a:t>increase </a:t>
            </a:r>
            <a:r>
              <a:rPr sz="1300" spc="-40" dirty="0">
                <a:solidFill>
                  <a:srgbClr val="1F1F22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1F22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1F1F22"/>
                </a:solidFill>
                <a:latin typeface="Verdana"/>
                <a:cs typeface="Verdana"/>
              </a:rPr>
              <a:t>occurrence</a:t>
            </a:r>
            <a:r>
              <a:rPr sz="1300" spc="-4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1F22"/>
                </a:solidFill>
                <a:latin typeface="Verdana"/>
                <a:cs typeface="Verdana"/>
              </a:rPr>
              <a:t>of</a:t>
            </a:r>
            <a:r>
              <a:rPr sz="1300" spc="-5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1F22"/>
                </a:solidFill>
                <a:latin typeface="Verdana"/>
                <a:cs typeface="Verdana"/>
              </a:rPr>
              <a:t>three-vessel/left</a:t>
            </a:r>
            <a:r>
              <a:rPr sz="1300" spc="-12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1F22"/>
                </a:solidFill>
                <a:latin typeface="Verdana"/>
                <a:cs typeface="Verdana"/>
              </a:rPr>
              <a:t>main</a:t>
            </a:r>
            <a:r>
              <a:rPr sz="1300" spc="-10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F1F22"/>
                </a:solidFill>
                <a:latin typeface="Verdana"/>
                <a:cs typeface="Verdana"/>
              </a:rPr>
              <a:t>disease</a:t>
            </a:r>
            <a:r>
              <a:rPr sz="1300" spc="-7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1F1F22"/>
                </a:solidFill>
                <a:latin typeface="Verdana"/>
                <a:cs typeface="Verdana"/>
              </a:rPr>
              <a:t>and</a:t>
            </a:r>
            <a:r>
              <a:rPr sz="1300" spc="1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Verdana"/>
                <a:cs typeface="Verdana"/>
              </a:rPr>
              <a:t>to</a:t>
            </a:r>
            <a:r>
              <a:rPr sz="1300" spc="-4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1F22"/>
                </a:solidFill>
                <a:latin typeface="Verdana"/>
                <a:cs typeface="Verdana"/>
              </a:rPr>
              <a:t>an</a:t>
            </a:r>
            <a:r>
              <a:rPr sz="1300" spc="-2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1F1F22"/>
                </a:solidFill>
                <a:latin typeface="Verdana"/>
                <a:cs typeface="Verdana"/>
              </a:rPr>
              <a:t>increased</a:t>
            </a:r>
            <a:r>
              <a:rPr sz="1300" spc="-6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1F1F22"/>
                </a:solidFill>
                <a:latin typeface="Verdana"/>
                <a:cs typeface="Verdana"/>
              </a:rPr>
              <a:t>risk</a:t>
            </a:r>
            <a:r>
              <a:rPr sz="1300" spc="-19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1F22"/>
                </a:solidFill>
                <a:latin typeface="Verdana"/>
                <a:cs typeface="Verdana"/>
              </a:rPr>
              <a:t>of</a:t>
            </a:r>
            <a:r>
              <a:rPr sz="1300" spc="-4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Verdana"/>
                <a:cs typeface="Verdana"/>
              </a:rPr>
              <a:t>subsequent</a:t>
            </a:r>
            <a:r>
              <a:rPr sz="1300" spc="-7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F1F22"/>
                </a:solidFill>
                <a:latin typeface="Verdana"/>
                <a:cs typeface="Verdana"/>
              </a:rPr>
              <a:t>cardiac</a:t>
            </a:r>
            <a:r>
              <a:rPr sz="1300" spc="-2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1F22"/>
                </a:solidFill>
                <a:latin typeface="Verdana"/>
                <a:cs typeface="Verdana"/>
              </a:rPr>
              <a:t>events.</a:t>
            </a:r>
            <a:r>
              <a:rPr sz="1300" spc="-8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1F1F22"/>
                </a:solidFill>
                <a:latin typeface="Verdana"/>
                <a:cs typeface="Verdana"/>
              </a:rPr>
              <a:t>In</a:t>
            </a:r>
            <a:r>
              <a:rPr sz="1300" spc="-22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Verdana"/>
                <a:cs typeface="Verdana"/>
              </a:rPr>
              <a:t>these</a:t>
            </a:r>
            <a:r>
              <a:rPr sz="1300" spc="-7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F1F22"/>
                </a:solidFill>
                <a:latin typeface="Verdana"/>
                <a:cs typeface="Verdana"/>
              </a:rPr>
              <a:t>patients</a:t>
            </a:r>
            <a:r>
              <a:rPr sz="1300" spc="-9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1F22"/>
                </a:solidFill>
                <a:latin typeface="Verdana"/>
                <a:cs typeface="Verdana"/>
              </a:rPr>
              <a:t>an </a:t>
            </a:r>
            <a:r>
              <a:rPr sz="1300" spc="-44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F1F22"/>
                </a:solidFill>
                <a:latin typeface="Verdana"/>
                <a:cs typeface="Verdana"/>
              </a:rPr>
              <a:t>early</a:t>
            </a:r>
            <a:r>
              <a:rPr sz="1300" spc="-14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1F22"/>
                </a:solidFill>
                <a:latin typeface="Verdana"/>
                <a:cs typeface="Verdana"/>
              </a:rPr>
              <a:t>invasive</a:t>
            </a:r>
            <a:r>
              <a:rPr sz="1300" spc="-8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1F22"/>
                </a:solidFill>
                <a:latin typeface="Verdana"/>
                <a:cs typeface="Verdana"/>
              </a:rPr>
              <a:t>strategy</a:t>
            </a:r>
            <a:r>
              <a:rPr sz="1300" spc="-9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1F22"/>
                </a:solidFill>
                <a:latin typeface="Verdana"/>
                <a:cs typeface="Verdana"/>
              </a:rPr>
              <a:t>substantially</a:t>
            </a:r>
            <a:r>
              <a:rPr sz="1300" spc="-145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Verdana"/>
                <a:cs typeface="Verdana"/>
              </a:rPr>
              <a:t>decreases</a:t>
            </a:r>
            <a:r>
              <a:rPr sz="1300" spc="-8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1F1F22"/>
                </a:solidFill>
                <a:latin typeface="Verdana"/>
                <a:cs typeface="Verdana"/>
              </a:rPr>
              <a:t>death/myocardial</a:t>
            </a:r>
            <a:r>
              <a:rPr sz="1300" dirty="0">
                <a:solidFill>
                  <a:srgbClr val="1F1F22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4"/>
              <a:ext cx="4181855" cy="4181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8" cy="235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71" y="5910071"/>
              <a:ext cx="899159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511" y="1737360"/>
              <a:ext cx="2694431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7952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9734" y="1009864"/>
            <a:ext cx="29604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spc="-795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7385" y="5898896"/>
            <a:ext cx="5064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6870" algn="l"/>
                <a:tab pos="357505" algn="l"/>
              </a:tabLst>
            </a:pPr>
            <a:r>
              <a:rPr sz="1800" spc="-55" dirty="0">
                <a:latin typeface="Verdana"/>
                <a:cs typeface="Verdana"/>
              </a:rPr>
              <a:t>45.87%People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suffering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from</a:t>
            </a:r>
            <a:r>
              <a:rPr sz="1800" spc="-20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disease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809" y="6173825"/>
            <a:ext cx="250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Verdana"/>
                <a:cs typeface="Verdana"/>
              </a:rPr>
              <a:t>f</a:t>
            </a:r>
            <a:r>
              <a:rPr sz="1800" spc="-170" dirty="0">
                <a:latin typeface="Verdana"/>
                <a:cs typeface="Verdana"/>
              </a:rPr>
              <a:t>r</a:t>
            </a:r>
            <a:r>
              <a:rPr sz="1800" spc="-16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-30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o</a:t>
            </a:r>
            <a:r>
              <a:rPr sz="1800" spc="-180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325" dirty="0">
                <a:latin typeface="Verdana"/>
                <a:cs typeface="Verdana"/>
              </a:rPr>
              <a:t> </a:t>
            </a:r>
            <a:r>
              <a:rPr sz="1800" spc="-370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ot</a:t>
            </a:r>
            <a:r>
              <a:rPr sz="1800" spc="-17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p</a:t>
            </a:r>
            <a:r>
              <a:rPr sz="1800" spc="-160" dirty="0">
                <a:latin typeface="Verdana"/>
                <a:cs typeface="Verdana"/>
              </a:rPr>
              <a:t>o</a:t>
            </a:r>
            <a:r>
              <a:rPr sz="1800" spc="-165" dirty="0">
                <a:latin typeface="Verdana"/>
                <a:cs typeface="Verdana"/>
              </a:rPr>
              <a:t>p</a:t>
            </a:r>
            <a:r>
              <a:rPr sz="1800" spc="-180" dirty="0">
                <a:latin typeface="Verdana"/>
                <a:cs typeface="Verdana"/>
              </a:rPr>
              <a:t>u</a:t>
            </a:r>
            <a:r>
              <a:rPr sz="1800" spc="-160" dirty="0">
                <a:latin typeface="Verdana"/>
                <a:cs typeface="Verdana"/>
              </a:rPr>
              <a:t>l</a:t>
            </a:r>
            <a:r>
              <a:rPr sz="1800" spc="-170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tio</a:t>
            </a:r>
            <a:r>
              <a:rPr sz="1800" spc="-18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4695" y="5896457"/>
            <a:ext cx="463423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sz="1800" spc="-40" dirty="0">
                <a:latin typeface="Verdana"/>
                <a:cs typeface="Verdana"/>
              </a:rPr>
              <a:t>We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more Old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age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people</a:t>
            </a:r>
            <a:r>
              <a:rPr sz="1800" spc="15" dirty="0">
                <a:latin typeface="Verdana"/>
                <a:cs typeface="Verdana"/>
              </a:rPr>
              <a:t> (&gt;55)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800" spc="15" dirty="0">
                <a:latin typeface="Verdana"/>
                <a:cs typeface="Verdana"/>
              </a:rPr>
              <a:t>i.e.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52.81%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in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our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2979" y="1912441"/>
            <a:ext cx="551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Tahoma"/>
                <a:cs typeface="Tahoma"/>
              </a:rPr>
              <a:t>W</a:t>
            </a:r>
            <a:r>
              <a:rPr sz="2400" b="1" spc="-150" dirty="0">
                <a:latin typeface="Tahoma"/>
                <a:cs typeface="Tahoma"/>
              </a:rPr>
              <a:t>h</a:t>
            </a:r>
            <a:r>
              <a:rPr sz="2400" b="1" spc="-145" dirty="0">
                <a:latin typeface="Tahoma"/>
                <a:cs typeface="Tahoma"/>
              </a:rPr>
              <a:t>a</a:t>
            </a:r>
            <a:r>
              <a:rPr sz="2400" b="1" dirty="0">
                <a:latin typeface="Tahoma"/>
                <a:cs typeface="Tahoma"/>
              </a:rPr>
              <a:t>t</a:t>
            </a:r>
            <a:r>
              <a:rPr sz="2400" b="1" spc="-165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K</a:t>
            </a:r>
            <a:r>
              <a:rPr sz="2400" b="1" spc="-105" dirty="0">
                <a:latin typeface="Tahoma"/>
                <a:cs typeface="Tahoma"/>
              </a:rPr>
              <a:t>i</a:t>
            </a:r>
            <a:r>
              <a:rPr sz="2400" b="1" spc="-100" dirty="0">
                <a:latin typeface="Tahoma"/>
                <a:cs typeface="Tahoma"/>
              </a:rPr>
              <a:t>n</a:t>
            </a:r>
            <a:r>
              <a:rPr sz="2400" b="1" dirty="0">
                <a:latin typeface="Tahoma"/>
                <a:cs typeface="Tahoma"/>
              </a:rPr>
              <a:t>d</a:t>
            </a:r>
            <a:r>
              <a:rPr sz="2400" b="1" spc="-125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o</a:t>
            </a:r>
            <a:r>
              <a:rPr sz="2400" b="1" dirty="0">
                <a:latin typeface="Tahoma"/>
                <a:cs typeface="Tahoma"/>
              </a:rPr>
              <a:t>f</a:t>
            </a:r>
            <a:r>
              <a:rPr sz="2400" b="1" spc="-160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Po</a:t>
            </a:r>
            <a:r>
              <a:rPr sz="2400" b="1" spc="-75" dirty="0">
                <a:latin typeface="Tahoma"/>
                <a:cs typeface="Tahoma"/>
              </a:rPr>
              <a:t>pu</a:t>
            </a:r>
            <a:r>
              <a:rPr sz="2400" b="1" spc="-80" dirty="0">
                <a:latin typeface="Tahoma"/>
                <a:cs typeface="Tahoma"/>
              </a:rPr>
              <a:t>l</a:t>
            </a:r>
            <a:r>
              <a:rPr sz="2400" b="1" spc="-75" dirty="0">
                <a:latin typeface="Tahoma"/>
                <a:cs typeface="Tahoma"/>
              </a:rPr>
              <a:t>a</a:t>
            </a:r>
            <a:r>
              <a:rPr sz="2400" b="1" spc="-65" dirty="0">
                <a:latin typeface="Tahoma"/>
                <a:cs typeface="Tahoma"/>
              </a:rPr>
              <a:t>t</a:t>
            </a:r>
            <a:r>
              <a:rPr sz="2400" b="1" spc="-80" dirty="0">
                <a:latin typeface="Tahoma"/>
                <a:cs typeface="Tahoma"/>
              </a:rPr>
              <a:t>i</a:t>
            </a:r>
            <a:r>
              <a:rPr sz="2400" b="1" spc="-70" dirty="0">
                <a:latin typeface="Tahoma"/>
                <a:cs typeface="Tahoma"/>
              </a:rPr>
              <a:t>o</a:t>
            </a: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70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o</a:t>
            </a:r>
            <a:r>
              <a:rPr sz="2400" b="1" spc="2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w</a:t>
            </a:r>
            <a:r>
              <a:rPr sz="2400" b="1" dirty="0">
                <a:latin typeface="Tahoma"/>
                <a:cs typeface="Tahoma"/>
              </a:rPr>
              <a:t>e</a:t>
            </a:r>
            <a:r>
              <a:rPr sz="2400" b="1" spc="-114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</a:t>
            </a:r>
            <a:r>
              <a:rPr sz="2400" b="1" spc="20" dirty="0">
                <a:latin typeface="Tahoma"/>
                <a:cs typeface="Tahoma"/>
              </a:rPr>
              <a:t>av</a:t>
            </a:r>
            <a:r>
              <a:rPr sz="2400" b="1" spc="10" dirty="0">
                <a:latin typeface="Tahoma"/>
                <a:cs typeface="Tahoma"/>
              </a:rPr>
              <a:t>e</a:t>
            </a:r>
            <a:r>
              <a:rPr sz="2400" b="1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079" y="2813304"/>
            <a:ext cx="11140440" cy="2700655"/>
            <a:chOff x="259079" y="2813304"/>
            <a:chExt cx="11140440" cy="27006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79" y="2813304"/>
              <a:ext cx="5535168" cy="26974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7439" y="2819400"/>
              <a:ext cx="5212079" cy="2694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1008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MT</vt:lpstr>
      <vt:lpstr>Calibri</vt:lpstr>
      <vt:lpstr>Cambria</vt:lpstr>
      <vt:lpstr>Lucida Sans Unicode</vt:lpstr>
      <vt:lpstr>Tahoma</vt:lpstr>
      <vt:lpstr>Trebuchet MS</vt:lpstr>
      <vt:lpstr>Verdana</vt:lpstr>
      <vt:lpstr>Wingdings</vt:lpstr>
      <vt:lpstr>Office Theme</vt:lpstr>
      <vt:lpstr>HEART DISEASE DIAGNOSIS ANALYSIS</vt:lpstr>
      <vt:lpstr>PROJE CT      D E  T    AILS</vt:lpstr>
      <vt:lpstr>PowerPoint Presentation</vt:lpstr>
      <vt:lpstr>P  R  O   B   L   E   M      S   T  A  T  E   M   E   N  T</vt:lpstr>
      <vt:lpstr>PowerPoint Presentation</vt:lpstr>
      <vt:lpstr>PowerPoint Presentation</vt:lpstr>
      <vt:lpstr>PowerPoint Presentation</vt:lpstr>
      <vt:lpstr>PowerPoint Presentation</vt:lpstr>
      <vt:lpstr>I     N        S        I      G      H     T       S</vt:lpstr>
      <vt:lpstr>Who suffers from heart disease?</vt:lpstr>
      <vt:lpstr>Chest pain experienced by Heart patients</vt:lpstr>
      <vt:lpstr>ST Depression and how it is related to Heart disease</vt:lpstr>
      <vt:lpstr>Other Observations:</vt:lpstr>
      <vt:lpstr>PowerPoint Presentation</vt:lpstr>
      <vt:lpstr>KEY PERFORMANCE INDICATOR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DIAGNOSIS ANALYSIS</dc:title>
  <cp:lastModifiedBy>abeen palliyal</cp:lastModifiedBy>
  <cp:revision>3</cp:revision>
  <dcterms:created xsi:type="dcterms:W3CDTF">2023-04-13T08:04:13Z</dcterms:created>
  <dcterms:modified xsi:type="dcterms:W3CDTF">2023-07-10T16:08:32Z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2023-04-13T00:00:00Z</vt:filetime>
  </property>
</Properties>
</file>