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8"/>
  </p:notesMasterIdLst>
  <p:sldIdLst>
    <p:sldId id="257" r:id="rId5"/>
    <p:sldId id="262" r:id="rId6"/>
    <p:sldId id="275" r:id="rId7"/>
    <p:sldId id="276" r:id="rId8"/>
    <p:sldId id="277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9" r:id="rId23"/>
    <p:sldId id="280" r:id="rId24"/>
    <p:sldId id="281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4F862-E2C8-4E0F-91F7-BB7AFBFADB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5485-73DA-4B4A-B2B9-9C21ADA9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_DsqQARbFg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5485-73DA-4B4A-B2B9-9C21ADA93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Voltage is pressure applied by power source to move charges through the conductor.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5485-73DA-4B4A-B2B9-9C21ADA933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5485-73DA-4B4A-B2B9-9C21ADA933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5485-73DA-4B4A-B2B9-9C21ADA93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Equation : V = 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5485-73DA-4B4A-B2B9-9C21ADA933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Ohm's Law - </a:t>
            </a:r>
            <a:r>
              <a:rPr lang="en-US" dirty="0" err="1">
                <a:hlinkClick r:id="rId3"/>
              </a:rPr>
              <a:t>MeitY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OLabs</a:t>
            </a:r>
            <a:r>
              <a:rPr lang="en-US" dirty="0">
                <a:hlinkClick r:id="rId3"/>
              </a:rPr>
              <a:t> - 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5485-73DA-4B4A-B2B9-9C21ADA933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Verify ohm’s 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Abeeq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Jafar</a:t>
            </a:r>
            <a:r>
              <a:rPr lang="en-US" dirty="0">
                <a:solidFill>
                  <a:schemeClr val="tx1"/>
                </a:solidFill>
              </a:rPr>
              <a:t> (L16-4253)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Saad </a:t>
            </a:r>
            <a:r>
              <a:rPr lang="en-US" dirty="0" err="1">
                <a:solidFill>
                  <a:schemeClr val="tx1"/>
                </a:solidFill>
              </a:rPr>
              <a:t>tayyab</a:t>
            </a:r>
            <a:r>
              <a:rPr lang="en-US" dirty="0">
                <a:solidFill>
                  <a:schemeClr val="tx1"/>
                </a:solidFill>
              </a:rPr>
              <a:t> (L16-4083)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9534-619F-4A64-A0FF-245F4790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337B-CFE7-4A4E-AA63-639A17EE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27133"/>
          </a:xfrm>
        </p:spPr>
        <p:txBody>
          <a:bodyPr/>
          <a:lstStyle/>
          <a:p>
            <a:r>
              <a:rPr lang="en-US" dirty="0"/>
              <a:t>A voltmeter is an instrument that measures the difference in electrical potential between two points in an electric circuit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Current voltage</a:t>
            </a:r>
          </a:p>
          <a:p>
            <a:pPr lvl="1"/>
            <a:r>
              <a:rPr lang="en-US" dirty="0"/>
              <a:t>ON/OFF status</a:t>
            </a:r>
          </a:p>
          <a:p>
            <a:pPr lvl="1"/>
            <a:r>
              <a:rPr lang="en-US" dirty="0"/>
              <a:t>Wires connected status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wire connected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wire connected</a:t>
            </a:r>
          </a:p>
          <a:p>
            <a:pPr lvl="1"/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Calculates potential difference across both end  connectors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2358C-1F2F-4416-A603-ACDF53F8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050" y="3834892"/>
            <a:ext cx="224821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7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ABC-7565-4007-9146-22CC0F5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66CB-79F2-4EBD-93B6-FF1F1AF7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ammeter is a measuring instrument used to measure the current in a circuit.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Current value</a:t>
            </a:r>
          </a:p>
          <a:p>
            <a:pPr lvl="1"/>
            <a:r>
              <a:rPr lang="en-US" dirty="0"/>
              <a:t>ON/OFF status</a:t>
            </a:r>
          </a:p>
          <a:p>
            <a:pPr lvl="1"/>
            <a:r>
              <a:rPr lang="en-US" dirty="0"/>
              <a:t>Wires connected status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wire connected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wire connected</a:t>
            </a:r>
          </a:p>
          <a:p>
            <a:pPr lvl="1"/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Calculates current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FFEE6-69D1-4D06-847D-9779EAD0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751" y="3797962"/>
            <a:ext cx="174331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5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AEF-027E-4B33-9B55-6BAA0A21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Rheostat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0EDC-D209-41D8-A6E0-6B742EB2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electrical instrument used to control a current by varying the resistance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Slider Current value</a:t>
            </a:r>
          </a:p>
          <a:p>
            <a:pPr lvl="1"/>
            <a:r>
              <a:rPr lang="en-US" dirty="0"/>
              <a:t>Current Resistance</a:t>
            </a:r>
          </a:p>
          <a:p>
            <a:pPr lvl="1"/>
            <a:r>
              <a:rPr lang="en-US" dirty="0"/>
              <a:t>ON/OFF status</a:t>
            </a:r>
          </a:p>
          <a:p>
            <a:pPr lvl="1"/>
            <a:r>
              <a:rPr lang="en-US" dirty="0"/>
              <a:t>Wires connected status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wire connected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wire connected</a:t>
            </a:r>
          </a:p>
          <a:p>
            <a:pPr lvl="1"/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Controls current by applying resistance using Ohm law formula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46DE1-E1DF-4B79-9EF7-6FDB51D5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571" y="4784195"/>
            <a:ext cx="275310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8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DA7B-AAF3-4AF5-BB64-3431905D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supply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FE09-D3FB-4D2C-9395-AFA51A48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function of a power supply is to convert electric current from a source to the correct voltage, current, and frequency to power the load.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Voltage value (0 -12)</a:t>
            </a:r>
          </a:p>
          <a:p>
            <a:pPr lvl="1"/>
            <a:r>
              <a:rPr lang="en-US" dirty="0"/>
              <a:t>Current value (1)</a:t>
            </a:r>
          </a:p>
          <a:p>
            <a:pPr lvl="1"/>
            <a:r>
              <a:rPr lang="en-US" dirty="0"/>
              <a:t>ON/OFF status</a:t>
            </a:r>
          </a:p>
          <a:p>
            <a:pPr lvl="1"/>
            <a:r>
              <a:rPr lang="en-US" dirty="0"/>
              <a:t>Wires connected status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wire connected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wire connected</a:t>
            </a:r>
          </a:p>
          <a:p>
            <a:pPr lvl="1"/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Supply power to flow of current</a:t>
            </a:r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2D9BFFB-31AF-4CE8-A1CE-D4301C15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61" y="2857782"/>
            <a:ext cx="3236026" cy="32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8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36B3-8FD4-4C85-BD05-39A01BCE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0408-D739-4CE4-B841-F53BC6C2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947512"/>
          </a:xfrm>
        </p:spPr>
        <p:txBody>
          <a:bodyPr/>
          <a:lstStyle/>
          <a:p>
            <a:r>
              <a:rPr lang="en-US" dirty="0"/>
              <a:t>Turn ON/OFF flow of current.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ON/OFF status (RED or Green)</a:t>
            </a:r>
          </a:p>
          <a:p>
            <a:pPr lvl="1"/>
            <a:r>
              <a:rPr lang="en-US" dirty="0"/>
              <a:t>Wires connected status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wire connected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wire connected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DD4F9-43D8-4831-A217-B6351B02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335" y="4651394"/>
            <a:ext cx="169568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7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E878-9D2E-4A9C-9F87-0BE4F750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79F9-0882-42E3-882C-0378351E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28" y="2838202"/>
            <a:ext cx="9246344" cy="31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0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E979-85D9-4E75-B3D6-AB83198C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observation Scene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E9CAF8-7C2B-42D9-A8CD-8AD74B1B3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257701"/>
          </a:xfrm>
        </p:spPr>
        <p:txBody>
          <a:bodyPr/>
          <a:lstStyle/>
          <a:p>
            <a:r>
              <a:rPr lang="en-US" dirty="0"/>
              <a:t>Add observation entry button</a:t>
            </a:r>
          </a:p>
          <a:p>
            <a:r>
              <a:rPr lang="en-US" dirty="0"/>
              <a:t>Add reset observation entry button</a:t>
            </a:r>
          </a:p>
          <a:p>
            <a:r>
              <a:rPr lang="en-US" dirty="0"/>
              <a:t>Clear observation table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9B73A80-2BD2-4B42-9A0D-AB5FAF28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43" y="2983559"/>
            <a:ext cx="5857440" cy="314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9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3B41-D69A-4D6E-9E31-A80A01D5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Graph Scene (Voltage-Ampere)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D9783E-0D6B-43A4-9A79-35C4F661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36333"/>
          </a:xfrm>
        </p:spPr>
        <p:txBody>
          <a:bodyPr/>
          <a:lstStyle/>
          <a:p>
            <a:r>
              <a:rPr lang="en-US" dirty="0"/>
              <a:t>Make table of observation table using current and voltages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8638A0-A83B-4A7F-BE2E-CA92051E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84" y="2648794"/>
            <a:ext cx="5092387" cy="33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6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7187-BC6C-47EF-97B7-31620359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Activity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06C3-EB88-4CCB-89ED-7D00C618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5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E71D-8A69-4DD6-AB1A-E7FB92B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nichrome wire is used instead of </a:t>
            </a:r>
            <a:r>
              <a:rPr lang="en-US" dirty="0" err="1"/>
              <a:t>kantal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A3DB-0CB8-4EAD-9E38-C5B2A295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Nichrome</a:t>
            </a:r>
            <a:r>
              <a:rPr lang="en-US" sz="2000" dirty="0"/>
              <a:t> has lower resistance and heats faster. </a:t>
            </a:r>
          </a:p>
          <a:p>
            <a:r>
              <a:rPr lang="en-US" sz="2000" b="1" dirty="0"/>
              <a:t>Nichrome</a:t>
            </a:r>
            <a:r>
              <a:rPr lang="en-US" sz="2000" dirty="0"/>
              <a:t> is easy to coil and holds its shape well when wicking.</a:t>
            </a:r>
          </a:p>
          <a:p>
            <a:r>
              <a:rPr lang="en-US" sz="2000" dirty="0"/>
              <a:t>It has a lower melting temperature than </a:t>
            </a:r>
            <a:r>
              <a:rPr lang="en-US" sz="2000" b="1" dirty="0" err="1"/>
              <a:t>Kanthal</a:t>
            </a:r>
            <a:r>
              <a:rPr lang="en-US" sz="2000" dirty="0"/>
              <a:t>, so you need to be careful when dry burning your coils—they will burn open if you aren't careful</a:t>
            </a:r>
          </a:p>
          <a:p>
            <a:r>
              <a:rPr lang="en-US" sz="2000" dirty="0"/>
              <a:t>These facts makes it an easy and safe to use for 9</a:t>
            </a:r>
            <a:r>
              <a:rPr lang="en-US" sz="2000" baseline="30000" dirty="0"/>
              <a:t>th</a:t>
            </a:r>
            <a:r>
              <a:rPr lang="en-US" sz="2000" dirty="0"/>
              <a:t> grade Lab experiments.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D473-0E33-425C-A13D-B0DF875F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0499-CB04-4D2C-86AB-B8AEB20C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266947" cy="1371600"/>
          </a:xfrm>
        </p:spPr>
        <p:txBody>
          <a:bodyPr>
            <a:normAutofit/>
          </a:bodyPr>
          <a:lstStyle/>
          <a:p>
            <a:r>
              <a:rPr lang="en-US" sz="2000" dirty="0"/>
              <a:t>Ohm's law states that the current through a conductor between two points is directly proportional to the voltage across the two points</a:t>
            </a:r>
            <a:r>
              <a:rPr lang="en-US" sz="2400" dirty="0"/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765721-A4E2-4F12-BF16-FA7C7B47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00" y="3563646"/>
            <a:ext cx="1724686" cy="2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8B134C-AD6F-4B68-933C-129EA0A88AB0}"/>
                  </a:ext>
                </a:extLst>
              </p:cNvPr>
              <p:cNvSpPr txBox="1"/>
              <p:nvPr/>
            </p:nvSpPr>
            <p:spPr>
              <a:xfrm>
                <a:off x="2366211" y="3474720"/>
                <a:ext cx="1724686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8B134C-AD6F-4B68-933C-129EA0A8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211" y="3474720"/>
                <a:ext cx="172468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97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E9C8-F294-4E4F-8273-A824FB65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experiment using high power source(battery supply)?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69BB-428E-4C59-9C76-23E5F607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Yes, we can</a:t>
            </a:r>
          </a:p>
          <a:p>
            <a:r>
              <a:rPr lang="en-US" sz="2000" dirty="0"/>
              <a:t>This is the main benefits of  using virtual lab. </a:t>
            </a:r>
          </a:p>
          <a:p>
            <a:r>
              <a:rPr lang="en-US" sz="2000" dirty="0"/>
              <a:t>we can experiment with any value of power supply (such as 12KV)</a:t>
            </a:r>
          </a:p>
          <a:p>
            <a:r>
              <a:rPr lang="en-US" sz="2000" dirty="0"/>
              <a:t>Our non-virtual practical labs limits us to only low voltage supply which makes us hard to imagine at production scale. </a:t>
            </a:r>
          </a:p>
        </p:txBody>
      </p:sp>
    </p:spTree>
    <p:extLst>
      <p:ext uri="{BB962C8B-B14F-4D97-AF65-F5344CB8AC3E}">
        <p14:creationId xmlns:p14="http://schemas.microsoft.com/office/powerpoint/2010/main" val="244377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08D-46E0-4659-97DA-131E0A60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its benefits at production scale?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26C7-FD10-47AA-9987-B0D52F19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Conventional Domestic Fans</a:t>
            </a:r>
            <a:endParaRPr lang="en-US" sz="2000" dirty="0"/>
          </a:p>
          <a:p>
            <a:r>
              <a:rPr lang="en-US" sz="2000" b="1" dirty="0"/>
              <a:t>Electric Heaters</a:t>
            </a:r>
            <a:endParaRPr lang="en-US" sz="2000" dirty="0"/>
          </a:p>
          <a:p>
            <a:r>
              <a:rPr lang="en-US" sz="2000" b="1" dirty="0"/>
              <a:t>Electric Kettles and Irons</a:t>
            </a:r>
            <a:endParaRPr lang="en-US" sz="2000" dirty="0"/>
          </a:p>
          <a:p>
            <a:pPr fontAlgn="base"/>
            <a:r>
              <a:rPr lang="en-US" sz="2000" b="1" dirty="0"/>
              <a:t>Electric Devices</a:t>
            </a:r>
            <a:endParaRPr lang="en-US" sz="2000" dirty="0"/>
          </a:p>
          <a:p>
            <a:r>
              <a:rPr lang="en-US" sz="2000" dirty="0"/>
              <a:t>Every electric appliance follows ohm laws since it is relationship between current, charge and resistance</a:t>
            </a:r>
          </a:p>
          <a:p>
            <a:r>
              <a:rPr lang="en-US" sz="2000" dirty="0"/>
              <a:t>This experiment can create a base mental model of ohms laws inside the mind of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7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0A7C-FCAB-486D-A7D4-F069CB0F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derive current and resistance from ohm’s law?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97C5-14AD-4EF9-900B-E0C7EEFB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Yes, we can</a:t>
            </a:r>
          </a:p>
          <a:p>
            <a:endParaRPr lang="en-US" sz="20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BB3D78-2BBF-4609-8560-C4106EC06CAE}"/>
              </a:ext>
            </a:extLst>
          </p:cNvPr>
          <p:cNvSpPr txBox="1">
            <a:spLocks/>
          </p:cNvSpPr>
          <p:nvPr/>
        </p:nvSpPr>
        <p:spPr>
          <a:xfrm>
            <a:off x="1066800" y="2688609"/>
            <a:ext cx="9139569" cy="363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To find the Voltage, ( V )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[ V = I x R ]      V (volts) = I (amps) x R (Ω)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 find the Current, ( I )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[ I = V ÷ R ]      I (amps) = V (volts) ÷ R (Ω)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 find the Resistance, ( R )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[ R = V ÷ I ]      R (Ω) = V (volts) ÷ I (amps)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9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D9F9-09CC-4DB9-B428-F65CD261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relationship between current and voltage observed in experiments?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7757-34FA-457A-9BA3-5B906114B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325880"/>
          </a:xfrm>
        </p:spPr>
        <p:txBody>
          <a:bodyPr/>
          <a:lstStyle/>
          <a:p>
            <a:r>
              <a:rPr lang="en-US" dirty="0"/>
              <a:t>We plot the values on XY Plane</a:t>
            </a:r>
          </a:p>
          <a:p>
            <a:r>
              <a:rPr lang="en-US" dirty="0"/>
              <a:t>We observe the Line is straight </a:t>
            </a:r>
          </a:p>
          <a:p>
            <a:r>
              <a:rPr lang="en-US" dirty="0"/>
              <a:t>It is linear relationship</a:t>
            </a:r>
          </a:p>
        </p:txBody>
      </p:sp>
      <p:pic>
        <p:nvPicPr>
          <p:cNvPr id="4098" name="Picture 2" descr="Draw a graph to show current voltage relationship of an ohmic resistor.">
            <a:extLst>
              <a:ext uri="{FF2B5EF4-FFF2-40B4-BE49-F238E27FC236}">
                <a16:creationId xmlns:a16="http://schemas.microsoft.com/office/drawing/2014/main" id="{AE9938A8-2218-4914-8F8E-854AEF1B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74" y="3825070"/>
            <a:ext cx="25050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63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182E-AE47-4641-B8F8-57807163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0644"/>
            <a:ext cx="10058400" cy="1371600"/>
          </a:xfrm>
        </p:spPr>
        <p:txBody>
          <a:bodyPr/>
          <a:lstStyle/>
          <a:p>
            <a:r>
              <a:rPr lang="en-US" b="1" dirty="0"/>
              <a:t>Voltage</a:t>
            </a:r>
            <a:r>
              <a:rPr lang="en-US" dirty="0"/>
              <a:t> is the difference in charge between two points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0DB54C-6972-4142-9DA8-F0999F54777D}"/>
              </a:ext>
            </a:extLst>
          </p:cNvPr>
          <p:cNvSpPr txBox="1">
            <a:spLocks/>
          </p:cNvSpPr>
          <p:nvPr/>
        </p:nvSpPr>
        <p:spPr>
          <a:xfrm>
            <a:off x="1066800" y="24003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Current</a:t>
            </a:r>
            <a:r>
              <a:rPr lang="en-US" dirty="0"/>
              <a:t> is the rate at which charge is flowing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1B32AF-B655-47BD-AAF6-33EDB57EBCF2}"/>
              </a:ext>
            </a:extLst>
          </p:cNvPr>
          <p:cNvSpPr txBox="1">
            <a:spLocks/>
          </p:cNvSpPr>
          <p:nvPr/>
        </p:nvSpPr>
        <p:spPr>
          <a:xfrm>
            <a:off x="1066800" y="405995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Resistance</a:t>
            </a:r>
            <a:r>
              <a:rPr lang="en-US" dirty="0"/>
              <a:t> is a material's tendency to resist the flow of charge (</a:t>
            </a:r>
            <a:r>
              <a:rPr lang="en-US" b="1" dirty="0"/>
              <a:t>current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69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voltage drop? - Quora">
            <a:extLst>
              <a:ext uri="{FF2B5EF4-FFF2-40B4-BE49-F238E27FC236}">
                <a16:creationId xmlns:a16="http://schemas.microsoft.com/office/drawing/2014/main" id="{610329FF-D15F-4D89-B0CA-AF73125428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5" y="917842"/>
            <a:ext cx="10683510" cy="502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9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D473-0E33-425C-A13D-B0DF875F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0499-CB04-4D2C-86AB-B8AEB20C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266947" cy="1371600"/>
          </a:xfrm>
        </p:spPr>
        <p:txBody>
          <a:bodyPr>
            <a:normAutofit/>
          </a:bodyPr>
          <a:lstStyle/>
          <a:p>
            <a:r>
              <a:rPr lang="en-US" sz="2000" dirty="0"/>
              <a:t>Ohm's law states that the current through a conductor between two points is directly proportional to the voltage across the two points</a:t>
            </a:r>
            <a:r>
              <a:rPr lang="en-US" sz="2400" dirty="0"/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765721-A4E2-4F12-BF16-FA7C7B47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00" y="3563646"/>
            <a:ext cx="1724686" cy="2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8B134C-AD6F-4B68-933C-129EA0A88AB0}"/>
                  </a:ext>
                </a:extLst>
              </p:cNvPr>
              <p:cNvSpPr txBox="1"/>
              <p:nvPr/>
            </p:nvSpPr>
            <p:spPr>
              <a:xfrm>
                <a:off x="2366211" y="3474720"/>
                <a:ext cx="1724686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8B134C-AD6F-4B68-933C-129EA0A8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211" y="3474720"/>
                <a:ext cx="172468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4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9567-434A-44B2-A3DD-FAEFF9C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26" y="483920"/>
            <a:ext cx="9194862" cy="58901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 find the Voltage, ( V )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[ V = I x R ]      V (volts) = I (amps) x R (Ω)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 find the Current, ( I )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[ I = V ÷ R ]      I (amps) = V (volts) ÷ R (Ω)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 find the Resistance, ( R )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[ R = V ÷ I ]      R (Ω) = V (volts) ÷ I (amps)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DD4501-5E5F-43E4-AC1A-DC5F7CCFEB6C}"/>
                  </a:ext>
                </a:extLst>
              </p:cNvPr>
              <p:cNvSpPr txBox="1"/>
              <p:nvPr/>
            </p:nvSpPr>
            <p:spPr>
              <a:xfrm>
                <a:off x="10031288" y="483920"/>
                <a:ext cx="1724686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4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US" sz="4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DD4501-5E5F-43E4-AC1A-DC5F7CCFE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88" y="483920"/>
                <a:ext cx="1724686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24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267E-E65A-4FC9-868B-94DC5BC8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CB0F-B901-4A28-9DE8-038CA88DF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Nichrome wire (&gt;10ohm)</a:t>
            </a:r>
          </a:p>
          <a:p>
            <a:r>
              <a:rPr lang="en-US" sz="2000" dirty="0"/>
              <a:t>Voltmeter (0 – 15V)</a:t>
            </a:r>
          </a:p>
          <a:p>
            <a:r>
              <a:rPr lang="en-US" sz="2000" dirty="0"/>
              <a:t>Ammeter (0 – 0.6A)</a:t>
            </a:r>
          </a:p>
          <a:p>
            <a:r>
              <a:rPr lang="en-US" sz="2000" dirty="0"/>
              <a:t>Rheostat (50 ohm)</a:t>
            </a:r>
          </a:p>
          <a:p>
            <a:r>
              <a:rPr lang="en-US" sz="2000" dirty="0"/>
              <a:t>Power supply (0 -12V, 1A)</a:t>
            </a:r>
          </a:p>
          <a:p>
            <a:r>
              <a:rPr lang="en-US" sz="2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6775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9572-4DDF-42D6-A855-C13524CB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apparatus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40E2-F064-4708-91A0-58187588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will make 3D models of martials required</a:t>
            </a:r>
          </a:p>
          <a:p>
            <a:r>
              <a:rPr lang="en-US" sz="2000" dirty="0"/>
              <a:t>Each material is its an object and will have state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689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74A8-0478-4E7A-B900-1B53EA9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Nichrome wire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F167-93A4-4B2F-ACDB-5CF1FFE2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859280"/>
          </a:xfrm>
        </p:spPr>
        <p:txBody>
          <a:bodyPr/>
          <a:lstStyle/>
          <a:p>
            <a:r>
              <a:rPr lang="en-US" dirty="0"/>
              <a:t>It connects two electrical components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Current flowing status</a:t>
            </a:r>
          </a:p>
          <a:p>
            <a:pPr lvl="1"/>
            <a:r>
              <a:rPr lang="en-US" dirty="0"/>
              <a:t>Color ( dim </a:t>
            </a:r>
            <a:r>
              <a:rPr lang="en-US" dirty="0">
                <a:solidFill>
                  <a:schemeClr val="accent1"/>
                </a:solidFill>
              </a:rPr>
              <a:t>green </a:t>
            </a:r>
            <a:r>
              <a:rPr lang="en-US" dirty="0"/>
              <a:t>or dim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connector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connecter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34E44-06D7-4C9E-A30F-EF5B7499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37" y="4277125"/>
            <a:ext cx="5125452" cy="1448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CCD7B-CBF4-4E60-B119-215FF74C9137}"/>
              </a:ext>
            </a:extLst>
          </p:cNvPr>
          <p:cNvSpPr txBox="1"/>
          <p:nvPr/>
        </p:nvSpPr>
        <p:spPr>
          <a:xfrm>
            <a:off x="1929063" y="463179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D45A0-8FFC-4286-88BC-70A42AE14D53}"/>
              </a:ext>
            </a:extLst>
          </p:cNvPr>
          <p:cNvSpPr txBox="1"/>
          <p:nvPr/>
        </p:nvSpPr>
        <p:spPr>
          <a:xfrm>
            <a:off x="8510337" y="463179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</a:t>
            </a:r>
          </a:p>
          <a:p>
            <a:r>
              <a:rPr lang="en-US" dirty="0"/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4192674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168</TotalTime>
  <Words>897</Words>
  <Application>Microsoft Office PowerPoint</Application>
  <PresentationFormat>Widescreen</PresentationFormat>
  <Paragraphs>130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Garamond</vt:lpstr>
      <vt:lpstr>SavonVTI</vt:lpstr>
      <vt:lpstr>Verify ohm’s law</vt:lpstr>
      <vt:lpstr>OHM’s Law</vt:lpstr>
      <vt:lpstr>Voltage is the difference in charge between two points</vt:lpstr>
      <vt:lpstr>PowerPoint Presentation</vt:lpstr>
      <vt:lpstr>OHM’s Law</vt:lpstr>
      <vt:lpstr>To find the Voltage, ( V )  [ V = I x R ]      V (volts) = I (amps) x R (Ω)  To find the Current, ( I )  [ I = V ÷ R ]      I (amps) = V (volts) ÷ R (Ω)  To find the Resistance, ( R )  [ R = V ÷ I ]      R (Ω) = V (volts) ÷ I (amps) </vt:lpstr>
      <vt:lpstr>Material Required</vt:lpstr>
      <vt:lpstr>Modeling apparatus and functions</vt:lpstr>
      <vt:lpstr>Nichrome wire </vt:lpstr>
      <vt:lpstr>Voltmeter</vt:lpstr>
      <vt:lpstr>Ammeter</vt:lpstr>
      <vt:lpstr>Rheostat</vt:lpstr>
      <vt:lpstr>Power supply</vt:lpstr>
      <vt:lpstr>Switch</vt:lpstr>
      <vt:lpstr>Connecting components</vt:lpstr>
      <vt:lpstr>Making observation Scene</vt:lpstr>
      <vt:lpstr>Making Graph Scene (Voltage-Ampere)</vt:lpstr>
      <vt:lpstr>Post Activity Questions</vt:lpstr>
      <vt:lpstr>Why nichrome wire is used instead of kantal?</vt:lpstr>
      <vt:lpstr>Can we experiment using high power source(battery supply)?</vt:lpstr>
      <vt:lpstr>What are its benefits at production scale?</vt:lpstr>
      <vt:lpstr>Can we derive current and resistance from ohm’s law?</vt:lpstr>
      <vt:lpstr>What is relationship between current and voltage observed in experiments?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 ohm’s law</dc:title>
  <dc:creator>Saad Tayyab</dc:creator>
  <cp:lastModifiedBy>Saad Tayyab</cp:lastModifiedBy>
  <cp:revision>19</cp:revision>
  <dcterms:created xsi:type="dcterms:W3CDTF">2020-12-28T19:49:29Z</dcterms:created>
  <dcterms:modified xsi:type="dcterms:W3CDTF">2021-01-31T22:04:03Z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