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70" r:id="rId4"/>
    <p:sldId id="272" r:id="rId5"/>
    <p:sldId id="265" r:id="rId6"/>
  </p:sldIdLst>
  <p:sldSz cx="18288000" cy="10287000"/>
  <p:notesSz cx="6858000" cy="9144000"/>
  <p:embeddedFontLst>
    <p:embeddedFont>
      <p:font typeface="Open Sauce Bold" panose="020B0604020202020204" charset="0"/>
      <p:regular r:id="rId8"/>
    </p:embeddedFont>
    <p:embeddedFont>
      <p:font typeface="Open Sauce Heavy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7F79"/>
    <a:srgbClr val="F5F5F5"/>
    <a:srgbClr val="00D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29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man abu shakra" userId="bd622f1018c31957" providerId="LiveId" clId="{D0C26A55-B3D7-40D0-BAB0-39877002F65B}"/>
    <pc:docChg chg="modSld">
      <pc:chgData name="aiman abu shakra" userId="bd622f1018c31957" providerId="LiveId" clId="{D0C26A55-B3D7-40D0-BAB0-39877002F65B}" dt="2024-11-30T18:24:21.650" v="0" actId="1076"/>
      <pc:docMkLst>
        <pc:docMk/>
      </pc:docMkLst>
      <pc:sldChg chg="modSp mod">
        <pc:chgData name="aiman abu shakra" userId="bd622f1018c31957" providerId="LiveId" clId="{D0C26A55-B3D7-40D0-BAB0-39877002F65B}" dt="2024-11-30T18:24:21.650" v="0" actId="1076"/>
        <pc:sldMkLst>
          <pc:docMk/>
          <pc:sldMk cId="0" sldId="265"/>
        </pc:sldMkLst>
        <pc:spChg chg="mod">
          <ac:chgData name="aiman abu shakra" userId="bd622f1018c31957" providerId="LiveId" clId="{D0C26A55-B3D7-40D0-BAB0-39877002F65B}" dt="2024-11-30T18:24:21.650" v="0" actId="1076"/>
          <ac:spMkLst>
            <pc:docMk/>
            <pc:sldMk cId="0" sldId="265"/>
            <ac:spMk id="17" creationId="{280A048D-A46E-90F2-8CFA-D69CE0ECA3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6E66D-CAED-4D38-AE3B-BDA47FFF43A0}" type="datetimeFigureOut">
              <a:rPr lang="en-IL" smtClean="0"/>
              <a:t>30/11/2024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D4D89-4C37-4980-A0D1-10B72281A7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19304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D4D89-4C37-4980-A0D1-10B72281A7E5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7224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D4D89-4C37-4980-A0D1-10B72281A7E5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08226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D4D89-4C37-4980-A0D1-10B72281A7E5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81643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4.jpg"/><Relationship Id="rId5" Type="http://schemas.microsoft.com/office/2007/relationships/hdphoto" Target="../media/hdphoto1.wdp"/><Relationship Id="rId10" Type="http://schemas.openxmlformats.org/officeDocument/2006/relationships/hyperlink" Target="https://ultimateqa.com/automation/" TargetMode="External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4.jp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38870C6-75A4-1ABC-F3C2-11D4011D60F0}"/>
              </a:ext>
            </a:extLst>
          </p:cNvPr>
          <p:cNvSpPr/>
          <p:nvPr/>
        </p:nvSpPr>
        <p:spPr>
          <a:xfrm>
            <a:off x="0" y="9369"/>
            <a:ext cx="18288000" cy="10391931"/>
          </a:xfrm>
          <a:prstGeom prst="rect">
            <a:avLst/>
          </a:prstGeom>
          <a:solidFill>
            <a:srgbClr val="347F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8D32E5-BA04-E97D-473A-A3109F48D3B7}"/>
              </a:ext>
            </a:extLst>
          </p:cNvPr>
          <p:cNvSpPr/>
          <p:nvPr/>
        </p:nvSpPr>
        <p:spPr>
          <a:xfrm>
            <a:off x="533400" y="486291"/>
            <a:ext cx="17297400" cy="9314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Freeform 6"/>
          <p:cNvSpPr/>
          <p:nvPr/>
        </p:nvSpPr>
        <p:spPr>
          <a:xfrm>
            <a:off x="7516068" y="738706"/>
            <a:ext cx="10582294" cy="8991600"/>
          </a:xfrm>
          <a:custGeom>
            <a:avLst/>
            <a:gdLst/>
            <a:ahLst/>
            <a:cxnLst/>
            <a:rect l="l" t="t" r="r" b="b"/>
            <a:pathLst>
              <a:path w="7234999" h="7234999">
                <a:moveTo>
                  <a:pt x="0" y="0"/>
                </a:moveTo>
                <a:lnTo>
                  <a:pt x="7234999" y="0"/>
                </a:lnTo>
                <a:lnTo>
                  <a:pt x="7234999" y="7235000"/>
                </a:lnTo>
                <a:lnTo>
                  <a:pt x="0" y="7235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L"/>
          </a:p>
        </p:txBody>
      </p:sp>
      <p:sp>
        <p:nvSpPr>
          <p:cNvPr id="8" name="Freeform 8"/>
          <p:cNvSpPr/>
          <p:nvPr/>
        </p:nvSpPr>
        <p:spPr>
          <a:xfrm>
            <a:off x="8527315" y="1582180"/>
            <a:ext cx="8610600" cy="7599919"/>
          </a:xfrm>
          <a:custGeom>
            <a:avLst/>
            <a:gdLst/>
            <a:ahLst/>
            <a:cxnLst/>
            <a:rect l="l" t="t" r="r" b="b"/>
            <a:pathLst>
              <a:path w="6350000" h="6349974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13" name="TextBox 13"/>
          <p:cNvSpPr txBox="1"/>
          <p:nvPr/>
        </p:nvSpPr>
        <p:spPr>
          <a:xfrm>
            <a:off x="1092603" y="2053901"/>
            <a:ext cx="7214594" cy="1231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10"/>
              </a:lnSpc>
            </a:pPr>
            <a:r>
              <a:rPr lang="en-US" sz="7507" dirty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uce Bold"/>
                <a:ea typeface="Open Sauce Bold"/>
                <a:cs typeface="Open Sauce Bold"/>
                <a:sym typeface="Open Sauce Bold"/>
              </a:rPr>
              <a:t>QA </a:t>
            </a:r>
            <a:r>
              <a:rPr lang="en-US" sz="7507" dirty="0">
                <a:ln w="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uce Bold"/>
                <a:ea typeface="Open Sauce Bold"/>
                <a:cs typeface="Open Sauce Bold"/>
                <a:sym typeface="Open Sauce Bold"/>
              </a:rPr>
              <a:t>Automation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08218" y="3257326"/>
            <a:ext cx="6007850" cy="18640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306"/>
              </a:lnSpc>
            </a:pPr>
            <a:r>
              <a:rPr lang="en-US" sz="10050" dirty="0">
                <a:ln w="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uce Heavy"/>
                <a:ea typeface="Open Sauce Heavy"/>
                <a:cs typeface="Open Sauce Heavy"/>
                <a:sym typeface="Open Sauce Heavy"/>
              </a:rPr>
              <a:t>Project</a:t>
            </a:r>
          </a:p>
        </p:txBody>
      </p:sp>
      <p:pic>
        <p:nvPicPr>
          <p:cNvPr id="20" name="Picture 19" descr="A logo with blue and yellow text&#10;&#10;Description automatically generated">
            <a:extLst>
              <a:ext uri="{FF2B5EF4-FFF2-40B4-BE49-F238E27FC236}">
                <a16:creationId xmlns:a16="http://schemas.microsoft.com/office/drawing/2014/main" id="{04BC1DB5-3B1A-266C-66DA-81916489B2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929166"/>
            <a:ext cx="1589637" cy="1871543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5B099B-0106-5FA1-0440-CC9E944FBD02}"/>
              </a:ext>
            </a:extLst>
          </p:cNvPr>
          <p:cNvSpPr/>
          <p:nvPr/>
        </p:nvSpPr>
        <p:spPr>
          <a:xfrm>
            <a:off x="1933574" y="6308893"/>
            <a:ext cx="3933825" cy="101906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3955CF-5DB4-4284-6CC3-9E91D9C58705}"/>
              </a:ext>
            </a:extLst>
          </p:cNvPr>
          <p:cNvSpPr txBox="1"/>
          <p:nvPr/>
        </p:nvSpPr>
        <p:spPr>
          <a:xfrm>
            <a:off x="1983621" y="6495259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By: Abeer Almahdi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D5E6797-3C18-76A0-F62F-93FE13E33E1C}"/>
              </a:ext>
            </a:extLst>
          </p:cNvPr>
          <p:cNvSpPr/>
          <p:nvPr/>
        </p:nvSpPr>
        <p:spPr>
          <a:xfrm>
            <a:off x="-121996" y="-129851"/>
            <a:ext cx="18440400" cy="2008590"/>
          </a:xfrm>
          <a:prstGeom prst="rect">
            <a:avLst/>
          </a:prstGeom>
          <a:solidFill>
            <a:srgbClr val="347F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rgbClr val="347F79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37F782B-F5A6-0A4A-B5BF-0983902469F2}"/>
              </a:ext>
            </a:extLst>
          </p:cNvPr>
          <p:cNvSpPr/>
          <p:nvPr/>
        </p:nvSpPr>
        <p:spPr>
          <a:xfrm>
            <a:off x="914400" y="868064"/>
            <a:ext cx="5943600" cy="535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20A633-2009-D8C3-AE99-B6BD702E29EB}"/>
              </a:ext>
            </a:extLst>
          </p:cNvPr>
          <p:cNvSpPr/>
          <p:nvPr/>
        </p:nvSpPr>
        <p:spPr>
          <a:xfrm>
            <a:off x="-76" y="3241948"/>
            <a:ext cx="18303240" cy="305163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pic>
        <p:nvPicPr>
          <p:cNvPr id="15" name="Picture 14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3DF09C40-A164-91DB-862D-D8B494906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0575"/>
            <a:ext cx="2479685" cy="9088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21C193-F93F-9F05-1B78-26CC33CD6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785270"/>
            <a:ext cx="11803122" cy="1333686"/>
          </a:xfrm>
          <a:prstGeom prst="rect">
            <a:avLst/>
          </a:prstGeom>
        </p:spPr>
      </p:pic>
      <p:pic>
        <p:nvPicPr>
          <p:cNvPr id="19" name="Picture 18" descr="A close up of a word&#10;&#10;Description automatically generated">
            <a:extLst>
              <a:ext uri="{FF2B5EF4-FFF2-40B4-BE49-F238E27FC236}">
                <a16:creationId xmlns:a16="http://schemas.microsoft.com/office/drawing/2014/main" id="{6AC02556-E057-687A-1BEB-285C81D0D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24" y="1860453"/>
            <a:ext cx="7467600" cy="899711"/>
          </a:xfrm>
          <a:prstGeom prst="rect">
            <a:avLst/>
          </a:prstGeom>
        </p:spPr>
      </p:pic>
      <p:pic>
        <p:nvPicPr>
          <p:cNvPr id="27" name="Picture 26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0C6FCF7B-E133-8FF5-08F9-DB7FD255C6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685" y="6562118"/>
            <a:ext cx="9190892" cy="2743200"/>
          </a:xfrm>
          <a:prstGeom prst="rect">
            <a:avLst/>
          </a:prstGeom>
        </p:spPr>
      </p:pic>
      <p:pic>
        <p:nvPicPr>
          <p:cNvPr id="29" name="Picture 28" descr="A white rectangular sign with purple text&#10;&#10;Description automatically generated">
            <a:extLst>
              <a:ext uri="{FF2B5EF4-FFF2-40B4-BE49-F238E27FC236}">
                <a16:creationId xmlns:a16="http://schemas.microsoft.com/office/drawing/2014/main" id="{7C0BD27A-01BD-AA15-AFE9-47B097B8AC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291"/>
          <a:stretch/>
        </p:blipFill>
        <p:spPr>
          <a:xfrm>
            <a:off x="14772068" y="2073159"/>
            <a:ext cx="3272130" cy="89971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F3789CD-299D-9887-7E41-152C6624C264}"/>
              </a:ext>
            </a:extLst>
          </p:cNvPr>
          <p:cNvSpPr txBox="1"/>
          <p:nvPr/>
        </p:nvSpPr>
        <p:spPr>
          <a:xfrm>
            <a:off x="914400" y="168504"/>
            <a:ext cx="621784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n w="0">
                  <a:solidFill>
                    <a:schemeClr val="accent5"/>
                  </a:solidFill>
                </a:ln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Website: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0"/>
              </a:rPr>
              <a:t>https://ultimateqa.com/automation/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0" name="Picture 39" descr="A logo with blue and yellow text&#10;&#10;Description automatically generated">
            <a:extLst>
              <a:ext uri="{FF2B5EF4-FFF2-40B4-BE49-F238E27FC236}">
                <a16:creationId xmlns:a16="http://schemas.microsoft.com/office/drawing/2014/main" id="{6CE56883-BBEA-824B-8F3A-B55353C373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44325"/>
            <a:ext cx="1318497" cy="15523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8244A2A0-09CA-07AF-F9BE-AABA3A26DD52}"/>
              </a:ext>
            </a:extLst>
          </p:cNvPr>
          <p:cNvSpPr/>
          <p:nvPr/>
        </p:nvSpPr>
        <p:spPr>
          <a:xfrm>
            <a:off x="838200" y="800100"/>
            <a:ext cx="16819399" cy="80721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E4C7D63B-B783-54AE-1B07-951AD7748713}"/>
              </a:ext>
            </a:extLst>
          </p:cNvPr>
          <p:cNvGrpSpPr/>
          <p:nvPr/>
        </p:nvGrpSpPr>
        <p:grpSpPr>
          <a:xfrm>
            <a:off x="-2303647" y="7600554"/>
            <a:ext cx="5578401" cy="5578401"/>
            <a:chOff x="0" y="0"/>
            <a:chExt cx="812800" cy="812800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2BD7F863-2F67-6E26-9E0C-B2389FA11A0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106861"/>
              </a:solidFill>
              <a:prstDash val="solid"/>
              <a:miter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" name="TextBox 6">
              <a:extLst>
                <a:ext uri="{FF2B5EF4-FFF2-40B4-BE49-F238E27FC236}">
                  <a16:creationId xmlns:a16="http://schemas.microsoft.com/office/drawing/2014/main" id="{A2305970-F10F-EEF9-4C1F-76BCD21D6078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92D6489-366A-7C93-07BE-B36586016EA2}"/>
              </a:ext>
            </a:extLst>
          </p:cNvPr>
          <p:cNvGrpSpPr/>
          <p:nvPr/>
        </p:nvGrpSpPr>
        <p:grpSpPr>
          <a:xfrm>
            <a:off x="14630400" y="-1455791"/>
            <a:ext cx="5002094" cy="5002094"/>
            <a:chOff x="0" y="0"/>
            <a:chExt cx="812800" cy="81280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3927A60-7573-C3A8-88C1-81D910C2411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>
                <a:alpha val="32941"/>
              </a:srgbClr>
            </a:solidFill>
            <a:ln w="742950" cap="sq">
              <a:solidFill>
                <a:srgbClr val="106861">
                  <a:alpha val="32941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BF56A7-6075-2CBE-420E-A697CF15D872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55376269-E13D-682B-0486-3AE88D9F4914}"/>
              </a:ext>
            </a:extLst>
          </p:cNvPr>
          <p:cNvSpPr txBox="1"/>
          <p:nvPr/>
        </p:nvSpPr>
        <p:spPr>
          <a:xfrm>
            <a:off x="8945355" y="368919"/>
            <a:ext cx="1155084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4000" b="1" u="sng" dirty="0"/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4000" b="1" u="sng" dirty="0"/>
              <a:t>Programming Paradigms</a:t>
            </a: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4000" dirty="0"/>
              <a:t> </a:t>
            </a:r>
            <a:r>
              <a:rPr lang="en-US" sz="3600" dirty="0"/>
              <a:t>Object-Oriented Programming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(OOP) – 30 Tests </a:t>
            </a: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3600" dirty="0"/>
              <a:t>Procedural Programming. – 5 Tests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40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4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9E7D63B-7BA8-8D48-39FE-34040894DD6E}"/>
              </a:ext>
            </a:extLst>
          </p:cNvPr>
          <p:cNvSpPr txBox="1"/>
          <p:nvPr/>
        </p:nvSpPr>
        <p:spPr>
          <a:xfrm>
            <a:off x="8967493" y="4263653"/>
            <a:ext cx="111252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4000" b="1" u="sng" dirty="0"/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4000" b="1" u="sng" dirty="0"/>
              <a:t>Frameworks: </a:t>
            </a: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3600" dirty="0"/>
              <a:t>Selenium WebDriver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/>
              <a:t> </a:t>
            </a:r>
            <a:r>
              <a:rPr lang="en-US" sz="3600" dirty="0" err="1"/>
              <a:t>Pytest</a:t>
            </a:r>
            <a:r>
              <a:rPr lang="en-US" sz="3600" dirty="0"/>
              <a:t>  </a:t>
            </a:r>
          </a:p>
          <a:p>
            <a:endParaRPr lang="en-IL" sz="40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743AC21-0B94-947A-DCB5-D8A20823C0B5}"/>
              </a:ext>
            </a:extLst>
          </p:cNvPr>
          <p:cNvSpPr/>
          <p:nvPr/>
        </p:nvSpPr>
        <p:spPr>
          <a:xfrm>
            <a:off x="-723147" y="8724900"/>
            <a:ext cx="2448825" cy="2438400"/>
          </a:xfrm>
          <a:prstGeom prst="ellipse">
            <a:avLst/>
          </a:prstGeom>
          <a:solidFill>
            <a:srgbClr val="347F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77" name="Graphic 76" descr="Fast Forward outline">
            <a:extLst>
              <a:ext uri="{FF2B5EF4-FFF2-40B4-BE49-F238E27FC236}">
                <a16:creationId xmlns:a16="http://schemas.microsoft.com/office/drawing/2014/main" id="{D93AFBC5-5C09-DBFF-0A75-022CA7DD3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1542" y="2223719"/>
            <a:ext cx="914400" cy="9144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7AEB2946-14E5-5A77-155D-FE652D5DEDE5}"/>
              </a:ext>
            </a:extLst>
          </p:cNvPr>
          <p:cNvSpPr txBox="1"/>
          <p:nvPr/>
        </p:nvSpPr>
        <p:spPr>
          <a:xfrm>
            <a:off x="2087329" y="2388900"/>
            <a:ext cx="557840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Faster Testing</a:t>
            </a:r>
          </a:p>
          <a:p>
            <a:endParaRPr lang="en-US" sz="3200" dirty="0"/>
          </a:p>
          <a:p>
            <a:r>
              <a:rPr lang="en-US" sz="3200" dirty="0"/>
              <a:t>Parallel execution of tests</a:t>
            </a:r>
          </a:p>
          <a:p>
            <a:endParaRPr lang="en-US" sz="3200" dirty="0"/>
          </a:p>
          <a:p>
            <a:r>
              <a:rPr lang="en-US" sz="3200" dirty="0"/>
              <a:t>Easier regression testing</a:t>
            </a:r>
          </a:p>
          <a:p>
            <a:endParaRPr lang="en-US" sz="3200" dirty="0"/>
          </a:p>
          <a:p>
            <a:r>
              <a:rPr lang="en-US" sz="3200" dirty="0"/>
              <a:t>Documentation of test results</a:t>
            </a:r>
          </a:p>
          <a:p>
            <a:endParaRPr lang="en-US" sz="3200" dirty="0"/>
          </a:p>
          <a:p>
            <a:r>
              <a:rPr lang="en-US" sz="3200" dirty="0"/>
              <a:t>Reduced manual testing effort</a:t>
            </a:r>
          </a:p>
          <a:p>
            <a:endParaRPr lang="en-US" sz="3200" dirty="0"/>
          </a:p>
          <a:p>
            <a:r>
              <a:rPr lang="en-US" sz="3200" dirty="0"/>
              <a:t> </a:t>
            </a:r>
            <a:endParaRPr lang="en-IL" sz="3200" dirty="0"/>
          </a:p>
        </p:txBody>
      </p:sp>
      <p:pic>
        <p:nvPicPr>
          <p:cNvPr id="82" name="Graphic 81" descr="Clipboard Checked with solid fill">
            <a:extLst>
              <a:ext uri="{FF2B5EF4-FFF2-40B4-BE49-F238E27FC236}">
                <a16:creationId xmlns:a16="http://schemas.microsoft.com/office/drawing/2014/main" id="{49C029F3-6FE7-324D-47AA-3DEC55FB5F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9250" y="891305"/>
            <a:ext cx="914400" cy="91440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EC744C21-D3C8-EF2C-F716-4379F0F6B620}"/>
              </a:ext>
            </a:extLst>
          </p:cNvPr>
          <p:cNvSpPr txBox="1"/>
          <p:nvPr/>
        </p:nvSpPr>
        <p:spPr>
          <a:xfrm>
            <a:off x="1747909" y="1051317"/>
            <a:ext cx="4268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Objectives</a:t>
            </a:r>
            <a:endParaRPr lang="en-IL" b="1" u="sng" dirty="0"/>
          </a:p>
        </p:txBody>
      </p:sp>
      <p:pic>
        <p:nvPicPr>
          <p:cNvPr id="87" name="Graphic 86" descr="Clipboard Mixed outline">
            <a:extLst>
              <a:ext uri="{FF2B5EF4-FFF2-40B4-BE49-F238E27FC236}">
                <a16:creationId xmlns:a16="http://schemas.microsoft.com/office/drawing/2014/main" id="{F3226E88-EEFA-4DCD-BCF3-376433DE8E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51637" y="5110512"/>
            <a:ext cx="914400" cy="914400"/>
          </a:xfrm>
          <a:prstGeom prst="rect">
            <a:avLst/>
          </a:prstGeom>
        </p:spPr>
      </p:pic>
      <p:pic>
        <p:nvPicPr>
          <p:cNvPr id="91" name="Graphic 90" descr="Line arrow: Rotate right outline">
            <a:extLst>
              <a:ext uri="{FF2B5EF4-FFF2-40B4-BE49-F238E27FC236}">
                <a16:creationId xmlns:a16="http://schemas.microsoft.com/office/drawing/2014/main" id="{9199A48A-4AEF-DE0A-6EC4-1C6E48BD12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60483" y="4171240"/>
            <a:ext cx="708861" cy="708861"/>
          </a:xfrm>
          <a:prstGeom prst="rect">
            <a:avLst/>
          </a:prstGeom>
        </p:spPr>
      </p:pic>
      <p:pic>
        <p:nvPicPr>
          <p:cNvPr id="93" name="Graphic 92" descr="Internet with solid fill">
            <a:extLst>
              <a:ext uri="{FF2B5EF4-FFF2-40B4-BE49-F238E27FC236}">
                <a16:creationId xmlns:a16="http://schemas.microsoft.com/office/drawing/2014/main" id="{2D86E777-86BE-2502-7B9F-86715AE2F6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4944" y="3138119"/>
            <a:ext cx="914400" cy="914400"/>
          </a:xfrm>
          <a:prstGeom prst="rect">
            <a:avLst/>
          </a:prstGeom>
        </p:spPr>
      </p:pic>
      <p:pic>
        <p:nvPicPr>
          <p:cNvPr id="95" name="Graphic 94" descr="Programmer male with solid fill">
            <a:extLst>
              <a:ext uri="{FF2B5EF4-FFF2-40B4-BE49-F238E27FC236}">
                <a16:creationId xmlns:a16="http://schemas.microsoft.com/office/drawing/2014/main" id="{09F856BA-36AF-6C6E-CD4E-8566241C83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72929" y="6115344"/>
            <a:ext cx="914400" cy="914400"/>
          </a:xfrm>
          <a:prstGeom prst="rect">
            <a:avLst/>
          </a:prstGeom>
        </p:spPr>
      </p:pic>
      <p:pic>
        <p:nvPicPr>
          <p:cNvPr id="97" name="Picture 96" descr="A logo with blue and yellow text&#10;&#10;Description automatically generated">
            <a:extLst>
              <a:ext uri="{FF2B5EF4-FFF2-40B4-BE49-F238E27FC236}">
                <a16:creationId xmlns:a16="http://schemas.microsoft.com/office/drawing/2014/main" id="{B6911BA6-4470-48EC-2BE1-7C1D148703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5281" y="8787816"/>
            <a:ext cx="1304637" cy="1536001"/>
          </a:xfrm>
          <a:prstGeom prst="rect">
            <a:avLst/>
          </a:prstGeom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48D2313-294C-BE33-88FE-89A5DA8DDE96}"/>
              </a:ext>
            </a:extLst>
          </p:cNvPr>
          <p:cNvCxnSpPr>
            <a:cxnSpLocks/>
          </p:cNvCxnSpPr>
          <p:nvPr/>
        </p:nvCxnSpPr>
        <p:spPr>
          <a:xfrm>
            <a:off x="8081651" y="1257299"/>
            <a:ext cx="0" cy="6372000"/>
          </a:xfrm>
          <a:prstGeom prst="line">
            <a:avLst/>
          </a:prstGeom>
          <a:ln>
            <a:solidFill>
              <a:srgbClr val="347F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19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47F79"/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D79CA96-5A94-BEBF-C9C1-F367B53A2580}"/>
              </a:ext>
            </a:extLst>
          </p:cNvPr>
          <p:cNvSpPr/>
          <p:nvPr/>
        </p:nvSpPr>
        <p:spPr>
          <a:xfrm>
            <a:off x="3338898" y="6017458"/>
            <a:ext cx="3861936" cy="3920993"/>
          </a:xfrm>
          <a:prstGeom prst="roundRect">
            <a:avLst/>
          </a:prstGeom>
          <a:solidFill>
            <a:schemeClr val="bg1"/>
          </a:solidFill>
          <a:ln>
            <a:solidFill>
              <a:srgbClr val="347F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D92BBE1-C273-602D-AE5A-B5EA397BC1D2}"/>
              </a:ext>
            </a:extLst>
          </p:cNvPr>
          <p:cNvSpPr/>
          <p:nvPr/>
        </p:nvSpPr>
        <p:spPr>
          <a:xfrm>
            <a:off x="7867822" y="5984863"/>
            <a:ext cx="3861936" cy="3920993"/>
          </a:xfrm>
          <a:prstGeom prst="roundRect">
            <a:avLst/>
          </a:prstGeom>
          <a:solidFill>
            <a:schemeClr val="bg1"/>
          </a:solidFill>
          <a:ln>
            <a:solidFill>
              <a:srgbClr val="347F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14EE6D3-A224-31B6-5A72-0B3CCB26C378}"/>
              </a:ext>
            </a:extLst>
          </p:cNvPr>
          <p:cNvSpPr/>
          <p:nvPr/>
        </p:nvSpPr>
        <p:spPr>
          <a:xfrm>
            <a:off x="4534410" y="1214780"/>
            <a:ext cx="3718419" cy="3920993"/>
          </a:xfrm>
          <a:prstGeom prst="roundRect">
            <a:avLst/>
          </a:prstGeom>
          <a:solidFill>
            <a:schemeClr val="bg1"/>
          </a:solidFill>
          <a:ln>
            <a:solidFill>
              <a:srgbClr val="347F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845531D-D762-AC81-A2F8-5609AB34A06E}"/>
              </a:ext>
            </a:extLst>
          </p:cNvPr>
          <p:cNvSpPr/>
          <p:nvPr/>
        </p:nvSpPr>
        <p:spPr>
          <a:xfrm>
            <a:off x="9088855" y="1224516"/>
            <a:ext cx="3861936" cy="3920993"/>
          </a:xfrm>
          <a:prstGeom prst="roundRect">
            <a:avLst/>
          </a:prstGeom>
          <a:solidFill>
            <a:schemeClr val="bg1"/>
          </a:solidFill>
          <a:ln>
            <a:solidFill>
              <a:srgbClr val="347F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887C2D5-FEA0-95B8-D823-3CAE6B36879F}"/>
              </a:ext>
            </a:extLst>
          </p:cNvPr>
          <p:cNvSpPr/>
          <p:nvPr/>
        </p:nvSpPr>
        <p:spPr>
          <a:xfrm>
            <a:off x="13583208" y="1164578"/>
            <a:ext cx="3643079" cy="3920993"/>
          </a:xfrm>
          <a:prstGeom prst="roundRect">
            <a:avLst/>
          </a:prstGeom>
          <a:solidFill>
            <a:schemeClr val="bg1"/>
          </a:solidFill>
          <a:ln>
            <a:solidFill>
              <a:srgbClr val="347F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A15C6C-62BD-05D5-04B4-1BF2A36D84EA}"/>
              </a:ext>
            </a:extLst>
          </p:cNvPr>
          <p:cNvSpPr/>
          <p:nvPr/>
        </p:nvSpPr>
        <p:spPr>
          <a:xfrm>
            <a:off x="300786" y="1281270"/>
            <a:ext cx="3861936" cy="3920993"/>
          </a:xfrm>
          <a:prstGeom prst="roundRect">
            <a:avLst/>
          </a:prstGeom>
          <a:solidFill>
            <a:schemeClr val="bg1"/>
          </a:solidFill>
          <a:ln>
            <a:solidFill>
              <a:srgbClr val="347F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3950D3-A2E2-B9BF-C3CB-03BE7EA6ED23}"/>
              </a:ext>
            </a:extLst>
          </p:cNvPr>
          <p:cNvSpPr txBox="1"/>
          <p:nvPr/>
        </p:nvSpPr>
        <p:spPr>
          <a:xfrm>
            <a:off x="842856" y="1458945"/>
            <a:ext cx="3484187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400" u="sng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Sign in success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Empty Email Field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Empty Password Field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Wrong Email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Forgot Password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L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L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590E5-5D71-3F36-77B0-391D1575F1F6}"/>
              </a:ext>
            </a:extLst>
          </p:cNvPr>
          <p:cNvSpPr txBox="1"/>
          <p:nvPr/>
        </p:nvSpPr>
        <p:spPr>
          <a:xfrm>
            <a:off x="5336883" y="1900213"/>
            <a:ext cx="2568073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Services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About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Blog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Newsletter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Education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L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F4AC3B-E491-7698-9F24-553F19473126}"/>
              </a:ext>
            </a:extLst>
          </p:cNvPr>
          <p:cNvSpPr txBox="1"/>
          <p:nvPr/>
        </p:nvSpPr>
        <p:spPr>
          <a:xfrm>
            <a:off x="9598196" y="1900213"/>
            <a:ext cx="350653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Fill in Success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Empty Fields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Empty Name Field 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sz="2400" dirty="0"/>
              <a:t>Invalid Name 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sz="2400" dirty="0"/>
              <a:t>Message Too Short  </a:t>
            </a:r>
            <a:endParaRPr lang="en-IL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BF85B4-8F31-4C50-1C4B-42E2269120EA}"/>
              </a:ext>
            </a:extLst>
          </p:cNvPr>
          <p:cNvSpPr txBox="1"/>
          <p:nvPr/>
        </p:nvSpPr>
        <p:spPr>
          <a:xfrm>
            <a:off x="13982123" y="1782480"/>
            <a:ext cx="350653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Button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Check Box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Link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Radio Button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Dropdown  Options</a:t>
            </a:r>
            <a:endParaRPr lang="en-IL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C1A913-A371-115A-AF3F-05805491BD27}"/>
              </a:ext>
            </a:extLst>
          </p:cNvPr>
          <p:cNvSpPr txBox="1"/>
          <p:nvPr/>
        </p:nvSpPr>
        <p:spPr>
          <a:xfrm>
            <a:off x="3644621" y="6368466"/>
            <a:ext cx="350653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Redirect to Facebook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Redirect to LinkedIn</a:t>
            </a:r>
            <a:endParaRPr lang="en-IL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Redirect to Instagram</a:t>
            </a:r>
            <a:endParaRPr lang="en-IL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Redirect to X</a:t>
            </a:r>
            <a:endParaRPr lang="en-IL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Redirect to YouTube</a:t>
            </a:r>
            <a:endParaRPr lang="en-IL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L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25F7F1-17E1-A432-F3B5-7CE825B80E68}"/>
              </a:ext>
            </a:extLst>
          </p:cNvPr>
          <p:cNvSpPr txBox="1"/>
          <p:nvPr/>
        </p:nvSpPr>
        <p:spPr>
          <a:xfrm>
            <a:off x="8031771" y="6512443"/>
            <a:ext cx="4031229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Search success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sz="2400" dirty="0"/>
              <a:t>Incorrect Spelling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Invalid search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Testing search icon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Search and select product</a:t>
            </a:r>
            <a:endParaRPr lang="en-IL" sz="24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8EC98F9-E303-CC66-E7BA-BC43D48DCD80}"/>
              </a:ext>
            </a:extLst>
          </p:cNvPr>
          <p:cNvSpPr/>
          <p:nvPr/>
        </p:nvSpPr>
        <p:spPr>
          <a:xfrm>
            <a:off x="12654032" y="5984863"/>
            <a:ext cx="3861936" cy="3920993"/>
          </a:xfrm>
          <a:prstGeom prst="roundRect">
            <a:avLst/>
          </a:prstGeom>
          <a:solidFill>
            <a:schemeClr val="bg1"/>
          </a:solidFill>
          <a:ln>
            <a:solidFill>
              <a:srgbClr val="347F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30" name="Picture 29" descr="A logo with blue and yellow text&#10;&#10;Description automatically generated">
            <a:extLst>
              <a:ext uri="{FF2B5EF4-FFF2-40B4-BE49-F238E27FC236}">
                <a16:creationId xmlns:a16="http://schemas.microsoft.com/office/drawing/2014/main" id="{99398E1C-C5D8-2A0E-1A6F-CF3EF7737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7998904"/>
            <a:ext cx="1933575" cy="2276475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59EC452-C2EC-CF7C-1D6C-FE3698DEB239}"/>
              </a:ext>
            </a:extLst>
          </p:cNvPr>
          <p:cNvSpPr/>
          <p:nvPr/>
        </p:nvSpPr>
        <p:spPr>
          <a:xfrm>
            <a:off x="13069612" y="5664910"/>
            <a:ext cx="2903125" cy="667614"/>
          </a:xfrm>
          <a:prstGeom prst="roundRect">
            <a:avLst/>
          </a:prstGeom>
          <a:solidFill>
            <a:schemeClr val="bg1"/>
          </a:solidFill>
          <a:ln>
            <a:solidFill>
              <a:srgbClr val="347F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E82A8EC-3AEA-0EBA-3975-A09D906A81A2}"/>
              </a:ext>
            </a:extLst>
          </p:cNvPr>
          <p:cNvSpPr/>
          <p:nvPr/>
        </p:nvSpPr>
        <p:spPr>
          <a:xfrm>
            <a:off x="1061713" y="970299"/>
            <a:ext cx="2156054" cy="550792"/>
          </a:xfrm>
          <a:prstGeom prst="roundRect">
            <a:avLst/>
          </a:prstGeom>
          <a:solidFill>
            <a:schemeClr val="bg1"/>
          </a:solidFill>
          <a:ln>
            <a:solidFill>
              <a:srgbClr val="347F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841FE48-2820-E02F-A934-DE9422F563C1}"/>
              </a:ext>
            </a:extLst>
          </p:cNvPr>
          <p:cNvSpPr/>
          <p:nvPr/>
        </p:nvSpPr>
        <p:spPr>
          <a:xfrm>
            <a:off x="5079756" y="1017745"/>
            <a:ext cx="2742494" cy="631795"/>
          </a:xfrm>
          <a:prstGeom prst="roundRect">
            <a:avLst/>
          </a:prstGeom>
          <a:solidFill>
            <a:schemeClr val="bg1"/>
          </a:solidFill>
          <a:ln>
            <a:solidFill>
              <a:srgbClr val="347F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A4EF00F-C26C-4221-A28C-01428A1E3136}"/>
              </a:ext>
            </a:extLst>
          </p:cNvPr>
          <p:cNvSpPr/>
          <p:nvPr/>
        </p:nvSpPr>
        <p:spPr>
          <a:xfrm>
            <a:off x="9813116" y="1100563"/>
            <a:ext cx="2030427" cy="558158"/>
          </a:xfrm>
          <a:prstGeom prst="roundRect">
            <a:avLst/>
          </a:prstGeom>
          <a:solidFill>
            <a:schemeClr val="bg1"/>
          </a:solidFill>
          <a:ln>
            <a:solidFill>
              <a:srgbClr val="347F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730B292-BA8E-D796-2824-F7BDDA9AFA7B}"/>
              </a:ext>
            </a:extLst>
          </p:cNvPr>
          <p:cNvSpPr/>
          <p:nvPr/>
        </p:nvSpPr>
        <p:spPr>
          <a:xfrm>
            <a:off x="13870031" y="969129"/>
            <a:ext cx="3020169" cy="644983"/>
          </a:xfrm>
          <a:prstGeom prst="roundRect">
            <a:avLst/>
          </a:prstGeom>
          <a:solidFill>
            <a:schemeClr val="bg1"/>
          </a:solidFill>
          <a:ln>
            <a:solidFill>
              <a:srgbClr val="347F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DCAA071-0E22-BB89-F92B-12D19ED9CB24}"/>
              </a:ext>
            </a:extLst>
          </p:cNvPr>
          <p:cNvSpPr/>
          <p:nvPr/>
        </p:nvSpPr>
        <p:spPr>
          <a:xfrm>
            <a:off x="8264616" y="5634972"/>
            <a:ext cx="2903125" cy="593697"/>
          </a:xfrm>
          <a:prstGeom prst="roundRect">
            <a:avLst/>
          </a:prstGeom>
          <a:solidFill>
            <a:schemeClr val="bg1"/>
          </a:solidFill>
          <a:ln>
            <a:solidFill>
              <a:srgbClr val="347F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BE07021-C8A2-81E4-2DC2-156B90E12291}"/>
              </a:ext>
            </a:extLst>
          </p:cNvPr>
          <p:cNvSpPr/>
          <p:nvPr/>
        </p:nvSpPr>
        <p:spPr>
          <a:xfrm>
            <a:off x="3671712" y="5619528"/>
            <a:ext cx="2903125" cy="593697"/>
          </a:xfrm>
          <a:prstGeom prst="roundRect">
            <a:avLst/>
          </a:prstGeom>
          <a:solidFill>
            <a:schemeClr val="bg1"/>
          </a:solidFill>
          <a:ln>
            <a:solidFill>
              <a:srgbClr val="347F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55CD9E-11A3-E954-DC3A-9C13265CDC1F}"/>
              </a:ext>
            </a:extLst>
          </p:cNvPr>
          <p:cNvSpPr txBox="1"/>
          <p:nvPr/>
        </p:nvSpPr>
        <p:spPr>
          <a:xfrm>
            <a:off x="7419745" y="31023"/>
            <a:ext cx="4240264" cy="830997"/>
          </a:xfrm>
          <a:prstGeom prst="rect">
            <a:avLst/>
          </a:prstGeom>
          <a:noFill/>
          <a:ln>
            <a:solidFill>
              <a:srgbClr val="347F79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Testing Focus </a:t>
            </a:r>
            <a:endParaRPr lang="en-IL" sz="48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3B5C3A-0494-B5EB-68EC-862D3EDC6F07}"/>
              </a:ext>
            </a:extLst>
          </p:cNvPr>
          <p:cNvSpPr txBox="1"/>
          <p:nvPr/>
        </p:nvSpPr>
        <p:spPr>
          <a:xfrm>
            <a:off x="1483761" y="981833"/>
            <a:ext cx="1934870" cy="539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Sign In </a:t>
            </a:r>
            <a:endParaRPr lang="en-IL" sz="28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27195A-8752-EE83-CD8E-192D8F073810}"/>
              </a:ext>
            </a:extLst>
          </p:cNvPr>
          <p:cNvSpPr txBox="1"/>
          <p:nvPr/>
        </p:nvSpPr>
        <p:spPr>
          <a:xfrm>
            <a:off x="5173086" y="1114314"/>
            <a:ext cx="2731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Navigation Menu</a:t>
            </a:r>
            <a:endParaRPr lang="en-IL" sz="2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666B77-E85A-6843-3926-38B22DB5F643}"/>
              </a:ext>
            </a:extLst>
          </p:cNvPr>
          <p:cNvSpPr txBox="1"/>
          <p:nvPr/>
        </p:nvSpPr>
        <p:spPr>
          <a:xfrm>
            <a:off x="9891655" y="1174758"/>
            <a:ext cx="2030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Fill Out Forms</a:t>
            </a:r>
            <a:endParaRPr lang="en-IL" sz="2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DE289C-DC4C-771C-DB4A-E9184563591E}"/>
              </a:ext>
            </a:extLst>
          </p:cNvPr>
          <p:cNvSpPr txBox="1"/>
          <p:nvPr/>
        </p:nvSpPr>
        <p:spPr>
          <a:xfrm>
            <a:off x="13982123" y="997280"/>
            <a:ext cx="3020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Interactive elements </a:t>
            </a:r>
            <a:endParaRPr lang="en-IL" sz="2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B25D9F-BA9F-4285-0BBC-9532683772FF}"/>
              </a:ext>
            </a:extLst>
          </p:cNvPr>
          <p:cNvSpPr txBox="1"/>
          <p:nvPr/>
        </p:nvSpPr>
        <p:spPr>
          <a:xfrm>
            <a:off x="3678046" y="5682492"/>
            <a:ext cx="3118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Links To Social Media</a:t>
            </a:r>
            <a:endParaRPr lang="en-IL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36E14B-A654-83DE-C0A3-5DE23E64AC0D}"/>
              </a:ext>
            </a:extLst>
          </p:cNvPr>
          <p:cNvSpPr txBox="1"/>
          <p:nvPr/>
        </p:nvSpPr>
        <p:spPr>
          <a:xfrm>
            <a:off x="8252829" y="5682492"/>
            <a:ext cx="290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Search Functionality</a:t>
            </a:r>
            <a:endParaRPr lang="en-IL" sz="2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339E96-AA00-914F-A757-D63AEB1A06BC}"/>
              </a:ext>
            </a:extLst>
          </p:cNvPr>
          <p:cNvSpPr txBox="1"/>
          <p:nvPr/>
        </p:nvSpPr>
        <p:spPr>
          <a:xfrm>
            <a:off x="12800601" y="6712819"/>
            <a:ext cx="3861936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Page with Many Elements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Fake Landing Page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Fill Out Forms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Learn How to Automate Page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Login Page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L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754E70-BFD8-5AC4-697E-BE2824C88E2B}"/>
              </a:ext>
            </a:extLst>
          </p:cNvPr>
          <p:cNvSpPr txBox="1"/>
          <p:nvPr/>
        </p:nvSpPr>
        <p:spPr>
          <a:xfrm>
            <a:off x="13262401" y="5761268"/>
            <a:ext cx="258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Automation Pages </a:t>
            </a:r>
            <a:endParaRPr lang="en-IL" sz="2000" b="1" dirty="0"/>
          </a:p>
        </p:txBody>
      </p:sp>
    </p:spTree>
    <p:extLst>
      <p:ext uri="{BB962C8B-B14F-4D97-AF65-F5344CB8AC3E}">
        <p14:creationId xmlns:p14="http://schemas.microsoft.com/office/powerpoint/2010/main" val="191383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994300" y="3675559"/>
            <a:ext cx="3293700" cy="6611441"/>
          </a:xfrm>
          <a:custGeom>
            <a:avLst/>
            <a:gdLst/>
            <a:ahLst/>
            <a:cxnLst/>
            <a:rect l="l" t="t" r="r" b="b"/>
            <a:pathLst>
              <a:path w="3293700" h="6611441">
                <a:moveTo>
                  <a:pt x="0" y="0"/>
                </a:moveTo>
                <a:lnTo>
                  <a:pt x="3293700" y="0"/>
                </a:lnTo>
                <a:lnTo>
                  <a:pt x="3293700" y="6611441"/>
                </a:lnTo>
                <a:lnTo>
                  <a:pt x="0" y="66114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L"/>
          </a:p>
        </p:txBody>
      </p:sp>
      <p:sp>
        <p:nvSpPr>
          <p:cNvPr id="9" name="Freeform 9"/>
          <p:cNvSpPr/>
          <p:nvPr/>
        </p:nvSpPr>
        <p:spPr>
          <a:xfrm>
            <a:off x="-1801378" y="-610072"/>
            <a:ext cx="3299321" cy="4114800"/>
          </a:xfrm>
          <a:custGeom>
            <a:avLst/>
            <a:gdLst/>
            <a:ahLst/>
            <a:cxnLst/>
            <a:rect l="l" t="t" r="r" b="b"/>
            <a:pathLst>
              <a:path w="3299321" h="4114800">
                <a:moveTo>
                  <a:pt x="0" y="0"/>
                </a:moveTo>
                <a:lnTo>
                  <a:pt x="3299321" y="0"/>
                </a:lnTo>
                <a:lnTo>
                  <a:pt x="32993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L"/>
          </a:p>
        </p:txBody>
      </p:sp>
      <p:sp>
        <p:nvSpPr>
          <p:cNvPr id="10" name="TextBox 10"/>
          <p:cNvSpPr txBox="1"/>
          <p:nvPr/>
        </p:nvSpPr>
        <p:spPr>
          <a:xfrm>
            <a:off x="7848600" y="8191500"/>
            <a:ext cx="6285737" cy="870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569"/>
              </a:lnSpc>
              <a:spcBef>
                <a:spcPct val="0"/>
              </a:spcBef>
            </a:pPr>
            <a:r>
              <a:rPr lang="en-US" sz="8000" b="1" spc="-93" dirty="0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Thank You ! </a:t>
            </a:r>
          </a:p>
        </p:txBody>
      </p:sp>
      <p:pic>
        <p:nvPicPr>
          <p:cNvPr id="16" name="Picture 15" descr="A logo with blue and yellow text&#10;&#10;Description automatically generated">
            <a:extLst>
              <a:ext uri="{FF2B5EF4-FFF2-40B4-BE49-F238E27FC236}">
                <a16:creationId xmlns:a16="http://schemas.microsoft.com/office/drawing/2014/main" id="{86052B7D-0322-9FAB-3CEB-AA0D29F1D1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85313"/>
            <a:ext cx="1497943" cy="17635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0A048D-A46E-90F2-8CFA-D69CE0ECA3A1}"/>
              </a:ext>
            </a:extLst>
          </p:cNvPr>
          <p:cNvSpPr txBox="1"/>
          <p:nvPr/>
        </p:nvSpPr>
        <p:spPr>
          <a:xfrm>
            <a:off x="2411181" y="1790700"/>
            <a:ext cx="1215313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>
                  <a:solidFill>
                    <a:srgbClr val="347F79"/>
                  </a:solidFill>
                </a:ln>
              </a:rPr>
              <a:t>Conclusion</a:t>
            </a:r>
          </a:p>
          <a:p>
            <a:endParaRPr lang="en-US" sz="3600" b="1" dirty="0"/>
          </a:p>
          <a:p>
            <a:r>
              <a:rPr lang="en-US" sz="3200" dirty="0"/>
              <a:t>Completing a test automation project was both challenging and rewarding. While there may be obstacles in learning new tools and techniques, overcoming these challenges provides a sense of accomplishment.</a:t>
            </a:r>
          </a:p>
          <a:p>
            <a:r>
              <a:rPr lang="en-US" sz="3200" dirty="0"/>
              <a:t>Looking forward to further expanding my knowledge and expertise in the field of QA Automation.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217</Words>
  <Application>Microsoft Office PowerPoint</Application>
  <PresentationFormat>Custom</PresentationFormat>
  <Paragraphs>79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Open Sauce Bold</vt:lpstr>
      <vt:lpstr>Open Sauce Heavy</vt:lpstr>
      <vt:lpstr>Calibri</vt:lpstr>
      <vt:lpstr>Arial</vt:lpstr>
      <vt:lpstr>Aptos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Green Simple  Professional Business Project Presentation</dc:title>
  <dc:creator>aiman abu shakra</dc:creator>
  <cp:lastModifiedBy>aiman abu shakra</cp:lastModifiedBy>
  <cp:revision>3</cp:revision>
  <dcterms:created xsi:type="dcterms:W3CDTF">2006-08-16T00:00:00Z</dcterms:created>
  <dcterms:modified xsi:type="dcterms:W3CDTF">2024-11-30T18:24:24Z</dcterms:modified>
  <dc:identifier>DAGUjHWLQGw</dc:identifier>
</cp:coreProperties>
</file>