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Berthold Block" charset="1" panose="02000506040000020004"/>
      <p:regular r:id="rId24"/>
    </p:embeddedFont>
    <p:embeddedFont>
      <p:font typeface="Garet" charset="1" panose="00000000000000000000"/>
      <p:regular r:id="rId25"/>
    </p:embeddedFont>
    <p:embeddedFont>
      <p:font typeface="Garet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https://www.who.int/news/item/01-07-2003-failure-to-take-prescribed-medicine-for-chronic-diseases-is-a-massive-world-wide-problem" TargetMode="External" Type="http://schemas.openxmlformats.org/officeDocument/2006/relationships/hyperlink"/><Relationship Id="rId4" Target="https://www.mobihealthnews.com/3901/poor-medication-adherence-costs-290-billion-a-year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20055" y="0"/>
            <a:ext cx="6367945" cy="6981139"/>
            <a:chOff x="0" y="0"/>
            <a:chExt cx="1677154" cy="1838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7154" cy="1838654"/>
            </a:xfrm>
            <a:custGeom>
              <a:avLst/>
              <a:gdLst/>
              <a:ahLst/>
              <a:cxnLst/>
              <a:rect r="r" b="b" t="t" l="l"/>
              <a:pathLst>
                <a:path h="1838654" w="1677154">
                  <a:moveTo>
                    <a:pt x="0" y="0"/>
                  </a:moveTo>
                  <a:lnTo>
                    <a:pt x="1677154" y="0"/>
                  </a:lnTo>
                  <a:lnTo>
                    <a:pt x="1677154" y="1838654"/>
                  </a:lnTo>
                  <a:lnTo>
                    <a:pt x="0" y="1838654"/>
                  </a:lnTo>
                  <a:close/>
                </a:path>
              </a:pathLst>
            </a:custGeom>
            <a:solidFill>
              <a:srgbClr val="A1D4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77154" cy="183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6954023"/>
            <a:ext cx="3973352" cy="3332977"/>
            <a:chOff x="0" y="0"/>
            <a:chExt cx="1046479" cy="8778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6479" cy="877821"/>
            </a:xfrm>
            <a:custGeom>
              <a:avLst/>
              <a:gdLst/>
              <a:ahLst/>
              <a:cxnLst/>
              <a:rect r="r" b="b" t="t" l="l"/>
              <a:pathLst>
                <a:path h="877821" w="1046479">
                  <a:moveTo>
                    <a:pt x="0" y="0"/>
                  </a:moveTo>
                  <a:lnTo>
                    <a:pt x="1046479" y="0"/>
                  </a:lnTo>
                  <a:lnTo>
                    <a:pt x="1046479" y="877821"/>
                  </a:lnTo>
                  <a:lnTo>
                    <a:pt x="0" y="877821"/>
                  </a:lnTo>
                  <a:close/>
                </a:path>
              </a:pathLst>
            </a:custGeom>
            <a:solidFill>
              <a:srgbClr val="F1B756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046479" cy="877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973352" y="6954023"/>
            <a:ext cx="3973352" cy="3332977"/>
            <a:chOff x="0" y="0"/>
            <a:chExt cx="1046479" cy="8778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6479" cy="877821"/>
            </a:xfrm>
            <a:custGeom>
              <a:avLst/>
              <a:gdLst/>
              <a:ahLst/>
              <a:cxnLst/>
              <a:rect r="r" b="b" t="t" l="l"/>
              <a:pathLst>
                <a:path h="877821" w="1046479">
                  <a:moveTo>
                    <a:pt x="0" y="0"/>
                  </a:moveTo>
                  <a:lnTo>
                    <a:pt x="1046479" y="0"/>
                  </a:lnTo>
                  <a:lnTo>
                    <a:pt x="1046479" y="877821"/>
                  </a:lnTo>
                  <a:lnTo>
                    <a:pt x="0" y="877821"/>
                  </a:lnTo>
                  <a:close/>
                </a:path>
              </a:pathLst>
            </a:custGeom>
            <a:solidFill>
              <a:srgbClr val="A1D4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046479" cy="877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46703" y="6954023"/>
            <a:ext cx="3973352" cy="3332977"/>
            <a:chOff x="0" y="0"/>
            <a:chExt cx="1046479" cy="877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6479" cy="877821"/>
            </a:xfrm>
            <a:custGeom>
              <a:avLst/>
              <a:gdLst/>
              <a:ahLst/>
              <a:cxnLst/>
              <a:rect r="r" b="b" t="t" l="l"/>
              <a:pathLst>
                <a:path h="877821" w="1046479">
                  <a:moveTo>
                    <a:pt x="0" y="0"/>
                  </a:moveTo>
                  <a:lnTo>
                    <a:pt x="1046479" y="0"/>
                  </a:lnTo>
                  <a:lnTo>
                    <a:pt x="1046479" y="877821"/>
                  </a:lnTo>
                  <a:lnTo>
                    <a:pt x="0" y="877821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46479" cy="877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261580">
            <a:off x="12741568" y="854965"/>
            <a:ext cx="4724920" cy="5271209"/>
          </a:xfrm>
          <a:custGeom>
            <a:avLst/>
            <a:gdLst/>
            <a:ahLst/>
            <a:cxnLst/>
            <a:rect r="r" b="b" t="t" l="l"/>
            <a:pathLst>
              <a:path h="5271209" w="4724920">
                <a:moveTo>
                  <a:pt x="0" y="0"/>
                </a:moveTo>
                <a:lnTo>
                  <a:pt x="4724919" y="0"/>
                </a:lnTo>
                <a:lnTo>
                  <a:pt x="4724919" y="5271209"/>
                </a:lnTo>
                <a:lnTo>
                  <a:pt x="0" y="5271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405323" y="7796932"/>
            <a:ext cx="3156575" cy="1647158"/>
          </a:xfrm>
          <a:custGeom>
            <a:avLst/>
            <a:gdLst/>
            <a:ahLst/>
            <a:cxnLst/>
            <a:rect r="r" b="b" t="t" l="l"/>
            <a:pathLst>
              <a:path h="1647158" w="3156575">
                <a:moveTo>
                  <a:pt x="0" y="0"/>
                </a:moveTo>
                <a:lnTo>
                  <a:pt x="3156575" y="0"/>
                </a:lnTo>
                <a:lnTo>
                  <a:pt x="3156575" y="1647158"/>
                </a:lnTo>
                <a:lnTo>
                  <a:pt x="0" y="1647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66144" y="7379819"/>
            <a:ext cx="2441063" cy="2481385"/>
          </a:xfrm>
          <a:custGeom>
            <a:avLst/>
            <a:gdLst/>
            <a:ahLst/>
            <a:cxnLst/>
            <a:rect r="r" b="b" t="t" l="l"/>
            <a:pathLst>
              <a:path h="2481385" w="2441063">
                <a:moveTo>
                  <a:pt x="0" y="0"/>
                </a:moveTo>
                <a:lnTo>
                  <a:pt x="2441063" y="0"/>
                </a:lnTo>
                <a:lnTo>
                  <a:pt x="2441063" y="2481385"/>
                </a:lnTo>
                <a:lnTo>
                  <a:pt x="0" y="24813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520224" y="7828481"/>
            <a:ext cx="2826312" cy="1769978"/>
          </a:xfrm>
          <a:custGeom>
            <a:avLst/>
            <a:gdLst/>
            <a:ahLst/>
            <a:cxnLst/>
            <a:rect r="r" b="b" t="t" l="l"/>
            <a:pathLst>
              <a:path h="1769978" w="2826312">
                <a:moveTo>
                  <a:pt x="0" y="0"/>
                </a:moveTo>
                <a:lnTo>
                  <a:pt x="2826311" y="0"/>
                </a:lnTo>
                <a:lnTo>
                  <a:pt x="2826311" y="1769978"/>
                </a:lnTo>
                <a:lnTo>
                  <a:pt x="0" y="17699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143000"/>
            <a:ext cx="9909822" cy="484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49"/>
              </a:lnSpc>
            </a:pPr>
            <a:r>
              <a:rPr lang="en-US" sz="11499" spc="57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MEDICATION ADHERENCE APPLICATION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48052" y="7777882"/>
            <a:ext cx="5111952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Group 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48052" y="8684895"/>
            <a:ext cx="5111952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Abdurrahman Ansari</a:t>
            </a:r>
          </a:p>
          <a:p>
            <a:pPr algn="l">
              <a:lnSpc>
                <a:spcPts val="4680"/>
              </a:lnSpc>
            </a:pPr>
            <a:r>
              <a:rPr lang="en-US" sz="3600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Sahil Ketkar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316"/>
            <a:ext cx="18288000" cy="2424310"/>
            <a:chOff x="0" y="0"/>
            <a:chExt cx="4816593" cy="63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38501"/>
            </a:xfrm>
            <a:custGeom>
              <a:avLst/>
              <a:gdLst/>
              <a:ahLst/>
              <a:cxnLst/>
              <a:rect r="r" b="b" t="t" l="l"/>
              <a:pathLst>
                <a:path h="6385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8501"/>
                  </a:lnTo>
                  <a:lnTo>
                    <a:pt x="0" y="63850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3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7547" y="2806786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30" y="0"/>
                </a:lnTo>
                <a:lnTo>
                  <a:pt x="574830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8184" y="4826514"/>
            <a:ext cx="4803951" cy="3466586"/>
            <a:chOff x="0" y="0"/>
            <a:chExt cx="1265238" cy="9130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5238" cy="913010"/>
            </a:xfrm>
            <a:custGeom>
              <a:avLst/>
              <a:gdLst/>
              <a:ahLst/>
              <a:cxnLst/>
              <a:rect r="r" b="b" t="t" l="l"/>
              <a:pathLst>
                <a:path h="913010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913010"/>
                  </a:lnTo>
                  <a:lnTo>
                    <a:pt x="0" y="9130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265238" cy="91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742024" y="4826514"/>
            <a:ext cx="4803951" cy="3466586"/>
            <a:chOff x="0" y="0"/>
            <a:chExt cx="1265238" cy="9130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5238" cy="913010"/>
            </a:xfrm>
            <a:custGeom>
              <a:avLst/>
              <a:gdLst/>
              <a:ahLst/>
              <a:cxnLst/>
              <a:rect r="r" b="b" t="t" l="l"/>
              <a:pathLst>
                <a:path h="913010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913010"/>
                  </a:lnTo>
                  <a:lnTo>
                    <a:pt x="0" y="9130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265238" cy="91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22326" y="4826514"/>
            <a:ext cx="4803951" cy="3466586"/>
            <a:chOff x="0" y="0"/>
            <a:chExt cx="1265238" cy="913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5238" cy="913010"/>
            </a:xfrm>
            <a:custGeom>
              <a:avLst/>
              <a:gdLst/>
              <a:ahLst/>
              <a:cxnLst/>
              <a:rect r="r" b="b" t="t" l="l"/>
              <a:pathLst>
                <a:path h="913010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913010"/>
                  </a:lnTo>
                  <a:lnTo>
                    <a:pt x="0" y="9130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265238" cy="91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65890" y="5661321"/>
            <a:ext cx="4799784" cy="1796973"/>
          </a:xfrm>
          <a:custGeom>
            <a:avLst/>
            <a:gdLst/>
            <a:ahLst/>
            <a:cxnLst/>
            <a:rect r="r" b="b" t="t" l="l"/>
            <a:pathLst>
              <a:path h="1796973" w="4799784">
                <a:moveTo>
                  <a:pt x="0" y="0"/>
                </a:moveTo>
                <a:lnTo>
                  <a:pt x="4799784" y="0"/>
                </a:lnTo>
                <a:lnTo>
                  <a:pt x="4799784" y="1796972"/>
                </a:lnTo>
                <a:lnTo>
                  <a:pt x="0" y="1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207" t="0" r="-1205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42024" y="4826514"/>
            <a:ext cx="4803951" cy="3466586"/>
          </a:xfrm>
          <a:custGeom>
            <a:avLst/>
            <a:gdLst/>
            <a:ahLst/>
            <a:cxnLst/>
            <a:rect r="r" b="b" t="t" l="l"/>
            <a:pathLst>
              <a:path h="3466586" w="4803951">
                <a:moveTo>
                  <a:pt x="0" y="0"/>
                </a:moveTo>
                <a:lnTo>
                  <a:pt x="4803952" y="0"/>
                </a:lnTo>
                <a:lnTo>
                  <a:pt x="4803952" y="3466586"/>
                </a:lnTo>
                <a:lnTo>
                  <a:pt x="0" y="3466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011" r="0" b="-92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822326" y="4826514"/>
            <a:ext cx="4809392" cy="3466586"/>
          </a:xfrm>
          <a:custGeom>
            <a:avLst/>
            <a:gdLst/>
            <a:ahLst/>
            <a:cxnLst/>
            <a:rect r="r" b="b" t="t" l="l"/>
            <a:pathLst>
              <a:path h="3466586" w="4809392">
                <a:moveTo>
                  <a:pt x="0" y="0"/>
                </a:moveTo>
                <a:lnTo>
                  <a:pt x="4809391" y="0"/>
                </a:lnTo>
                <a:lnTo>
                  <a:pt x="4809391" y="3466586"/>
                </a:lnTo>
                <a:lnTo>
                  <a:pt x="0" y="3466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8541" t="0" r="-38541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1124" y="2807526"/>
            <a:ext cx="3798072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API’s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316"/>
            <a:ext cx="18288000" cy="2424310"/>
            <a:chOff x="0" y="0"/>
            <a:chExt cx="4816593" cy="63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38501"/>
            </a:xfrm>
            <a:custGeom>
              <a:avLst/>
              <a:gdLst/>
              <a:ahLst/>
              <a:cxnLst/>
              <a:rect r="r" b="b" t="t" l="l"/>
              <a:pathLst>
                <a:path h="6385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8501"/>
                  </a:lnTo>
                  <a:lnTo>
                    <a:pt x="0" y="63850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3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7547" y="2806786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30" y="0"/>
                </a:lnTo>
                <a:lnTo>
                  <a:pt x="574830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8846" y="3730320"/>
            <a:ext cx="16143546" cy="2578622"/>
          </a:xfrm>
          <a:custGeom>
            <a:avLst/>
            <a:gdLst/>
            <a:ahLst/>
            <a:cxnLst/>
            <a:rect r="r" b="b" t="t" l="l"/>
            <a:pathLst>
              <a:path h="2578622" w="16143546">
                <a:moveTo>
                  <a:pt x="0" y="0"/>
                </a:moveTo>
                <a:lnTo>
                  <a:pt x="16143546" y="0"/>
                </a:lnTo>
                <a:lnTo>
                  <a:pt x="16143546" y="2578622"/>
                </a:lnTo>
                <a:lnTo>
                  <a:pt x="0" y="2578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758" r="0" b="-1936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32175" y="6308942"/>
            <a:ext cx="3630349" cy="2150245"/>
          </a:xfrm>
          <a:custGeom>
            <a:avLst/>
            <a:gdLst/>
            <a:ahLst/>
            <a:cxnLst/>
            <a:rect r="r" b="b" t="t" l="l"/>
            <a:pathLst>
              <a:path h="2150245" w="3630349">
                <a:moveTo>
                  <a:pt x="0" y="0"/>
                </a:moveTo>
                <a:lnTo>
                  <a:pt x="3630349" y="0"/>
                </a:lnTo>
                <a:lnTo>
                  <a:pt x="3630349" y="2150245"/>
                </a:lnTo>
                <a:lnTo>
                  <a:pt x="0" y="21502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202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32175" y="8459187"/>
            <a:ext cx="3630349" cy="1353325"/>
          </a:xfrm>
          <a:custGeom>
            <a:avLst/>
            <a:gdLst/>
            <a:ahLst/>
            <a:cxnLst/>
            <a:rect r="r" b="b" t="t" l="l"/>
            <a:pathLst>
              <a:path h="1353325" w="3630349">
                <a:moveTo>
                  <a:pt x="0" y="0"/>
                </a:moveTo>
                <a:lnTo>
                  <a:pt x="3630349" y="0"/>
                </a:lnTo>
                <a:lnTo>
                  <a:pt x="3630349" y="1353326"/>
                </a:lnTo>
                <a:lnTo>
                  <a:pt x="0" y="1353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91833" y="6308942"/>
            <a:ext cx="3017571" cy="1075123"/>
          </a:xfrm>
          <a:custGeom>
            <a:avLst/>
            <a:gdLst/>
            <a:ahLst/>
            <a:cxnLst/>
            <a:rect r="r" b="b" t="t" l="l"/>
            <a:pathLst>
              <a:path h="1075123" w="3017571">
                <a:moveTo>
                  <a:pt x="0" y="0"/>
                </a:moveTo>
                <a:lnTo>
                  <a:pt x="3017571" y="0"/>
                </a:lnTo>
                <a:lnTo>
                  <a:pt x="3017571" y="1075123"/>
                </a:lnTo>
                <a:lnTo>
                  <a:pt x="0" y="10751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91833" y="7305754"/>
            <a:ext cx="3017571" cy="1952546"/>
          </a:xfrm>
          <a:custGeom>
            <a:avLst/>
            <a:gdLst/>
            <a:ahLst/>
            <a:cxnLst/>
            <a:rect r="r" b="b" t="t" l="l"/>
            <a:pathLst>
              <a:path h="1952546" w="3017571">
                <a:moveTo>
                  <a:pt x="0" y="0"/>
                </a:moveTo>
                <a:lnTo>
                  <a:pt x="3017571" y="0"/>
                </a:lnTo>
                <a:lnTo>
                  <a:pt x="3017571" y="1952546"/>
                </a:lnTo>
                <a:lnTo>
                  <a:pt x="0" y="1952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25875" y="6308942"/>
            <a:ext cx="3017571" cy="901021"/>
          </a:xfrm>
          <a:custGeom>
            <a:avLst/>
            <a:gdLst/>
            <a:ahLst/>
            <a:cxnLst/>
            <a:rect r="r" b="b" t="t" l="l"/>
            <a:pathLst>
              <a:path h="901021" w="3017571">
                <a:moveTo>
                  <a:pt x="0" y="0"/>
                </a:moveTo>
                <a:lnTo>
                  <a:pt x="3017571" y="0"/>
                </a:lnTo>
                <a:lnTo>
                  <a:pt x="3017571" y="901021"/>
                </a:lnTo>
                <a:lnTo>
                  <a:pt x="0" y="9010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425875" y="7209963"/>
            <a:ext cx="3017571" cy="1606276"/>
          </a:xfrm>
          <a:custGeom>
            <a:avLst/>
            <a:gdLst/>
            <a:ahLst/>
            <a:cxnLst/>
            <a:rect r="r" b="b" t="t" l="l"/>
            <a:pathLst>
              <a:path h="1606276" w="3017571">
                <a:moveTo>
                  <a:pt x="0" y="0"/>
                </a:moveTo>
                <a:lnTo>
                  <a:pt x="3017571" y="0"/>
                </a:lnTo>
                <a:lnTo>
                  <a:pt x="3017571" y="1606277"/>
                </a:lnTo>
                <a:lnTo>
                  <a:pt x="0" y="160627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1124" y="2807526"/>
            <a:ext cx="3798072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CI/CD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316"/>
            <a:ext cx="18288000" cy="2424310"/>
            <a:chOff x="0" y="0"/>
            <a:chExt cx="4816593" cy="63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38501"/>
            </a:xfrm>
            <a:custGeom>
              <a:avLst/>
              <a:gdLst/>
              <a:ahLst/>
              <a:cxnLst/>
              <a:rect r="r" b="b" t="t" l="l"/>
              <a:pathLst>
                <a:path h="6385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8501"/>
                  </a:lnTo>
                  <a:lnTo>
                    <a:pt x="0" y="63850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3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7547" y="2806786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30" y="0"/>
                </a:lnTo>
                <a:lnTo>
                  <a:pt x="574830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2853671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29" y="0"/>
                </a:lnTo>
                <a:lnTo>
                  <a:pt x="574829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7547" y="3777945"/>
            <a:ext cx="7794695" cy="5017545"/>
          </a:xfrm>
          <a:custGeom>
            <a:avLst/>
            <a:gdLst/>
            <a:ahLst/>
            <a:cxnLst/>
            <a:rect r="r" b="b" t="t" l="l"/>
            <a:pathLst>
              <a:path h="5017545" w="7794695">
                <a:moveTo>
                  <a:pt x="0" y="0"/>
                </a:moveTo>
                <a:lnTo>
                  <a:pt x="7794695" y="0"/>
                </a:lnTo>
                <a:lnTo>
                  <a:pt x="7794695" y="5017546"/>
                </a:lnTo>
                <a:lnTo>
                  <a:pt x="0" y="501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6702" b="-243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824830"/>
            <a:ext cx="7886122" cy="5017545"/>
          </a:xfrm>
          <a:custGeom>
            <a:avLst/>
            <a:gdLst/>
            <a:ahLst/>
            <a:cxnLst/>
            <a:rect r="r" b="b" t="t" l="l"/>
            <a:pathLst>
              <a:path h="5017545" w="7886122">
                <a:moveTo>
                  <a:pt x="0" y="0"/>
                </a:moveTo>
                <a:lnTo>
                  <a:pt x="7886122" y="0"/>
                </a:lnTo>
                <a:lnTo>
                  <a:pt x="7886122" y="5017546"/>
                </a:lnTo>
                <a:lnTo>
                  <a:pt x="0" y="50175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1124" y="2807526"/>
            <a:ext cx="4481977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Project Management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7576" y="2854411"/>
            <a:ext cx="4481977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Version Control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316"/>
            <a:ext cx="18288000" cy="2424310"/>
            <a:chOff x="0" y="0"/>
            <a:chExt cx="4816593" cy="63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38501"/>
            </a:xfrm>
            <a:custGeom>
              <a:avLst/>
              <a:gdLst/>
              <a:ahLst/>
              <a:cxnLst/>
              <a:rect r="r" b="b" t="t" l="l"/>
              <a:pathLst>
                <a:path h="6385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8501"/>
                  </a:lnTo>
                  <a:lnTo>
                    <a:pt x="0" y="63850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3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7547" y="2806786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30" y="0"/>
                </a:lnTo>
                <a:lnTo>
                  <a:pt x="574830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7547" y="3777945"/>
            <a:ext cx="8313187" cy="5902363"/>
          </a:xfrm>
          <a:custGeom>
            <a:avLst/>
            <a:gdLst/>
            <a:ahLst/>
            <a:cxnLst/>
            <a:rect r="r" b="b" t="t" l="l"/>
            <a:pathLst>
              <a:path h="5902363" w="8313187">
                <a:moveTo>
                  <a:pt x="0" y="0"/>
                </a:moveTo>
                <a:lnTo>
                  <a:pt x="8313187" y="0"/>
                </a:lnTo>
                <a:lnTo>
                  <a:pt x="8313187" y="5902363"/>
                </a:lnTo>
                <a:lnTo>
                  <a:pt x="0" y="59023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777945"/>
            <a:ext cx="8290090" cy="5906689"/>
          </a:xfrm>
          <a:custGeom>
            <a:avLst/>
            <a:gdLst/>
            <a:ahLst/>
            <a:cxnLst/>
            <a:rect r="r" b="b" t="t" l="l"/>
            <a:pathLst>
              <a:path h="5906689" w="8290090">
                <a:moveTo>
                  <a:pt x="0" y="0"/>
                </a:moveTo>
                <a:lnTo>
                  <a:pt x="8290090" y="0"/>
                </a:lnTo>
                <a:lnTo>
                  <a:pt x="8290090" y="5906689"/>
                </a:lnTo>
                <a:lnTo>
                  <a:pt x="0" y="59066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1124" y="2807526"/>
            <a:ext cx="4481977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Testing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826514"/>
            <a:chOff x="0" y="0"/>
            <a:chExt cx="4816593" cy="1271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71181"/>
            </a:xfrm>
            <a:custGeom>
              <a:avLst/>
              <a:gdLst/>
              <a:ahLst/>
              <a:cxnLst/>
              <a:rect r="r" b="b" t="t" l="l"/>
              <a:pathLst>
                <a:path h="12711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1181"/>
                  </a:lnTo>
                  <a:lnTo>
                    <a:pt x="0" y="127118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271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05832" y="4803732"/>
            <a:ext cx="4082462" cy="4716747"/>
            <a:chOff x="0" y="0"/>
            <a:chExt cx="1075216" cy="12422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5216" cy="1242271"/>
            </a:xfrm>
            <a:custGeom>
              <a:avLst/>
              <a:gdLst/>
              <a:ahLst/>
              <a:cxnLst/>
              <a:rect r="r" b="b" t="t" l="l"/>
              <a:pathLst>
                <a:path h="1242271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242271"/>
                  </a:lnTo>
                  <a:lnTo>
                    <a:pt x="0" y="1242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075216" cy="124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02769" y="4803732"/>
            <a:ext cx="4082462" cy="4716747"/>
            <a:chOff x="0" y="0"/>
            <a:chExt cx="1075216" cy="12422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216" cy="1242271"/>
            </a:xfrm>
            <a:custGeom>
              <a:avLst/>
              <a:gdLst/>
              <a:ahLst/>
              <a:cxnLst/>
              <a:rect r="r" b="b" t="t" l="l"/>
              <a:pathLst>
                <a:path h="1242271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242271"/>
                  </a:lnTo>
                  <a:lnTo>
                    <a:pt x="0" y="1242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075216" cy="124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95119" y="4826514"/>
            <a:ext cx="4082462" cy="4716747"/>
            <a:chOff x="0" y="0"/>
            <a:chExt cx="1075216" cy="12422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5216" cy="1242271"/>
            </a:xfrm>
            <a:custGeom>
              <a:avLst/>
              <a:gdLst/>
              <a:ahLst/>
              <a:cxnLst/>
              <a:rect r="r" b="b" t="t" l="l"/>
              <a:pathLst>
                <a:path h="1242271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242271"/>
                  </a:lnTo>
                  <a:lnTo>
                    <a:pt x="0" y="1242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75216" cy="124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45290" y="294636"/>
            <a:ext cx="3003223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Results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102769" y="3748542"/>
            <a:ext cx="4082462" cy="1055189"/>
            <a:chOff x="0" y="0"/>
            <a:chExt cx="1248353" cy="3226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268638" y="3896358"/>
            <a:ext cx="1750723" cy="78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8"/>
              </a:lnSpc>
              <a:spcBef>
                <a:spcPct val="0"/>
              </a:spcBef>
            </a:pPr>
            <a:r>
              <a:rPr lang="en-US" sz="5498" spc="27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Depth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70373" y="4936825"/>
            <a:ext cx="3731064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Measures understandability, unambiguity and informativeness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Good quality refers to the user can quickly grasp the result without extra clarification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11940" y="4936825"/>
            <a:ext cx="3619490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evaluating the extensiveness of the response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Good depth refers to fundamental aspects of the subject were explored with simplicity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95119" y="4959607"/>
            <a:ext cx="3891962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measures distance between a response and the query that prompted it.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Good relevance means addressing the issue at hand without digressing into extraneous topics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907161"/>
            <a:ext cx="1574888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Comparison Criteria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505832" y="3748542"/>
            <a:ext cx="4082462" cy="1055189"/>
            <a:chOff x="0" y="0"/>
            <a:chExt cx="1248353" cy="3226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693154" y="3964242"/>
            <a:ext cx="1707818" cy="7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37"/>
              </a:lnSpc>
              <a:spcBef>
                <a:spcPct val="0"/>
              </a:spcBef>
            </a:pPr>
            <a:r>
              <a:rPr lang="en-US" sz="4943" spc="24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Clarity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2695119" y="3748542"/>
            <a:ext cx="4082462" cy="1055189"/>
            <a:chOff x="0" y="0"/>
            <a:chExt cx="1248353" cy="3226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554184" y="3999818"/>
            <a:ext cx="2173832" cy="63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18"/>
              </a:lnSpc>
              <a:spcBef>
                <a:spcPct val="0"/>
              </a:spcBef>
            </a:pPr>
            <a:r>
              <a:rPr lang="en-US" sz="4471" spc="22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Relevance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2" y="26048"/>
            <a:ext cx="18288000" cy="4826514"/>
            <a:chOff x="0" y="0"/>
            <a:chExt cx="4816593" cy="1271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71181"/>
            </a:xfrm>
            <a:custGeom>
              <a:avLst/>
              <a:gdLst/>
              <a:ahLst/>
              <a:cxnLst/>
              <a:rect r="r" b="b" t="t" l="l"/>
              <a:pathLst>
                <a:path h="12711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1181"/>
                  </a:lnTo>
                  <a:lnTo>
                    <a:pt x="0" y="127118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271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01263" y="4826514"/>
            <a:ext cx="4082462" cy="4716747"/>
            <a:chOff x="0" y="0"/>
            <a:chExt cx="1075216" cy="12422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5216" cy="1242271"/>
            </a:xfrm>
            <a:custGeom>
              <a:avLst/>
              <a:gdLst/>
              <a:ahLst/>
              <a:cxnLst/>
              <a:rect r="r" b="b" t="t" l="l"/>
              <a:pathLst>
                <a:path h="1242271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242271"/>
                  </a:lnTo>
                  <a:lnTo>
                    <a:pt x="0" y="1242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075216" cy="124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26825" y="4826514"/>
            <a:ext cx="4082462" cy="4431786"/>
            <a:chOff x="0" y="0"/>
            <a:chExt cx="1075216" cy="11672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216" cy="1167219"/>
            </a:xfrm>
            <a:custGeom>
              <a:avLst/>
              <a:gdLst/>
              <a:ahLst/>
              <a:cxnLst/>
              <a:rect r="r" b="b" t="t" l="l"/>
              <a:pathLst>
                <a:path h="1167219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167219"/>
                  </a:lnTo>
                  <a:lnTo>
                    <a:pt x="0" y="1167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075216" cy="1167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54750">
            <a:off x="933982" y="2430814"/>
            <a:ext cx="1627316" cy="4444350"/>
          </a:xfrm>
          <a:custGeom>
            <a:avLst/>
            <a:gdLst/>
            <a:ahLst/>
            <a:cxnLst/>
            <a:rect r="r" b="b" t="t" l="l"/>
            <a:pathLst>
              <a:path h="4444350" w="1627316">
                <a:moveTo>
                  <a:pt x="0" y="0"/>
                </a:moveTo>
                <a:lnTo>
                  <a:pt x="1627316" y="0"/>
                </a:lnTo>
                <a:lnTo>
                  <a:pt x="1627316" y="4444350"/>
                </a:lnTo>
                <a:lnTo>
                  <a:pt x="0" y="444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24421">
            <a:off x="14969212" y="7074813"/>
            <a:ext cx="2841034" cy="2786689"/>
          </a:xfrm>
          <a:custGeom>
            <a:avLst/>
            <a:gdLst/>
            <a:ahLst/>
            <a:cxnLst/>
            <a:rect r="r" b="b" t="t" l="l"/>
            <a:pathLst>
              <a:path h="2786689" w="2841034">
                <a:moveTo>
                  <a:pt x="0" y="0"/>
                </a:moveTo>
                <a:lnTo>
                  <a:pt x="2841033" y="0"/>
                </a:lnTo>
                <a:lnTo>
                  <a:pt x="2841033" y="2786689"/>
                </a:lnTo>
                <a:lnTo>
                  <a:pt x="0" y="2786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201263" y="3797372"/>
            <a:ext cx="4082462" cy="1055189"/>
            <a:chOff x="0" y="0"/>
            <a:chExt cx="1248353" cy="3226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853110" y="4087839"/>
            <a:ext cx="242256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 spc="19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Engagement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26825" y="3771325"/>
            <a:ext cx="4082462" cy="1055189"/>
            <a:chOff x="0" y="0"/>
            <a:chExt cx="1248353" cy="322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818640" y="4035394"/>
            <a:ext cx="289883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 spc="19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Overall Quality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89112" y="4892675"/>
            <a:ext cx="3906763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Measures how well the response keeps the user engaged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A higher score in engagement represents those responses that are interactive and predict what the user will need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55400" y="4892675"/>
            <a:ext cx="3812179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Evaluates all aspects including clarity, depth, relevance, engagement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-24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Generalized score of the response in terms of usefulness and effectiveness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098979"/>
            <a:ext cx="1574888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Comparision Criteria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6568" y="1938942"/>
            <a:ext cx="13434863" cy="8014731"/>
          </a:xfrm>
          <a:custGeom>
            <a:avLst/>
            <a:gdLst/>
            <a:ahLst/>
            <a:cxnLst/>
            <a:rect r="r" b="b" t="t" l="l"/>
            <a:pathLst>
              <a:path h="8014731" w="13434863">
                <a:moveTo>
                  <a:pt x="0" y="0"/>
                </a:moveTo>
                <a:lnTo>
                  <a:pt x="13434864" y="0"/>
                </a:lnTo>
                <a:lnTo>
                  <a:pt x="13434864" y="8014732"/>
                </a:lnTo>
                <a:lnTo>
                  <a:pt x="0" y="801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29431" y="850551"/>
            <a:ext cx="1469452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Fine-Tuned Gemini model vs GPT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0"/>
            <a:ext cx="18288000" cy="4826514"/>
            <a:chOff x="0" y="0"/>
            <a:chExt cx="4816593" cy="1271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71181"/>
            </a:xfrm>
            <a:custGeom>
              <a:avLst/>
              <a:gdLst/>
              <a:ahLst/>
              <a:cxnLst/>
              <a:rect r="r" b="b" t="t" l="l"/>
              <a:pathLst>
                <a:path h="12711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1181"/>
                  </a:lnTo>
                  <a:lnTo>
                    <a:pt x="0" y="127118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271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53557" y="4826514"/>
            <a:ext cx="4082462" cy="4431786"/>
            <a:chOff x="0" y="0"/>
            <a:chExt cx="1075216" cy="1167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5216" cy="1167219"/>
            </a:xfrm>
            <a:custGeom>
              <a:avLst/>
              <a:gdLst/>
              <a:ahLst/>
              <a:cxnLst/>
              <a:rect r="r" b="b" t="t" l="l"/>
              <a:pathLst>
                <a:path h="1167219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167219"/>
                  </a:lnTo>
                  <a:lnTo>
                    <a:pt x="0" y="1167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075216" cy="1167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02769" y="4826514"/>
            <a:ext cx="4082462" cy="4431786"/>
            <a:chOff x="0" y="0"/>
            <a:chExt cx="1075216" cy="11672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216" cy="1167219"/>
            </a:xfrm>
            <a:custGeom>
              <a:avLst/>
              <a:gdLst/>
              <a:ahLst/>
              <a:cxnLst/>
              <a:rect r="r" b="b" t="t" l="l"/>
              <a:pathLst>
                <a:path h="1167219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167219"/>
                  </a:lnTo>
                  <a:lnTo>
                    <a:pt x="0" y="1167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075216" cy="1167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851981" y="4826514"/>
            <a:ext cx="4082462" cy="4431786"/>
            <a:chOff x="0" y="0"/>
            <a:chExt cx="1075216" cy="11672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5216" cy="1167219"/>
            </a:xfrm>
            <a:custGeom>
              <a:avLst/>
              <a:gdLst/>
              <a:ahLst/>
              <a:cxnLst/>
              <a:rect r="r" b="b" t="t" l="l"/>
              <a:pathLst>
                <a:path h="1167219" w="1075216">
                  <a:moveTo>
                    <a:pt x="0" y="0"/>
                  </a:moveTo>
                  <a:lnTo>
                    <a:pt x="1075216" y="0"/>
                  </a:lnTo>
                  <a:lnTo>
                    <a:pt x="1075216" y="1167219"/>
                  </a:lnTo>
                  <a:lnTo>
                    <a:pt x="0" y="1167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75216" cy="1167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82487" y="780085"/>
            <a:ext cx="1469452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Discussions(limitations and future work)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353557" y="3771325"/>
            <a:ext cx="4082462" cy="1055189"/>
            <a:chOff x="0" y="0"/>
            <a:chExt cx="1248353" cy="3226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012191" y="4035394"/>
            <a:ext cx="2765195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 spc="19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Reminders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102769" y="3771325"/>
            <a:ext cx="4082462" cy="1055189"/>
            <a:chOff x="0" y="0"/>
            <a:chExt cx="1248353" cy="3226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930690" y="4066872"/>
            <a:ext cx="242662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 spc="19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AI model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851981" y="3771325"/>
            <a:ext cx="4082462" cy="1055189"/>
            <a:chOff x="0" y="0"/>
            <a:chExt cx="1248353" cy="3226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48353" cy="322660"/>
            </a:xfrm>
            <a:custGeom>
              <a:avLst/>
              <a:gdLst/>
              <a:ahLst/>
              <a:cxnLst/>
              <a:rect r="r" b="b" t="t" l="l"/>
              <a:pathLst>
                <a:path h="322660" w="1248353">
                  <a:moveTo>
                    <a:pt x="0" y="0"/>
                  </a:moveTo>
                  <a:lnTo>
                    <a:pt x="1248353" y="0"/>
                  </a:lnTo>
                  <a:lnTo>
                    <a:pt x="1248353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1248353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713605" y="4035394"/>
            <a:ext cx="4359213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 spc="19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Feedback &amp; Analysis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69716" y="4886619"/>
            <a:ext cx="3650144" cy="408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776" indent="-279888" lvl="1">
              <a:lnSpc>
                <a:spcPts val="4070"/>
              </a:lnSpc>
              <a:buFont typeface="Arial"/>
              <a:buChar char="•"/>
            </a:pPr>
            <a:r>
              <a:rPr lang="en-US" b="true" sz="2592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Configuration Enhancement</a:t>
            </a:r>
          </a:p>
          <a:p>
            <a:pPr algn="l" marL="559776" indent="-279888" lvl="1">
              <a:lnSpc>
                <a:spcPts val="4070"/>
              </a:lnSpc>
              <a:buFont typeface="Arial"/>
              <a:buChar char="•"/>
            </a:pPr>
            <a:r>
              <a:rPr lang="en-US" b="true" sz="2592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Full screen Reminders</a:t>
            </a:r>
          </a:p>
          <a:p>
            <a:pPr algn="l" marL="559776" indent="-279888" lvl="1">
              <a:lnSpc>
                <a:spcPts val="4070"/>
              </a:lnSpc>
              <a:buFont typeface="Arial"/>
              <a:buChar char="•"/>
            </a:pPr>
            <a:r>
              <a:rPr lang="en-US" b="true" sz="2592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Support more medication details</a:t>
            </a:r>
          </a:p>
          <a:p>
            <a:pPr algn="l" marL="0" indent="0" lvl="0">
              <a:lnSpc>
                <a:spcPts val="407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7485267" y="4843864"/>
            <a:ext cx="3217826" cy="416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80" indent="-279590" lvl="1">
              <a:lnSpc>
                <a:spcPts val="4143"/>
              </a:lnSpc>
              <a:buFont typeface="Arial"/>
              <a:buChar char="•"/>
            </a:pPr>
            <a:r>
              <a:rPr lang="en-US" b="true" sz="2589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Increase sample size for data model</a:t>
            </a:r>
          </a:p>
          <a:p>
            <a:pPr algn="l" marL="559180" indent="-279590" lvl="1">
              <a:lnSpc>
                <a:spcPts val="4143"/>
              </a:lnSpc>
              <a:buFont typeface="Arial"/>
              <a:buChar char="•"/>
            </a:pPr>
            <a:r>
              <a:rPr lang="en-US" b="true" sz="2589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More questions in sample size means improved model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28512" y="4834339"/>
            <a:ext cx="3329400" cy="424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80" indent="-279590" lvl="1">
              <a:lnSpc>
                <a:spcPts val="4221"/>
              </a:lnSpc>
              <a:buFont typeface="Arial"/>
              <a:buChar char="•"/>
            </a:pPr>
            <a:r>
              <a:rPr lang="en-US" b="true" sz="2589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User centric feature addition</a:t>
            </a:r>
          </a:p>
          <a:p>
            <a:pPr algn="l" marL="559180" indent="-279590" lvl="1">
              <a:lnSpc>
                <a:spcPts val="4221"/>
              </a:lnSpc>
              <a:buFont typeface="Arial"/>
              <a:buChar char="•"/>
            </a:pPr>
            <a:r>
              <a:rPr lang="en-US" b="true" sz="2589" spc="-25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Generating reports on user’s medication adherence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96737" y="4637404"/>
            <a:ext cx="1469452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612220"/>
            <a:chOff x="0" y="0"/>
            <a:chExt cx="4816593" cy="6879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87992"/>
            </a:xfrm>
            <a:custGeom>
              <a:avLst/>
              <a:gdLst/>
              <a:ahLst/>
              <a:cxnLst/>
              <a:rect r="r" b="b" t="t" l="l"/>
              <a:pathLst>
                <a:path h="68799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7992"/>
                  </a:lnTo>
                  <a:lnTo>
                    <a:pt x="0" y="687992"/>
                  </a:lnTo>
                  <a:close/>
                </a:path>
              </a:pathLst>
            </a:custGeom>
            <a:solidFill>
              <a:srgbClr val="A1D4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87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81999"/>
            <a:ext cx="16230600" cy="1830221"/>
            <a:chOff x="0" y="0"/>
            <a:chExt cx="4274726" cy="4820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482034"/>
            </a:xfrm>
            <a:custGeom>
              <a:avLst/>
              <a:gdLst/>
              <a:ahLst/>
              <a:cxnLst/>
              <a:rect r="r" b="b" t="t" l="l"/>
              <a:pathLst>
                <a:path h="482034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82034"/>
                  </a:lnTo>
                  <a:lnTo>
                    <a:pt x="0" y="482034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4274726" cy="482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612220"/>
            <a:ext cx="16230600" cy="6646080"/>
            <a:chOff x="0" y="0"/>
            <a:chExt cx="4274726" cy="17504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750408"/>
            </a:xfrm>
            <a:custGeom>
              <a:avLst/>
              <a:gdLst/>
              <a:ahLst/>
              <a:cxnLst/>
              <a:rect r="r" b="b" t="t" l="l"/>
              <a:pathLst>
                <a:path h="175040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50408"/>
                  </a:lnTo>
                  <a:lnTo>
                    <a:pt x="0" y="17504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4274726" cy="175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96737" y="1209675"/>
            <a:ext cx="14694527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96737" y="3238415"/>
            <a:ext cx="14440704" cy="519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5249"/>
              </a:lnSpc>
              <a:buFont typeface="Arial"/>
              <a:buChar char="•"/>
            </a:pPr>
            <a:r>
              <a:rPr lang="en-US" b="true" sz="2900" spc="-29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Medication non-adherence </a:t>
            </a:r>
            <a:r>
              <a:rPr lang="en-US" sz="2900" spc="-29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contributes to 50% of treatment failures and nearly 125,000 deaths annually in the U.S. </a:t>
            </a:r>
            <a:r>
              <a:rPr lang="en-US" sz="2900" spc="-29" u="sng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  <a:hlinkClick r:id="rId3" tooltip="https://www.who.int/news/item/01-07-2003-failure-to-take-prescribed-medicine-for-chronic-diseases-is-a-massive-world-wide-problem"/>
              </a:rPr>
              <a:t>[Stat Source: WHO]</a:t>
            </a:r>
            <a:r>
              <a:rPr lang="en-US" sz="2900" spc="-29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 marL="626114" indent="-313057" lvl="1">
              <a:lnSpc>
                <a:spcPts val="5249"/>
              </a:lnSpc>
              <a:buFont typeface="Arial"/>
              <a:buChar char="•"/>
            </a:pPr>
            <a:r>
              <a:rPr lang="en-US" b="true" sz="2900" spc="-29">
                <a:solidFill>
                  <a:srgbClr val="294069"/>
                </a:solidFill>
                <a:latin typeface="Garet Bold"/>
                <a:ea typeface="Garet Bold"/>
                <a:cs typeface="Garet Bold"/>
                <a:sym typeface="Garet Bold"/>
              </a:rPr>
              <a:t>Cost burden: </a:t>
            </a:r>
            <a:r>
              <a:rPr lang="en-US" sz="2900" spc="-29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$290 billion annually in avoidable healthcare costs in the U.S. </a:t>
            </a:r>
            <a:r>
              <a:rPr lang="en-US" sz="2900" spc="-29" u="sng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  <a:hlinkClick r:id="rId4" tooltip="https://www.mobihealthnews.com/3901/poor-medication-adherence-costs-290-billion-a-year/"/>
              </a:rPr>
              <a:t>[New England Healthcare Institute]</a:t>
            </a:r>
            <a:r>
              <a:rPr lang="en-US" sz="2900" spc="-29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 marL="626114" indent="-313057" lvl="1">
              <a:lnSpc>
                <a:spcPts val="5249"/>
              </a:lnSpc>
              <a:buFont typeface="Arial"/>
              <a:buChar char="•"/>
            </a:pPr>
            <a:r>
              <a:rPr lang="en-US" sz="2900" spc="-29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Chronic conditions like diabetes and hypertension often go unmanaged due to missed doses.</a:t>
            </a:r>
          </a:p>
          <a:p>
            <a:pPr algn="l" marL="626114" indent="-313057" lvl="1">
              <a:lnSpc>
                <a:spcPts val="5249"/>
              </a:lnSpc>
              <a:buFont typeface="Arial"/>
              <a:buChar char="•"/>
            </a:pPr>
            <a:r>
              <a:rPr lang="en-US" sz="2900" spc="-29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Adherence to these chronic diseases especially the communicable ones is very crucial to treat patients quickly.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D4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902126" y="-1045498"/>
            <a:ext cx="13308237" cy="13940969"/>
            <a:chOff x="0" y="0"/>
            <a:chExt cx="660400" cy="6917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691798"/>
            </a:xfrm>
            <a:custGeom>
              <a:avLst/>
              <a:gdLst/>
              <a:ahLst/>
              <a:cxnLst/>
              <a:rect r="r" b="b" t="t" l="l"/>
              <a:pathLst>
                <a:path h="691798" w="660400">
                  <a:moveTo>
                    <a:pt x="220252" y="672729"/>
                  </a:moveTo>
                  <a:cubicBezTo>
                    <a:pt x="254109" y="684243"/>
                    <a:pt x="292600" y="691798"/>
                    <a:pt x="330378" y="691798"/>
                  </a:cubicBezTo>
                  <a:cubicBezTo>
                    <a:pt x="368157" y="691798"/>
                    <a:pt x="404509" y="685321"/>
                    <a:pt x="438009" y="673807"/>
                  </a:cubicBezTo>
                  <a:cubicBezTo>
                    <a:pt x="438723" y="673448"/>
                    <a:pt x="439435" y="673448"/>
                    <a:pt x="440148" y="673089"/>
                  </a:cubicBezTo>
                  <a:cubicBezTo>
                    <a:pt x="565955" y="627033"/>
                    <a:pt x="658618" y="505419"/>
                    <a:pt x="660400" y="36598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365712"/>
                  </a:lnTo>
                  <a:cubicBezTo>
                    <a:pt x="1782" y="506138"/>
                    <a:pt x="93019" y="627753"/>
                    <a:pt x="220252" y="672729"/>
                  </a:cubicBezTo>
                  <a:close/>
                </a:path>
              </a:pathLst>
            </a:custGeom>
            <a:solidFill>
              <a:srgbClr val="E7F1F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60400" cy="564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55717">
            <a:off x="232300" y="3090110"/>
            <a:ext cx="3072754" cy="6365976"/>
          </a:xfrm>
          <a:custGeom>
            <a:avLst/>
            <a:gdLst/>
            <a:ahLst/>
            <a:cxnLst/>
            <a:rect r="r" b="b" t="t" l="l"/>
            <a:pathLst>
              <a:path h="6365976" w="3072754">
                <a:moveTo>
                  <a:pt x="0" y="0"/>
                </a:moveTo>
                <a:lnTo>
                  <a:pt x="3072755" y="0"/>
                </a:lnTo>
                <a:lnTo>
                  <a:pt x="3072755" y="6365975"/>
                </a:lnTo>
                <a:lnTo>
                  <a:pt x="0" y="6365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530" y="4441255"/>
            <a:ext cx="373040" cy="419297"/>
          </a:xfrm>
          <a:custGeom>
            <a:avLst/>
            <a:gdLst/>
            <a:ahLst/>
            <a:cxnLst/>
            <a:rect r="r" b="b" t="t" l="l"/>
            <a:pathLst>
              <a:path h="419297" w="373040">
                <a:moveTo>
                  <a:pt x="0" y="0"/>
                </a:moveTo>
                <a:lnTo>
                  <a:pt x="373040" y="0"/>
                </a:lnTo>
                <a:lnTo>
                  <a:pt x="373040" y="419297"/>
                </a:lnTo>
                <a:lnTo>
                  <a:pt x="0" y="41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86530" y="5997749"/>
            <a:ext cx="373040" cy="419297"/>
          </a:xfrm>
          <a:custGeom>
            <a:avLst/>
            <a:gdLst/>
            <a:ahLst/>
            <a:cxnLst/>
            <a:rect r="r" b="b" t="t" l="l"/>
            <a:pathLst>
              <a:path h="419297" w="373040">
                <a:moveTo>
                  <a:pt x="0" y="0"/>
                </a:moveTo>
                <a:lnTo>
                  <a:pt x="373040" y="0"/>
                </a:lnTo>
                <a:lnTo>
                  <a:pt x="373040" y="419297"/>
                </a:lnTo>
                <a:lnTo>
                  <a:pt x="0" y="41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86530" y="7826663"/>
            <a:ext cx="373040" cy="419297"/>
          </a:xfrm>
          <a:custGeom>
            <a:avLst/>
            <a:gdLst/>
            <a:ahLst/>
            <a:cxnLst/>
            <a:rect r="r" b="b" t="t" l="l"/>
            <a:pathLst>
              <a:path h="419297" w="373040">
                <a:moveTo>
                  <a:pt x="0" y="0"/>
                </a:moveTo>
                <a:lnTo>
                  <a:pt x="373040" y="0"/>
                </a:lnTo>
                <a:lnTo>
                  <a:pt x="373040" y="419297"/>
                </a:lnTo>
                <a:lnTo>
                  <a:pt x="0" y="41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403133" y="588152"/>
            <a:ext cx="9528789" cy="130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20"/>
              </a:lnSpc>
              <a:spcBef>
                <a:spcPct val="0"/>
              </a:spcBef>
            </a:pPr>
            <a:r>
              <a:rPr lang="en-US" sz="9200" spc="46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Literature Review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258598" y="3465157"/>
            <a:ext cx="6743652" cy="4919658"/>
            <a:chOff x="0" y="0"/>
            <a:chExt cx="2062104" cy="15043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2104" cy="1504355"/>
            </a:xfrm>
            <a:custGeom>
              <a:avLst/>
              <a:gdLst/>
              <a:ahLst/>
              <a:cxnLst/>
              <a:rect r="r" b="b" t="t" l="l"/>
              <a:pathLst>
                <a:path h="1504355" w="2062104">
                  <a:moveTo>
                    <a:pt x="0" y="0"/>
                  </a:moveTo>
                  <a:lnTo>
                    <a:pt x="2062104" y="0"/>
                  </a:lnTo>
                  <a:lnTo>
                    <a:pt x="2062104" y="1504355"/>
                  </a:lnTo>
                  <a:lnTo>
                    <a:pt x="0" y="1504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062104" cy="1504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821650" y="3862144"/>
            <a:ext cx="5617548" cy="342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277" indent="-269638" lvl="1">
              <a:lnSpc>
                <a:spcPts val="3921"/>
              </a:lnSpc>
              <a:buFont typeface="Arial"/>
              <a:buChar char="•"/>
            </a:pPr>
            <a:r>
              <a:rPr lang="en-US" sz="2497" spc="-24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Combi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nes intuiti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v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e remin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s with a fine-tuned AI chatbot for user-specific assistance.</a:t>
            </a:r>
          </a:p>
          <a:p>
            <a:pPr algn="l" marL="539277" indent="-269638" lvl="1">
              <a:lnSpc>
                <a:spcPts val="3921"/>
              </a:lnSpc>
              <a:buFont typeface="Arial"/>
              <a:buChar char="•"/>
            </a:pP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Designed to be scalable and accessible via mobile devices irrespective of the OS.</a:t>
            </a:r>
          </a:p>
          <a:p>
            <a:pPr algn="l" marL="0" indent="0" lvl="0">
              <a:lnSpc>
                <a:spcPts val="3921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4022709" y="3465157"/>
            <a:ext cx="6743652" cy="4919658"/>
            <a:chOff x="0" y="0"/>
            <a:chExt cx="2062104" cy="15043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2104" cy="1504355"/>
            </a:xfrm>
            <a:custGeom>
              <a:avLst/>
              <a:gdLst/>
              <a:ahLst/>
              <a:cxnLst/>
              <a:rect r="r" b="b" t="t" l="l"/>
              <a:pathLst>
                <a:path h="1504355" w="2062104">
                  <a:moveTo>
                    <a:pt x="0" y="0"/>
                  </a:moveTo>
                  <a:lnTo>
                    <a:pt x="2062104" y="0"/>
                  </a:lnTo>
                  <a:lnTo>
                    <a:pt x="2062104" y="1504355"/>
                  </a:lnTo>
                  <a:lnTo>
                    <a:pt x="0" y="1504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2062104" cy="1504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585761" y="3739085"/>
            <a:ext cx="5617548" cy="497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277" indent="-269638" lvl="1">
              <a:lnSpc>
                <a:spcPts val="3996"/>
              </a:lnSpc>
              <a:buFont typeface="Arial"/>
              <a:buChar char="•"/>
            </a:pPr>
            <a:r>
              <a:rPr lang="en-US" sz="2497" spc="-24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Tr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aditional Reminder Cards: Limited en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g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g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ement and la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ck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of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pe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on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al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zation</a:t>
            </a: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 marL="539277" indent="-269638" lvl="1">
              <a:lnSpc>
                <a:spcPts val="3996"/>
              </a:lnSpc>
              <a:buFont typeface="Arial"/>
              <a:buChar char="•"/>
            </a:pP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General Mobile Apps: Basic reminders; lack of interactivity and AI-driven support.</a:t>
            </a:r>
          </a:p>
          <a:p>
            <a:pPr algn="l" marL="539277" indent="-269638" lvl="1">
              <a:lnSpc>
                <a:spcPts val="3996"/>
              </a:lnSpc>
              <a:buFont typeface="Arial"/>
              <a:buChar char="•"/>
            </a:pPr>
            <a:r>
              <a:rPr lang="en-US" sz="2497" spc="-24" strike="noStrike" u="none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AI Solutions (e.g., AiCure): Resource-heavy, mainly designed for clinical trials.</a:t>
            </a:r>
          </a:p>
          <a:p>
            <a:pPr algn="l" marL="0" indent="0" lvl="0">
              <a:lnSpc>
                <a:spcPts val="3996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4022709" y="2409968"/>
            <a:ext cx="6743652" cy="1055189"/>
            <a:chOff x="0" y="0"/>
            <a:chExt cx="2062104" cy="3226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2104" cy="322660"/>
            </a:xfrm>
            <a:custGeom>
              <a:avLst/>
              <a:gdLst/>
              <a:ahLst/>
              <a:cxnLst/>
              <a:rect r="r" b="b" t="t" l="l"/>
              <a:pathLst>
                <a:path h="322660" w="2062104">
                  <a:moveTo>
                    <a:pt x="0" y="0"/>
                  </a:moveTo>
                  <a:lnTo>
                    <a:pt x="2062104" y="0"/>
                  </a:lnTo>
                  <a:lnTo>
                    <a:pt x="2062104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2062104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58598" y="2409968"/>
            <a:ext cx="6743652" cy="1055189"/>
            <a:chOff x="0" y="0"/>
            <a:chExt cx="2062104" cy="3226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62104" cy="322660"/>
            </a:xfrm>
            <a:custGeom>
              <a:avLst/>
              <a:gdLst/>
              <a:ahLst/>
              <a:cxnLst/>
              <a:rect r="r" b="b" t="t" l="l"/>
              <a:pathLst>
                <a:path h="322660" w="2062104">
                  <a:moveTo>
                    <a:pt x="0" y="0"/>
                  </a:moveTo>
                  <a:lnTo>
                    <a:pt x="2062104" y="0"/>
                  </a:lnTo>
                  <a:lnTo>
                    <a:pt x="2062104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062104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585761" y="2631177"/>
            <a:ext cx="5617548" cy="70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909" spc="24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Existing Approach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21650" y="2631177"/>
            <a:ext cx="5617548" cy="70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909" spc="24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Our Approach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D4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826514"/>
            <a:chOff x="0" y="0"/>
            <a:chExt cx="4816593" cy="1271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71181"/>
            </a:xfrm>
            <a:custGeom>
              <a:avLst/>
              <a:gdLst/>
              <a:ahLst/>
              <a:cxnLst/>
              <a:rect r="r" b="b" t="t" l="l"/>
              <a:pathLst>
                <a:path h="12711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1181"/>
                  </a:lnTo>
                  <a:lnTo>
                    <a:pt x="0" y="1271181"/>
                  </a:lnTo>
                  <a:close/>
                </a:path>
              </a:pathLst>
            </a:custGeom>
            <a:solidFill>
              <a:srgbClr val="E7F1F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271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826514"/>
            <a:ext cx="4803951" cy="4431786"/>
            <a:chOff x="0" y="0"/>
            <a:chExt cx="1265238" cy="1167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5238" cy="1167219"/>
            </a:xfrm>
            <a:custGeom>
              <a:avLst/>
              <a:gdLst/>
              <a:ahLst/>
              <a:cxnLst/>
              <a:rect r="r" b="b" t="t" l="l"/>
              <a:pathLst>
                <a:path h="1167219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1167219"/>
                  </a:lnTo>
                  <a:lnTo>
                    <a:pt x="0" y="1167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265238" cy="1167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2024" y="4826514"/>
            <a:ext cx="4803951" cy="5058699"/>
            <a:chOff x="0" y="0"/>
            <a:chExt cx="1265238" cy="13323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5238" cy="1332332"/>
            </a:xfrm>
            <a:custGeom>
              <a:avLst/>
              <a:gdLst/>
              <a:ahLst/>
              <a:cxnLst/>
              <a:rect r="r" b="b" t="t" l="l"/>
              <a:pathLst>
                <a:path h="1332332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1332332"/>
                  </a:lnTo>
                  <a:lnTo>
                    <a:pt x="0" y="13323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265238" cy="1332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455349" y="4826514"/>
            <a:ext cx="4803951" cy="4431786"/>
            <a:chOff x="0" y="0"/>
            <a:chExt cx="1265238" cy="11672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5238" cy="1167219"/>
            </a:xfrm>
            <a:custGeom>
              <a:avLst/>
              <a:gdLst/>
              <a:ahLst/>
              <a:cxnLst/>
              <a:rect r="r" b="b" t="t" l="l"/>
              <a:pathLst>
                <a:path h="1167219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1167219"/>
                  </a:lnTo>
                  <a:lnTo>
                    <a:pt x="0" y="1167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265238" cy="1167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601413"/>
            <a:ext cx="4803951" cy="1225101"/>
            <a:chOff x="0" y="0"/>
            <a:chExt cx="1265238" cy="3226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65238" cy="322660"/>
            </a:xfrm>
            <a:custGeom>
              <a:avLst/>
              <a:gdLst/>
              <a:ahLst/>
              <a:cxnLst/>
              <a:rect r="r" b="b" t="t" l="l"/>
              <a:pathLst>
                <a:path h="322660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65238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42024" y="3601413"/>
            <a:ext cx="4803951" cy="1225101"/>
            <a:chOff x="0" y="0"/>
            <a:chExt cx="1265238" cy="322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65238" cy="322660"/>
            </a:xfrm>
            <a:custGeom>
              <a:avLst/>
              <a:gdLst/>
              <a:ahLst/>
              <a:cxnLst/>
              <a:rect r="r" b="b" t="t" l="l"/>
              <a:pathLst>
                <a:path h="322660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265238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455349" y="3601413"/>
            <a:ext cx="4803951" cy="1225101"/>
            <a:chOff x="0" y="0"/>
            <a:chExt cx="1265238" cy="3226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5238" cy="322660"/>
            </a:xfrm>
            <a:custGeom>
              <a:avLst/>
              <a:gdLst/>
              <a:ahLst/>
              <a:cxnLst/>
              <a:rect r="r" b="b" t="t" l="l"/>
              <a:pathLst>
                <a:path h="322660" w="1265238">
                  <a:moveTo>
                    <a:pt x="0" y="0"/>
                  </a:moveTo>
                  <a:lnTo>
                    <a:pt x="1265238" y="0"/>
                  </a:lnTo>
                  <a:lnTo>
                    <a:pt x="1265238" y="322660"/>
                  </a:lnTo>
                  <a:lnTo>
                    <a:pt x="0" y="322660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265238" cy="322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26642" y="3861632"/>
            <a:ext cx="400806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69"/>
              </a:lnSpc>
              <a:spcBef>
                <a:spcPct val="0"/>
              </a:spcBef>
            </a:pPr>
            <a:r>
              <a:rPr lang="en-US" sz="5699" spc="28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UI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6187428" y="3062880"/>
            <a:ext cx="952538" cy="1182609"/>
          </a:xfrm>
          <a:custGeom>
            <a:avLst/>
            <a:gdLst/>
            <a:ahLst/>
            <a:cxnLst/>
            <a:rect r="r" b="b" t="t" l="l"/>
            <a:pathLst>
              <a:path h="1182609" w="952538">
                <a:moveTo>
                  <a:pt x="0" y="0"/>
                </a:moveTo>
                <a:lnTo>
                  <a:pt x="952538" y="0"/>
                </a:lnTo>
                <a:lnTo>
                  <a:pt x="952538" y="1182609"/>
                </a:lnTo>
                <a:lnTo>
                  <a:pt x="0" y="1182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56306" y="8505590"/>
            <a:ext cx="1544789" cy="1544789"/>
          </a:xfrm>
          <a:custGeom>
            <a:avLst/>
            <a:gdLst/>
            <a:ahLst/>
            <a:cxnLst/>
            <a:rect r="r" b="b" t="t" l="l"/>
            <a:pathLst>
              <a:path h="1544789" w="1544789">
                <a:moveTo>
                  <a:pt x="0" y="0"/>
                </a:moveTo>
                <a:lnTo>
                  <a:pt x="1544788" y="0"/>
                </a:lnTo>
                <a:lnTo>
                  <a:pt x="1544788" y="1544789"/>
                </a:lnTo>
                <a:lnTo>
                  <a:pt x="0" y="1544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450851" y="7725410"/>
            <a:ext cx="4803951" cy="1957610"/>
          </a:xfrm>
          <a:custGeom>
            <a:avLst/>
            <a:gdLst/>
            <a:ahLst/>
            <a:cxnLst/>
            <a:rect r="r" b="b" t="t" l="l"/>
            <a:pathLst>
              <a:path h="1957610" w="4803951">
                <a:moveTo>
                  <a:pt x="0" y="0"/>
                </a:moveTo>
                <a:lnTo>
                  <a:pt x="4803951" y="0"/>
                </a:lnTo>
                <a:lnTo>
                  <a:pt x="4803951" y="1957610"/>
                </a:lnTo>
                <a:lnTo>
                  <a:pt x="0" y="1957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683933" y="8065188"/>
            <a:ext cx="1310852" cy="2425593"/>
          </a:xfrm>
          <a:custGeom>
            <a:avLst/>
            <a:gdLst/>
            <a:ahLst/>
            <a:cxnLst/>
            <a:rect r="r" b="b" t="t" l="l"/>
            <a:pathLst>
              <a:path h="2425593" w="1310852">
                <a:moveTo>
                  <a:pt x="0" y="0"/>
                </a:moveTo>
                <a:lnTo>
                  <a:pt x="1310852" y="0"/>
                </a:lnTo>
                <a:lnTo>
                  <a:pt x="1310852" y="2425593"/>
                </a:lnTo>
                <a:lnTo>
                  <a:pt x="0" y="2425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1324866"/>
            <a:ext cx="13414466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Methodology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139966" y="3861632"/>
            <a:ext cx="400806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69"/>
              </a:lnSpc>
              <a:spcBef>
                <a:spcPct val="0"/>
              </a:spcBef>
            </a:pPr>
            <a:r>
              <a:rPr lang="en-US" sz="5699" spc="28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F/E &amp; B/E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53291" y="3861632"/>
            <a:ext cx="400806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69"/>
              </a:lnSpc>
              <a:spcBef>
                <a:spcPct val="0"/>
              </a:spcBef>
            </a:pPr>
            <a:r>
              <a:rPr lang="en-US" sz="5699" spc="28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LLM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26642" y="5172075"/>
            <a:ext cx="4008068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 spc="-26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User Interface (UI): Designed using Figma for intuitive navigation and user-friendliness.</a:t>
            </a:r>
          </a:p>
          <a:p>
            <a:pPr algn="l" marL="561342" indent="-280671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26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Three screens: Home, Reminder, AI Chatbot.</a:t>
            </a:r>
          </a:p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139966" y="4931289"/>
            <a:ext cx="4008068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 spc="-26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Built in Flutter (Dart language) for cross-platform compatibility and performance.</a:t>
            </a:r>
          </a:p>
          <a:p>
            <a:pPr algn="l" marL="561342" indent="-280671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-26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Firebase for real-time database synchronization and scalable cloud services.</a:t>
            </a:r>
          </a:p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2853291" y="5566032"/>
            <a:ext cx="4008068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 spc="-26">
                <a:solidFill>
                  <a:srgbClr val="294069"/>
                </a:solidFill>
                <a:latin typeface="Garet"/>
                <a:ea typeface="Garet"/>
                <a:cs typeface="Garet"/>
                <a:sym typeface="Garet"/>
              </a:rPr>
              <a:t> Gemini API, fine-tuned with 173 medication-specific Q&amp;A examples.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0836333" y="8217588"/>
            <a:ext cx="1158452" cy="2143593"/>
          </a:xfrm>
          <a:custGeom>
            <a:avLst/>
            <a:gdLst/>
            <a:ahLst/>
            <a:cxnLst/>
            <a:rect r="r" b="b" t="t" l="l"/>
            <a:pathLst>
              <a:path h="2143593" w="1158452">
                <a:moveTo>
                  <a:pt x="0" y="0"/>
                </a:moveTo>
                <a:lnTo>
                  <a:pt x="1158452" y="0"/>
                </a:lnTo>
                <a:lnTo>
                  <a:pt x="1158452" y="2143593"/>
                </a:lnTo>
                <a:lnTo>
                  <a:pt x="0" y="2143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06661"/>
            <a:ext cx="18288000" cy="480339"/>
            <a:chOff x="0" y="0"/>
            <a:chExt cx="4816593" cy="1265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6509"/>
            </a:xfrm>
            <a:custGeom>
              <a:avLst/>
              <a:gdLst/>
              <a:ahLst/>
              <a:cxnLst/>
              <a:rect r="r" b="b" t="t" l="l"/>
              <a:pathLst>
                <a:path h="1265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6509"/>
                  </a:lnTo>
                  <a:lnTo>
                    <a:pt x="0" y="126509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26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8803" y="2061646"/>
            <a:ext cx="17691634" cy="7231455"/>
          </a:xfrm>
          <a:custGeom>
            <a:avLst/>
            <a:gdLst/>
            <a:ahLst/>
            <a:cxnLst/>
            <a:rect r="r" b="b" t="t" l="l"/>
            <a:pathLst>
              <a:path h="7231455" w="17691634">
                <a:moveTo>
                  <a:pt x="0" y="0"/>
                </a:moveTo>
                <a:lnTo>
                  <a:pt x="17691634" y="0"/>
                </a:lnTo>
                <a:lnTo>
                  <a:pt x="17691634" y="7231456"/>
                </a:lnTo>
                <a:lnTo>
                  <a:pt x="0" y="7231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8803" y="522604"/>
            <a:ext cx="9062258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 AI Chatbot: Gemini API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06661"/>
            <a:ext cx="18288000" cy="480339"/>
            <a:chOff x="0" y="0"/>
            <a:chExt cx="4816593" cy="1265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6509"/>
            </a:xfrm>
            <a:custGeom>
              <a:avLst/>
              <a:gdLst/>
              <a:ahLst/>
              <a:cxnLst/>
              <a:rect r="r" b="b" t="t" l="l"/>
              <a:pathLst>
                <a:path h="1265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6509"/>
                  </a:lnTo>
                  <a:lnTo>
                    <a:pt x="0" y="126509"/>
                  </a:lnTo>
                  <a:close/>
                </a:path>
              </a:pathLst>
            </a:custGeom>
            <a:solidFill>
              <a:srgbClr val="F4956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26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10970" y="1968517"/>
            <a:ext cx="12146051" cy="7630211"/>
          </a:xfrm>
          <a:custGeom>
            <a:avLst/>
            <a:gdLst/>
            <a:ahLst/>
            <a:cxnLst/>
            <a:rect r="r" b="b" t="t" l="l"/>
            <a:pathLst>
              <a:path h="7630211" w="12146051">
                <a:moveTo>
                  <a:pt x="0" y="0"/>
                </a:moveTo>
                <a:lnTo>
                  <a:pt x="12146051" y="0"/>
                </a:lnTo>
                <a:lnTo>
                  <a:pt x="12146051" y="7630211"/>
                </a:lnTo>
                <a:lnTo>
                  <a:pt x="0" y="7630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8803" y="522604"/>
            <a:ext cx="9062258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UML Architecture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75092" y="6055540"/>
            <a:ext cx="614390" cy="1136864"/>
          </a:xfrm>
          <a:custGeom>
            <a:avLst/>
            <a:gdLst/>
            <a:ahLst/>
            <a:cxnLst/>
            <a:rect r="r" b="b" t="t" l="l"/>
            <a:pathLst>
              <a:path h="1136864" w="614390">
                <a:moveTo>
                  <a:pt x="0" y="0"/>
                </a:moveTo>
                <a:lnTo>
                  <a:pt x="614390" y="0"/>
                </a:lnTo>
                <a:lnTo>
                  <a:pt x="614390" y="1136864"/>
                </a:lnTo>
                <a:lnTo>
                  <a:pt x="0" y="113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156493" y="8607730"/>
            <a:ext cx="1165059" cy="99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2"/>
              </a:lnSpc>
              <a:spcBef>
                <a:spcPct val="0"/>
              </a:spcBef>
            </a:pPr>
            <a:r>
              <a:rPr lang="en-US" sz="6993" spc="34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API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912"/>
            <a:ext cx="18288000" cy="2831666"/>
            <a:chOff x="0" y="0"/>
            <a:chExt cx="4816593" cy="7457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45789"/>
            </a:xfrm>
            <a:custGeom>
              <a:avLst/>
              <a:gdLst/>
              <a:ahLst/>
              <a:cxnLst/>
              <a:rect r="r" b="b" t="t" l="l"/>
              <a:pathLst>
                <a:path h="7457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45789"/>
                  </a:lnTo>
                  <a:lnTo>
                    <a:pt x="0" y="745789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745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35021" y="2971464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30" y="0"/>
                </a:lnTo>
                <a:lnTo>
                  <a:pt x="574830" y="574829"/>
                </a:lnTo>
                <a:lnTo>
                  <a:pt x="0" y="574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0161" y="3731001"/>
            <a:ext cx="6746093" cy="5859560"/>
          </a:xfrm>
          <a:custGeom>
            <a:avLst/>
            <a:gdLst/>
            <a:ahLst/>
            <a:cxnLst/>
            <a:rect r="r" b="b" t="t" l="l"/>
            <a:pathLst>
              <a:path h="5859560" w="6746093">
                <a:moveTo>
                  <a:pt x="0" y="0"/>
                </a:moveTo>
                <a:lnTo>
                  <a:pt x="6746093" y="0"/>
                </a:lnTo>
                <a:lnTo>
                  <a:pt x="6746093" y="5859560"/>
                </a:lnTo>
                <a:lnTo>
                  <a:pt x="0" y="5859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38456" y="3018349"/>
            <a:ext cx="581374" cy="581374"/>
          </a:xfrm>
          <a:custGeom>
            <a:avLst/>
            <a:gdLst/>
            <a:ahLst/>
            <a:cxnLst/>
            <a:rect r="r" b="b" t="t" l="l"/>
            <a:pathLst>
              <a:path h="581374" w="581374">
                <a:moveTo>
                  <a:pt x="0" y="0"/>
                </a:moveTo>
                <a:lnTo>
                  <a:pt x="581374" y="0"/>
                </a:lnTo>
                <a:lnTo>
                  <a:pt x="581374" y="581374"/>
                </a:lnTo>
                <a:lnTo>
                  <a:pt x="0" y="58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10472" y="3751383"/>
            <a:ext cx="9790781" cy="6197242"/>
          </a:xfrm>
          <a:custGeom>
            <a:avLst/>
            <a:gdLst/>
            <a:ahLst/>
            <a:cxnLst/>
            <a:rect r="r" b="b" t="t" l="l"/>
            <a:pathLst>
              <a:path h="6197242" w="9790781">
                <a:moveTo>
                  <a:pt x="0" y="0"/>
                </a:moveTo>
                <a:lnTo>
                  <a:pt x="9790781" y="0"/>
                </a:lnTo>
                <a:lnTo>
                  <a:pt x="9790781" y="6197242"/>
                </a:lnTo>
                <a:lnTo>
                  <a:pt x="0" y="6197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8598" y="2972204"/>
            <a:ext cx="2024875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Frontend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32032" y="3019089"/>
            <a:ext cx="2024875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Backend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912"/>
            <a:ext cx="18288000" cy="2424310"/>
            <a:chOff x="0" y="0"/>
            <a:chExt cx="4816593" cy="63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38501"/>
            </a:xfrm>
            <a:custGeom>
              <a:avLst/>
              <a:gdLst/>
              <a:ahLst/>
              <a:cxnLst/>
              <a:rect r="r" b="b" t="t" l="l"/>
              <a:pathLst>
                <a:path h="6385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8501"/>
                  </a:lnTo>
                  <a:lnTo>
                    <a:pt x="0" y="63850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3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61184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29" y="0"/>
                </a:lnTo>
                <a:lnTo>
                  <a:pt x="574829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384693"/>
            <a:ext cx="13883214" cy="6724324"/>
          </a:xfrm>
          <a:custGeom>
            <a:avLst/>
            <a:gdLst/>
            <a:ahLst/>
            <a:cxnLst/>
            <a:rect r="r" b="b" t="t" l="l"/>
            <a:pathLst>
              <a:path h="6724324" w="13883214">
                <a:moveTo>
                  <a:pt x="0" y="0"/>
                </a:moveTo>
                <a:lnTo>
                  <a:pt x="13883214" y="0"/>
                </a:lnTo>
                <a:lnTo>
                  <a:pt x="13883214" y="6724325"/>
                </a:lnTo>
                <a:lnTo>
                  <a:pt x="0" y="672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2276" y="2661924"/>
            <a:ext cx="2024875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Database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0316"/>
            <a:ext cx="18288000" cy="2424310"/>
            <a:chOff x="0" y="0"/>
            <a:chExt cx="4816593" cy="638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38501"/>
            </a:xfrm>
            <a:custGeom>
              <a:avLst/>
              <a:gdLst/>
              <a:ahLst/>
              <a:cxnLst/>
              <a:rect r="r" b="b" t="t" l="l"/>
              <a:pathLst>
                <a:path h="6385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8501"/>
                  </a:lnTo>
                  <a:lnTo>
                    <a:pt x="0" y="638501"/>
                  </a:lnTo>
                  <a:close/>
                </a:path>
              </a:pathLst>
            </a:custGeom>
            <a:solidFill>
              <a:srgbClr val="A1D4E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63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7547" y="2806786"/>
            <a:ext cx="574829" cy="574829"/>
          </a:xfrm>
          <a:custGeom>
            <a:avLst/>
            <a:gdLst/>
            <a:ahLst/>
            <a:cxnLst/>
            <a:rect r="r" b="b" t="t" l="l"/>
            <a:pathLst>
              <a:path h="574829" w="574829">
                <a:moveTo>
                  <a:pt x="0" y="0"/>
                </a:moveTo>
                <a:lnTo>
                  <a:pt x="574830" y="0"/>
                </a:lnTo>
                <a:lnTo>
                  <a:pt x="574830" y="574830"/>
                </a:lnTo>
                <a:lnTo>
                  <a:pt x="0" y="574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2372" y="554329"/>
            <a:ext cx="1032968" cy="805755"/>
          </a:xfrm>
          <a:custGeom>
            <a:avLst/>
            <a:gdLst/>
            <a:ahLst/>
            <a:cxnLst/>
            <a:rect r="r" b="b" t="t" l="l"/>
            <a:pathLst>
              <a:path h="805755" w="1032968">
                <a:moveTo>
                  <a:pt x="0" y="0"/>
                </a:moveTo>
                <a:lnTo>
                  <a:pt x="1032967" y="0"/>
                </a:lnTo>
                <a:lnTo>
                  <a:pt x="1032967" y="805755"/>
                </a:lnTo>
                <a:lnTo>
                  <a:pt x="0" y="805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7547" y="3677724"/>
            <a:ext cx="6562083" cy="5131099"/>
          </a:xfrm>
          <a:custGeom>
            <a:avLst/>
            <a:gdLst/>
            <a:ahLst/>
            <a:cxnLst/>
            <a:rect r="r" b="b" t="t" l="l"/>
            <a:pathLst>
              <a:path h="5131099" w="6562083">
                <a:moveTo>
                  <a:pt x="0" y="0"/>
                </a:moveTo>
                <a:lnTo>
                  <a:pt x="6562083" y="0"/>
                </a:lnTo>
                <a:lnTo>
                  <a:pt x="6562083" y="5131099"/>
                </a:lnTo>
                <a:lnTo>
                  <a:pt x="0" y="5131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17045" y="3677724"/>
            <a:ext cx="10966312" cy="4639904"/>
          </a:xfrm>
          <a:custGeom>
            <a:avLst/>
            <a:gdLst/>
            <a:ahLst/>
            <a:cxnLst/>
            <a:rect r="r" b="b" t="t" l="l"/>
            <a:pathLst>
              <a:path h="4639904" w="10966312">
                <a:moveTo>
                  <a:pt x="0" y="0"/>
                </a:moveTo>
                <a:lnTo>
                  <a:pt x="10966312" y="0"/>
                </a:lnTo>
                <a:lnTo>
                  <a:pt x="10966312" y="4639904"/>
                </a:lnTo>
                <a:lnTo>
                  <a:pt x="0" y="46399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84835"/>
            <a:ext cx="7200401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0"/>
              </a:lnSpc>
              <a:spcBef>
                <a:spcPct val="0"/>
              </a:spcBef>
            </a:pPr>
            <a:r>
              <a:rPr lang="en-US" sz="7700" spc="38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System Components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1124" y="2807526"/>
            <a:ext cx="3798072" cy="62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4430" spc="22">
                <a:solidFill>
                  <a:srgbClr val="294069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Cloud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DAGW9nHSghI</dc:identifier>
  <dcterms:modified xsi:type="dcterms:W3CDTF">2011-08-01T06:04:30Z</dcterms:modified>
  <cp:revision>1</cp:revision>
  <dc:title>Medicine adherence application</dc:title>
</cp:coreProperties>
</file>