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6858000" cy="9144000"/>
  <p:embeddedFontLst>
    <p:embeddedFont>
      <p:font typeface="Glacial Indifference Bold" charset="1" panose="00000800000000000000"/>
      <p:regular r:id="rId46"/>
    </p:embeddedFont>
    <p:embeddedFont>
      <p:font typeface="Cairo Bold" charset="1" panose="00000800000000000000"/>
      <p:regular r:id="rId47"/>
    </p:embeddedFont>
    <p:embeddedFont>
      <p:font typeface="Cairo" charset="1" panose="00000500000000000000"/>
      <p:regular r:id="rId48"/>
    </p:embeddedFont>
    <p:embeddedFont>
      <p:font typeface="Glacial Indifference" charset="1" panose="00000000000000000000"/>
      <p:regular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colab.research.google.com/drive/1rOQrAkFkhguH85kuI9pUfV8GwFj3b1D-?usp=sharing" TargetMode="External" Type="http://schemas.openxmlformats.org/officeDocument/2006/relationships/hyperlink"/><Relationship Id="rId4" Target="https://colab.research.google.com/github/google-health/medgemma/blob/main/notebooks/fine_tune_with_hugging_face.ipynb?authuser=6" TargetMode="External" Type="http://schemas.openxmlformats.org/officeDocument/2006/relationships/hyperlink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colab.research.google.com/drive/1xk2zmtXTqy277YlKaROO9c4rDItaZfoN?usp=sharing" TargetMode="External" Type="http://schemas.openxmlformats.org/officeDocument/2006/relationships/hyperlink"/><Relationship Id="rId4" Target="https://colab.research.google.com/drive/1JCBHMRdaPEDoDuV1hq1hK-MveW3yuxz-?usp=sharing" TargetMode="External" Type="http://schemas.openxmlformats.org/officeDocument/2006/relationships/hyperlink"/><Relationship Id="rId5" Target="https://colab.research.google.com/drive/1JCBHMRdaPEDoDuV1hq1hK-MveW3yuxz-?usp=sharing" TargetMode="External" Type="http://schemas.openxmlformats.org/officeDocument/2006/relationships/hyperlink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drive.google.com/file/d/11RLpDMZ2eM_Pc2Eswu3cLTAYNy-8WXvk/view?usp=drivesdk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32285" y="-369196"/>
            <a:ext cx="19181330" cy="1397896"/>
            <a:chOff x="0" y="0"/>
            <a:chExt cx="5051873" cy="3681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1873" cy="368170"/>
            </a:xfrm>
            <a:custGeom>
              <a:avLst/>
              <a:gdLst/>
              <a:ahLst/>
              <a:cxnLst/>
              <a:rect r="r" b="b" t="t" l="l"/>
              <a:pathLst>
                <a:path h="368170" w="5051873">
                  <a:moveTo>
                    <a:pt x="0" y="0"/>
                  </a:moveTo>
                  <a:lnTo>
                    <a:pt x="5051873" y="0"/>
                  </a:lnTo>
                  <a:lnTo>
                    <a:pt x="5051873" y="368170"/>
                  </a:lnTo>
                  <a:lnTo>
                    <a:pt x="0" y="36817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051873" cy="415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101256" y="375941"/>
            <a:ext cx="1400551" cy="1837522"/>
          </a:xfrm>
          <a:custGeom>
            <a:avLst/>
            <a:gdLst/>
            <a:ahLst/>
            <a:cxnLst/>
            <a:rect r="r" b="b" t="t" l="l"/>
            <a:pathLst>
              <a:path h="1837522" w="1400551">
                <a:moveTo>
                  <a:pt x="0" y="0"/>
                </a:moveTo>
                <a:lnTo>
                  <a:pt x="1400551" y="0"/>
                </a:lnTo>
                <a:lnTo>
                  <a:pt x="1400551" y="1837522"/>
                </a:lnTo>
                <a:lnTo>
                  <a:pt x="0" y="18375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8454" y="439040"/>
            <a:ext cx="1565668" cy="1774423"/>
          </a:xfrm>
          <a:custGeom>
            <a:avLst/>
            <a:gdLst/>
            <a:ahLst/>
            <a:cxnLst/>
            <a:rect r="r" b="b" t="t" l="l"/>
            <a:pathLst>
              <a:path h="1774423" w="1565668">
                <a:moveTo>
                  <a:pt x="0" y="0"/>
                </a:moveTo>
                <a:lnTo>
                  <a:pt x="1565667" y="0"/>
                </a:lnTo>
                <a:lnTo>
                  <a:pt x="1565667" y="1774423"/>
                </a:lnTo>
                <a:lnTo>
                  <a:pt x="0" y="17744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71345" y="3532007"/>
            <a:ext cx="10345310" cy="403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55"/>
              </a:lnSpc>
              <a:spcBef>
                <a:spcPct val="0"/>
              </a:spcBef>
            </a:pPr>
            <a:r>
              <a:rPr lang="en-US" b="true" sz="1161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Fine Tuning On   Medgemma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98586" y="-514350"/>
            <a:ext cx="16107481" cy="11316371"/>
            <a:chOff x="0" y="0"/>
            <a:chExt cx="4242300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2300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42300">
                  <a:moveTo>
                    <a:pt x="0" y="0"/>
                  </a:moveTo>
                  <a:lnTo>
                    <a:pt x="4242300" y="0"/>
                  </a:lnTo>
                  <a:lnTo>
                    <a:pt x="4242300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42300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540357" y="403451"/>
            <a:ext cx="13718943" cy="93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70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Mult</a:t>
            </a:r>
            <a:r>
              <a:rPr lang="en-US" sz="70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i-Modal Projector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86534" y="1568419"/>
            <a:ext cx="14426588" cy="698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0"/>
              </a:lnSpc>
            </a:pPr>
          </a:p>
          <a:p>
            <a:pPr algn="l" marL="855935" indent="-427968" lvl="1">
              <a:lnSpc>
                <a:spcPts val="5550"/>
              </a:lnSpc>
              <a:buFont typeface="Arial"/>
              <a:buChar char="•"/>
            </a:pPr>
            <a:r>
              <a:rPr lang="en-US" sz="39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Gemma3MultiModalProjector: connects the visual and textual information.</a:t>
            </a:r>
          </a:p>
          <a:p>
            <a:pPr algn="l" marL="855935" indent="-427968" lvl="1">
              <a:lnSpc>
                <a:spcPts val="5550"/>
              </a:lnSpc>
              <a:buFont typeface="Arial"/>
              <a:buChar char="•"/>
            </a:pPr>
            <a:r>
              <a:rPr lang="en-US" sz="39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RMS Normalization: Normalizes the visual features.</a:t>
            </a:r>
          </a:p>
          <a:p>
            <a:pPr algn="l">
              <a:lnSpc>
                <a:spcPts val="5550"/>
              </a:lnSpc>
            </a:pPr>
          </a:p>
          <a:p>
            <a:pPr algn="l" marL="855935" indent="-427968" lvl="1">
              <a:lnSpc>
                <a:spcPts val="5550"/>
              </a:lnSpc>
              <a:buFont typeface="Arial"/>
              <a:buChar char="•"/>
            </a:pPr>
            <a:r>
              <a:rPr lang="en-US" sz="39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Average Pooling: Reduces the spatial size of the image embedding.</a:t>
            </a:r>
          </a:p>
          <a:p>
            <a:pPr algn="l">
              <a:lnSpc>
                <a:spcPts val="5550"/>
              </a:lnSpc>
            </a:pPr>
          </a:p>
          <a:p>
            <a:pPr algn="l" marL="855935" indent="-427968" lvl="1">
              <a:lnSpc>
                <a:spcPts val="5550"/>
              </a:lnSpc>
              <a:buFont typeface="Arial"/>
              <a:buChar char="•"/>
            </a:pPr>
            <a:r>
              <a:rPr lang="en-US" sz="39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Purpose: Ensures the visual features are compatible with the language model.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0056" y="-514350"/>
            <a:ext cx="16136011" cy="11316371"/>
            <a:chOff x="0" y="0"/>
            <a:chExt cx="4249814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9814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49814">
                  <a:moveTo>
                    <a:pt x="0" y="0"/>
                  </a:moveTo>
                  <a:lnTo>
                    <a:pt x="4249814" y="0"/>
                  </a:lnTo>
                  <a:lnTo>
                    <a:pt x="4249814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49814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540357" y="403451"/>
            <a:ext cx="13718943" cy="93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Lang</a:t>
            </a:r>
            <a:r>
              <a:rPr lang="en-US" sz="70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uage </a:t>
            </a:r>
            <a:r>
              <a:rPr lang="en-US" sz="70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86534" y="1568419"/>
            <a:ext cx="14426588" cy="7957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5936" indent="-427968" lvl="1">
              <a:lnSpc>
                <a:spcPts val="5550"/>
              </a:lnSpc>
              <a:buFont typeface="Arial"/>
              <a:buChar char="•"/>
            </a:pPr>
            <a:r>
              <a:rPr lang="en-US" sz="39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Gemma3TextModel:</a:t>
            </a:r>
            <a:r>
              <a:rPr lang="en-US" sz="39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main decoder that generates text based on image features.</a:t>
            </a:r>
          </a:p>
          <a:p>
            <a:pPr algn="l">
              <a:lnSpc>
                <a:spcPts val="3870"/>
              </a:lnSpc>
            </a:pPr>
          </a:p>
          <a:p>
            <a:pPr algn="l" marL="855936" indent="-427968" lvl="1">
              <a:lnSpc>
                <a:spcPts val="5550"/>
              </a:lnSpc>
              <a:buFont typeface="Arial"/>
              <a:buChar char="•"/>
            </a:pPr>
            <a:r>
              <a:rPr lang="en-US" sz="39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Token Embedding: Maps input tokens to high-dimensional vectors.</a:t>
            </a:r>
          </a:p>
          <a:p>
            <a:pPr algn="l">
              <a:lnSpc>
                <a:spcPts val="3450"/>
              </a:lnSpc>
            </a:pPr>
          </a:p>
          <a:p>
            <a:pPr algn="l" marL="855936" indent="-427968" lvl="1">
              <a:lnSpc>
                <a:spcPts val="5550"/>
              </a:lnSpc>
              <a:buFont typeface="Arial"/>
              <a:buChar char="•"/>
            </a:pPr>
            <a:r>
              <a:rPr lang="en-US" sz="39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34 Decoder Layers, each one called “Gamma3Decoder Layer” </a:t>
            </a:r>
          </a:p>
          <a:p>
            <a:pPr algn="l" marL="855936" indent="-427968" lvl="1">
              <a:lnSpc>
                <a:spcPts val="5550"/>
              </a:lnSpc>
              <a:buAutoNum type="arabicPeriod" startAt="1"/>
            </a:pPr>
            <a:r>
              <a:rPr lang="en-US" sz="39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Self-Attention: Attends to previous tokens in the sequence.</a:t>
            </a:r>
          </a:p>
          <a:p>
            <a:pPr algn="l" marL="855936" indent="-427968" lvl="1">
              <a:lnSpc>
                <a:spcPts val="5550"/>
              </a:lnSpc>
              <a:buAutoNum type="arabicPeriod" startAt="1"/>
            </a:pPr>
            <a:r>
              <a:rPr lang="en-US" sz="39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MLP Block: Projects features with GELU-Tanh activation.</a:t>
            </a:r>
          </a:p>
          <a:p>
            <a:pPr algn="l">
              <a:lnSpc>
                <a:spcPts val="5550"/>
              </a:lnSpc>
            </a:pPr>
          </a:p>
          <a:p>
            <a:pPr algn="l" marL="855936" indent="-427968" lvl="1">
              <a:lnSpc>
                <a:spcPts val="5550"/>
              </a:lnSpc>
              <a:buFont typeface="Arial"/>
              <a:buChar char="•"/>
            </a:pPr>
            <a:r>
              <a:rPr lang="en-US" sz="39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Multiple RMS Normalization Layers: Improve training stability.</a:t>
            </a:r>
          </a:p>
          <a:p>
            <a:pPr algn="l" marL="855936" indent="-427968" lvl="1">
              <a:lnSpc>
                <a:spcPts val="5550"/>
              </a:lnSpc>
              <a:buFont typeface="Arial"/>
              <a:buChar char="•"/>
            </a:pPr>
            <a:r>
              <a:rPr lang="en-US" sz="39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Rotary Embedding: Adds positional awareness for attention.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0056" y="-514350"/>
            <a:ext cx="16136011" cy="11316371"/>
            <a:chOff x="0" y="0"/>
            <a:chExt cx="4249814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9814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49814">
                  <a:moveTo>
                    <a:pt x="0" y="0"/>
                  </a:moveTo>
                  <a:lnTo>
                    <a:pt x="4249814" y="0"/>
                  </a:lnTo>
                  <a:lnTo>
                    <a:pt x="4249814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49814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540357" y="403451"/>
            <a:ext cx="13718943" cy="93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O</a:t>
            </a:r>
            <a:r>
              <a:rPr lang="en-US" sz="70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utput Lay</a:t>
            </a:r>
            <a:r>
              <a:rPr lang="en-US" sz="70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86534" y="2146729"/>
            <a:ext cx="14426588" cy="6234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3420" indent="-546710" lvl="1">
              <a:lnSpc>
                <a:spcPts val="7090"/>
              </a:lnSpc>
              <a:buFont typeface="Arial"/>
              <a:buChar char="•"/>
            </a:pPr>
            <a:r>
              <a:rPr lang="en-US" sz="50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Linear Head (lm_</a:t>
            </a:r>
            <a:r>
              <a:rPr lang="en-US" sz="50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head)</a:t>
            </a:r>
          </a:p>
          <a:p>
            <a:pPr algn="l" marL="1093420" indent="-546710" lvl="1">
              <a:lnSpc>
                <a:spcPts val="7090"/>
              </a:lnSpc>
              <a:buFont typeface="Arial"/>
              <a:buChar char="•"/>
            </a:pPr>
            <a:r>
              <a:rPr lang="en-US" sz="50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Transforms the final dec</a:t>
            </a:r>
            <a:r>
              <a:rPr lang="en-US" sz="50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oder output into vocabulary logits.</a:t>
            </a:r>
          </a:p>
          <a:p>
            <a:pPr algn="l" marL="1093420" indent="-546710" lvl="1">
              <a:lnSpc>
                <a:spcPts val="7090"/>
              </a:lnSpc>
              <a:buFont typeface="Arial"/>
              <a:buChar char="•"/>
            </a:pPr>
            <a:r>
              <a:rPr lang="en-US" sz="50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</a:t>
            </a:r>
            <a:r>
              <a:rPr lang="en-US" sz="50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enerates a probabi</a:t>
            </a:r>
            <a:r>
              <a:rPr lang="en-US" sz="50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lity distribution over all possible tokens.</a:t>
            </a:r>
          </a:p>
          <a:p>
            <a:pPr algn="l" marL="1093420" indent="-546710" lvl="1">
              <a:lnSpc>
                <a:spcPts val="7090"/>
              </a:lnSpc>
              <a:buFont typeface="Arial"/>
              <a:buChar char="•"/>
            </a:pPr>
            <a:r>
              <a:rPr lang="en-US" sz="5064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Responsible for producing the final text output (word by word).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98586" y="-514350"/>
            <a:ext cx="16107481" cy="11316371"/>
            <a:chOff x="0" y="0"/>
            <a:chExt cx="4242300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2300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42300">
                  <a:moveTo>
                    <a:pt x="0" y="0"/>
                  </a:moveTo>
                  <a:lnTo>
                    <a:pt x="4242300" y="0"/>
                  </a:lnTo>
                  <a:lnTo>
                    <a:pt x="4242300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42300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3702609" y="5138738"/>
            <a:ext cx="7745806" cy="0"/>
          </a:xfrm>
          <a:prstGeom prst="line">
            <a:avLst/>
          </a:prstGeom>
          <a:ln cap="flat" w="9525">
            <a:solidFill>
              <a:srgbClr val="12354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516864" y="2725415"/>
            <a:ext cx="14483532" cy="6071707"/>
          </a:xfrm>
          <a:custGeom>
            <a:avLst/>
            <a:gdLst/>
            <a:ahLst/>
            <a:cxnLst/>
            <a:rect r="r" b="b" t="t" l="l"/>
            <a:pathLst>
              <a:path h="6071707" w="14483532">
                <a:moveTo>
                  <a:pt x="0" y="0"/>
                </a:moveTo>
                <a:lnTo>
                  <a:pt x="14483532" y="0"/>
                </a:lnTo>
                <a:lnTo>
                  <a:pt x="14483532" y="6071707"/>
                </a:lnTo>
                <a:lnTo>
                  <a:pt x="0" y="60717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8972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540357" y="403451"/>
            <a:ext cx="13718943" cy="93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Perfomance Comparison</a:t>
            </a: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06454" y="3670302"/>
            <a:ext cx="14774569" cy="308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9"/>
              </a:lnSpc>
            </a:pPr>
            <a:r>
              <a:rPr lang="en-US" sz="79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Let’s dive into the models from a developer’s point of view</a:t>
            </a:r>
          </a:p>
          <a:p>
            <a:pPr algn="l">
              <a:lnSpc>
                <a:spcPts val="7999"/>
              </a:lnSpc>
            </a:pPr>
            <a:r>
              <a:rPr lang="en-US" sz="79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Head-to-Head Comparison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202641" y="7341691"/>
            <a:ext cx="1882718" cy="941359"/>
            <a:chOff x="0" y="0"/>
            <a:chExt cx="812800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12354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985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8865" y="-514350"/>
            <a:ext cx="18874932" cy="11316371"/>
            <a:chOff x="0" y="0"/>
            <a:chExt cx="4971175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71176" cy="2980443"/>
            </a:xfrm>
            <a:custGeom>
              <a:avLst/>
              <a:gdLst/>
              <a:ahLst/>
              <a:cxnLst/>
              <a:rect r="r" b="b" t="t" l="l"/>
              <a:pathLst>
                <a:path h="2980443" w="4971176">
                  <a:moveTo>
                    <a:pt x="0" y="0"/>
                  </a:moveTo>
                  <a:lnTo>
                    <a:pt x="4971176" y="0"/>
                  </a:lnTo>
                  <a:lnTo>
                    <a:pt x="4971176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71175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378502" y="0"/>
            <a:ext cx="13580198" cy="10287000"/>
          </a:xfrm>
          <a:custGeom>
            <a:avLst/>
            <a:gdLst/>
            <a:ahLst/>
            <a:cxnLst/>
            <a:rect r="r" b="b" t="t" l="l"/>
            <a:pathLst>
              <a:path h="10287000" w="13580198">
                <a:moveTo>
                  <a:pt x="0" y="0"/>
                </a:moveTo>
                <a:lnTo>
                  <a:pt x="13580198" y="0"/>
                </a:lnTo>
                <a:lnTo>
                  <a:pt x="135801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0056" y="-514350"/>
            <a:ext cx="16136011" cy="11316371"/>
            <a:chOff x="0" y="0"/>
            <a:chExt cx="4249814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9814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49814">
                  <a:moveTo>
                    <a:pt x="0" y="0"/>
                  </a:moveTo>
                  <a:lnTo>
                    <a:pt x="4249814" y="0"/>
                  </a:lnTo>
                  <a:lnTo>
                    <a:pt x="4249814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49814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872700" y="1235018"/>
            <a:ext cx="5475471" cy="342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</a:t>
            </a:r>
            <a:r>
              <a:rPr lang="en-US" sz="65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hy MedGem</a:t>
            </a:r>
            <a:r>
              <a:rPr lang="en-US" sz="65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 is </a:t>
            </a:r>
            <a:r>
              <a:rPr lang="en-US" sz="65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Prefer</a:t>
            </a:r>
            <a:r>
              <a:rPr lang="en-US" sz="65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red?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823337" y="514518"/>
            <a:ext cx="7753545" cy="9257964"/>
          </a:xfrm>
          <a:custGeom>
            <a:avLst/>
            <a:gdLst/>
            <a:ahLst/>
            <a:cxnLst/>
            <a:rect r="r" b="b" t="t" l="l"/>
            <a:pathLst>
              <a:path h="9257964" w="7753545">
                <a:moveTo>
                  <a:pt x="0" y="0"/>
                </a:moveTo>
                <a:lnTo>
                  <a:pt x="7753545" y="0"/>
                </a:lnTo>
                <a:lnTo>
                  <a:pt x="7753545" y="9257964"/>
                </a:lnTo>
                <a:lnTo>
                  <a:pt x="0" y="925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0853" y="-276293"/>
            <a:ext cx="16095390" cy="11316371"/>
            <a:chOff x="0" y="0"/>
            <a:chExt cx="4239115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39115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39115">
                  <a:moveTo>
                    <a:pt x="0" y="0"/>
                  </a:moveTo>
                  <a:lnTo>
                    <a:pt x="4239115" y="0"/>
                  </a:lnTo>
                  <a:lnTo>
                    <a:pt x="4239115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39115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17703" y="895350"/>
            <a:ext cx="14411266" cy="7737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5"/>
              </a:lnSpc>
              <a:spcBef>
                <a:spcPct val="0"/>
              </a:spcBef>
            </a:pPr>
            <a:r>
              <a:rPr lang="en-US" sz="628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b="true" sz="628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What is Fine-Tuning?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1169973" indent="-584986" lvl="1">
              <a:lnSpc>
                <a:spcPts val="7586"/>
              </a:lnSpc>
              <a:buFont typeface="Arial"/>
              <a:buChar char="•"/>
            </a:pPr>
            <a:r>
              <a:rPr lang="en-US" sz="541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Fine-tuning is the process of adapting a pre-trained AI model to perform better on a specific task.</a:t>
            </a:r>
          </a:p>
          <a:p>
            <a:pPr algn="l">
              <a:lnSpc>
                <a:spcPts val="4064"/>
              </a:lnSpc>
              <a:spcBef>
                <a:spcPct val="0"/>
              </a:spcBef>
            </a:pPr>
          </a:p>
          <a:p>
            <a:pPr algn="l" marL="1169973" indent="-584986" lvl="1">
              <a:lnSpc>
                <a:spcPts val="7586"/>
              </a:lnSpc>
              <a:buFont typeface="Arial"/>
              <a:buChar char="•"/>
            </a:pPr>
            <a:r>
              <a:rPr lang="en-US" sz="541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 our case, we fine-tune MedGemma, a powerful medical vision-language model, to classify colon tissue images.</a:t>
            </a:r>
          </a:p>
        </p:txBody>
      </p:sp>
    </p:spTree>
  </p:cSld>
  <p:clrMapOvr>
    <a:masterClrMapping/>
  </p:clrMapOvr>
  <p:transition spd="slow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82147" y="-514350"/>
            <a:ext cx="16123920" cy="11316371"/>
            <a:chOff x="0" y="0"/>
            <a:chExt cx="4246629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6629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46629">
                  <a:moveTo>
                    <a:pt x="0" y="0"/>
                  </a:moveTo>
                  <a:lnTo>
                    <a:pt x="4246629" y="0"/>
                  </a:lnTo>
                  <a:lnTo>
                    <a:pt x="4246629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46629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548477" y="3452744"/>
            <a:ext cx="11943520" cy="6834256"/>
          </a:xfrm>
          <a:custGeom>
            <a:avLst/>
            <a:gdLst/>
            <a:ahLst/>
            <a:cxnLst/>
            <a:rect r="r" b="b" t="t" l="l"/>
            <a:pathLst>
              <a:path h="6834256" w="11943520">
                <a:moveTo>
                  <a:pt x="0" y="0"/>
                </a:moveTo>
                <a:lnTo>
                  <a:pt x="11943520" y="0"/>
                </a:lnTo>
                <a:lnTo>
                  <a:pt x="11943520" y="6834256"/>
                </a:lnTo>
                <a:lnTo>
                  <a:pt x="0" y="6834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27181" y="259662"/>
            <a:ext cx="15160819" cy="3244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9"/>
              </a:lnSpc>
              <a:spcBef>
                <a:spcPct val="0"/>
              </a:spcBef>
            </a:pPr>
            <a:r>
              <a:rPr lang="en-US" b="true" sz="5363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Fine-Tuning Process:</a:t>
            </a:r>
          </a:p>
          <a:p>
            <a:pPr algn="l" marL="694847" indent="-347424" lvl="1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Prepare Data – Convert datasets into instruction-based prompts.</a:t>
            </a:r>
          </a:p>
          <a:p>
            <a:pPr algn="l" marL="694847" indent="-347424" lvl="1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Split Data – Divide into training, validation, and test sets.</a:t>
            </a:r>
          </a:p>
          <a:p>
            <a:pPr algn="l" marL="694847" indent="-347424" lvl="1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Train Model – Adjust model weights using backpropagation.</a:t>
            </a:r>
          </a:p>
          <a:p>
            <a:pPr algn="l" marL="694847" indent="-347424" lvl="1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Evaluate Performance – Measure accuracy and adjust as needed.</a:t>
            </a:r>
          </a:p>
        </p:txBody>
      </p:sp>
    </p:spTree>
  </p:cSld>
  <p:clrMapOvr>
    <a:masterClrMapping/>
  </p:clrMapOvr>
  <p:transition spd="slow">
    <p:push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10677" y="-514350"/>
            <a:ext cx="16095390" cy="11316371"/>
            <a:chOff x="0" y="0"/>
            <a:chExt cx="4239115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39115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39115">
                  <a:moveTo>
                    <a:pt x="0" y="0"/>
                  </a:moveTo>
                  <a:lnTo>
                    <a:pt x="4239115" y="0"/>
                  </a:lnTo>
                  <a:lnTo>
                    <a:pt x="4239115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39115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440823" y="4247385"/>
            <a:ext cx="12847177" cy="6039615"/>
          </a:xfrm>
          <a:custGeom>
            <a:avLst/>
            <a:gdLst/>
            <a:ahLst/>
            <a:cxnLst/>
            <a:rect r="r" b="b" t="t" l="l"/>
            <a:pathLst>
              <a:path h="6039615" w="12847177">
                <a:moveTo>
                  <a:pt x="0" y="0"/>
                </a:moveTo>
                <a:lnTo>
                  <a:pt x="12847177" y="0"/>
                </a:lnTo>
                <a:lnTo>
                  <a:pt x="12847177" y="6039615"/>
                </a:lnTo>
                <a:lnTo>
                  <a:pt x="0" y="60396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659" r="0" b="-1659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67812" y="584257"/>
            <a:ext cx="14091488" cy="494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Multi-task Fine-Tuning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Train on multiple tasks simultaneously.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Requires large datasets and high computing power.</a:t>
            </a:r>
          </a:p>
          <a:p>
            <a:pPr algn="l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full fine tunning creates full copy of original LLM per task</a:t>
            </a:r>
            <a:r>
              <a:rPr lang="en-US" b="true" sz="45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.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2698" y="704905"/>
            <a:ext cx="565522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Team  member: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17925" y="1628830"/>
            <a:ext cx="8076178" cy="73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412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</a:t>
            </a:r>
            <a:r>
              <a:rPr lang="en-US" sz="412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J</a:t>
            </a:r>
            <a:r>
              <a:rPr lang="en-US" sz="412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essica Ayman Naeam Yani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17925" y="2436192"/>
            <a:ext cx="10161171" cy="73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412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Sherry Ayman Shekerum Ibrahim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17925" y="3243112"/>
            <a:ext cx="11424803" cy="73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412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Abram Ashraf Abd-ElSayed Shehata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17925" y="4050031"/>
            <a:ext cx="8676403" cy="73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412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Abeer Tawab Hakim Ghibrial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17925" y="4856951"/>
            <a:ext cx="10792987" cy="73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412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Maureen Mohsen Wagheem Mahny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17925" y="5663871"/>
            <a:ext cx="8076178" cy="73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412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Enas Ikram Girgis Ibrahim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17925" y="6470791"/>
            <a:ext cx="9687309" cy="73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412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David Maged Samwel Tawadros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17925" y="8287306"/>
            <a:ext cx="9687309" cy="85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3"/>
              </a:lnSpc>
            </a:pPr>
            <a:r>
              <a:rPr lang="en-US" sz="492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</a:rPr>
              <a:t> Dr. Sara Salah Mohamed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6682" y="7372906"/>
            <a:ext cx="565522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</a:rPr>
              <a:t>Supevised by:</a:t>
            </a:r>
          </a:p>
        </p:txBody>
      </p:sp>
    </p:spTree>
  </p:cSld>
  <p:clrMapOvr>
    <a:masterClrMapping/>
  </p:clrMapOvr>
  <p:transition spd="slow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68312" y="-514350"/>
            <a:ext cx="16437755" cy="11316371"/>
            <a:chOff x="0" y="0"/>
            <a:chExt cx="4329285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29285" cy="2980443"/>
            </a:xfrm>
            <a:custGeom>
              <a:avLst/>
              <a:gdLst/>
              <a:ahLst/>
              <a:cxnLst/>
              <a:rect r="r" b="b" t="t" l="l"/>
              <a:pathLst>
                <a:path h="2980443" w="4329285">
                  <a:moveTo>
                    <a:pt x="0" y="0"/>
                  </a:moveTo>
                  <a:lnTo>
                    <a:pt x="4329285" y="0"/>
                  </a:lnTo>
                  <a:lnTo>
                    <a:pt x="4329285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29285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520466" y="3298610"/>
            <a:ext cx="11301259" cy="6314578"/>
          </a:xfrm>
          <a:custGeom>
            <a:avLst/>
            <a:gdLst/>
            <a:ahLst/>
            <a:cxnLst/>
            <a:rect r="r" b="b" t="t" l="l"/>
            <a:pathLst>
              <a:path h="6314578" w="11301259">
                <a:moveTo>
                  <a:pt x="0" y="0"/>
                </a:moveTo>
                <a:lnTo>
                  <a:pt x="11301259" y="0"/>
                </a:lnTo>
                <a:lnTo>
                  <a:pt x="11301259" y="6314579"/>
                </a:lnTo>
                <a:lnTo>
                  <a:pt x="0" y="6314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13157" y="942975"/>
            <a:ext cx="12808567" cy="20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PEFT (Parameter-Efficient Fine-Tuning)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Keeps original model weights unchanged, modifying only task-specific layers.</a:t>
            </a:r>
          </a:p>
        </p:txBody>
      </p:sp>
    </p:spTree>
  </p:cSld>
  <p:clrMapOvr>
    <a:masterClrMapping/>
  </p:clrMapOvr>
  <p:transition spd="slow">
    <p:push dir="l"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53616" y="-514350"/>
            <a:ext cx="16152451" cy="11316371"/>
            <a:chOff x="0" y="0"/>
            <a:chExt cx="4254143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54143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54143">
                  <a:moveTo>
                    <a:pt x="0" y="0"/>
                  </a:moveTo>
                  <a:lnTo>
                    <a:pt x="4254143" y="0"/>
                  </a:lnTo>
                  <a:lnTo>
                    <a:pt x="4254143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54143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04808" y="4972317"/>
            <a:ext cx="11301259" cy="5779432"/>
          </a:xfrm>
          <a:custGeom>
            <a:avLst/>
            <a:gdLst/>
            <a:ahLst/>
            <a:cxnLst/>
            <a:rect r="r" b="b" t="t" l="l"/>
            <a:pathLst>
              <a:path h="5779432" w="11301259">
                <a:moveTo>
                  <a:pt x="0" y="0"/>
                </a:moveTo>
                <a:lnTo>
                  <a:pt x="11301259" y="0"/>
                </a:lnTo>
                <a:lnTo>
                  <a:pt x="11301259" y="5779433"/>
                </a:lnTo>
                <a:lnTo>
                  <a:pt x="0" y="57794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26" t="0" r="-1526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04808" y="0"/>
            <a:ext cx="11301259" cy="5549395"/>
          </a:xfrm>
          <a:custGeom>
            <a:avLst/>
            <a:gdLst/>
            <a:ahLst/>
            <a:cxnLst/>
            <a:rect r="r" b="b" t="t" l="l"/>
            <a:pathLst>
              <a:path h="5549395" w="11301259">
                <a:moveTo>
                  <a:pt x="0" y="0"/>
                </a:moveTo>
                <a:lnTo>
                  <a:pt x="11301259" y="0"/>
                </a:lnTo>
                <a:lnTo>
                  <a:pt x="11301259" y="5549395"/>
                </a:lnTo>
                <a:lnTo>
                  <a:pt x="0" y="55493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89" t="0" r="-1289" b="-3221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99214" y="298952"/>
            <a:ext cx="4662367" cy="629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PEFT Approaches: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LoRA (Low-Rank Adaptation) :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Adjusts a small subset of parameters.</a:t>
            </a:r>
          </a:p>
          <a:p>
            <a:pPr algn="l">
              <a:lnSpc>
                <a:spcPts val="3255"/>
              </a:lnSpc>
              <a:spcBef>
                <a:spcPct val="0"/>
              </a:spcBef>
            </a:pPr>
            <a:r>
              <a:rPr lang="en-US" b="true" sz="232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</a:p>
          <a:p>
            <a:pPr algn="l">
              <a:lnSpc>
                <a:spcPts val="3255"/>
              </a:lnSpc>
              <a:spcBef>
                <a:spcPct val="0"/>
              </a:spcBef>
            </a:pPr>
            <a:r>
              <a:rPr lang="en-US" b="true" sz="232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</a:p>
        </p:txBody>
      </p:sp>
    </p:spTree>
  </p:cSld>
  <p:clrMapOvr>
    <a:masterClrMapping/>
  </p:clrMapOvr>
  <p:transition spd="slow">
    <p:push dir="l"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96209" y="-514350"/>
            <a:ext cx="16109858" cy="11316371"/>
            <a:chOff x="0" y="0"/>
            <a:chExt cx="4242926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2926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42926">
                  <a:moveTo>
                    <a:pt x="0" y="0"/>
                  </a:moveTo>
                  <a:lnTo>
                    <a:pt x="4242926" y="0"/>
                  </a:lnTo>
                  <a:lnTo>
                    <a:pt x="4242926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42926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341441" y="1263593"/>
            <a:ext cx="13917859" cy="5204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Why Use LoRA?</a:t>
            </a:r>
          </a:p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(Traditional vs Efficient Fine-Tuning)</a:t>
            </a:r>
          </a:p>
          <a:p>
            <a:pPr algn="l">
              <a:lnSpc>
                <a:spcPts val="6300"/>
              </a:lnSpc>
              <a:spcBef>
                <a:spcPct val="0"/>
              </a:spcBef>
            </a:pPr>
          </a:p>
          <a:p>
            <a:pPr algn="l" marL="1014726" indent="-507363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Traditional Fine-Tuning:</a:t>
            </a:r>
          </a:p>
          <a:p>
            <a:pPr algn="l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</a:t>
            </a:r>
            <a:r>
              <a:rPr lang="en-US" sz="46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Needs high memory (billions of parameters)</a:t>
            </a:r>
          </a:p>
          <a:p>
            <a:pPr algn="l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Slow and expensive</a:t>
            </a:r>
          </a:p>
        </p:txBody>
      </p:sp>
    </p:spTree>
  </p:cSld>
  <p:clrMapOvr>
    <a:masterClrMapping/>
  </p:clrMapOvr>
  <p:transition spd="slow">
    <p:push dir="l"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10677" y="-514350"/>
            <a:ext cx="16095390" cy="11316371"/>
            <a:chOff x="0" y="0"/>
            <a:chExt cx="4239115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39115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39115">
                  <a:moveTo>
                    <a:pt x="0" y="0"/>
                  </a:moveTo>
                  <a:lnTo>
                    <a:pt x="4239115" y="0"/>
                  </a:lnTo>
                  <a:lnTo>
                    <a:pt x="4239115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39115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052755" y="584257"/>
            <a:ext cx="13894315" cy="5483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LoRA &amp; QLoRA: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  <a:p>
            <a:pPr algn="l" marL="971547" indent="-485773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Trains only small "adapter" layers</a:t>
            </a:r>
          </a:p>
          <a:p>
            <a:pPr algn="l" marL="971547" indent="-485773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Base model stays mostly frozen</a:t>
            </a:r>
          </a:p>
          <a:p>
            <a:pPr algn="l" marL="971547" indent="-485773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Uses 4-bit compression for speed and low memory</a:t>
            </a:r>
          </a:p>
          <a:p>
            <a:pPr algn="l" marL="971547" indent="-485773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This method gives high performance with low cost — ideal for students and researchers!</a:t>
            </a:r>
          </a:p>
        </p:txBody>
      </p:sp>
    </p:spTree>
  </p:cSld>
  <p:clrMapOvr>
    <a:masterClrMapping/>
  </p:clrMapOvr>
  <p:transition spd="slow">
    <p:push dir="l"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06314" y="-514350"/>
            <a:ext cx="2199753" cy="11316371"/>
            <a:chOff x="0" y="0"/>
            <a:chExt cx="579359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359" cy="2980443"/>
            </a:xfrm>
            <a:custGeom>
              <a:avLst/>
              <a:gdLst/>
              <a:ahLst/>
              <a:cxnLst/>
              <a:rect r="r" b="b" t="t" l="l"/>
              <a:pathLst>
                <a:path h="2980443" w="579359">
                  <a:moveTo>
                    <a:pt x="0" y="0"/>
                  </a:moveTo>
                  <a:lnTo>
                    <a:pt x="579359" y="0"/>
                  </a:lnTo>
                  <a:lnTo>
                    <a:pt x="579359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79359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14004" y="3477275"/>
            <a:ext cx="13948166" cy="315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34"/>
              </a:lnSpc>
            </a:pPr>
            <a:r>
              <a:rPr lang="en-US" sz="9024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Let’s start </a:t>
            </a:r>
          </a:p>
          <a:p>
            <a:pPr algn="ctr">
              <a:lnSpc>
                <a:spcPts val="12634"/>
              </a:lnSpc>
              <a:spcBef>
                <a:spcPct val="0"/>
              </a:spcBef>
            </a:pPr>
            <a:r>
              <a:rPr lang="en-US" b="true" sz="902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Fine Tuning  </a:t>
            </a:r>
          </a:p>
        </p:txBody>
      </p:sp>
    </p:spTree>
  </p:cSld>
  <p:clrMapOvr>
    <a:masterClrMapping/>
  </p:clrMapOvr>
  <p:transition spd="slow">
    <p:push dir="l"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98164" y="-514350"/>
            <a:ext cx="16407903" cy="11316371"/>
            <a:chOff x="0" y="0"/>
            <a:chExt cx="4321423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21423" cy="2980443"/>
            </a:xfrm>
            <a:custGeom>
              <a:avLst/>
              <a:gdLst/>
              <a:ahLst/>
              <a:cxnLst/>
              <a:rect r="r" b="b" t="t" l="l"/>
              <a:pathLst>
                <a:path h="2980443" w="4321423">
                  <a:moveTo>
                    <a:pt x="0" y="0"/>
                  </a:moveTo>
                  <a:lnTo>
                    <a:pt x="4321423" y="0"/>
                  </a:lnTo>
                  <a:lnTo>
                    <a:pt x="4321423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21423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89599" y="1584325"/>
            <a:ext cx="14569701" cy="632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Setup Overview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Login to Hugging Face – to access and download MedGemma securely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Request Access – MedGemma requires approval from Hugging Face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Load the Model – The model is automatically downloaded and used in our notebook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Training is done using Google Colab, leveraging GPU</a:t>
            </a:r>
          </a:p>
        </p:txBody>
      </p:sp>
    </p:spTree>
  </p:cSld>
  <p:clrMapOvr>
    <a:masterClrMapping/>
  </p:clrMapOvr>
  <p:transition spd="slow">
    <p:push dir="l"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68312" y="-514686"/>
            <a:ext cx="16119688" cy="11316371"/>
            <a:chOff x="0" y="0"/>
            <a:chExt cx="4245515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5515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45515">
                  <a:moveTo>
                    <a:pt x="0" y="0"/>
                  </a:moveTo>
                  <a:lnTo>
                    <a:pt x="4245515" y="0"/>
                  </a:lnTo>
                  <a:lnTo>
                    <a:pt x="4245515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45515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054930" y="1273118"/>
            <a:ext cx="14204860" cy="680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7"/>
              </a:lnSpc>
              <a:spcBef>
                <a:spcPct val="0"/>
              </a:spcBef>
            </a:pPr>
            <a:r>
              <a:rPr lang="en-US" b="true" sz="520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</a:t>
            </a:r>
            <a:r>
              <a:rPr lang="en-US" b="true" sz="520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CT-CRC-HE-100K Dataset:</a:t>
            </a:r>
          </a:p>
          <a:p>
            <a:pPr algn="l">
              <a:lnSpc>
                <a:spcPts val="3835"/>
              </a:lnSpc>
              <a:spcBef>
                <a:spcPct val="0"/>
              </a:spcBef>
            </a:pPr>
          </a:p>
          <a:p>
            <a:pPr algn="l">
              <a:lnSpc>
                <a:spcPts val="6136"/>
              </a:lnSpc>
              <a:spcBef>
                <a:spcPct val="0"/>
              </a:spcBef>
            </a:pPr>
            <a:r>
              <a:rPr lang="en-US" b="true" sz="4383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Size:</a:t>
            </a:r>
            <a:r>
              <a:rPr lang="en-US" sz="438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100,000 histological image patches</a:t>
            </a:r>
          </a:p>
          <a:p>
            <a:pPr algn="l">
              <a:lnSpc>
                <a:spcPts val="6136"/>
              </a:lnSpc>
              <a:spcBef>
                <a:spcPct val="0"/>
              </a:spcBef>
            </a:pPr>
            <a:r>
              <a:rPr lang="en-US" b="true" sz="4383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Image Size: </a:t>
            </a:r>
            <a:r>
              <a:rPr lang="en-US" sz="438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224 × 224 pixels</a:t>
            </a:r>
          </a:p>
          <a:p>
            <a:pPr algn="l">
              <a:lnSpc>
                <a:spcPts val="6136"/>
              </a:lnSpc>
              <a:spcBef>
                <a:spcPct val="0"/>
              </a:spcBef>
            </a:pPr>
            <a:r>
              <a:rPr lang="en-US" b="true" sz="4383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Resolution:</a:t>
            </a:r>
            <a:r>
              <a:rPr lang="en-US" sz="438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0.5 microns per pixel</a:t>
            </a:r>
          </a:p>
          <a:p>
            <a:pPr algn="l">
              <a:lnSpc>
                <a:spcPts val="6136"/>
              </a:lnSpc>
              <a:spcBef>
                <a:spcPct val="0"/>
              </a:spcBef>
            </a:pPr>
            <a:r>
              <a:rPr lang="en-US" b="true" sz="4383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Stain: </a:t>
            </a:r>
            <a:r>
              <a:rPr lang="en-US" sz="438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Hematoxylin &amp; Eosin (H&amp;E)</a:t>
            </a:r>
          </a:p>
          <a:p>
            <a:pPr algn="l">
              <a:lnSpc>
                <a:spcPts val="6136"/>
              </a:lnSpc>
              <a:spcBef>
                <a:spcPct val="0"/>
              </a:spcBef>
            </a:pPr>
            <a:r>
              <a:rPr lang="en-US" b="true" sz="4383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Normalization Method: </a:t>
            </a:r>
            <a:r>
              <a:rPr lang="en-US" sz="438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Macenko’s color normalization</a:t>
            </a:r>
          </a:p>
          <a:p>
            <a:pPr algn="l">
              <a:lnSpc>
                <a:spcPts val="6136"/>
              </a:lnSpc>
              <a:spcBef>
                <a:spcPct val="0"/>
              </a:spcBef>
            </a:pPr>
            <a:r>
              <a:rPr lang="en-US" b="true" sz="4383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Source:</a:t>
            </a:r>
            <a:r>
              <a:rPr lang="en-US" sz="438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Human colorectal cancer (CRC) and healthy tissue</a:t>
            </a:r>
          </a:p>
          <a:p>
            <a:pPr algn="l">
              <a:lnSpc>
                <a:spcPts val="6136"/>
              </a:lnSpc>
              <a:spcBef>
                <a:spcPct val="0"/>
              </a:spcBef>
            </a:pPr>
            <a:r>
              <a:rPr lang="en-US" b="true" sz="4383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Patch Type: </a:t>
            </a:r>
            <a:r>
              <a:rPr lang="en-US" sz="438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Non-overlapping image patches</a:t>
            </a:r>
          </a:p>
        </p:txBody>
      </p:sp>
    </p:spTree>
  </p:cSld>
  <p:clrMapOvr>
    <a:masterClrMapping/>
  </p:clrMapOvr>
  <p:transition spd="slow">
    <p:push dir="l"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11251" y="-514686"/>
            <a:ext cx="16176749" cy="11316371"/>
            <a:chOff x="0" y="0"/>
            <a:chExt cx="4260543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60543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60543">
                  <a:moveTo>
                    <a:pt x="0" y="0"/>
                  </a:moveTo>
                  <a:lnTo>
                    <a:pt x="4260543" y="0"/>
                  </a:lnTo>
                  <a:lnTo>
                    <a:pt x="4260543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60543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777934" y="574732"/>
            <a:ext cx="12732132" cy="9140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7"/>
              </a:lnSpc>
              <a:spcBef>
                <a:spcPct val="0"/>
              </a:spcBef>
            </a:pPr>
            <a:r>
              <a:rPr lang="en-US" b="true" sz="580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Tissue Classes (9 classes)</a:t>
            </a:r>
          </a:p>
          <a:p>
            <a:pPr algn="l">
              <a:lnSpc>
                <a:spcPts val="2387"/>
              </a:lnSpc>
              <a:spcBef>
                <a:spcPct val="0"/>
              </a:spcBef>
            </a:pPr>
          </a:p>
          <a:p>
            <a:pPr algn="l" marL="1080660" indent="-540330" lvl="1">
              <a:lnSpc>
                <a:spcPts val="7007"/>
              </a:lnSpc>
              <a:buFont typeface="Arial"/>
              <a:buChar char="•"/>
            </a:pPr>
            <a:r>
              <a:rPr lang="en-US" b="true" sz="500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ADI: </a:t>
            </a:r>
            <a:r>
              <a:rPr lang="en-US" sz="500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Adipose tissue</a:t>
            </a:r>
          </a:p>
          <a:p>
            <a:pPr algn="l" marL="1080660" indent="-540330" lvl="1">
              <a:lnSpc>
                <a:spcPts val="7007"/>
              </a:lnSpc>
              <a:buFont typeface="Arial"/>
              <a:buChar char="•"/>
            </a:pPr>
            <a:r>
              <a:rPr lang="en-US" b="true" sz="500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BACK: </a:t>
            </a:r>
            <a:r>
              <a:rPr lang="en-US" sz="500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Background</a:t>
            </a:r>
          </a:p>
          <a:p>
            <a:pPr algn="l" marL="1080660" indent="-540330" lvl="1">
              <a:lnSpc>
                <a:spcPts val="7007"/>
              </a:lnSpc>
              <a:buFont typeface="Arial"/>
              <a:buChar char="•"/>
            </a:pPr>
            <a:r>
              <a:rPr lang="en-US" b="true" sz="500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DEB: </a:t>
            </a:r>
            <a:r>
              <a:rPr lang="en-US" sz="500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Debris</a:t>
            </a:r>
          </a:p>
          <a:p>
            <a:pPr algn="l" marL="1080660" indent="-540330" lvl="1">
              <a:lnSpc>
                <a:spcPts val="7007"/>
              </a:lnSpc>
              <a:buFont typeface="Arial"/>
              <a:buChar char="•"/>
            </a:pPr>
            <a:r>
              <a:rPr lang="en-US" b="true" sz="500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LYM: </a:t>
            </a:r>
            <a:r>
              <a:rPr lang="en-US" sz="500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Lymphocytes</a:t>
            </a:r>
          </a:p>
          <a:p>
            <a:pPr algn="l" marL="1080660" indent="-540330" lvl="1">
              <a:lnSpc>
                <a:spcPts val="7007"/>
              </a:lnSpc>
              <a:buFont typeface="Arial"/>
              <a:buChar char="•"/>
            </a:pPr>
            <a:r>
              <a:rPr lang="en-US" b="true" sz="500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MUC: </a:t>
            </a:r>
            <a:r>
              <a:rPr lang="en-US" sz="500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Mucus</a:t>
            </a:r>
          </a:p>
          <a:p>
            <a:pPr algn="l" marL="1080660" indent="-540330" lvl="1">
              <a:lnSpc>
                <a:spcPts val="7007"/>
              </a:lnSpc>
              <a:buFont typeface="Arial"/>
              <a:buChar char="•"/>
            </a:pPr>
            <a:r>
              <a:rPr lang="en-US" b="true" sz="500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MUS: </a:t>
            </a:r>
            <a:r>
              <a:rPr lang="en-US" sz="500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Smooth muscle</a:t>
            </a:r>
          </a:p>
          <a:p>
            <a:pPr algn="l" marL="1080660" indent="-540330" lvl="1">
              <a:lnSpc>
                <a:spcPts val="7007"/>
              </a:lnSpc>
              <a:buFont typeface="Arial"/>
              <a:buChar char="•"/>
            </a:pPr>
            <a:r>
              <a:rPr lang="en-US" b="true" sz="500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NORM: </a:t>
            </a:r>
            <a:r>
              <a:rPr lang="en-US" sz="500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Normal colon mucosa</a:t>
            </a:r>
          </a:p>
          <a:p>
            <a:pPr algn="l" marL="1080660" indent="-540330" lvl="1">
              <a:lnSpc>
                <a:spcPts val="7007"/>
              </a:lnSpc>
              <a:buFont typeface="Arial"/>
              <a:buChar char="•"/>
            </a:pPr>
            <a:r>
              <a:rPr lang="en-US" b="true" sz="500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STR: </a:t>
            </a:r>
            <a:r>
              <a:rPr lang="en-US" sz="500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Cancer-associated stroma</a:t>
            </a:r>
          </a:p>
          <a:p>
            <a:pPr algn="l" marL="903216" indent="-451608" lvl="1">
              <a:lnSpc>
                <a:spcPts val="5856"/>
              </a:lnSpc>
              <a:buFont typeface="Arial"/>
              <a:buChar char="•"/>
            </a:pPr>
            <a:r>
              <a:rPr lang="en-US" b="true" sz="4183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TUM: </a:t>
            </a:r>
            <a:r>
              <a:rPr lang="en-US" sz="418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Colorectal adenocarcinoma epithelium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171895" y="1368368"/>
            <a:ext cx="5531398" cy="6079571"/>
          </a:xfrm>
          <a:custGeom>
            <a:avLst/>
            <a:gdLst/>
            <a:ahLst/>
            <a:cxnLst/>
            <a:rect r="r" b="b" t="t" l="l"/>
            <a:pathLst>
              <a:path h="6079571" w="5531398">
                <a:moveTo>
                  <a:pt x="0" y="0"/>
                </a:moveTo>
                <a:lnTo>
                  <a:pt x="5531398" y="0"/>
                </a:lnTo>
                <a:lnTo>
                  <a:pt x="5531398" y="6079571"/>
                </a:lnTo>
                <a:lnTo>
                  <a:pt x="0" y="6079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452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14295" y="-493931"/>
            <a:ext cx="16401374" cy="14722129"/>
            <a:chOff x="0" y="0"/>
            <a:chExt cx="4319703" cy="38774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19703" cy="3877433"/>
            </a:xfrm>
            <a:custGeom>
              <a:avLst/>
              <a:gdLst/>
              <a:ahLst/>
              <a:cxnLst/>
              <a:rect r="r" b="b" t="t" l="l"/>
              <a:pathLst>
                <a:path h="3877433" w="4319703">
                  <a:moveTo>
                    <a:pt x="0" y="0"/>
                  </a:moveTo>
                  <a:lnTo>
                    <a:pt x="4319703" y="0"/>
                  </a:lnTo>
                  <a:lnTo>
                    <a:pt x="4319703" y="3877433"/>
                  </a:lnTo>
                  <a:lnTo>
                    <a:pt x="0" y="38774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19703" cy="3925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032060" y="1442316"/>
            <a:ext cx="8749156" cy="611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Our Dataset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  <a:p>
            <a:pPr algn="l">
              <a:lnSpc>
                <a:spcPts val="6895"/>
              </a:lnSpc>
              <a:spcBef>
                <a:spcPct val="0"/>
              </a:spcBef>
            </a:pPr>
            <a:r>
              <a:rPr lang="en-US" sz="49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used:</a:t>
            </a:r>
          </a:p>
          <a:p>
            <a:pPr algn="l">
              <a:lnSpc>
                <a:spcPts val="6895"/>
              </a:lnSpc>
              <a:spcBef>
                <a:spcPct val="0"/>
              </a:spcBef>
            </a:pPr>
            <a:r>
              <a:rPr lang="en-US" sz="49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9000 images for</a:t>
            </a:r>
            <a:r>
              <a:rPr lang="en-US" b="true" sz="492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training</a:t>
            </a:r>
          </a:p>
          <a:p>
            <a:pPr algn="l">
              <a:lnSpc>
                <a:spcPts val="6895"/>
              </a:lnSpc>
              <a:spcBef>
                <a:spcPct val="0"/>
              </a:spcBef>
            </a:pPr>
            <a:r>
              <a:rPr lang="en-US" sz="49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1000 images for </a:t>
            </a:r>
            <a:r>
              <a:rPr lang="en-US" b="true" sz="492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validation</a:t>
            </a:r>
          </a:p>
          <a:p>
            <a:pPr algn="l">
              <a:lnSpc>
                <a:spcPts val="6895"/>
              </a:lnSpc>
              <a:spcBef>
                <a:spcPct val="0"/>
              </a:spcBef>
            </a:pPr>
            <a:r>
              <a:rPr lang="en-US" sz="49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Each image has a label describing the tissue type</a:t>
            </a:r>
            <a:r>
              <a:rPr lang="en-US" b="true" sz="492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.</a:t>
            </a:r>
          </a:p>
        </p:txBody>
      </p:sp>
    </p:spTree>
  </p:cSld>
  <p:clrMapOvr>
    <a:masterClrMapping/>
  </p:clrMapOvr>
  <p:transition spd="slow">
    <p:push dir="l"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98164" y="-514350"/>
            <a:ext cx="16407903" cy="11316371"/>
            <a:chOff x="0" y="0"/>
            <a:chExt cx="4321423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21423" cy="2980443"/>
            </a:xfrm>
            <a:custGeom>
              <a:avLst/>
              <a:gdLst/>
              <a:ahLst/>
              <a:cxnLst/>
              <a:rect r="r" b="b" t="t" l="l"/>
              <a:pathLst>
                <a:path h="2980443" w="4321423">
                  <a:moveTo>
                    <a:pt x="0" y="0"/>
                  </a:moveTo>
                  <a:lnTo>
                    <a:pt x="4321423" y="0"/>
                  </a:lnTo>
                  <a:lnTo>
                    <a:pt x="4321423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21423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06375" y="734299"/>
            <a:ext cx="12558357" cy="3113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"/>
              </a:lnSpc>
              <a:spcBef>
                <a:spcPct val="0"/>
              </a:spcBef>
            </a:pPr>
            <a:r>
              <a:rPr lang="en-US" b="true" sz="1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Preparing the Data (Model Format)</a:t>
            </a:r>
          </a:p>
          <a:p>
            <a:pPr algn="l" marL="761100" indent="-380550" lvl="1">
              <a:lnSpc>
                <a:spcPts val="4935"/>
              </a:lnSpc>
              <a:buFont typeface="Arial"/>
              <a:buChar char="•"/>
            </a:pPr>
            <a:r>
              <a:rPr lang="en-US" sz="35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structured each data sample like a conversation between a user and AI:</a:t>
            </a:r>
          </a:p>
          <a:p>
            <a:pPr algn="l">
              <a:lnSpc>
                <a:spcPts val="4935"/>
              </a:lnSpc>
              <a:spcBef>
                <a:spcPct val="0"/>
              </a:spcBef>
            </a:pPr>
            <a:r>
              <a:rPr lang="en-US" sz="35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User: Shows the image and asks what it is</a:t>
            </a:r>
          </a:p>
          <a:p>
            <a:pPr algn="l">
              <a:lnSpc>
                <a:spcPts val="4935"/>
              </a:lnSpc>
              <a:spcBef>
                <a:spcPct val="0"/>
              </a:spcBef>
            </a:pPr>
            <a:r>
              <a:rPr lang="en-US" sz="35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Assistant (AI): Replies with the correct tissue class</a:t>
            </a:r>
          </a:p>
          <a:p>
            <a:pPr algn="l">
              <a:lnSpc>
                <a:spcPts val="4935"/>
              </a:lnSpc>
              <a:spcBef>
                <a:spcPct val="0"/>
              </a:spcBef>
            </a:pPr>
            <a:r>
              <a:rPr lang="en-US" sz="35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Example format used in training: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860228" y="4549756"/>
            <a:ext cx="12244365" cy="2199894"/>
            <a:chOff x="0" y="0"/>
            <a:chExt cx="3224853" cy="57939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24853" cy="579396"/>
            </a:xfrm>
            <a:custGeom>
              <a:avLst/>
              <a:gdLst/>
              <a:ahLst/>
              <a:cxnLst/>
              <a:rect r="r" b="b" t="t" l="l"/>
              <a:pathLst>
                <a:path h="579396" w="3224853">
                  <a:moveTo>
                    <a:pt x="10749" y="0"/>
                  </a:moveTo>
                  <a:lnTo>
                    <a:pt x="3214105" y="0"/>
                  </a:lnTo>
                  <a:cubicBezTo>
                    <a:pt x="3216955" y="0"/>
                    <a:pt x="3219689" y="1132"/>
                    <a:pt x="3221705" y="3148"/>
                  </a:cubicBezTo>
                  <a:cubicBezTo>
                    <a:pt x="3223721" y="5164"/>
                    <a:pt x="3224853" y="7898"/>
                    <a:pt x="3224853" y="10749"/>
                  </a:cubicBezTo>
                  <a:lnTo>
                    <a:pt x="3224853" y="568647"/>
                  </a:lnTo>
                  <a:cubicBezTo>
                    <a:pt x="3224853" y="571498"/>
                    <a:pt x="3223721" y="574232"/>
                    <a:pt x="3221705" y="576248"/>
                  </a:cubicBezTo>
                  <a:cubicBezTo>
                    <a:pt x="3219689" y="578263"/>
                    <a:pt x="3216955" y="579396"/>
                    <a:pt x="3214105" y="579396"/>
                  </a:cubicBezTo>
                  <a:lnTo>
                    <a:pt x="10749" y="579396"/>
                  </a:lnTo>
                  <a:cubicBezTo>
                    <a:pt x="7898" y="579396"/>
                    <a:pt x="5164" y="578263"/>
                    <a:pt x="3148" y="576248"/>
                  </a:cubicBezTo>
                  <a:cubicBezTo>
                    <a:pt x="1132" y="574232"/>
                    <a:pt x="0" y="571498"/>
                    <a:pt x="0" y="568647"/>
                  </a:cubicBezTo>
                  <a:lnTo>
                    <a:pt x="0" y="10749"/>
                  </a:lnTo>
                  <a:cubicBezTo>
                    <a:pt x="0" y="7898"/>
                    <a:pt x="1132" y="5164"/>
                    <a:pt x="3148" y="3148"/>
                  </a:cubicBezTo>
                  <a:cubicBezTo>
                    <a:pt x="5164" y="1132"/>
                    <a:pt x="7898" y="0"/>
                    <a:pt x="10749" y="0"/>
                  </a:cubicBezTo>
                  <a:close/>
                </a:path>
              </a:pathLst>
            </a:custGeom>
            <a:solidFill>
              <a:srgbClr val="F6F9F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3224853" cy="6651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99"/>
                </a:lnSpc>
              </a:pPr>
              <a:r>
                <a:rPr lang="en-US" sz="3999" b="true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User</a:t>
              </a:r>
              <a:r>
                <a:rPr lang="en-US" sz="3999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: [Image + Prompt]</a:t>
              </a:r>
            </a:p>
            <a:p>
              <a:pPr algn="l">
                <a:lnSpc>
                  <a:spcPts val="5599"/>
                </a:lnSpc>
              </a:pPr>
              <a:r>
                <a:rPr lang="en-US" sz="3999" b="true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Assistant</a:t>
              </a:r>
              <a:r>
                <a:rPr lang="en-US" sz="3999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: "Colorectal Adenocarcinoma Epithelium"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806375" y="7366306"/>
            <a:ext cx="14009707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</a:t>
            </a:r>
            <a:r>
              <a:rPr lang="en-US" sz="4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his format helps MedGemma learn like it's having a conversation.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60562" y="-514350"/>
            <a:ext cx="16145505" cy="11316371"/>
            <a:chOff x="0" y="0"/>
            <a:chExt cx="4252314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52314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52314">
                  <a:moveTo>
                    <a:pt x="0" y="0"/>
                  </a:moveTo>
                  <a:lnTo>
                    <a:pt x="4252314" y="0"/>
                  </a:lnTo>
                  <a:lnTo>
                    <a:pt x="4252314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52314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435251" y="384892"/>
            <a:ext cx="10927858" cy="1173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560"/>
              </a:lnSpc>
            </a:pPr>
            <a:r>
              <a:rPr lang="en-US" sz="6978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What is MiniGPT-Med?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47349" y="1654846"/>
            <a:ext cx="13686052" cy="914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MiniGPT-Med is an AI model designed for medical vision-language tasks.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 works with various types of medical imaging, including X-rays, CT scans, and MRIs.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 can perform multiple tasks, such as: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• Medical report generation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</a:t>
            </a: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• Visual Question Answering (VQA)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• Disease identification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 combines image and text data to improve diagnostic accuracy.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goal is to be a general-purpose tool for radiology that enhances diagnostic efficiency.</a:t>
            </a:r>
          </a:p>
          <a:p>
            <a:pPr algn="just">
              <a:lnSpc>
                <a:spcPts val="5599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98164" y="-514350"/>
            <a:ext cx="16407903" cy="11316371"/>
            <a:chOff x="0" y="0"/>
            <a:chExt cx="4321423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21423" cy="2980443"/>
            </a:xfrm>
            <a:custGeom>
              <a:avLst/>
              <a:gdLst/>
              <a:ahLst/>
              <a:cxnLst/>
              <a:rect r="r" b="b" t="t" l="l"/>
              <a:pathLst>
                <a:path h="2980443" w="4321423">
                  <a:moveTo>
                    <a:pt x="0" y="0"/>
                  </a:moveTo>
                  <a:lnTo>
                    <a:pt x="4321423" y="0"/>
                  </a:lnTo>
                  <a:lnTo>
                    <a:pt x="4321423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21423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973538" y="3844696"/>
            <a:ext cx="9991300" cy="6269541"/>
          </a:xfrm>
          <a:custGeom>
            <a:avLst/>
            <a:gdLst/>
            <a:ahLst/>
            <a:cxnLst/>
            <a:rect r="r" b="b" t="t" l="l"/>
            <a:pathLst>
              <a:path h="6269541" w="9991300">
                <a:moveTo>
                  <a:pt x="0" y="0"/>
                </a:moveTo>
                <a:lnTo>
                  <a:pt x="9991301" y="0"/>
                </a:lnTo>
                <a:lnTo>
                  <a:pt x="9991301" y="6269541"/>
                </a:lnTo>
                <a:lnTo>
                  <a:pt x="0" y="62695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74858" y="303936"/>
            <a:ext cx="13509903" cy="354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Testing the Model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compared:</a:t>
            </a:r>
          </a:p>
          <a:p>
            <a:pPr algn="l" marL="777242" indent="-388621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original base model</a:t>
            </a:r>
          </a:p>
          <a:p>
            <a:pPr algn="l" marL="777242" indent="-388621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fine-tuned model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See how accuracy improves after teaching the model on our 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59066" y="4619625"/>
            <a:ext cx="402871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7000 images for Test</a:t>
            </a:r>
          </a:p>
        </p:txBody>
      </p:sp>
    </p:spTree>
  </p:cSld>
  <p:clrMapOvr>
    <a:masterClrMapping/>
  </p:clrMapOvr>
  <p:transition spd="slow">
    <p:push dir="l"/>
  </p:transition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98164" y="-514350"/>
            <a:ext cx="16407903" cy="11316371"/>
            <a:chOff x="0" y="0"/>
            <a:chExt cx="4321423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21423" cy="2980443"/>
            </a:xfrm>
            <a:custGeom>
              <a:avLst/>
              <a:gdLst/>
              <a:ahLst/>
              <a:cxnLst/>
              <a:rect r="r" b="b" t="t" l="l"/>
              <a:pathLst>
                <a:path h="2980443" w="4321423">
                  <a:moveTo>
                    <a:pt x="0" y="0"/>
                  </a:moveTo>
                  <a:lnTo>
                    <a:pt x="4321423" y="0"/>
                  </a:lnTo>
                  <a:lnTo>
                    <a:pt x="4321423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21423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577033" y="2721485"/>
            <a:ext cx="7133934" cy="1154410"/>
          </a:xfrm>
          <a:custGeom>
            <a:avLst/>
            <a:gdLst/>
            <a:ahLst/>
            <a:cxnLst/>
            <a:rect r="r" b="b" t="t" l="l"/>
            <a:pathLst>
              <a:path h="1154410" w="7133934">
                <a:moveTo>
                  <a:pt x="0" y="0"/>
                </a:moveTo>
                <a:lnTo>
                  <a:pt x="7133934" y="0"/>
                </a:lnTo>
                <a:lnTo>
                  <a:pt x="7133934" y="1154410"/>
                </a:lnTo>
                <a:lnTo>
                  <a:pt x="0" y="1154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1961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76137" y="5297838"/>
            <a:ext cx="7133934" cy="3711742"/>
          </a:xfrm>
          <a:custGeom>
            <a:avLst/>
            <a:gdLst/>
            <a:ahLst/>
            <a:cxnLst/>
            <a:rect r="r" b="b" t="t" l="l"/>
            <a:pathLst>
              <a:path h="3711742" w="7133934">
                <a:moveTo>
                  <a:pt x="0" y="0"/>
                </a:moveTo>
                <a:lnTo>
                  <a:pt x="7133934" y="0"/>
                </a:lnTo>
                <a:lnTo>
                  <a:pt x="7133934" y="3711742"/>
                </a:lnTo>
                <a:lnTo>
                  <a:pt x="0" y="37117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0505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15569" y="1598811"/>
            <a:ext cx="10975538" cy="57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5"/>
              </a:lnSpc>
              <a:spcBef>
                <a:spcPct val="0"/>
              </a:spcBef>
            </a:pPr>
            <a:r>
              <a:rPr lang="en-US" b="true" sz="342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→ H</a:t>
            </a:r>
            <a:r>
              <a:rPr lang="en-US" b="true" sz="342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ow many predicted positives are actually positive.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82303" y="4352145"/>
            <a:ext cx="10842070" cy="57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5"/>
              </a:lnSpc>
              <a:spcBef>
                <a:spcPct val="0"/>
              </a:spcBef>
            </a:pPr>
            <a:r>
              <a:rPr lang="en-US" b="true" sz="342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→ H</a:t>
            </a:r>
            <a:r>
              <a:rPr lang="en-US" b="true" sz="342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ow many actual positives are correctly predicted.</a:t>
            </a:r>
          </a:p>
        </p:txBody>
      </p:sp>
    </p:spTree>
  </p:cSld>
  <p:clrMapOvr>
    <a:masterClrMapping/>
  </p:clrMapOvr>
  <p:transition spd="slow">
    <p:push dir="l"/>
  </p:transition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06751" y="-840274"/>
            <a:ext cx="19309293" cy="14722129"/>
            <a:chOff x="0" y="0"/>
            <a:chExt cx="5085575" cy="38774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85575" cy="3877433"/>
            </a:xfrm>
            <a:custGeom>
              <a:avLst/>
              <a:gdLst/>
              <a:ahLst/>
              <a:cxnLst/>
              <a:rect r="r" b="b" t="t" l="l"/>
              <a:pathLst>
                <a:path h="3877433" w="5085575">
                  <a:moveTo>
                    <a:pt x="0" y="0"/>
                  </a:moveTo>
                  <a:lnTo>
                    <a:pt x="5085575" y="0"/>
                  </a:lnTo>
                  <a:lnTo>
                    <a:pt x="5085575" y="3877433"/>
                  </a:lnTo>
                  <a:lnTo>
                    <a:pt x="0" y="38774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085575" cy="3925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11857" y="1570813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142426" y="923925"/>
            <a:ext cx="13509100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This is the Colab notebook we used to fine-tune MedGemma on the NCT-CRC-HE-100K Dataset for medical image classification: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41695" y="4745362"/>
            <a:ext cx="12110562" cy="398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5"/>
              </a:lnSpc>
              <a:spcBef>
                <a:spcPct val="0"/>
              </a:spcBef>
            </a:pPr>
            <a:r>
              <a:rPr lang="en-US" sz="2325" u="sng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  <a:hlinkClick r:id="rId3" tooltip="https://colab.research.google.com/drive/1rOQrAkFkhguH85kuI9pUfV8GwFj3b1D-?usp=sharing"/>
              </a:rPr>
              <a:t> https://colab.research.google.com/drive/1rOQrAkFkhguH85kuI9pUfV8GwFj3b1D-?usp=sharing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41695" y="5451563"/>
            <a:ext cx="13708603" cy="807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5"/>
              </a:lnSpc>
              <a:spcBef>
                <a:spcPct val="0"/>
              </a:spcBef>
            </a:pPr>
            <a:r>
              <a:rPr lang="en-US" sz="2325" u="sng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  <a:hlinkClick r:id="rId4" tooltip="https://colab.research.google.com/github/google-health/medgemma/blob/main/notebooks/fine_tune_with_hugging_face.ipynb?authuser=6"/>
              </a:rPr>
              <a:t>https://colab.research.google.com/github/google-health/medgemma/blob/main/notebooks/fine_tune_with_hugging_face.ipynb?authuser=6#</a:t>
            </a:r>
          </a:p>
        </p:txBody>
      </p:sp>
    </p:spTree>
  </p:cSld>
  <p:clrMapOvr>
    <a:masterClrMapping/>
  </p:clrMapOvr>
  <p:transition spd="slow">
    <p:push dir="l"/>
  </p:transition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93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06751" y="-446248"/>
            <a:ext cx="19309293" cy="14722129"/>
            <a:chOff x="0" y="0"/>
            <a:chExt cx="5085575" cy="38774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5575" cy="3877433"/>
            </a:xfrm>
            <a:custGeom>
              <a:avLst/>
              <a:gdLst/>
              <a:ahLst/>
              <a:cxnLst/>
              <a:rect r="r" b="b" t="t" l="l"/>
              <a:pathLst>
                <a:path h="3877433" w="5085575">
                  <a:moveTo>
                    <a:pt x="0" y="0"/>
                  </a:moveTo>
                  <a:lnTo>
                    <a:pt x="5085575" y="0"/>
                  </a:lnTo>
                  <a:lnTo>
                    <a:pt x="5085575" y="3877433"/>
                  </a:lnTo>
                  <a:lnTo>
                    <a:pt x="0" y="38774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085575" cy="3925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11857" y="1570813"/>
            <a:ext cx="679337" cy="67933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8958327" cy="10287000"/>
            <a:chOff x="0" y="0"/>
            <a:chExt cx="3282950" cy="3769868"/>
          </a:xfrm>
        </p:grpSpPr>
        <p:sp>
          <p:nvSpPr>
            <p:cNvPr name="Freeform 9" id="9"/>
            <p:cNvSpPr/>
            <p:nvPr/>
          </p:nvSpPr>
          <p:spPr>
            <a:xfrm flipH="false" flipV="false" rot="6000">
              <a:off x="-3287" y="-2275"/>
              <a:ext cx="3289525" cy="3775004"/>
            </a:xfrm>
            <a:custGeom>
              <a:avLst/>
              <a:gdLst/>
              <a:ahLst/>
              <a:cxnLst/>
              <a:rect r="r" b="b" t="t" l="l"/>
              <a:pathLst>
                <a:path h="3775004" w="3289525">
                  <a:moveTo>
                    <a:pt x="0" y="5143"/>
                  </a:moveTo>
                  <a:lnTo>
                    <a:pt x="2532376" y="723"/>
                  </a:lnTo>
                  <a:cubicBezTo>
                    <a:pt x="2946395" y="0"/>
                    <a:pt x="3283619" y="385878"/>
                    <a:pt x="3284449" y="861304"/>
                  </a:cubicBezTo>
                  <a:lnTo>
                    <a:pt x="3289524" y="3769275"/>
                  </a:lnTo>
                  <a:lnTo>
                    <a:pt x="6579" y="3775005"/>
                  </a:lnTo>
                  <a:lnTo>
                    <a:pt x="0" y="5143"/>
                  </a:lnTo>
                  <a:close/>
                </a:path>
              </a:pathLst>
            </a:custGeom>
            <a:blipFill>
              <a:blip r:embed="rId2"/>
              <a:stretch>
                <a:fillRect l="-41209" t="-53" r="-41648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144000" y="3370527"/>
            <a:ext cx="8438313" cy="5887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381" indent="-399190" lvl="1">
              <a:lnSpc>
                <a:spcPts val="5177"/>
              </a:lnSpc>
              <a:spcBef>
                <a:spcPct val="0"/>
              </a:spcBef>
              <a:buFont typeface="Arial"/>
              <a:buChar char="•"/>
            </a:pPr>
            <a:r>
              <a:rPr lang="en-US" sz="369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RSNA (Radiolog</a:t>
            </a:r>
            <a:r>
              <a:rPr lang="en-US" sz="369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ical Society of North America) dataset i</a:t>
            </a:r>
            <a:r>
              <a:rPr lang="en-US" sz="369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ncludes annotated chest X-rays. The dataset comprises 1,218 patients who had at least one or more pneumonia conditions. We use this dataset for image description tasks, training MedGemma to generate meaningful captions for chest X-rays related to pneumonia.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14527" y="1729449"/>
            <a:ext cx="469374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RSNA</a:t>
            </a:r>
            <a:r>
              <a:rPr lang="en-US" b="true" sz="54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Dataset:</a:t>
            </a:r>
          </a:p>
        </p:txBody>
      </p:sp>
    </p:spTree>
  </p:cSld>
  <p:clrMapOvr>
    <a:masterClrMapping/>
  </p:clrMapOvr>
  <p:transition spd="slow">
    <p:push dir="l"/>
  </p:transition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14295" y="-493931"/>
            <a:ext cx="16401374" cy="14722129"/>
            <a:chOff x="0" y="0"/>
            <a:chExt cx="4319703" cy="38774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19703" cy="3877433"/>
            </a:xfrm>
            <a:custGeom>
              <a:avLst/>
              <a:gdLst/>
              <a:ahLst/>
              <a:cxnLst/>
              <a:rect r="r" b="b" t="t" l="l"/>
              <a:pathLst>
                <a:path h="3877433" w="4319703">
                  <a:moveTo>
                    <a:pt x="0" y="0"/>
                  </a:moveTo>
                  <a:lnTo>
                    <a:pt x="4319703" y="0"/>
                  </a:lnTo>
                  <a:lnTo>
                    <a:pt x="4319703" y="3877433"/>
                  </a:lnTo>
                  <a:lnTo>
                    <a:pt x="0" y="38774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19703" cy="3925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032060" y="1442316"/>
            <a:ext cx="8749156" cy="611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Our Dataset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  <a:p>
            <a:pPr algn="l">
              <a:lnSpc>
                <a:spcPts val="6895"/>
              </a:lnSpc>
              <a:spcBef>
                <a:spcPct val="0"/>
              </a:spcBef>
            </a:pPr>
            <a:r>
              <a:rPr lang="en-US" sz="49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used:</a:t>
            </a:r>
          </a:p>
          <a:p>
            <a:pPr algn="l">
              <a:lnSpc>
                <a:spcPts val="6895"/>
              </a:lnSpc>
              <a:spcBef>
                <a:spcPct val="0"/>
              </a:spcBef>
            </a:pPr>
            <a:r>
              <a:rPr lang="en-US" sz="49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630 images for</a:t>
            </a:r>
            <a:r>
              <a:rPr lang="en-US" b="true" sz="492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training</a:t>
            </a:r>
          </a:p>
          <a:p>
            <a:pPr algn="l">
              <a:lnSpc>
                <a:spcPts val="6895"/>
              </a:lnSpc>
              <a:spcBef>
                <a:spcPct val="0"/>
              </a:spcBef>
            </a:pPr>
            <a:r>
              <a:rPr lang="en-US" sz="49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80 images for </a:t>
            </a:r>
            <a:r>
              <a:rPr lang="en-US" b="true" sz="492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validation</a:t>
            </a:r>
          </a:p>
          <a:p>
            <a:pPr algn="l">
              <a:lnSpc>
                <a:spcPts val="6895"/>
              </a:lnSpc>
              <a:spcBef>
                <a:spcPct val="0"/>
              </a:spcBef>
            </a:pPr>
            <a:r>
              <a:rPr lang="en-US" sz="4925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Each image has a label describing the tissue type</a:t>
            </a:r>
            <a:r>
              <a:rPr lang="en-US" b="true" sz="4925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.</a:t>
            </a:r>
          </a:p>
        </p:txBody>
      </p:sp>
    </p:spTree>
  </p:cSld>
  <p:clrMapOvr>
    <a:masterClrMapping/>
  </p:clrMapOvr>
  <p:transition spd="slow">
    <p:push dir="l"/>
  </p:transition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17774" y="-514686"/>
            <a:ext cx="15970226" cy="11316371"/>
            <a:chOff x="0" y="0"/>
            <a:chExt cx="4206150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06150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06150">
                  <a:moveTo>
                    <a:pt x="0" y="0"/>
                  </a:moveTo>
                  <a:lnTo>
                    <a:pt x="4206150" y="0"/>
                  </a:lnTo>
                  <a:lnTo>
                    <a:pt x="4206150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06150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171773" y="4518091"/>
            <a:ext cx="10347819" cy="5768909"/>
          </a:xfrm>
          <a:custGeom>
            <a:avLst/>
            <a:gdLst/>
            <a:ahLst/>
            <a:cxnLst/>
            <a:rect r="r" b="b" t="t" l="l"/>
            <a:pathLst>
              <a:path h="5768909" w="10347819">
                <a:moveTo>
                  <a:pt x="0" y="0"/>
                </a:moveTo>
                <a:lnTo>
                  <a:pt x="10347819" y="0"/>
                </a:lnTo>
                <a:lnTo>
                  <a:pt x="10347819" y="5768909"/>
                </a:lnTo>
                <a:lnTo>
                  <a:pt x="0" y="57689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70537" y="720093"/>
            <a:ext cx="852234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Training Considerations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70537" y="1933736"/>
            <a:ext cx="13635937" cy="270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Balancing Performance &amp; Cost:</a:t>
            </a:r>
          </a:p>
          <a:p>
            <a:pPr algn="l" marL="798831" indent="-399416" lvl="1">
              <a:lnSpc>
                <a:spcPts val="5180"/>
              </a:lnSpc>
              <a:buFont typeface="Arial"/>
              <a:buChar char="•"/>
            </a:pPr>
            <a:r>
              <a:rPr lang="en-US" sz="37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emphasize the need to balance model size, dataset size, and computational resources to ensure efficient training of large language models (LLMs).</a:t>
            </a:r>
          </a:p>
        </p:txBody>
      </p:sp>
    </p:spTree>
  </p:cSld>
  <p:clrMapOvr>
    <a:masterClrMapping/>
  </p:clrMapOvr>
  <p:transition spd="slow">
    <p:push dir="l"/>
  </p:transition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17774" y="-514686"/>
            <a:ext cx="15970226" cy="11316371"/>
            <a:chOff x="0" y="0"/>
            <a:chExt cx="4206150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06150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06150">
                  <a:moveTo>
                    <a:pt x="0" y="0"/>
                  </a:moveTo>
                  <a:lnTo>
                    <a:pt x="4206150" y="0"/>
                  </a:lnTo>
                  <a:lnTo>
                    <a:pt x="4206150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06150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78237" y="1038225"/>
            <a:ext cx="14649301" cy="810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Why These Specific Layers Were Fine-Tuned?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fine-tuned only the final attention layers of the language and vision modules: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Layer 33 in the language model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Layer 26 in the vision encoder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lm_head for output generation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These layers were chosen because: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They capture high-level task-specific features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Updating them improves performance without full retraining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Follows PEFT strategy (efficient and memory-saving)</a:t>
            </a:r>
          </a:p>
        </p:txBody>
      </p:sp>
    </p:spTree>
  </p:cSld>
  <p:clrMapOvr>
    <a:masterClrMapping/>
  </p:clrMapOvr>
  <p:transition spd="slow">
    <p:push dir="l"/>
  </p:transition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06751" y="-446248"/>
            <a:ext cx="19309293" cy="14722129"/>
            <a:chOff x="0" y="0"/>
            <a:chExt cx="5085575" cy="3877433"/>
          </a:xfrm>
        </p:grpSpPr>
        <p:sp>
          <p:nvSpPr>
            <p:cNvPr name="Freeform 4" id="4">
              <a:hlinkClick r:id="rId3" tooltip="https://colab.research.google.com/drive/1xk2zmtXTqy277YlKaROO9c4rDItaZfoN?usp=sharing"/>
            </p:cNvPr>
            <p:cNvSpPr/>
            <p:nvPr/>
          </p:nvSpPr>
          <p:spPr>
            <a:xfrm flipH="false" flipV="false" rot="0">
              <a:off x="0" y="0"/>
              <a:ext cx="5085575" cy="3877433"/>
            </a:xfrm>
            <a:custGeom>
              <a:avLst/>
              <a:gdLst/>
              <a:ahLst/>
              <a:cxnLst/>
              <a:rect r="r" b="b" t="t" l="l"/>
              <a:pathLst>
                <a:path h="3877433" w="5085575">
                  <a:moveTo>
                    <a:pt x="0" y="0"/>
                  </a:moveTo>
                  <a:lnTo>
                    <a:pt x="5085575" y="0"/>
                  </a:lnTo>
                  <a:lnTo>
                    <a:pt x="5085575" y="3877433"/>
                  </a:lnTo>
                  <a:lnTo>
                    <a:pt x="0" y="38774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085575" cy="3925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11857" y="1570813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142426" y="923925"/>
            <a:ext cx="13509100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This is the Colab notebook we used to fine-tune MedGemma on the RSNA dataset for medical image description: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42426" y="7013000"/>
            <a:ext cx="12585311" cy="1179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sz="3425" u="sng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  <a:hlinkClick r:id="rId4" tooltip="https://colab.research.google.com/drive/1JCBHMRdaPEDoDuV1hq1hK-MveW3yuxz-?usp=sharing"/>
              </a:rPr>
              <a:t>https://colab.research.google.com/drive/1JCBHMRdaPEDoDuV1hq1hK-MveW3yuxz-?usp=sharing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42426" y="4335459"/>
            <a:ext cx="12585311" cy="1179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5"/>
              </a:lnSpc>
              <a:spcBef>
                <a:spcPct val="0"/>
              </a:spcBef>
            </a:pPr>
            <a:r>
              <a:rPr lang="en-US" sz="3425" u="sng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  <a:hlinkClick r:id="rId5" tooltip="https://colab.research.google.com/drive/1JCBHMRdaPEDoDuV1hq1hK-MveW3yuxz-?usp=sharing"/>
              </a:rPr>
              <a:t>https://colab.research.google.com/drive/1xk2zmtXTqy277YlKaROO9c4rDItaZfoN?usp=sharing</a:t>
            </a:r>
          </a:p>
        </p:txBody>
      </p:sp>
    </p:spTree>
  </p:cSld>
  <p:clrMapOvr>
    <a:masterClrMapping/>
  </p:clrMapOvr>
  <p:transition spd="slow">
    <p:wipe dir="l"/>
  </p:transition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43688" y="3705225"/>
            <a:ext cx="5000625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b="true" sz="150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Demo</a:t>
            </a:r>
          </a:p>
        </p:txBody>
      </p:sp>
    </p:spTree>
  </p:cSld>
  <p:clrMapOvr>
    <a:masterClrMapping/>
  </p:clrMapOvr>
  <p:transition spd="slow">
    <p:push dir="l"/>
  </p:transition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17774" y="-300928"/>
            <a:ext cx="15970226" cy="11316371"/>
            <a:chOff x="0" y="0"/>
            <a:chExt cx="4206150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06150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06150">
                  <a:moveTo>
                    <a:pt x="0" y="0"/>
                  </a:moveTo>
                  <a:lnTo>
                    <a:pt x="4206150" y="0"/>
                  </a:lnTo>
                  <a:lnTo>
                    <a:pt x="4206150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06150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98695" y="923925"/>
            <a:ext cx="13772362" cy="447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Our API Deployment</a:t>
            </a:r>
          </a:p>
          <a:p>
            <a:pPr algn="ctr">
              <a:lnSpc>
                <a:spcPts val="3255"/>
              </a:lnSpc>
              <a:spcBef>
                <a:spcPct val="0"/>
              </a:spcBef>
            </a:pP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We created a live API demo that allows users to upload a medical image and receive a text-based diagnosis or caption in real-time, using our fine-tuned MedGemma model.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89807" y="6671384"/>
            <a:ext cx="11569379" cy="1056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5"/>
              </a:lnSpc>
              <a:spcBef>
                <a:spcPct val="0"/>
              </a:spcBef>
            </a:pPr>
            <a:r>
              <a:rPr lang="en-US" sz="3025" u="sng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  <a:hlinkClick r:id="rId3" tooltip="https://drive.google.com/file/d/11RLpDMZ2eM_Pc2Eswu3cLTAYNy-8WXvk/view?usp=drivesdk"/>
              </a:rPr>
              <a:t>  https://drive.google.com/file/d/11RLpDMZ2eM_Pc2Eswu3cLTAYNy-8WXvk/view?usp=drivesdk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95611" y="-343167"/>
            <a:ext cx="15792389" cy="11316371"/>
            <a:chOff x="0" y="0"/>
            <a:chExt cx="4159312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59312" cy="2980443"/>
            </a:xfrm>
            <a:custGeom>
              <a:avLst/>
              <a:gdLst/>
              <a:ahLst/>
              <a:cxnLst/>
              <a:rect r="r" b="b" t="t" l="l"/>
              <a:pathLst>
                <a:path h="2980443" w="4159312">
                  <a:moveTo>
                    <a:pt x="0" y="0"/>
                  </a:moveTo>
                  <a:lnTo>
                    <a:pt x="4159312" y="0"/>
                  </a:lnTo>
                  <a:lnTo>
                    <a:pt x="4159312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159312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139951" y="1209675"/>
            <a:ext cx="13002530" cy="1317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7"/>
              </a:lnSpc>
            </a:pPr>
            <a:r>
              <a:rPr lang="en-US" sz="9857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What is Gemma3?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55974" y="2804773"/>
            <a:ext cx="13403326" cy="565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Gemma3 is a large la</a:t>
            </a:r>
            <a:r>
              <a:rPr lang="en-US" sz="3500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nguage model (LLM) developed by Google.</a:t>
            </a:r>
          </a:p>
          <a:p>
            <a:pPr algn="l">
              <a:lnSpc>
                <a:spcPts val="238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 is designed for text understanding and generation.</a:t>
            </a:r>
          </a:p>
          <a:p>
            <a:pPr algn="l">
              <a:lnSpc>
                <a:spcPts val="252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Works with text only (no image input).</a:t>
            </a:r>
          </a:p>
          <a:p>
            <a:pPr algn="l">
              <a:lnSpc>
                <a:spcPts val="308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Contains 34 decoder layers with self-attention and MLP blocks.</a:t>
            </a:r>
          </a:p>
          <a:p>
            <a:pPr algn="l">
              <a:lnSpc>
                <a:spcPts val="266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MedGemma is built on top of Gemma3, transforming it into a multi-modal model with visual understanding, specialized for medical applications.</a:t>
            </a:r>
          </a:p>
        </p:txBody>
      </p:sp>
    </p:spTree>
  </p:cSld>
  <p:clrMapOvr>
    <a:masterClrMapping/>
  </p:clrMapOvr>
  <p:transition spd="slow">
    <p:push dir="l"/>
  </p:transition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20505" y="3933825"/>
            <a:ext cx="9246989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b="true" sz="150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</a:t>
            </a: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67080" y="-742593"/>
            <a:ext cx="15820920" cy="11316371"/>
            <a:chOff x="0" y="0"/>
            <a:chExt cx="4166827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6827" cy="2980443"/>
            </a:xfrm>
            <a:custGeom>
              <a:avLst/>
              <a:gdLst/>
              <a:ahLst/>
              <a:cxnLst/>
              <a:rect r="r" b="b" t="t" l="l"/>
              <a:pathLst>
                <a:path h="2980443" w="4166827">
                  <a:moveTo>
                    <a:pt x="0" y="0"/>
                  </a:moveTo>
                  <a:lnTo>
                    <a:pt x="4166827" y="0"/>
                  </a:lnTo>
                  <a:lnTo>
                    <a:pt x="4166827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166827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368195" y="935235"/>
            <a:ext cx="13002530" cy="1317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7"/>
              </a:lnSpc>
            </a:pPr>
            <a:r>
              <a:rPr lang="en-US" sz="9857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What is MedGemma?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19067" y="2624835"/>
            <a:ext cx="13973146" cy="703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MedGemma is a state-of-the-art collection of AI models built to process a</a:t>
            </a: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nd understand medical text and images.</a:t>
            </a:r>
          </a:p>
          <a:p>
            <a:pPr algn="l">
              <a:lnSpc>
                <a:spcPts val="5599"/>
              </a:lnSpc>
            </a:pP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Developed by Google DeepMind and launched in May 2025, it is based on the powerful </a:t>
            </a:r>
            <a:r>
              <a:rPr lang="en-US" b="true" sz="3999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Gemma 3</a:t>
            </a: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architecture and optimized specifically for healthcare use.</a:t>
            </a:r>
          </a:p>
          <a:p>
            <a:pPr algn="l">
              <a:lnSpc>
                <a:spcPts val="5599"/>
              </a:lnSpc>
            </a:pP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 part of the Health AI Developer Foundations, MedGemma aims to make advanced medical AI more accessible to researchers and developers worldwide.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24141" y="-747866"/>
            <a:ext cx="16391528" cy="11316371"/>
            <a:chOff x="0" y="0"/>
            <a:chExt cx="4317110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17110" cy="2980443"/>
            </a:xfrm>
            <a:custGeom>
              <a:avLst/>
              <a:gdLst/>
              <a:ahLst/>
              <a:cxnLst/>
              <a:rect r="r" b="b" t="t" l="l"/>
              <a:pathLst>
                <a:path h="2980443" w="4317110">
                  <a:moveTo>
                    <a:pt x="0" y="0"/>
                  </a:moveTo>
                  <a:lnTo>
                    <a:pt x="4317110" y="0"/>
                  </a:lnTo>
                  <a:lnTo>
                    <a:pt x="4317110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17110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26632" y="1246172"/>
            <a:ext cx="13732668" cy="7699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3"/>
              </a:lnSpc>
            </a:pPr>
            <a:r>
              <a:rPr lang="en-US" sz="4373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Comes in two versions:</a:t>
            </a:r>
          </a:p>
          <a:p>
            <a:pPr algn="l" marL="944301" indent="-472151" lvl="1">
              <a:lnSpc>
                <a:spcPts val="6123"/>
              </a:lnSpc>
              <a:buFont typeface="Arial"/>
              <a:buChar char="•"/>
            </a:pPr>
            <a:r>
              <a:rPr lang="en-US" sz="4373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MedGemma 4B – m</a:t>
            </a:r>
            <a:r>
              <a:rPr lang="en-US" sz="4373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ultimodal (image + text)</a:t>
            </a:r>
          </a:p>
          <a:p>
            <a:pPr algn="l" marL="944301" indent="-472151" lvl="1">
              <a:lnSpc>
                <a:spcPts val="6123"/>
              </a:lnSpc>
              <a:buFont typeface="Arial"/>
              <a:buChar char="•"/>
            </a:pPr>
            <a:r>
              <a:rPr lang="en-US" sz="4373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MedGemma 27B – text-only</a:t>
            </a:r>
          </a:p>
          <a:p>
            <a:pPr algn="l">
              <a:lnSpc>
                <a:spcPts val="6123"/>
              </a:lnSpc>
            </a:pPr>
          </a:p>
          <a:p>
            <a:pPr algn="l">
              <a:lnSpc>
                <a:spcPts val="6123"/>
              </a:lnSpc>
            </a:pPr>
            <a:r>
              <a:rPr lang="en-US" sz="4373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Common use cases include:</a:t>
            </a:r>
          </a:p>
          <a:p>
            <a:pPr algn="l" marL="944301" indent="-472151" lvl="1">
              <a:lnSpc>
                <a:spcPts val="6123"/>
              </a:lnSpc>
              <a:buFont typeface="Arial"/>
              <a:buChar char="•"/>
            </a:pPr>
            <a:r>
              <a:rPr lang="en-US" sz="4373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Medical image classification (radiology, pathology, skin, fundus)</a:t>
            </a:r>
          </a:p>
          <a:p>
            <a:pPr algn="l" marL="944301" indent="-472151" lvl="1">
              <a:lnSpc>
                <a:spcPts val="6123"/>
              </a:lnSpc>
              <a:buFont typeface="Arial"/>
              <a:buChar char="•"/>
            </a:pPr>
            <a:r>
              <a:rPr lang="en-US" sz="4373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Image interpretation &amp; report generation</a:t>
            </a:r>
          </a:p>
          <a:p>
            <a:pPr algn="l" marL="944301" indent="-472151" lvl="1">
              <a:lnSpc>
                <a:spcPts val="6123"/>
              </a:lnSpc>
              <a:buFont typeface="Arial"/>
              <a:buChar char="•"/>
            </a:pPr>
            <a:r>
              <a:rPr lang="en-US" sz="4373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Clinical reasoning &amp; medical text comprehension (e.g., triage, summarization)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98586" y="-514350"/>
            <a:ext cx="16107481" cy="11316371"/>
            <a:chOff x="0" y="0"/>
            <a:chExt cx="4242300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2300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42300">
                  <a:moveTo>
                    <a:pt x="0" y="0"/>
                  </a:moveTo>
                  <a:lnTo>
                    <a:pt x="4242300" y="0"/>
                  </a:lnTo>
                  <a:lnTo>
                    <a:pt x="4242300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42300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540357" y="1690630"/>
            <a:ext cx="14022703" cy="6229083"/>
          </a:xfrm>
          <a:custGeom>
            <a:avLst/>
            <a:gdLst/>
            <a:ahLst/>
            <a:cxnLst/>
            <a:rect r="r" b="b" t="t" l="l"/>
            <a:pathLst>
              <a:path h="6229083" w="14022703">
                <a:moveTo>
                  <a:pt x="0" y="0"/>
                </a:moveTo>
                <a:lnTo>
                  <a:pt x="14022703" y="0"/>
                </a:lnTo>
                <a:lnTo>
                  <a:pt x="14022703" y="6229083"/>
                </a:lnTo>
                <a:lnTo>
                  <a:pt x="0" y="62290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32" r="0" b="-93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23154" y="8175300"/>
            <a:ext cx="13971893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MedGemma combines vision and la</a:t>
            </a:r>
            <a:r>
              <a:rPr lang="en-US" sz="3000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nguage. An image is processed by the SigLIP vision encoder and pooled to 256 tokens. Text is tokenized separately. Both are passed to the Gemma3 decoder, which generates a natural language response.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40357" y="403451"/>
            <a:ext cx="13718943" cy="93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MedGemma Model Architecture 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0056" y="-514350"/>
            <a:ext cx="16136011" cy="11316371"/>
            <a:chOff x="0" y="0"/>
            <a:chExt cx="4249814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9814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49814">
                  <a:moveTo>
                    <a:pt x="0" y="0"/>
                  </a:moveTo>
                  <a:lnTo>
                    <a:pt x="4249814" y="0"/>
                  </a:lnTo>
                  <a:lnTo>
                    <a:pt x="4249814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49814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540357" y="403451"/>
            <a:ext cx="13718943" cy="93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MedGemma Model Architecture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40357" y="2565453"/>
            <a:ext cx="13732668" cy="365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3"/>
              </a:lnSpc>
            </a:pPr>
            <a:r>
              <a:rPr lang="en-US" sz="5073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It consists of three main parts:</a:t>
            </a:r>
          </a:p>
          <a:p>
            <a:pPr algn="l">
              <a:lnSpc>
                <a:spcPts val="3603"/>
              </a:lnSpc>
            </a:pPr>
          </a:p>
          <a:p>
            <a:pPr algn="l" marL="944301" indent="-472151" lvl="1">
              <a:lnSpc>
                <a:spcPts val="6123"/>
              </a:lnSpc>
              <a:buFont typeface="Arial"/>
              <a:buChar char="•"/>
            </a:pPr>
            <a:r>
              <a:rPr lang="en-US" sz="4373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</a:t>
            </a:r>
            <a:r>
              <a:rPr lang="en-US" sz="4373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Vision Tower f</a:t>
            </a:r>
            <a:r>
              <a:rPr lang="en-US" sz="4373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 image encoding</a:t>
            </a:r>
          </a:p>
          <a:p>
            <a:pPr algn="l" marL="944301" indent="-472151" lvl="1">
              <a:lnSpc>
                <a:spcPts val="6123"/>
              </a:lnSpc>
              <a:buFont typeface="Arial"/>
              <a:buChar char="•"/>
            </a:pPr>
            <a:r>
              <a:rPr lang="en-US" sz="4373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Multi-Modal Projector to bridge vision and text</a:t>
            </a:r>
          </a:p>
          <a:p>
            <a:pPr algn="l" marL="944301" indent="-472151" lvl="1">
              <a:lnSpc>
                <a:spcPts val="6123"/>
              </a:lnSpc>
              <a:buFont typeface="Arial"/>
              <a:buChar char="•"/>
            </a:pPr>
            <a:r>
              <a:rPr lang="en-US" sz="4373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Language Model for text generation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0056" y="-514350"/>
            <a:ext cx="16136011" cy="11316371"/>
            <a:chOff x="0" y="0"/>
            <a:chExt cx="4249814" cy="29804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9814" cy="2980443"/>
            </a:xfrm>
            <a:custGeom>
              <a:avLst/>
              <a:gdLst/>
              <a:ahLst/>
              <a:cxnLst/>
              <a:rect r="r" b="b" t="t" l="l"/>
              <a:pathLst>
                <a:path h="2980443" w="4249814">
                  <a:moveTo>
                    <a:pt x="0" y="0"/>
                  </a:moveTo>
                  <a:lnTo>
                    <a:pt x="4249814" y="0"/>
                  </a:lnTo>
                  <a:lnTo>
                    <a:pt x="4249814" y="2980443"/>
                  </a:lnTo>
                  <a:lnTo>
                    <a:pt x="0" y="29804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49814" cy="3028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689032"/>
            <a:ext cx="679337" cy="6793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5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540357" y="403451"/>
            <a:ext cx="13718943" cy="93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 b="true">
                <a:solidFill>
                  <a:srgbClr val="12354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Vision Tower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86534" y="1568419"/>
            <a:ext cx="14072766" cy="8186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4943" indent="-417471" lvl="1">
              <a:lnSpc>
                <a:spcPts val="5414"/>
              </a:lnSpc>
              <a:buFont typeface="Arial"/>
              <a:buChar char="•"/>
            </a:pPr>
            <a:r>
              <a:rPr lang="en-US" sz="3867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SigLIP Vision Encoder: processes the inp</a:t>
            </a:r>
            <a:r>
              <a:rPr lang="en-US" sz="3867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ut image and extracts meaningful visual features.</a:t>
            </a:r>
          </a:p>
          <a:p>
            <a:pPr algn="l" marL="834943" indent="-417471" lvl="1">
              <a:lnSpc>
                <a:spcPts val="5414"/>
              </a:lnSpc>
              <a:buFont typeface="Arial"/>
              <a:buChar char="•"/>
            </a:pPr>
            <a:r>
              <a:rPr lang="en-US" sz="3867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Patch Embedding: Splits the image into 14x14 patches using a convolutional layer.</a:t>
            </a:r>
          </a:p>
          <a:p>
            <a:pPr algn="l" marL="834943" indent="-417471" lvl="1">
              <a:lnSpc>
                <a:spcPts val="5414"/>
              </a:lnSpc>
              <a:buFont typeface="Arial"/>
              <a:buChar char="•"/>
            </a:pPr>
            <a:r>
              <a:rPr lang="en-US" sz="3867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Position Embedding: Adds positional information to each patch.</a:t>
            </a:r>
          </a:p>
          <a:p>
            <a:pPr algn="l" marL="834943" indent="-417471" lvl="1">
              <a:lnSpc>
                <a:spcPts val="5414"/>
              </a:lnSpc>
              <a:buFont typeface="Arial"/>
              <a:buChar char="•"/>
            </a:pPr>
            <a:r>
              <a:rPr lang="en-US" sz="3867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27 Encoder Layers: Each layer called “SigLipEncoder Layer” includes:</a:t>
            </a:r>
          </a:p>
          <a:p>
            <a:pPr algn="l" marL="834943" indent="-417471" lvl="1">
              <a:lnSpc>
                <a:spcPts val="5414"/>
              </a:lnSpc>
              <a:buFont typeface="Arial"/>
              <a:buChar char="•"/>
            </a:pPr>
            <a:r>
              <a:rPr lang="en-US" sz="3867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Multi-head Self-Attention</a:t>
            </a:r>
          </a:p>
          <a:p>
            <a:pPr algn="l" marL="834943" indent="-417471" lvl="1">
              <a:lnSpc>
                <a:spcPts val="5414"/>
              </a:lnSpc>
              <a:buFont typeface="Arial"/>
              <a:buChar char="•"/>
            </a:pPr>
            <a:r>
              <a:rPr lang="en-US" sz="3867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Layer Normalization</a:t>
            </a:r>
          </a:p>
          <a:p>
            <a:pPr algn="l" marL="834943" indent="-417471" lvl="1">
              <a:lnSpc>
                <a:spcPts val="5414"/>
              </a:lnSpc>
              <a:buFont typeface="Arial"/>
              <a:buChar char="•"/>
            </a:pPr>
            <a:r>
              <a:rPr lang="en-US" sz="3867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MLP with GELU-Tanh activation</a:t>
            </a:r>
          </a:p>
          <a:p>
            <a:pPr algn="l" marL="834943" indent="-417471" lvl="1">
              <a:lnSpc>
                <a:spcPts val="5414"/>
              </a:lnSpc>
              <a:buFont typeface="Arial"/>
              <a:buChar char="•"/>
            </a:pPr>
            <a:r>
              <a:rPr lang="en-US" sz="3867">
                <a:solidFill>
                  <a:srgbClr val="12354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Output: Encoded image features passed to the next stage.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DAGr1hf_yeA</dc:identifier>
  <dcterms:modified xsi:type="dcterms:W3CDTF">2011-08-01T06:04:30Z</dcterms:modified>
  <cp:revision>1</cp:revision>
  <dc:title>Blue And White Modern AI in Medicine Presentation</dc:title>
</cp:coreProperties>
</file>