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M Sans Medium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  <p:embeddedFont>
      <p:font typeface="DM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MSansMedium-regular.fntdata"/><Relationship Id="rId21" Type="http://schemas.openxmlformats.org/officeDocument/2006/relationships/slide" Target="slides/slide16.xml"/><Relationship Id="rId24" Type="http://schemas.openxmlformats.org/officeDocument/2006/relationships/font" Target="fonts/DMSansMedium-italic.fntdata"/><Relationship Id="rId23" Type="http://schemas.openxmlformats.org/officeDocument/2006/relationships/font" Target="fonts/DM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DMSansMedium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75d914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75d914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51d59157f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51d59157f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51d59157f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51d59157f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51d59157f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51d59157f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75d914d99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75d914d99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https://www.kaggle.com/datasets/osmi/mental-health-in-tech-survey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75d914d99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75d914d99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Ethically,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75d914d9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75d914d9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https://www.kaggle.com/datasets/osmi/mental-health-in-tech-survey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75d914d99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75d914d99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75d914d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75d914d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75d914d9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75d914d9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https://www.forbes.com/councils/forbeshumanresourcescouncil/2023/07/03/how-remote-work-can-impact-employees-mental-health/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75d914d99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75d914d9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https://www.kaggle.com/datasets/osmi/mental-health-in-tech-survey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75d914d99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75d914d9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75d914d99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75d914d99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75d914d9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75d914d9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75d914d99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75d914d99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https://www.kaggle.com/datasets/osmi/mental-health-in-tech-survey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51d59157f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51d59157f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rbes.com/councils/forbeshumanresourcescouncil/2023/07/03/how-remote-work-can-impact-employees-mental-health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osmi/mental-health-in-tech-survey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In Technology</a:t>
            </a:r>
            <a:endParaRPr/>
          </a:p>
        </p:txBody>
      </p:sp>
      <p:sp>
        <p:nvSpPr>
          <p:cNvPr id="218" name="Google Shape;218;p32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Abeezar Babuji</a:t>
            </a:r>
            <a:endParaRPr/>
          </a:p>
        </p:txBody>
      </p:sp>
      <p:pic>
        <p:nvPicPr>
          <p:cNvPr descr="Blue and green wave pattern. " id="219" name="Google Shape;219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75" y="867809"/>
            <a:ext cx="5522050" cy="340789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Fairness and Bias Evaluation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Total Loss Score: 0.50 (rounded)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Passed 5/5 Fairness Metrics, but very close to not passing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498975" y="4366000"/>
            <a:ext cx="5522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75" y="867773"/>
            <a:ext cx="5522101" cy="3407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Fairness and Bias Evaluation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Total Loss Score: 0.61 (rounded)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Passed 4/5 Fairness Metrics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Least </a:t>
            </a:r>
            <a:r>
              <a:rPr lang="en"/>
              <a:t>favorable model for Clinical use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3498975" y="4366000"/>
            <a:ext cx="5522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75" y="128256"/>
            <a:ext cx="3848850" cy="237529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Bias Mitigation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Before: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Total Loss Score: 0.61 (rounded)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Passed 4/5 Fairness Metrics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Least favorable model for Clinical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KNN After: 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Total Loss Score: 0.40 (rounded)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Passed 5/5 Fairness Metrics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Utilized Threshold Adjustment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Still not as favorable compared to the Decision Tree</a:t>
            </a:r>
            <a:endParaRPr/>
          </a:p>
        </p:txBody>
      </p:sp>
      <p:pic>
        <p:nvPicPr>
          <p:cNvPr id="311" name="Google Shape;31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765" y="2571750"/>
            <a:ext cx="3848861" cy="23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609525" y="3239975"/>
            <a:ext cx="12279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Mitigating Bias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 flipH="1">
            <a:off x="3609525" y="1099150"/>
            <a:ext cx="12279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Before Mitigating Bias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Test Set Evaluation</a:t>
            </a:r>
            <a:endParaRPr sz="3250"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SVM &amp; Decision Tree Models performed similarly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KNN Performed the Worst Overall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The SVM Model is a more balanced model compared to the Decision Tree</a:t>
            </a:r>
            <a:endParaRPr/>
          </a:p>
        </p:txBody>
      </p:sp>
      <p:sp>
        <p:nvSpPr>
          <p:cNvPr id="320" name="Google Shape;32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875" y="923675"/>
            <a:ext cx="5320751" cy="32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197375" y="196450"/>
            <a:ext cx="2658600" cy="11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250"/>
              <a:t>Metric Selection</a:t>
            </a:r>
            <a:endParaRPr sz="3250"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197375" y="1660500"/>
            <a:ext cx="43746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What we considered: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Ethically, it’s better to over-recommend treatment than under-recommend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False negatives are significantly more harmful to a patient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Untreated mental health issues can escale and have very severe outcomes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5"/>
          <p:cNvSpPr/>
          <p:nvPr/>
        </p:nvSpPr>
        <p:spPr>
          <a:xfrm>
            <a:off x="4620025" y="822375"/>
            <a:ext cx="3820200" cy="1241100"/>
          </a:xfrm>
          <a:prstGeom prst="ellipse">
            <a:avLst/>
          </a:prstGeom>
          <a:solidFill>
            <a:srgbClr val="DCD7B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45"/>
          <p:cNvSpPr txBox="1"/>
          <p:nvPr>
            <p:ph type="title"/>
          </p:nvPr>
        </p:nvSpPr>
        <p:spPr>
          <a:xfrm>
            <a:off x="5325175" y="1064175"/>
            <a:ext cx="2409900" cy="7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Sensitivity</a:t>
            </a:r>
            <a:endParaRPr sz="32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Utilize the Decision Tree Model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Primary goal is to get the most amount of people the treatment they need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Aligns well Ethically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Create a Pipeline to determine if people truly need help</a:t>
            </a:r>
            <a:endParaRPr sz="1300"/>
          </a:p>
        </p:txBody>
      </p:sp>
      <p:sp>
        <p:nvSpPr>
          <p:cNvPr id="336" name="Google Shape;336;p46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/>
              <a:t>Recommendations to Clinicians</a:t>
            </a:r>
            <a:endParaRPr sz="2050"/>
          </a:p>
        </p:txBody>
      </p:sp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6"/>
          <p:cNvSpPr/>
          <p:nvPr/>
        </p:nvSpPr>
        <p:spPr>
          <a:xfrm>
            <a:off x="3349175" y="196450"/>
            <a:ext cx="3820200" cy="1241100"/>
          </a:xfrm>
          <a:prstGeom prst="ellipse">
            <a:avLst/>
          </a:prstGeom>
          <a:solidFill>
            <a:srgbClr val="DCD7B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9" name="Google Shape;339;p46"/>
          <p:cNvSpPr txBox="1"/>
          <p:nvPr>
            <p:ph type="title"/>
          </p:nvPr>
        </p:nvSpPr>
        <p:spPr>
          <a:xfrm>
            <a:off x="4054325" y="438250"/>
            <a:ext cx="2409900" cy="7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50"/>
              <a:t>Recommendation / </a:t>
            </a:r>
            <a:r>
              <a:rPr b="0" lang="en" sz="1850"/>
              <a:t>Referral</a:t>
            </a:r>
            <a:endParaRPr b="0" sz="1850"/>
          </a:p>
        </p:txBody>
      </p:sp>
      <p:sp>
        <p:nvSpPr>
          <p:cNvPr id="340" name="Google Shape;340;p46"/>
          <p:cNvSpPr/>
          <p:nvPr/>
        </p:nvSpPr>
        <p:spPr>
          <a:xfrm>
            <a:off x="5200950" y="1951200"/>
            <a:ext cx="3820200" cy="1241100"/>
          </a:xfrm>
          <a:prstGeom prst="ellipse">
            <a:avLst/>
          </a:prstGeom>
          <a:solidFill>
            <a:srgbClr val="DCD7B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1" name="Google Shape;341;p46"/>
          <p:cNvSpPr txBox="1"/>
          <p:nvPr>
            <p:ph type="title"/>
          </p:nvPr>
        </p:nvSpPr>
        <p:spPr>
          <a:xfrm>
            <a:off x="6071850" y="2340325"/>
            <a:ext cx="20784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50"/>
              <a:t>Pre-Screening</a:t>
            </a:r>
            <a:endParaRPr b="0" sz="1850"/>
          </a:p>
        </p:txBody>
      </p:sp>
      <p:sp>
        <p:nvSpPr>
          <p:cNvPr id="342" name="Google Shape;342;p46"/>
          <p:cNvSpPr/>
          <p:nvPr/>
        </p:nvSpPr>
        <p:spPr>
          <a:xfrm>
            <a:off x="3379675" y="3705950"/>
            <a:ext cx="3820200" cy="1241100"/>
          </a:xfrm>
          <a:prstGeom prst="ellipse">
            <a:avLst/>
          </a:prstGeom>
          <a:solidFill>
            <a:srgbClr val="DCD7B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3" name="Google Shape;343;p46"/>
          <p:cNvSpPr txBox="1"/>
          <p:nvPr>
            <p:ph type="title"/>
          </p:nvPr>
        </p:nvSpPr>
        <p:spPr>
          <a:xfrm>
            <a:off x="4084825" y="3947750"/>
            <a:ext cx="2409900" cy="7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50"/>
              <a:t>Treatment for Mental Health</a:t>
            </a:r>
            <a:endParaRPr b="0" sz="1850"/>
          </a:p>
        </p:txBody>
      </p:sp>
      <p:cxnSp>
        <p:nvCxnSpPr>
          <p:cNvPr id="344" name="Google Shape;344;p46"/>
          <p:cNvCxnSpPr/>
          <p:nvPr/>
        </p:nvCxnSpPr>
        <p:spPr>
          <a:xfrm>
            <a:off x="5584575" y="1532575"/>
            <a:ext cx="12111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6"/>
          <p:cNvCxnSpPr/>
          <p:nvPr/>
        </p:nvCxnSpPr>
        <p:spPr>
          <a:xfrm flipH="1">
            <a:off x="5450050" y="3311875"/>
            <a:ext cx="1487700" cy="3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7"/>
          <p:cNvSpPr txBox="1"/>
          <p:nvPr/>
        </p:nvSpPr>
        <p:spPr>
          <a:xfrm>
            <a:off x="588750" y="405823"/>
            <a:ext cx="70437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 for listening!</a:t>
            </a:r>
            <a:endParaRPr b="1" sz="30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Questions?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3" name="Google Shape;353;p47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588750" y="405823"/>
            <a:ext cx="7043700" cy="37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What are the strongest predictors of poor mental health?</a:t>
            </a:r>
            <a:endParaRPr b="1" sz="30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Merriweather"/>
              <a:buChar char="-"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Age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Merriweather"/>
              <a:buChar char="-"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Gender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Merriweather"/>
              <a:buChar char="-"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Regions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Merriweather"/>
              <a:buChar char="-"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Working Conditions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Merriweather"/>
              <a:buChar char="-"/>
            </a:pPr>
            <a:r>
              <a:rPr b="1" lang="en" sz="17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Mental health and physical health</a:t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Background/ Importance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Mental Health has been a big topic, and affects everyone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Important to Developers and engineers at risk and companies aiming to support their employees,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According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Forbes</a:t>
            </a:r>
            <a:r>
              <a:rPr lang="en"/>
              <a:t>, 23% of remote workers struggle with loneliness</a:t>
            </a:r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175" y="742188"/>
            <a:ext cx="5490028" cy="36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Data Cleaning and Preprocessing</a:t>
            </a:r>
            <a:endParaRPr sz="3250"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Datasource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Kaggle</a:t>
            </a:r>
            <a:r>
              <a:rPr lang="en"/>
              <a:t> (Mental Health Survey in tech workplace from 2014)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Total of 1259 values and 27 variables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Removed </a:t>
            </a:r>
            <a:r>
              <a:rPr lang="en"/>
              <a:t>unnecessary</a:t>
            </a:r>
            <a:r>
              <a:rPr lang="en"/>
              <a:t> columns, such as Timestamp, state, and comments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Standardized Country and Gender values to stay consistent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Fixed age column (people aged from 1 and over 100)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Removed or cleaned NA values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Factored categorical values for model use</a:t>
            </a:r>
            <a:endParaRPr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125" y="1135188"/>
            <a:ext cx="5490024" cy="287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588750" y="196449"/>
            <a:ext cx="7043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Visualization</a:t>
            </a:r>
            <a:endParaRPr b="1" sz="30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1" name="Google Shape;251;p36" title="Screenshot 2025-05-11 at 4.53.5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38" y="1212946"/>
            <a:ext cx="5490026" cy="3450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057575" y="1907838"/>
            <a:ext cx="3151800" cy="17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As </a:t>
            </a:r>
            <a:r>
              <a:rPr lang="en"/>
              <a:t>work interference rises from Never to Often, the share of employees who seek treatment climbs sharply from around 13 percent to above 75%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The “Sometimes” and “Often” groups together account for over half of all treatment-seekers, highlighting workload strain as a key driver.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588750" y="196449"/>
            <a:ext cx="7043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Visualization</a:t>
            </a:r>
            <a:endParaRPr b="1" sz="30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0" name="Google Shape;260;p37" title="Screenshot 2025-05-11 at 4.55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75" y="993600"/>
            <a:ext cx="5882648" cy="395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5907925" y="1705338"/>
            <a:ext cx="3151800" cy="17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Remote and Onsite staff show nearly identical rates showing </a:t>
            </a:r>
            <a:r>
              <a:rPr lang="en"/>
              <a:t>location</a:t>
            </a:r>
            <a:r>
              <a:rPr lang="en"/>
              <a:t> by itself isn’t the decisive factor always.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This also indicates that support should reach both groups of </a:t>
            </a:r>
            <a:r>
              <a:rPr lang="en"/>
              <a:t>people instead of just remote workers to achieve better results.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588750" y="196449"/>
            <a:ext cx="70437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Visualization</a:t>
            </a:r>
            <a:endParaRPr b="1" sz="30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9" name="Google Shape;269;p38" title="Screenshot 2025-05-11 at 4.55.3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1094600"/>
            <a:ext cx="6026901" cy="395344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5992200" y="1528282"/>
            <a:ext cx="3151800" cy="27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Median age of those who seek treatment is a few years higher than non-seekers (mid 30s vs early 30s)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Age spread is on the wider side but most outliers cluster in the above 60 group amongst those that are actively seeking treatment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Younger employees are underutilizing treatment/services, so any awareness campaigns can be more effective if younger people are especially targeted.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160800" y="196450"/>
            <a:ext cx="3151800" cy="17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/>
              <a:t>Cross Validation Model Performance</a:t>
            </a:r>
            <a:endParaRPr sz="3250"/>
          </a:p>
        </p:txBody>
      </p:sp>
      <p:sp>
        <p:nvSpPr>
          <p:cNvPr id="276" name="Google Shape;2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750" y="26725"/>
            <a:ext cx="5313550" cy="23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750" y="2442750"/>
            <a:ext cx="5313551" cy="25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03225"/>
            <a:ext cx="3498751" cy="30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250"/>
              <a:t>Fairness and Bias Evaluation</a:t>
            </a:r>
            <a:endParaRPr sz="3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Tree: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Total Loss Score: 0.27 (rounded)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Scored the best out of the three Models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Passed 5/5 Fairness Metrics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Most favorable model for Clinical use</a:t>
            </a:r>
            <a:endParaRPr/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975" y="867800"/>
            <a:ext cx="5522050" cy="340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3498975" y="4366000"/>
            <a:ext cx="55221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