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AA00C9-B122-47A2-BC5D-189893262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195" y="2738051"/>
            <a:ext cx="8676222" cy="894836"/>
          </a:xfrm>
        </p:spPr>
        <p:txBody>
          <a:bodyPr>
            <a:normAutofit fontScale="62500" lnSpcReduction="20000"/>
          </a:bodyPr>
          <a:lstStyle/>
          <a:p>
            <a:r>
              <a:rPr lang="en-US" sz="4800" b="1" spc="-300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ARGOMENTI TRATTATI NEL SEGUENTE POWERPOINT</a:t>
            </a:r>
            <a:endParaRPr lang="it-IT" sz="4800" b="1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D15B66-2159-4B58-8DA1-4400793041FD}"/>
              </a:ext>
            </a:extLst>
          </p:cNvPr>
          <p:cNvSpPr txBox="1"/>
          <p:nvPr/>
        </p:nvSpPr>
        <p:spPr>
          <a:xfrm>
            <a:off x="4894636" y="3309721"/>
            <a:ext cx="281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CLASSE ITERATORE</a:t>
            </a:r>
          </a:p>
          <a:p>
            <a:r>
              <a:rPr lang="en-US" dirty="0"/>
              <a:t>2 – CLASSI NESTED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796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7FF2-5E6A-4035-BFBA-AA7E88CE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68411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inner class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9B87-3854-47F5-BEFB-DCB34B4D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958"/>
            <a:ext cx="9905998" cy="10873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E’ una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dichiarata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di un </a:t>
            </a:r>
            <a:r>
              <a:rPr lang="en-US" dirty="0" err="1"/>
              <a:t>metodo</a:t>
            </a:r>
            <a:r>
              <a:rPr lang="en-US" dirty="0"/>
              <a:t> di </a:t>
            </a:r>
            <a:r>
              <a:rPr lang="en-US" dirty="0" err="1"/>
              <a:t>un’altra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,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puo</a:t>
            </a:r>
            <a:r>
              <a:rPr lang="en-US" dirty="0"/>
              <a:t>’ </a:t>
            </a:r>
            <a:r>
              <a:rPr lang="en-US" dirty="0" err="1"/>
              <a:t>accedere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a </a:t>
            </a:r>
            <a:r>
              <a:rPr lang="en-US" dirty="0" err="1"/>
              <a:t>metodi</a:t>
            </a:r>
            <a:r>
              <a:rPr lang="en-US" dirty="0"/>
              <a:t> e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“</a:t>
            </a:r>
            <a:r>
              <a:rPr lang="en-US" dirty="0" err="1"/>
              <a:t>ospita</a:t>
            </a:r>
            <a:r>
              <a:rPr lang="en-US" dirty="0"/>
              <a:t>”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istanziati</a:t>
            </a:r>
            <a:r>
              <a:rPr lang="en-US" dirty="0"/>
              <a:t> dal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ospita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8B721-3B19-4393-8705-FD2609F0A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03" y="2725678"/>
            <a:ext cx="4901005" cy="264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16AAB5-5A88-4EEC-8B2F-7749A510F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725678"/>
            <a:ext cx="4901005" cy="264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ED40B1-3B52-4307-A40F-FE7EB578B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573" y="5474042"/>
            <a:ext cx="5665334" cy="1236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27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464C-E58D-4EB4-9FDF-288D165E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01362"/>
          </a:xfrm>
        </p:spPr>
        <p:txBody>
          <a:bodyPr/>
          <a:lstStyle/>
          <a:p>
            <a:r>
              <a:rPr lang="en-US" dirty="0" err="1"/>
              <a:t>Classe</a:t>
            </a:r>
            <a:r>
              <a:rPr lang="en-US" dirty="0"/>
              <a:t> anonymous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9D8C-44E2-48EC-B6FE-C6EEB89C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620794"/>
            <a:ext cx="9905998" cy="7620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classe</a:t>
            </a:r>
            <a:r>
              <a:rPr lang="en-US" dirty="0"/>
              <a:t> anonymous </a:t>
            </a:r>
            <a:r>
              <a:rPr lang="en-US" dirty="0" err="1"/>
              <a:t>permette</a:t>
            </a:r>
            <a:r>
              <a:rPr lang="en-US" dirty="0"/>
              <a:t> </a:t>
            </a:r>
            <a:r>
              <a:rPr lang="en-US" dirty="0" err="1"/>
              <a:t>all’utente</a:t>
            </a:r>
            <a:r>
              <a:rPr lang="en-US" dirty="0"/>
              <a:t> di </a:t>
            </a:r>
            <a:r>
              <a:rPr lang="en-US" dirty="0" err="1"/>
              <a:t>definire</a:t>
            </a:r>
            <a:r>
              <a:rPr lang="en-US" dirty="0"/>
              <a:t> una </a:t>
            </a:r>
            <a:r>
              <a:rPr lang="en-US" dirty="0" err="1"/>
              <a:t>classe</a:t>
            </a:r>
            <a:r>
              <a:rPr lang="en-US" dirty="0"/>
              <a:t> senza </a:t>
            </a:r>
            <a:r>
              <a:rPr lang="en-US" dirty="0" err="1"/>
              <a:t>darle</a:t>
            </a:r>
            <a:r>
              <a:rPr lang="en-US" dirty="0"/>
              <a:t> un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lasciandola</a:t>
            </a:r>
            <a:r>
              <a:rPr lang="en-US" dirty="0"/>
              <a:t> </a:t>
            </a:r>
            <a:r>
              <a:rPr lang="en-US" dirty="0" err="1"/>
              <a:t>anonima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633E6-6FF7-437D-A405-EF9297AA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026" y="2545341"/>
            <a:ext cx="3745547" cy="933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DF3B9-8E28-46FA-845B-B42A740C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124" y="2545341"/>
            <a:ext cx="3030415" cy="2272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BB7BC5-516B-44E6-B012-93352A6DE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026" y="3566985"/>
            <a:ext cx="3745547" cy="125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50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8B18-275C-4BF8-B2B9-1A2E823B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3453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Che </a:t>
            </a:r>
            <a:r>
              <a:rPr lang="en-US" dirty="0" err="1">
                <a:solidFill>
                  <a:srgbClr val="FFFF00"/>
                </a:solidFill>
              </a:rPr>
              <a:t>cos’e</a:t>
            </a:r>
            <a:r>
              <a:rPr lang="en-US" dirty="0">
                <a:solidFill>
                  <a:srgbClr val="FFFF00"/>
                </a:solidFill>
              </a:rPr>
              <a:t>’ la </a:t>
            </a:r>
            <a:r>
              <a:rPr lang="en-US" dirty="0" err="1">
                <a:solidFill>
                  <a:srgbClr val="FFFF00"/>
                </a:solidFill>
              </a:rPr>
              <a:t>classe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iteratorE</a:t>
            </a:r>
            <a:r>
              <a:rPr lang="en-US" dirty="0">
                <a:solidFill>
                  <a:srgbClr val="FFFF00"/>
                </a:solidFill>
              </a:rPr>
              <a:t>?</a:t>
            </a:r>
            <a:endParaRPr lang="it-IT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D712-0773-4533-BB92-17172BCB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60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err="1"/>
              <a:t>dato</a:t>
            </a:r>
            <a:r>
              <a:rPr lang="en-US" sz="2800" dirty="0"/>
              <a:t> un </a:t>
            </a:r>
            <a:r>
              <a:rPr lang="en-US" sz="2800" dirty="0" err="1"/>
              <a:t>oggetto</a:t>
            </a:r>
            <a:r>
              <a:rPr lang="en-US" sz="2800" dirty="0"/>
              <a:t> </a:t>
            </a:r>
            <a:r>
              <a:rPr lang="en-US" sz="2800" dirty="0" err="1"/>
              <a:t>aggregrato</a:t>
            </a:r>
            <a:r>
              <a:rPr lang="en-US" sz="2800" dirty="0"/>
              <a:t>, </a:t>
            </a:r>
            <a:r>
              <a:rPr lang="en-US" sz="2800" dirty="0" err="1"/>
              <a:t>l’iteratore</a:t>
            </a:r>
            <a:r>
              <a:rPr lang="en-US" sz="2800" dirty="0"/>
              <a:t> e’ un </a:t>
            </a:r>
            <a:r>
              <a:rPr lang="en-US" sz="2800" dirty="0" err="1"/>
              <a:t>oggetto</a:t>
            </a:r>
            <a:r>
              <a:rPr lang="en-US" sz="2800" dirty="0"/>
              <a:t> </a:t>
            </a:r>
            <a:r>
              <a:rPr lang="en-US" sz="2800" dirty="0" err="1"/>
              <a:t>che</a:t>
            </a:r>
            <a:r>
              <a:rPr lang="en-US" sz="2800" dirty="0"/>
              <a:t> </a:t>
            </a:r>
            <a:r>
              <a:rPr lang="en-US" sz="2800" dirty="0" err="1"/>
              <a:t>rende</a:t>
            </a:r>
            <a:r>
              <a:rPr lang="en-US" sz="2800" dirty="0"/>
              <a:t> </a:t>
            </a:r>
            <a:r>
              <a:rPr lang="en-US" sz="2800" dirty="0" err="1"/>
              <a:t>disponibili</a:t>
            </a:r>
            <a:r>
              <a:rPr lang="en-US" sz="2800" dirty="0"/>
              <a:t> </a:t>
            </a:r>
            <a:r>
              <a:rPr lang="en-US" sz="2800" dirty="0" err="1"/>
              <a:t>metodi</a:t>
            </a:r>
            <a:r>
              <a:rPr lang="en-US" sz="2800" dirty="0"/>
              <a:t> per </a:t>
            </a:r>
            <a:r>
              <a:rPr lang="en-US" sz="2800" dirty="0" err="1"/>
              <a:t>accedere</a:t>
            </a:r>
            <a:r>
              <a:rPr lang="en-US" sz="2800" dirty="0"/>
              <a:t>, in modo </a:t>
            </a:r>
            <a:r>
              <a:rPr lang="en-US" sz="2800" dirty="0" err="1"/>
              <a:t>sequenziale</a:t>
            </a:r>
            <a:r>
              <a:rPr lang="en-US" sz="2800" dirty="0"/>
              <a:t>, ai </a:t>
            </a:r>
            <a:r>
              <a:rPr lang="en-US" sz="2800" dirty="0" err="1"/>
              <a:t>singoli</a:t>
            </a:r>
            <a:r>
              <a:rPr lang="en-US" sz="2800" dirty="0"/>
              <a:t> </a:t>
            </a:r>
            <a:r>
              <a:rPr lang="en-US" sz="2800" dirty="0" err="1"/>
              <a:t>elementi</a:t>
            </a:r>
            <a:r>
              <a:rPr lang="en-US" sz="2800" dirty="0"/>
              <a:t> </a:t>
            </a:r>
            <a:r>
              <a:rPr lang="en-US" sz="2800" dirty="0" err="1"/>
              <a:t>dell’oggetto</a:t>
            </a:r>
            <a:r>
              <a:rPr lang="en-US" sz="2800" dirty="0"/>
              <a:t> </a:t>
            </a:r>
            <a:r>
              <a:rPr lang="en-US" sz="2800" dirty="0" err="1"/>
              <a:t>aggregato</a:t>
            </a:r>
            <a:r>
              <a:rPr lang="en-US" sz="2800" dirty="0"/>
              <a:t> senza </a:t>
            </a:r>
            <a:r>
              <a:rPr lang="en-US" sz="2800" dirty="0" err="1"/>
              <a:t>esporne</a:t>
            </a:r>
            <a:r>
              <a:rPr lang="en-US" sz="2800" dirty="0"/>
              <a:t> la </a:t>
            </a:r>
            <a:r>
              <a:rPr lang="en-US" sz="2800" dirty="0" err="1"/>
              <a:t>rappresentazione</a:t>
            </a:r>
            <a:r>
              <a:rPr lang="en-US" sz="2800" dirty="0"/>
              <a:t> </a:t>
            </a:r>
            <a:r>
              <a:rPr lang="en-US" sz="2800" dirty="0" err="1"/>
              <a:t>interna</a:t>
            </a:r>
            <a:r>
              <a:rPr lang="en-US" sz="2800" dirty="0"/>
              <a:t>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71233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4E88-C88D-482E-9C16-29DD5D1E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88540"/>
            <a:ext cx="9905998" cy="65078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Perche’ </a:t>
            </a:r>
            <a:r>
              <a:rPr lang="en-US" dirty="0" err="1">
                <a:solidFill>
                  <a:srgbClr val="FFFF00"/>
                </a:solidFill>
              </a:rPr>
              <a:t>usare</a:t>
            </a:r>
            <a:r>
              <a:rPr lang="en-US" dirty="0">
                <a:solidFill>
                  <a:srgbClr val="FFFF00"/>
                </a:solidFill>
              </a:rPr>
              <a:t> la </a:t>
            </a:r>
            <a:r>
              <a:rPr lang="en-US" dirty="0" err="1">
                <a:solidFill>
                  <a:srgbClr val="FFFF00"/>
                </a:solidFill>
              </a:rPr>
              <a:t>classe</a:t>
            </a:r>
            <a:r>
              <a:rPr lang="en-US" dirty="0">
                <a:solidFill>
                  <a:srgbClr val="FFFF00"/>
                </a:solidFill>
              </a:rPr>
              <a:t> “</a:t>
            </a:r>
            <a:r>
              <a:rPr lang="en-US" dirty="0" err="1">
                <a:solidFill>
                  <a:srgbClr val="FFFF00"/>
                </a:solidFill>
              </a:rPr>
              <a:t>iteratore</a:t>
            </a:r>
            <a:r>
              <a:rPr lang="en-US" dirty="0">
                <a:solidFill>
                  <a:srgbClr val="FFFF00"/>
                </a:solidFill>
              </a:rPr>
              <a:t>”?</a:t>
            </a:r>
            <a:endParaRPr lang="it-IT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64E6F-F5B2-4A08-8F77-A0018A63C37B}"/>
              </a:ext>
            </a:extLst>
          </p:cNvPr>
          <p:cNvSpPr txBox="1"/>
          <p:nvPr/>
        </p:nvSpPr>
        <p:spPr>
          <a:xfrm>
            <a:off x="595655" y="2463113"/>
            <a:ext cx="109975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 (Body)"/>
              </a:rPr>
              <a:t>E’ CONSIGLIABILE UTILIZZARE LA CLASSE ITERATORE PERCHE’ METTE A DISPOSIZIONE DEI METODI UTILI PER ACCEDERE AI VARI ELEMENTI DELLA LISTA SENZA ESPORRE LA SUA STRUTTURA INTERNA.</a:t>
            </a:r>
          </a:p>
          <a:p>
            <a:pPr algn="ctr"/>
            <a:r>
              <a:rPr lang="en-US" sz="2000" dirty="0">
                <a:latin typeface="Century Gothic (Body)"/>
              </a:rPr>
              <a:t>VENGONO QUINDI UTILIZZATI METODI CHE NON NECESSARIAMENTE APPARTENGONO ALL’INTERFACCIA DELLA CLASSE CHE IMPLEMENTA LA LISTA STESSA, MA DI UNA CLASSE DIVERSA: L’ITERATORE.</a:t>
            </a:r>
          </a:p>
          <a:p>
            <a:endParaRPr lang="it-IT" sz="16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3802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FDBD-4979-4CD9-935A-182FCB0A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32023"/>
            <a:ext cx="9905998" cy="2183026"/>
          </a:xfrm>
        </p:spPr>
        <p:txBody>
          <a:bodyPr/>
          <a:lstStyle/>
          <a:p>
            <a:r>
              <a:rPr lang="it-IT" dirty="0"/>
              <a:t>Una classe </a:t>
            </a:r>
            <a:r>
              <a:rPr lang="en-US" dirty="0"/>
              <a:t>‘</a:t>
            </a:r>
            <a:r>
              <a:rPr lang="en-US" dirty="0" err="1"/>
              <a:t>iteratore</a:t>
            </a:r>
            <a:r>
              <a:rPr lang="en-US" dirty="0"/>
              <a:t>’ </a:t>
            </a:r>
            <a:r>
              <a:rPr lang="en-US" dirty="0" err="1"/>
              <a:t>puo</a:t>
            </a:r>
            <a:r>
              <a:rPr lang="en-US" dirty="0"/>
              <a:t>’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benissimo</a:t>
            </a:r>
            <a:r>
              <a:rPr lang="en-US" dirty="0"/>
              <a:t> </a:t>
            </a:r>
            <a:r>
              <a:rPr lang="en-US" dirty="0" err="1"/>
              <a:t>paragonata</a:t>
            </a:r>
            <a:r>
              <a:rPr lang="en-US" dirty="0"/>
              <a:t> al </a:t>
            </a:r>
            <a:r>
              <a:rPr lang="en-US" dirty="0" err="1"/>
              <a:t>funzionamento</a:t>
            </a:r>
            <a:r>
              <a:rPr lang="en-US" dirty="0"/>
              <a:t> di un </a:t>
            </a:r>
            <a:r>
              <a:rPr lang="en-US" dirty="0" err="1"/>
              <a:t>televisore</a:t>
            </a:r>
            <a:r>
              <a:rPr lang="en-US" dirty="0"/>
              <a:t>. Quando si vuole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canale</a:t>
            </a:r>
            <a:r>
              <a:rPr lang="en-US" dirty="0"/>
              <a:t>, non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bisogno</a:t>
            </a:r>
            <a:r>
              <a:rPr lang="en-US" dirty="0"/>
              <a:t> di </a:t>
            </a:r>
            <a:r>
              <a:rPr lang="en-US" dirty="0" err="1"/>
              <a:t>conoscere</a:t>
            </a:r>
            <a:r>
              <a:rPr lang="en-US" dirty="0"/>
              <a:t> la </a:t>
            </a:r>
            <a:r>
              <a:rPr lang="en-US" dirty="0" err="1"/>
              <a:t>posizione</a:t>
            </a:r>
            <a:r>
              <a:rPr lang="en-US" dirty="0"/>
              <a:t> di </a:t>
            </a:r>
            <a:r>
              <a:rPr lang="en-US" dirty="0" err="1"/>
              <a:t>quell’esatto</a:t>
            </a:r>
            <a:r>
              <a:rPr lang="en-US" dirty="0"/>
              <a:t> </a:t>
            </a:r>
            <a:r>
              <a:rPr lang="en-US" dirty="0" err="1"/>
              <a:t>canale</a:t>
            </a:r>
            <a:r>
              <a:rPr lang="en-US" dirty="0"/>
              <a:t>, ma </a:t>
            </a:r>
            <a:r>
              <a:rPr lang="en-US" dirty="0" err="1"/>
              <a:t>grazie</a:t>
            </a:r>
            <a:r>
              <a:rPr lang="en-US" dirty="0"/>
              <a:t> ai </a:t>
            </a:r>
            <a:r>
              <a:rPr lang="en-US" dirty="0" err="1"/>
              <a:t>pulsanti</a:t>
            </a:r>
            <a:r>
              <a:rPr lang="en-US" dirty="0"/>
              <a:t> “</a:t>
            </a:r>
            <a:r>
              <a:rPr lang="en-US" dirty="0" err="1"/>
              <a:t>successivo</a:t>
            </a:r>
            <a:r>
              <a:rPr lang="en-US" dirty="0"/>
              <a:t>” o “</a:t>
            </a:r>
            <a:r>
              <a:rPr lang="en-US" dirty="0" err="1"/>
              <a:t>precedente</a:t>
            </a:r>
            <a:r>
              <a:rPr lang="en-US" dirty="0"/>
              <a:t>” </a:t>
            </a:r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scorrere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 </a:t>
            </a:r>
            <a:r>
              <a:rPr lang="en-US" dirty="0" err="1"/>
              <a:t>canali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puo</a:t>
            </a:r>
            <a:r>
              <a:rPr lang="en-US" dirty="0"/>
              <a:t>’ </a:t>
            </a:r>
            <a:r>
              <a:rPr lang="en-US" dirty="0" err="1"/>
              <a:t>essere</a:t>
            </a:r>
            <a:r>
              <a:rPr lang="en-US" dirty="0"/>
              <a:t>, per </a:t>
            </a:r>
            <a:r>
              <a:rPr lang="en-US" dirty="0" err="1"/>
              <a:t>esempio</a:t>
            </a:r>
            <a:r>
              <a:rPr lang="en-US" dirty="0"/>
              <a:t>, “</a:t>
            </a:r>
            <a:r>
              <a:rPr lang="en-US" dirty="0" err="1"/>
              <a:t>canali</a:t>
            </a:r>
            <a:r>
              <a:rPr lang="en-US" dirty="0"/>
              <a:t> </a:t>
            </a:r>
            <a:r>
              <a:rPr lang="en-US" dirty="0" err="1"/>
              <a:t>terrestri</a:t>
            </a:r>
            <a:r>
              <a:rPr lang="en-US" dirty="0"/>
              <a:t>” o “</a:t>
            </a:r>
            <a:r>
              <a:rPr lang="en-US" dirty="0" err="1"/>
              <a:t>canali</a:t>
            </a:r>
            <a:r>
              <a:rPr lang="en-US" dirty="0"/>
              <a:t> </a:t>
            </a:r>
            <a:r>
              <a:rPr lang="en-US" dirty="0" err="1"/>
              <a:t>digitali</a:t>
            </a:r>
            <a:r>
              <a:rPr lang="en-US" dirty="0"/>
              <a:t>”.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3BEF4-2995-4053-834C-8A672844BDB8}"/>
              </a:ext>
            </a:extLst>
          </p:cNvPr>
          <p:cNvSpPr txBox="1"/>
          <p:nvPr/>
        </p:nvSpPr>
        <p:spPr>
          <a:xfrm>
            <a:off x="2117125" y="3369276"/>
            <a:ext cx="14251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TELEVISORE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0B092-8C94-4B7E-A675-F61685B2E889}"/>
              </a:ext>
            </a:extLst>
          </p:cNvPr>
          <p:cNvSpPr txBox="1"/>
          <p:nvPr/>
        </p:nvSpPr>
        <p:spPr>
          <a:xfrm>
            <a:off x="8357288" y="3369276"/>
            <a:ext cx="1322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ITERATORE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0D6-F124-46B3-8E0E-3088D9330422}"/>
              </a:ext>
            </a:extLst>
          </p:cNvPr>
          <p:cNvSpPr txBox="1"/>
          <p:nvPr/>
        </p:nvSpPr>
        <p:spPr>
          <a:xfrm>
            <a:off x="2034746" y="3842952"/>
            <a:ext cx="2537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TASTI:</a:t>
            </a:r>
          </a:p>
          <a:p>
            <a:endParaRPr lang="en-US" dirty="0"/>
          </a:p>
          <a:p>
            <a:r>
              <a:rPr lang="en-US" dirty="0"/>
              <a:t>AVANTI</a:t>
            </a:r>
          </a:p>
          <a:p>
            <a:endParaRPr lang="en-US" dirty="0"/>
          </a:p>
          <a:p>
            <a:r>
              <a:rPr lang="en-US" dirty="0"/>
              <a:t>INDIETRO</a:t>
            </a:r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4E443-2F44-4185-8AF8-E92E343F24A6}"/>
              </a:ext>
            </a:extLst>
          </p:cNvPr>
          <p:cNvSpPr txBox="1"/>
          <p:nvPr/>
        </p:nvSpPr>
        <p:spPr>
          <a:xfrm>
            <a:off x="8357288" y="3929449"/>
            <a:ext cx="2537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METODI:</a:t>
            </a:r>
          </a:p>
          <a:p>
            <a:endParaRPr lang="en-US" dirty="0"/>
          </a:p>
          <a:p>
            <a:r>
              <a:rPr lang="en-US" dirty="0"/>
              <a:t>next(): </a:t>
            </a:r>
            <a:r>
              <a:rPr lang="en-US" dirty="0" err="1"/>
              <a:t>Invitato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hasNext</a:t>
            </a:r>
            <a:r>
              <a:rPr lang="en-US" dirty="0"/>
              <a:t>(): </a:t>
            </a:r>
            <a:r>
              <a:rPr lang="en-US" dirty="0" err="1"/>
              <a:t>boolean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356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60CD-EDF7-45C9-9146-8EAF7DAF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776" y="0"/>
            <a:ext cx="9905998" cy="120478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Come si </a:t>
            </a:r>
            <a:r>
              <a:rPr lang="en-US" dirty="0" err="1">
                <a:solidFill>
                  <a:srgbClr val="FFFF00"/>
                </a:solidFill>
              </a:rPr>
              <a:t>crea</a:t>
            </a:r>
            <a:r>
              <a:rPr lang="en-US" dirty="0">
                <a:solidFill>
                  <a:srgbClr val="FFFF00"/>
                </a:solidFill>
              </a:rPr>
              <a:t> una </a:t>
            </a:r>
            <a:r>
              <a:rPr lang="en-US" dirty="0" err="1">
                <a:solidFill>
                  <a:srgbClr val="FFFF00"/>
                </a:solidFill>
              </a:rPr>
              <a:t>classe</a:t>
            </a:r>
            <a:r>
              <a:rPr lang="en-US" dirty="0">
                <a:solidFill>
                  <a:srgbClr val="FFFF00"/>
                </a:solidFill>
              </a:rPr>
              <a:t> “</a:t>
            </a:r>
            <a:r>
              <a:rPr lang="en-US" dirty="0" err="1">
                <a:solidFill>
                  <a:srgbClr val="FFFF00"/>
                </a:solidFill>
              </a:rPr>
              <a:t>iteratore</a:t>
            </a:r>
            <a:r>
              <a:rPr lang="en-US" dirty="0">
                <a:solidFill>
                  <a:srgbClr val="FFFF00"/>
                </a:solidFill>
              </a:rPr>
              <a:t>”?	</a:t>
            </a:r>
            <a:endParaRPr lang="it-IT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8B38-427D-4192-8280-88FC4A588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26" y="947351"/>
            <a:ext cx="3599935" cy="577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Bahnschrift Light" panose="020B0502040204020203" pitchFamily="34" charset="0"/>
              </a:rPr>
              <a:t>public class Iteratore {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Bahnschrift Light" panose="020B0502040204020203" pitchFamily="34" charset="0"/>
              </a:rPr>
              <a:t>    private Nodo nodo;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ighlight>
                  <a:srgbClr val="0000FF"/>
                </a:highlight>
                <a:latin typeface="Bahnschrift Light" panose="020B0502040204020203" pitchFamily="34" charset="0"/>
              </a:rPr>
              <a:t>    public Iteratore(Nodo nodo){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ighlight>
                  <a:srgbClr val="0000FF"/>
                </a:highlight>
                <a:latin typeface="Bahnschrift Light" panose="020B0502040204020203" pitchFamily="34" charset="0"/>
              </a:rPr>
              <a:t>        this.nodo = nodo;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ighlight>
                  <a:srgbClr val="0000FF"/>
                </a:highlight>
                <a:latin typeface="Bahnschrift Light" panose="020B0502040204020203" pitchFamily="34" charset="0"/>
              </a:rPr>
              <a:t>    }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ighlight>
                  <a:srgbClr val="800080"/>
                </a:highlight>
                <a:latin typeface="Bahnschrift Light" panose="020B0502040204020203" pitchFamily="34" charset="0"/>
              </a:rPr>
              <a:t>    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ighlight>
                  <a:srgbClr val="800080"/>
                </a:highlight>
                <a:latin typeface="Bahnschrift Light" panose="020B0502040204020203" pitchFamily="34" charset="0"/>
              </a:rPr>
              <a:t>    public boolean hasNext(){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ighlight>
                  <a:srgbClr val="800080"/>
                </a:highlight>
                <a:latin typeface="Bahnschrift Light" panose="020B0502040204020203" pitchFamily="34" charset="0"/>
              </a:rPr>
              <a:t>        return (!(nodo == null));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ighlight>
                  <a:srgbClr val="800080"/>
                </a:highlight>
                <a:latin typeface="Bahnschrift Light" panose="020B0502040204020203" pitchFamily="34" charset="0"/>
              </a:rPr>
              <a:t>    }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Bahnschrift Light" panose="020B0502040204020203" pitchFamily="34" charset="0"/>
              </a:rPr>
              <a:t>    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Bahnschrift Light" panose="020B0502040204020203" pitchFamily="34" charset="0"/>
              </a:rPr>
              <a:t>    </a:t>
            </a: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ighlight>
                  <a:srgbClr val="008080"/>
                </a:highlight>
                <a:latin typeface="Bahnschrift Light" panose="020B0502040204020203" pitchFamily="34" charset="0"/>
              </a:rPr>
              <a:t>public Invitato next(){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ighlight>
                  <a:srgbClr val="008080"/>
                </a:highlight>
                <a:latin typeface="Bahnschrift Light" panose="020B0502040204020203" pitchFamily="34" charset="0"/>
              </a:rPr>
              <a:t>        if(nodo == null){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ighlight>
                  <a:srgbClr val="008080"/>
                </a:highlight>
                <a:latin typeface="Bahnschrift Light" panose="020B0502040204020203" pitchFamily="34" charset="0"/>
              </a:rPr>
              <a:t>            return null;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ighlight>
                  <a:srgbClr val="008080"/>
                </a:highlight>
                <a:latin typeface="Bahnschrift Light" panose="020B0502040204020203" pitchFamily="34" charset="0"/>
              </a:rPr>
              <a:t>        }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Bahnschrift Light" panose="020B0502040204020203" pitchFamily="34" charset="0"/>
              </a:rPr>
              <a:t>        </a:t>
            </a: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ighlight>
                  <a:srgbClr val="008080"/>
                </a:highlight>
                <a:latin typeface="Bahnschrift Light" panose="020B0502040204020203" pitchFamily="34" charset="0"/>
              </a:rPr>
              <a:t>Invitato persona = new Invitato(nodo.getInfo());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ighlight>
                  <a:srgbClr val="008080"/>
                </a:highlight>
                <a:latin typeface="Bahnschrift Light" panose="020B0502040204020203" pitchFamily="34" charset="0"/>
              </a:rPr>
              <a:t>        nodo = nodo.getLink();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ighlight>
                  <a:srgbClr val="008080"/>
                </a:highlight>
                <a:latin typeface="Bahnschrift Light" panose="020B0502040204020203" pitchFamily="34" charset="0"/>
              </a:rPr>
              <a:t>        return persona;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ighlight>
                  <a:srgbClr val="008080"/>
                </a:highlight>
                <a:latin typeface="Bahnschrift Light" panose="020B0502040204020203" pitchFamily="34" charset="0"/>
              </a:rPr>
              <a:t>    }</a:t>
            </a:r>
          </a:p>
          <a:p>
            <a:pPr marL="0" indent="0">
              <a:buNone/>
            </a:pPr>
            <a:r>
              <a:rPr lang="it-IT" sz="11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Bahnschrift Light" panose="020B0502040204020203" pitchFamily="34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4F7FE-431F-4F94-813D-80AFE0A38D88}"/>
              </a:ext>
            </a:extLst>
          </p:cNvPr>
          <p:cNvSpPr txBox="1"/>
          <p:nvPr/>
        </p:nvSpPr>
        <p:spPr>
          <a:xfrm>
            <a:off x="4440195" y="1720848"/>
            <a:ext cx="440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0000FF"/>
                </a:highlight>
              </a:rPr>
              <a:t>Costruttore</a:t>
            </a:r>
            <a:r>
              <a:rPr lang="en-US" dirty="0">
                <a:highlight>
                  <a:srgbClr val="0000FF"/>
                </a:highlight>
              </a:rPr>
              <a:t> </a:t>
            </a:r>
            <a:r>
              <a:rPr lang="en-US" dirty="0" err="1">
                <a:highlight>
                  <a:srgbClr val="0000FF"/>
                </a:highlight>
              </a:rPr>
              <a:t>che</a:t>
            </a:r>
            <a:r>
              <a:rPr lang="en-US" dirty="0">
                <a:highlight>
                  <a:srgbClr val="0000FF"/>
                </a:highlight>
              </a:rPr>
              <a:t> </a:t>
            </a:r>
            <a:r>
              <a:rPr lang="en-US" dirty="0" err="1">
                <a:highlight>
                  <a:srgbClr val="0000FF"/>
                </a:highlight>
              </a:rPr>
              <a:t>accetta</a:t>
            </a:r>
            <a:r>
              <a:rPr lang="en-US" dirty="0">
                <a:highlight>
                  <a:srgbClr val="0000FF"/>
                </a:highlight>
              </a:rPr>
              <a:t> come </a:t>
            </a:r>
            <a:r>
              <a:rPr lang="en-US" dirty="0" err="1">
                <a:highlight>
                  <a:srgbClr val="0000FF"/>
                </a:highlight>
              </a:rPr>
              <a:t>parametro</a:t>
            </a:r>
            <a:r>
              <a:rPr lang="en-US" dirty="0">
                <a:highlight>
                  <a:srgbClr val="0000FF"/>
                </a:highlight>
              </a:rPr>
              <a:t> un </a:t>
            </a:r>
            <a:r>
              <a:rPr lang="en-US" dirty="0" err="1">
                <a:highlight>
                  <a:srgbClr val="0000FF"/>
                </a:highlight>
              </a:rPr>
              <a:t>oggeto</a:t>
            </a:r>
            <a:r>
              <a:rPr lang="en-US" dirty="0">
                <a:highlight>
                  <a:srgbClr val="0000FF"/>
                </a:highlight>
              </a:rPr>
              <a:t> di </a:t>
            </a:r>
            <a:r>
              <a:rPr lang="en-US" dirty="0" err="1">
                <a:highlight>
                  <a:srgbClr val="0000FF"/>
                </a:highlight>
              </a:rPr>
              <a:t>tipo</a:t>
            </a:r>
            <a:r>
              <a:rPr lang="en-US" dirty="0">
                <a:highlight>
                  <a:srgbClr val="0000FF"/>
                </a:highlight>
              </a:rPr>
              <a:t> NODO.</a:t>
            </a:r>
            <a:endParaRPr lang="it-IT" dirty="0">
              <a:highlight>
                <a:srgbClr val="0000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86826-1943-4336-9891-812287075B27}"/>
              </a:ext>
            </a:extLst>
          </p:cNvPr>
          <p:cNvSpPr txBox="1"/>
          <p:nvPr/>
        </p:nvSpPr>
        <p:spPr>
          <a:xfrm>
            <a:off x="4440195" y="2883243"/>
            <a:ext cx="62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800080"/>
                </a:highlight>
              </a:rPr>
              <a:t>Metodo</a:t>
            </a:r>
            <a:r>
              <a:rPr lang="en-US" dirty="0">
                <a:highlight>
                  <a:srgbClr val="800080"/>
                </a:highlight>
              </a:rPr>
              <a:t> </a:t>
            </a:r>
            <a:r>
              <a:rPr lang="en-US" dirty="0" err="1">
                <a:highlight>
                  <a:srgbClr val="800080"/>
                </a:highlight>
              </a:rPr>
              <a:t>che</a:t>
            </a:r>
            <a:r>
              <a:rPr lang="en-US" dirty="0">
                <a:highlight>
                  <a:srgbClr val="800080"/>
                </a:highlight>
              </a:rPr>
              <a:t> </a:t>
            </a:r>
            <a:r>
              <a:rPr lang="en-US" dirty="0" err="1">
                <a:highlight>
                  <a:srgbClr val="800080"/>
                </a:highlight>
              </a:rPr>
              <a:t>ritorna</a:t>
            </a:r>
            <a:r>
              <a:rPr lang="en-US" dirty="0">
                <a:highlight>
                  <a:srgbClr val="800080"/>
                </a:highlight>
              </a:rPr>
              <a:t> un </a:t>
            </a:r>
            <a:r>
              <a:rPr lang="en-US" dirty="0" err="1">
                <a:highlight>
                  <a:srgbClr val="800080"/>
                </a:highlight>
              </a:rPr>
              <a:t>valore</a:t>
            </a:r>
            <a:r>
              <a:rPr lang="en-US" dirty="0">
                <a:highlight>
                  <a:srgbClr val="800080"/>
                </a:highlight>
              </a:rPr>
              <a:t> </a:t>
            </a:r>
            <a:r>
              <a:rPr lang="en-US" dirty="0" err="1">
                <a:highlight>
                  <a:srgbClr val="800080"/>
                </a:highlight>
              </a:rPr>
              <a:t>booleano</a:t>
            </a:r>
            <a:r>
              <a:rPr lang="en-US" dirty="0">
                <a:highlight>
                  <a:srgbClr val="800080"/>
                </a:highlight>
              </a:rPr>
              <a:t> (“true” se </a:t>
            </a:r>
            <a:r>
              <a:rPr lang="en-US" dirty="0" err="1">
                <a:highlight>
                  <a:srgbClr val="800080"/>
                </a:highlight>
              </a:rPr>
              <a:t>sono</a:t>
            </a:r>
            <a:r>
              <a:rPr lang="en-US" dirty="0">
                <a:highlight>
                  <a:srgbClr val="800080"/>
                </a:highlight>
              </a:rPr>
              <a:t> </a:t>
            </a:r>
            <a:r>
              <a:rPr lang="en-US" dirty="0" err="1">
                <a:highlight>
                  <a:srgbClr val="800080"/>
                </a:highlight>
              </a:rPr>
              <a:t>presenti</a:t>
            </a:r>
            <a:r>
              <a:rPr lang="en-US" dirty="0">
                <a:highlight>
                  <a:srgbClr val="800080"/>
                </a:highlight>
              </a:rPr>
              <a:t> </a:t>
            </a:r>
            <a:r>
              <a:rPr lang="en-US" dirty="0" err="1">
                <a:highlight>
                  <a:srgbClr val="800080"/>
                </a:highlight>
              </a:rPr>
              <a:t>ancora</a:t>
            </a:r>
            <a:r>
              <a:rPr lang="en-US" dirty="0">
                <a:highlight>
                  <a:srgbClr val="800080"/>
                </a:highlight>
              </a:rPr>
              <a:t> </a:t>
            </a:r>
            <a:r>
              <a:rPr lang="en-US" dirty="0" err="1">
                <a:highlight>
                  <a:srgbClr val="800080"/>
                </a:highlight>
              </a:rPr>
              <a:t>dei</a:t>
            </a:r>
            <a:r>
              <a:rPr lang="en-US" dirty="0">
                <a:highlight>
                  <a:srgbClr val="800080"/>
                </a:highlight>
              </a:rPr>
              <a:t> </a:t>
            </a:r>
            <a:r>
              <a:rPr lang="en-US" dirty="0" err="1">
                <a:highlight>
                  <a:srgbClr val="800080"/>
                </a:highlight>
              </a:rPr>
              <a:t>nodi</a:t>
            </a:r>
            <a:r>
              <a:rPr lang="en-US" dirty="0">
                <a:highlight>
                  <a:srgbClr val="800080"/>
                </a:highlight>
              </a:rPr>
              <a:t> </a:t>
            </a:r>
            <a:r>
              <a:rPr lang="en-US" dirty="0" err="1">
                <a:highlight>
                  <a:srgbClr val="800080"/>
                </a:highlight>
              </a:rPr>
              <a:t>all’interno</a:t>
            </a:r>
            <a:r>
              <a:rPr lang="en-US" dirty="0">
                <a:highlight>
                  <a:srgbClr val="800080"/>
                </a:highlight>
              </a:rPr>
              <a:t> </a:t>
            </a:r>
            <a:r>
              <a:rPr lang="en-US" dirty="0" err="1">
                <a:highlight>
                  <a:srgbClr val="800080"/>
                </a:highlight>
              </a:rPr>
              <a:t>della</a:t>
            </a:r>
            <a:r>
              <a:rPr lang="en-US" dirty="0">
                <a:highlight>
                  <a:srgbClr val="800080"/>
                </a:highlight>
              </a:rPr>
              <a:t> </a:t>
            </a:r>
            <a:r>
              <a:rPr lang="en-US" dirty="0" err="1">
                <a:highlight>
                  <a:srgbClr val="800080"/>
                </a:highlight>
              </a:rPr>
              <a:t>lista</a:t>
            </a:r>
            <a:r>
              <a:rPr lang="en-US" dirty="0">
                <a:highlight>
                  <a:srgbClr val="800080"/>
                </a:highlight>
              </a:rPr>
              <a:t>, “false” se non ci </a:t>
            </a:r>
            <a:r>
              <a:rPr lang="en-US" dirty="0" err="1">
                <a:highlight>
                  <a:srgbClr val="800080"/>
                </a:highlight>
              </a:rPr>
              <a:t>sono</a:t>
            </a:r>
            <a:r>
              <a:rPr lang="en-US" dirty="0">
                <a:highlight>
                  <a:srgbClr val="800080"/>
                </a:highlight>
              </a:rPr>
              <a:t> </a:t>
            </a:r>
            <a:r>
              <a:rPr lang="en-US" dirty="0" err="1">
                <a:highlight>
                  <a:srgbClr val="800080"/>
                </a:highlight>
              </a:rPr>
              <a:t>piu</a:t>
            </a:r>
            <a:r>
              <a:rPr lang="en-US" dirty="0">
                <a:highlight>
                  <a:srgbClr val="800080"/>
                </a:highlight>
              </a:rPr>
              <a:t>’ </a:t>
            </a:r>
            <a:r>
              <a:rPr lang="en-US" dirty="0" err="1">
                <a:highlight>
                  <a:srgbClr val="800080"/>
                </a:highlight>
              </a:rPr>
              <a:t>nodi</a:t>
            </a:r>
            <a:r>
              <a:rPr lang="en-US" dirty="0">
                <a:highlight>
                  <a:srgbClr val="800080"/>
                </a:highlight>
              </a:rPr>
              <a:t> da </a:t>
            </a:r>
            <a:r>
              <a:rPr lang="en-US" dirty="0" err="1">
                <a:highlight>
                  <a:srgbClr val="800080"/>
                </a:highlight>
              </a:rPr>
              <a:t>analizzare</a:t>
            </a:r>
            <a:r>
              <a:rPr lang="en-US" dirty="0">
                <a:highlight>
                  <a:srgbClr val="800080"/>
                </a:highlight>
              </a:rPr>
              <a:t>).</a:t>
            </a:r>
            <a:endParaRPr lang="it-IT" dirty="0">
              <a:highlight>
                <a:srgbClr val="800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226A4-D097-49BC-9D32-7310D8A9C343}"/>
              </a:ext>
            </a:extLst>
          </p:cNvPr>
          <p:cNvSpPr txBox="1"/>
          <p:nvPr/>
        </p:nvSpPr>
        <p:spPr>
          <a:xfrm>
            <a:off x="4440195" y="4053016"/>
            <a:ext cx="3393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008080"/>
                </a:highlight>
              </a:rPr>
              <a:t>Metodo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che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ritorna</a:t>
            </a:r>
            <a:r>
              <a:rPr lang="en-US" dirty="0">
                <a:highlight>
                  <a:srgbClr val="008080"/>
                </a:highlight>
              </a:rPr>
              <a:t> un </a:t>
            </a:r>
            <a:r>
              <a:rPr lang="en-US" dirty="0" err="1">
                <a:highlight>
                  <a:srgbClr val="008080"/>
                </a:highlight>
              </a:rPr>
              <a:t>oggetto</a:t>
            </a:r>
            <a:r>
              <a:rPr lang="en-US" dirty="0">
                <a:highlight>
                  <a:srgbClr val="008080"/>
                </a:highlight>
              </a:rPr>
              <a:t> di </a:t>
            </a:r>
            <a:r>
              <a:rPr lang="en-US" dirty="0" err="1">
                <a:highlight>
                  <a:srgbClr val="008080"/>
                </a:highlight>
              </a:rPr>
              <a:t>tipo</a:t>
            </a:r>
            <a:r>
              <a:rPr lang="en-US" dirty="0">
                <a:highlight>
                  <a:srgbClr val="008080"/>
                </a:highlight>
              </a:rPr>
              <a:t> “</a:t>
            </a:r>
            <a:r>
              <a:rPr lang="en-US" dirty="0" err="1">
                <a:highlight>
                  <a:srgbClr val="008080"/>
                </a:highlight>
              </a:rPr>
              <a:t>Invitato</a:t>
            </a:r>
            <a:r>
              <a:rPr lang="en-US" dirty="0">
                <a:highlight>
                  <a:srgbClr val="008080"/>
                </a:highlight>
              </a:rPr>
              <a:t>” e </a:t>
            </a:r>
            <a:r>
              <a:rPr lang="en-US" dirty="0" err="1">
                <a:highlight>
                  <a:srgbClr val="008080"/>
                </a:highlight>
              </a:rPr>
              <a:t>ogni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volta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che</a:t>
            </a:r>
            <a:r>
              <a:rPr lang="en-US" dirty="0">
                <a:highlight>
                  <a:srgbClr val="008080"/>
                </a:highlight>
              </a:rPr>
              <a:t> si </a:t>
            </a:r>
            <a:r>
              <a:rPr lang="en-US" dirty="0" err="1">
                <a:highlight>
                  <a:srgbClr val="008080"/>
                </a:highlight>
              </a:rPr>
              <a:t>utilizzera</a:t>
            </a:r>
            <a:r>
              <a:rPr lang="en-US" dirty="0">
                <a:highlight>
                  <a:srgbClr val="008080"/>
                </a:highlight>
              </a:rPr>
              <a:t>’ </a:t>
            </a:r>
            <a:r>
              <a:rPr lang="en-US" dirty="0" err="1">
                <a:highlight>
                  <a:srgbClr val="008080"/>
                </a:highlight>
              </a:rPr>
              <a:t>questo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metodo</a:t>
            </a:r>
            <a:r>
              <a:rPr lang="en-US" dirty="0">
                <a:highlight>
                  <a:srgbClr val="008080"/>
                </a:highlight>
              </a:rPr>
              <a:t>, </a:t>
            </a:r>
            <a:r>
              <a:rPr lang="en-US" dirty="0" err="1">
                <a:highlight>
                  <a:srgbClr val="008080"/>
                </a:highlight>
              </a:rPr>
              <a:t>il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puntatore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andra</a:t>
            </a:r>
            <a:r>
              <a:rPr lang="en-US" dirty="0">
                <a:highlight>
                  <a:srgbClr val="008080"/>
                </a:highlight>
              </a:rPr>
              <a:t>’ a </a:t>
            </a:r>
            <a:r>
              <a:rPr lang="en-US" dirty="0" err="1">
                <a:highlight>
                  <a:srgbClr val="008080"/>
                </a:highlight>
              </a:rPr>
              <a:t>puntare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sul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prossimo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nodo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tramite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il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metodo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getLink</a:t>
            </a:r>
            <a:r>
              <a:rPr lang="en-US" dirty="0">
                <a:highlight>
                  <a:srgbClr val="008080"/>
                </a:highlight>
              </a:rPr>
              <a:t>().</a:t>
            </a:r>
            <a:endParaRPr lang="it-IT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6025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CAEE-260A-4985-A7DE-F4552102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84886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classi</a:t>
            </a:r>
            <a:r>
              <a:rPr lang="en-US" dirty="0"/>
              <a:t> nested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9BDD-07D0-42BE-A264-CEB0122C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38400"/>
            <a:ext cx="9905998" cy="2702011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classi</a:t>
            </a:r>
            <a:r>
              <a:rPr lang="en-US" dirty="0"/>
              <a:t> nested non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altro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classi</a:t>
            </a:r>
            <a:r>
              <a:rPr lang="en-US" dirty="0"/>
              <a:t> interne ad alter </a:t>
            </a:r>
            <a:r>
              <a:rPr lang="en-US" dirty="0" err="1"/>
              <a:t>classi</a:t>
            </a:r>
            <a:r>
              <a:rPr lang="en-US" dirty="0"/>
              <a:t>. Le </a:t>
            </a:r>
            <a:r>
              <a:rPr lang="en-US" dirty="0" err="1"/>
              <a:t>classi</a:t>
            </a:r>
            <a:r>
              <a:rPr lang="en-US" dirty="0"/>
              <a:t> nested </a:t>
            </a:r>
            <a:r>
              <a:rPr lang="en-US" dirty="0" err="1"/>
              <a:t>sono</a:t>
            </a:r>
            <a:r>
              <a:rPr lang="en-US" dirty="0"/>
              <a:t> articulate in 4 </a:t>
            </a:r>
            <a:r>
              <a:rPr lang="en-US" dirty="0" err="1"/>
              <a:t>sezioni</a:t>
            </a:r>
            <a:r>
              <a:rPr lang="en-US" dirty="0"/>
              <a:t>:</a:t>
            </a:r>
          </a:p>
          <a:p>
            <a:r>
              <a:rPr lang="en-US" dirty="0"/>
              <a:t>1- Static class: </a:t>
            </a:r>
            <a:r>
              <a:rPr lang="en-US" dirty="0" err="1"/>
              <a:t>classi</a:t>
            </a:r>
            <a:r>
              <a:rPr lang="en-US" dirty="0"/>
              <a:t> </a:t>
            </a:r>
            <a:r>
              <a:rPr lang="en-US" dirty="0" err="1"/>
              <a:t>statiche</a:t>
            </a:r>
            <a:r>
              <a:rPr lang="en-US" dirty="0"/>
              <a:t> (</a:t>
            </a:r>
            <a:r>
              <a:rPr lang="en-US" dirty="0" err="1"/>
              <a:t>vedi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main)</a:t>
            </a:r>
          </a:p>
          <a:p>
            <a:r>
              <a:rPr lang="it-IT" dirty="0"/>
              <a:t>2- Inner class: classi non statiche</a:t>
            </a:r>
          </a:p>
          <a:p>
            <a:r>
              <a:rPr lang="it-IT" dirty="0"/>
              <a:t>3- local inner class: classi dichiarate all’interno di un metodo</a:t>
            </a:r>
          </a:p>
          <a:p>
            <a:r>
              <a:rPr lang="it-IT" dirty="0"/>
              <a:t>4- ANONYMOUS CLASS: classi che ritornano un oggetto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0753-0CD0-4F39-94E4-022AAF4B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Perche’ </a:t>
            </a:r>
            <a:r>
              <a:rPr lang="en-US" dirty="0" err="1"/>
              <a:t>usare</a:t>
            </a:r>
            <a:r>
              <a:rPr lang="en-US" dirty="0"/>
              <a:t> le </a:t>
            </a:r>
            <a:r>
              <a:rPr lang="en-US" dirty="0" err="1"/>
              <a:t>classi</a:t>
            </a:r>
            <a:r>
              <a:rPr lang="en-US" dirty="0"/>
              <a:t> nested?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D8C6-4C51-48E2-93B8-72992F515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656"/>
            <a:ext cx="9905528" cy="9658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 </a:t>
            </a:r>
            <a:r>
              <a:rPr lang="en-US" dirty="0" err="1"/>
              <a:t>classi</a:t>
            </a:r>
            <a:r>
              <a:rPr lang="en-US" dirty="0"/>
              <a:t> nested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importanti</a:t>
            </a:r>
            <a:r>
              <a:rPr lang="en-US" dirty="0"/>
              <a:t> in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permettono</a:t>
            </a:r>
            <a:r>
              <a:rPr lang="en-US" dirty="0"/>
              <a:t> </a:t>
            </a: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sviluppatore</a:t>
            </a:r>
            <a:r>
              <a:rPr lang="en-US" dirty="0"/>
              <a:t> di </a:t>
            </a:r>
            <a:r>
              <a:rPr lang="en-US" dirty="0" err="1"/>
              <a:t>ridurre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righe</a:t>
            </a:r>
            <a:r>
              <a:rPr lang="en-US" dirty="0"/>
              <a:t> di </a:t>
            </a:r>
            <a:r>
              <a:rPr lang="en-US" dirty="0" err="1"/>
              <a:t>codice</a:t>
            </a:r>
            <a:r>
              <a:rPr lang="en-US" dirty="0"/>
              <a:t> per </a:t>
            </a:r>
            <a:r>
              <a:rPr lang="en-US" dirty="0" err="1"/>
              <a:t>evitare</a:t>
            </a:r>
            <a:r>
              <a:rPr lang="en-US" dirty="0"/>
              <a:t> di </a:t>
            </a:r>
            <a:r>
              <a:rPr lang="en-US" dirty="0" err="1"/>
              <a:t>ripeterle</a:t>
            </a:r>
            <a:r>
              <a:rPr lang="en-US" dirty="0"/>
              <a:t>, </a:t>
            </a:r>
            <a:r>
              <a:rPr lang="en-US" dirty="0" err="1"/>
              <a:t>sarebbe</a:t>
            </a:r>
            <a:r>
              <a:rPr lang="en-US" dirty="0"/>
              <a:t> inutile </a:t>
            </a:r>
            <a:r>
              <a:rPr lang="en-US" dirty="0" err="1"/>
              <a:t>creare</a:t>
            </a:r>
            <a:r>
              <a:rPr lang="en-US" dirty="0"/>
              <a:t> una </a:t>
            </a:r>
            <a:r>
              <a:rPr lang="en-US" dirty="0" err="1"/>
              <a:t>classe</a:t>
            </a:r>
            <a:r>
              <a:rPr lang="en-US" dirty="0"/>
              <a:t> in un file </a:t>
            </a:r>
            <a:r>
              <a:rPr lang="en-US" dirty="0" err="1"/>
              <a:t>separato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ha </a:t>
            </a:r>
            <a:r>
              <a:rPr lang="en-US" dirty="0" err="1"/>
              <a:t>bisogno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metodi</a:t>
            </a:r>
            <a:r>
              <a:rPr lang="en-US" dirty="0"/>
              <a:t> e </a:t>
            </a:r>
            <a:r>
              <a:rPr lang="en-US" dirty="0" err="1"/>
              <a:t>degli</a:t>
            </a:r>
            <a:r>
              <a:rPr lang="en-US" dirty="0"/>
              <a:t> attribute di una sola </a:t>
            </a:r>
            <a:r>
              <a:rPr lang="en-US" dirty="0" err="1"/>
              <a:t>classe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D9AAD-0294-4466-91DB-FF3398DFC9C6}"/>
              </a:ext>
            </a:extLst>
          </p:cNvPr>
          <p:cNvSpPr txBox="1"/>
          <p:nvPr/>
        </p:nvSpPr>
        <p:spPr>
          <a:xfrm>
            <a:off x="1141413" y="3797643"/>
            <a:ext cx="9522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 VOGLIAMO DICHIARARE DEGLI ATTRIBUTI PRIVATI ALL’INTERNO DELLA CLASSE MA ALLO STESSO TEMPO PERMETTERE AD UN’ALTRA CLASSE DI SFRUTTARE TALI ATTRIBUTI, DATE DUE CLASSI A e B, SE IMPLEMENTO (o NITIDIFICO) LA CLASSE B IN A, LA CLASSE B HA ACCESSO A TUTTI GLI ATTRIBUTI E I METODI DELLA CLASSE A.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34678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C773-2461-4649-B759-E7D92C46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34314"/>
          </a:xfrm>
        </p:spPr>
        <p:txBody>
          <a:bodyPr/>
          <a:lstStyle/>
          <a:p>
            <a:r>
              <a:rPr lang="en-US" dirty="0"/>
              <a:t>Static class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079A-A321-4990-9258-A0E5E677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65" y="1739213"/>
            <a:ext cx="10380146" cy="1119318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All’interno</a:t>
            </a:r>
            <a:r>
              <a:rPr lang="en-US" dirty="0">
                <a:solidFill>
                  <a:schemeClr val="tx1"/>
                </a:solidFill>
              </a:rPr>
              <a:t> di una </a:t>
            </a:r>
            <a:r>
              <a:rPr lang="en-US" dirty="0" err="1">
                <a:solidFill>
                  <a:schemeClr val="tx1"/>
                </a:solidFill>
              </a:rPr>
              <a:t>classe</a:t>
            </a:r>
            <a:r>
              <a:rPr lang="en-US" dirty="0">
                <a:solidFill>
                  <a:schemeClr val="tx1"/>
                </a:solidFill>
              </a:rPr>
              <a:t> e’ possible </a:t>
            </a:r>
            <a:r>
              <a:rPr lang="en-US" dirty="0" err="1">
                <a:solidFill>
                  <a:schemeClr val="tx1"/>
                </a:solidFill>
              </a:rPr>
              <a:t>implementare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un’altra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classe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statica</a:t>
            </a:r>
            <a:r>
              <a:rPr lang="en-US" dirty="0">
                <a:solidFill>
                  <a:schemeClr val="tx1"/>
                </a:solidFill>
              </a:rPr>
              <a:t>, proprio come </a:t>
            </a:r>
            <a:r>
              <a:rPr lang="en-US" dirty="0" err="1">
                <a:solidFill>
                  <a:schemeClr val="tx1"/>
                </a:solidFill>
              </a:rPr>
              <a:t>abbiamo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notato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nella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classe</a:t>
            </a:r>
            <a:r>
              <a:rPr lang="en-US" dirty="0">
                <a:solidFill>
                  <a:schemeClr val="tx1"/>
                </a:solidFill>
              </a:rPr>
              <a:t> main.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99169-6B49-4650-976D-B4B9C96960AD}"/>
              </a:ext>
            </a:extLst>
          </p:cNvPr>
          <p:cNvSpPr txBox="1"/>
          <p:nvPr/>
        </p:nvSpPr>
        <p:spPr>
          <a:xfrm>
            <a:off x="724930" y="3168473"/>
            <a:ext cx="8377881" cy="8309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Per </a:t>
            </a:r>
            <a:r>
              <a:rPr lang="en-US" sz="1600" dirty="0" err="1">
                <a:solidFill>
                  <a:schemeClr val="tx1"/>
                </a:solidFill>
              </a:rPr>
              <a:t>accedere</a:t>
            </a:r>
            <a:r>
              <a:rPr lang="en-US" sz="1600" dirty="0">
                <a:solidFill>
                  <a:schemeClr val="tx1"/>
                </a:solidFill>
              </a:rPr>
              <a:t> ad </a:t>
            </a:r>
            <a:r>
              <a:rPr lang="en-US" sz="1600" dirty="0" err="1">
                <a:solidFill>
                  <a:schemeClr val="tx1"/>
                </a:solidFill>
              </a:rPr>
              <a:t>attributi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dirty="0" err="1">
                <a:solidFill>
                  <a:schemeClr val="tx1"/>
                </a:solidFill>
              </a:rPr>
              <a:t>metodi</a:t>
            </a:r>
            <a:r>
              <a:rPr lang="en-US" sz="1600" dirty="0">
                <a:solidFill>
                  <a:schemeClr val="tx1"/>
                </a:solidFill>
              </a:rPr>
              <a:t> di una </a:t>
            </a:r>
            <a:r>
              <a:rPr lang="en-US" sz="1600" dirty="0" err="1">
                <a:solidFill>
                  <a:schemeClr val="tx1"/>
                </a:solidFill>
              </a:rPr>
              <a:t>classe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interna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statica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basta</a:t>
            </a:r>
            <a:r>
              <a:rPr lang="en-US" sz="1600" dirty="0">
                <a:solidFill>
                  <a:schemeClr val="tx1"/>
                </a:solidFill>
              </a:rPr>
              <a:t> fare: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ClasseEsterna.ClasseInterna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0FA91-220F-4137-B339-88CA289692C1}"/>
              </a:ext>
            </a:extLst>
          </p:cNvPr>
          <p:cNvSpPr txBox="1"/>
          <p:nvPr/>
        </p:nvSpPr>
        <p:spPr>
          <a:xfrm>
            <a:off x="724930" y="4382530"/>
            <a:ext cx="8377881" cy="12003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Per </a:t>
            </a:r>
            <a:r>
              <a:rPr lang="en-US" dirty="0" err="1">
                <a:solidFill>
                  <a:schemeClr val="tx1"/>
                </a:solidFill>
              </a:rPr>
              <a:t>istanziare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oggetto</a:t>
            </a:r>
            <a:r>
              <a:rPr lang="en-US" dirty="0">
                <a:solidFill>
                  <a:schemeClr val="tx1"/>
                </a:solidFill>
              </a:rPr>
              <a:t> di una </a:t>
            </a:r>
            <a:r>
              <a:rPr lang="en-US" dirty="0" err="1">
                <a:solidFill>
                  <a:schemeClr val="tx1"/>
                </a:solidFill>
              </a:rPr>
              <a:t>classe</a:t>
            </a:r>
            <a:r>
              <a:rPr lang="en-US" dirty="0">
                <a:solidFill>
                  <a:schemeClr val="tx1"/>
                </a:solidFill>
              </a:rPr>
              <a:t> nested </a:t>
            </a:r>
            <a:r>
              <a:rPr lang="en-US" dirty="0" err="1">
                <a:solidFill>
                  <a:schemeClr val="tx1"/>
                </a:solidFill>
              </a:rPr>
              <a:t>basta</a:t>
            </a:r>
            <a:r>
              <a:rPr lang="en-US" dirty="0">
                <a:solidFill>
                  <a:schemeClr val="tx1"/>
                </a:solidFill>
              </a:rPr>
              <a:t> fare: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ClasseEsterna.ClasseInterna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oggetto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ClasseEsterna.ClasseInterna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it-IT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1BB788-00CF-4DF0-97E8-63D0D3FE087C}"/>
              </a:ext>
            </a:extLst>
          </p:cNvPr>
          <p:cNvSpPr/>
          <p:nvPr/>
        </p:nvSpPr>
        <p:spPr>
          <a:xfrm>
            <a:off x="9358184" y="3168473"/>
            <a:ext cx="1729946" cy="241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 err="1"/>
              <a:t>ClasseEsterna</a:t>
            </a:r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5CB205-A10D-4804-9427-A95CB633BE54}"/>
              </a:ext>
            </a:extLst>
          </p:cNvPr>
          <p:cNvSpPr/>
          <p:nvPr/>
        </p:nvSpPr>
        <p:spPr>
          <a:xfrm>
            <a:off x="9465276" y="3296509"/>
            <a:ext cx="1515762" cy="1079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sz="1200" dirty="0" err="1"/>
              <a:t>ClasseInterna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12483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1EF5-D9BE-4D5F-A89B-EEE700F5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42551"/>
          </a:xfrm>
        </p:spPr>
        <p:txBody>
          <a:bodyPr/>
          <a:lstStyle/>
          <a:p>
            <a:r>
              <a:rPr lang="en-US" dirty="0"/>
              <a:t>INNER CLASS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96D6-2A4A-412B-9E30-64E034EBE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482811"/>
            <a:ext cx="9905998" cy="12521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COME LA CLASSE STATICA, UNA CLASSE INNER HA DIRETTO ACCESSO A METODI ED ATTRIBUTI DELLA CLASSE CHE LA IMPLEMENTA</a:t>
            </a:r>
            <a:endParaRPr lang="it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07D71C-B995-492F-82CD-EC0108B20D74}"/>
              </a:ext>
            </a:extLst>
          </p:cNvPr>
          <p:cNvSpPr/>
          <p:nvPr/>
        </p:nvSpPr>
        <p:spPr>
          <a:xfrm>
            <a:off x="9358184" y="3168473"/>
            <a:ext cx="1729946" cy="241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 err="1"/>
              <a:t>ClasseEsterna</a:t>
            </a:r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0DC86-E1CF-4E46-80CE-F25C344DF07D}"/>
              </a:ext>
            </a:extLst>
          </p:cNvPr>
          <p:cNvSpPr/>
          <p:nvPr/>
        </p:nvSpPr>
        <p:spPr>
          <a:xfrm>
            <a:off x="9465276" y="3296509"/>
            <a:ext cx="1515762" cy="1079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sz="1200" dirty="0" err="1"/>
              <a:t>ClasseInterna</a:t>
            </a:r>
            <a:endParaRPr lang="it-IT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40886-BCFB-40AC-B47F-C40B6E601DC6}"/>
              </a:ext>
            </a:extLst>
          </p:cNvPr>
          <p:cNvSpPr txBox="1"/>
          <p:nvPr/>
        </p:nvSpPr>
        <p:spPr>
          <a:xfrm>
            <a:off x="1224335" y="2568308"/>
            <a:ext cx="7277657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Per </a:t>
            </a:r>
            <a:r>
              <a:rPr lang="en-US" dirty="0" err="1">
                <a:solidFill>
                  <a:schemeClr val="tx1"/>
                </a:solidFill>
              </a:rPr>
              <a:t>istanziare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oggetto</a:t>
            </a:r>
            <a:r>
              <a:rPr lang="en-US" dirty="0">
                <a:solidFill>
                  <a:schemeClr val="tx1"/>
                </a:solidFill>
              </a:rPr>
              <a:t> di una </a:t>
            </a:r>
            <a:r>
              <a:rPr lang="en-US" dirty="0" err="1">
                <a:solidFill>
                  <a:schemeClr val="tx1"/>
                </a:solidFill>
              </a:rPr>
              <a:t>classe</a:t>
            </a:r>
            <a:r>
              <a:rPr lang="en-US" dirty="0">
                <a:solidFill>
                  <a:schemeClr val="tx1"/>
                </a:solidFill>
              </a:rPr>
              <a:t> inner: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ClasseEsterna</a:t>
            </a:r>
            <a:r>
              <a:rPr lang="en-US" dirty="0">
                <a:solidFill>
                  <a:schemeClr val="tx1"/>
                </a:solidFill>
              </a:rPr>
              <a:t> alfa = new </a:t>
            </a:r>
            <a:r>
              <a:rPr lang="en-US" dirty="0" err="1">
                <a:solidFill>
                  <a:schemeClr val="tx1"/>
                </a:solidFill>
              </a:rPr>
              <a:t>ClasseEsterna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 err="1">
                <a:solidFill>
                  <a:schemeClr val="tx1"/>
                </a:solidFill>
              </a:rPr>
              <a:t>ClasseEsterna.ClasseInterna</a:t>
            </a:r>
            <a:r>
              <a:rPr lang="en-US" dirty="0">
                <a:solidFill>
                  <a:schemeClr val="tx1"/>
                </a:solidFill>
              </a:rPr>
              <a:t> beta = </a:t>
            </a:r>
            <a:r>
              <a:rPr lang="en-US" dirty="0" err="1">
                <a:solidFill>
                  <a:schemeClr val="tx1"/>
                </a:solidFill>
              </a:rPr>
              <a:t>alfa.new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ClasseInterna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D8A184-23AE-4C11-B00B-DD699729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62" y="3943471"/>
            <a:ext cx="3627016" cy="1821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08C94-B66B-4FAB-BA3B-6B1A0CEC075A}"/>
              </a:ext>
            </a:extLst>
          </p:cNvPr>
          <p:cNvSpPr txBox="1"/>
          <p:nvPr/>
        </p:nvSpPr>
        <p:spPr>
          <a:xfrm>
            <a:off x="4959722" y="3958049"/>
            <a:ext cx="3542270" cy="17543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Come e’ </a:t>
            </a:r>
            <a:r>
              <a:rPr lang="en-US" dirty="0" err="1">
                <a:solidFill>
                  <a:schemeClr val="tx1"/>
                </a:solidFill>
              </a:rPr>
              <a:t>possibile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notare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viene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creato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unico</a:t>
            </a:r>
            <a:r>
              <a:rPr lang="en-US" dirty="0">
                <a:solidFill>
                  <a:schemeClr val="tx1"/>
                </a:solidFill>
              </a:rPr>
              <a:t> file “Festa.java” </a:t>
            </a:r>
            <a:r>
              <a:rPr lang="en-US" dirty="0" err="1">
                <a:solidFill>
                  <a:schemeClr val="tx1"/>
                </a:solidFill>
              </a:rPr>
              <a:t>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contiene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sua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volta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classi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Nodo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Iteratore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FestaException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14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174</TotalTime>
  <Words>744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Light</vt:lpstr>
      <vt:lpstr>Bahnschrift SemiBold</vt:lpstr>
      <vt:lpstr>Century Gothic</vt:lpstr>
      <vt:lpstr>Century Gothic (Body)</vt:lpstr>
      <vt:lpstr>Mesh</vt:lpstr>
      <vt:lpstr>PowerPoint Presentation</vt:lpstr>
      <vt:lpstr>Che cos’e’ la classe iteratorE?</vt:lpstr>
      <vt:lpstr>Perche’ usare la classe “iteratore”?</vt:lpstr>
      <vt:lpstr>PowerPoint Presentation</vt:lpstr>
      <vt:lpstr>Come si crea una classe “iteratore”? </vt:lpstr>
      <vt:lpstr>Le classi nested</vt:lpstr>
      <vt:lpstr>Perche’ usare le classi nested?</vt:lpstr>
      <vt:lpstr>Static class</vt:lpstr>
      <vt:lpstr>INNER CLASS</vt:lpstr>
      <vt:lpstr>Local inner class</vt:lpstr>
      <vt:lpstr>Classe anonymous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4B iNFORMATICA</dc:title>
  <dc:creator>Abdollah Farsane</dc:creator>
  <cp:lastModifiedBy>Abdollah Farsane</cp:lastModifiedBy>
  <cp:revision>33</cp:revision>
  <dcterms:created xsi:type="dcterms:W3CDTF">2020-03-25T20:17:25Z</dcterms:created>
  <dcterms:modified xsi:type="dcterms:W3CDTF">2020-03-27T07:32:09Z</dcterms:modified>
</cp:coreProperties>
</file>