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4922-D9C9-443A-9DBC-BB04F53B2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892" y="2248931"/>
            <a:ext cx="9844216" cy="1565188"/>
          </a:xfrm>
        </p:spPr>
        <p:txBody>
          <a:bodyPr/>
          <a:lstStyle/>
          <a:p>
            <a:r>
              <a:rPr lang="it-IT"/>
              <a:t>Tabelle e indirizzamento hash</a:t>
            </a:r>
          </a:p>
        </p:txBody>
      </p:sp>
    </p:spTree>
    <p:extLst>
      <p:ext uri="{BB962C8B-B14F-4D97-AF65-F5344CB8AC3E}">
        <p14:creationId xmlns:p14="http://schemas.microsoft.com/office/powerpoint/2010/main" val="163097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3CBF-50CC-4D81-B765-E702DCFB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Cos’e’ una tabella?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8AE46-39E6-4647-B9DA-CDFC7791E350}"/>
              </a:ext>
            </a:extLst>
          </p:cNvPr>
          <p:cNvSpPr txBox="1"/>
          <p:nvPr/>
        </p:nvSpPr>
        <p:spPr>
          <a:xfrm>
            <a:off x="1141413" y="2858529"/>
            <a:ext cx="10083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Una </a:t>
            </a:r>
            <a:r>
              <a:rPr lang="it-IT" noProof="1"/>
              <a:t>tabella</a:t>
            </a:r>
            <a:r>
              <a:rPr lang="en-US" dirty="0"/>
              <a:t> e’ una sequenza di elementi che vengono definiti con una chiave K e un’informazione I.</a:t>
            </a:r>
          </a:p>
          <a:p>
            <a:endParaRPr lang="en-US" dirty="0"/>
          </a:p>
          <a:p>
            <a:r>
              <a:rPr lang="en-US" dirty="0"/>
              <a:t>Lo scopo principale di una tabella e’ quello di memorizzare delle informazioni che possono essere estratte mediante l’utilizzo di una chiave che permette di localizzare la </a:t>
            </a:r>
            <a:r>
              <a:rPr lang="en-US" dirty="0" err="1"/>
              <a:t>posizione</a:t>
            </a:r>
            <a:r>
              <a:rPr lang="en-US"/>
              <a:t> </a:t>
            </a:r>
            <a:r>
              <a:rPr lang="en-US" err="1"/>
              <a:t>dell’informazione</a:t>
            </a:r>
            <a:r>
              <a:rPr lang="en-US"/>
              <a:t> </a:t>
            </a:r>
            <a:r>
              <a:rPr lang="en-US" err="1"/>
              <a:t>all’interno</a:t>
            </a:r>
            <a:r>
              <a:rPr lang="en-US"/>
              <a:t> </a:t>
            </a:r>
            <a:r>
              <a:rPr lang="en-US" err="1"/>
              <a:t>della</a:t>
            </a:r>
            <a:r>
              <a:rPr lang="en-US"/>
              <a:t> tabella.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36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B143-36E9-41D4-BE96-F972C58A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94486"/>
          </a:xfrm>
        </p:spPr>
        <p:txBody>
          <a:bodyPr/>
          <a:lstStyle/>
          <a:p>
            <a:r>
              <a:rPr lang="en-US" err="1"/>
              <a:t>Operazione</a:t>
            </a:r>
            <a:r>
              <a:rPr lang="en-US"/>
              <a:t> </a:t>
            </a:r>
            <a:r>
              <a:rPr lang="en-US" err="1"/>
              <a:t>piu</a:t>
            </a:r>
            <a:r>
              <a:rPr lang="en-US"/>
              <a:t>’ </a:t>
            </a:r>
            <a:r>
              <a:rPr lang="en-US" err="1"/>
              <a:t>importante</a:t>
            </a:r>
            <a:r>
              <a:rPr lang="en-US"/>
              <a:t>?</a:t>
            </a:r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D8328-44A5-4CC2-80D4-48AE70E1D3F8}"/>
              </a:ext>
            </a:extLst>
          </p:cNvPr>
          <p:cNvSpPr txBox="1"/>
          <p:nvPr/>
        </p:nvSpPr>
        <p:spPr>
          <a:xfrm>
            <a:off x="1276865" y="2265405"/>
            <a:ext cx="9770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L’operazione</a:t>
            </a:r>
            <a:r>
              <a:rPr lang="en-US"/>
              <a:t> </a:t>
            </a:r>
            <a:r>
              <a:rPr lang="en-US" err="1"/>
              <a:t>fondamentale</a:t>
            </a:r>
            <a:r>
              <a:rPr lang="en-US"/>
              <a:t> di una tabella, e’ la </a:t>
            </a:r>
            <a:r>
              <a:rPr lang="en-US" b="1" err="1"/>
              <a:t>ricerca</a:t>
            </a:r>
            <a:r>
              <a:rPr lang="en-US" b="1"/>
              <a:t> </a:t>
            </a:r>
            <a:r>
              <a:rPr lang="en-US"/>
              <a:t>di un elemento mediante una chiave. </a:t>
            </a:r>
          </a:p>
          <a:p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D12C2-4792-474D-AC17-75BD2BA95763}"/>
              </a:ext>
            </a:extLst>
          </p:cNvPr>
          <p:cNvSpPr txBox="1"/>
          <p:nvPr/>
        </p:nvSpPr>
        <p:spPr>
          <a:xfrm>
            <a:off x="1276865" y="3172951"/>
            <a:ext cx="9391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 </a:t>
            </a:r>
            <a:r>
              <a:rPr lang="en-US" err="1"/>
              <a:t>ogni</a:t>
            </a:r>
            <a:r>
              <a:rPr lang="en-US"/>
              <a:t> </a:t>
            </a:r>
            <a:r>
              <a:rPr lang="en-US" err="1"/>
              <a:t>elemento</a:t>
            </a:r>
            <a:r>
              <a:rPr lang="en-US"/>
              <a:t> </a:t>
            </a:r>
            <a:r>
              <a:rPr lang="en-US" err="1"/>
              <a:t>della</a:t>
            </a:r>
            <a:r>
              <a:rPr lang="en-US"/>
              <a:t> tabella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puo</a:t>
            </a:r>
            <a:r>
              <a:rPr lang="en-US"/>
              <a:t>’ </a:t>
            </a:r>
            <a:r>
              <a:rPr lang="en-US" err="1"/>
              <a:t>definire</a:t>
            </a:r>
            <a:r>
              <a:rPr lang="en-US"/>
              <a:t> la </a:t>
            </a:r>
            <a:r>
              <a:rPr lang="en-US" b="1" err="1"/>
              <a:t>lunghezza</a:t>
            </a:r>
            <a:r>
              <a:rPr lang="en-US" b="1"/>
              <a:t> di </a:t>
            </a:r>
            <a:r>
              <a:rPr lang="en-US" b="1" err="1"/>
              <a:t>ricerca</a:t>
            </a:r>
            <a:r>
              <a:rPr lang="en-US" b="1"/>
              <a:t>, </a:t>
            </a:r>
            <a:r>
              <a:rPr lang="en-US"/>
              <a:t>che e’ </a:t>
            </a:r>
            <a:r>
              <a:rPr lang="en-US" err="1"/>
              <a:t>il</a:t>
            </a:r>
            <a:r>
              <a:rPr lang="en-US"/>
              <a:t> </a:t>
            </a:r>
            <a:r>
              <a:rPr lang="en-US" err="1"/>
              <a:t>numero</a:t>
            </a:r>
            <a:r>
              <a:rPr lang="en-US"/>
              <a:t> di prove </a:t>
            </a:r>
            <a:r>
              <a:rPr lang="en-US" err="1"/>
              <a:t>necessarie</a:t>
            </a:r>
            <a:r>
              <a:rPr lang="en-US"/>
              <a:t> per </a:t>
            </a:r>
            <a:r>
              <a:rPr lang="en-US" err="1"/>
              <a:t>raggiungere</a:t>
            </a:r>
            <a:r>
              <a:rPr lang="en-US"/>
              <a:t> la chiave che </a:t>
            </a:r>
            <a:r>
              <a:rPr lang="en-US" err="1"/>
              <a:t>vogliamo</a:t>
            </a:r>
            <a:r>
              <a:rPr lang="en-US"/>
              <a:t> </a:t>
            </a:r>
            <a:r>
              <a:rPr lang="en-US" err="1"/>
              <a:t>trovare</a:t>
            </a:r>
            <a:r>
              <a:rPr lang="en-US"/>
              <a:t>. </a:t>
            </a:r>
          </a:p>
          <a:p>
            <a:r>
              <a:rPr lang="en-US"/>
              <a:t>Si </a:t>
            </a:r>
            <a:r>
              <a:rPr lang="en-US" err="1"/>
              <a:t>definisce</a:t>
            </a:r>
            <a:r>
              <a:rPr lang="en-US"/>
              <a:t>, </a:t>
            </a:r>
            <a:r>
              <a:rPr lang="en-US" err="1"/>
              <a:t>invece</a:t>
            </a:r>
            <a:r>
              <a:rPr lang="en-US"/>
              <a:t>, </a:t>
            </a:r>
            <a:r>
              <a:rPr lang="en-US" b="1" err="1"/>
              <a:t>lunghezza</a:t>
            </a:r>
            <a:r>
              <a:rPr lang="en-US" b="1"/>
              <a:t> media di </a:t>
            </a:r>
            <a:r>
              <a:rPr lang="en-US" b="1" err="1"/>
              <a:t>ricerca</a:t>
            </a:r>
            <a:r>
              <a:rPr lang="en-US" b="1"/>
              <a:t> S, </a:t>
            </a:r>
            <a:r>
              <a:rPr lang="en-US"/>
              <a:t>la media </a:t>
            </a:r>
            <a:r>
              <a:rPr lang="en-US" err="1"/>
              <a:t>della</a:t>
            </a:r>
            <a:r>
              <a:rPr lang="en-US"/>
              <a:t> </a:t>
            </a:r>
            <a:r>
              <a:rPr lang="en-US" err="1"/>
              <a:t>lunghezza</a:t>
            </a:r>
            <a:r>
              <a:rPr lang="en-US"/>
              <a:t> di </a:t>
            </a:r>
            <a:r>
              <a:rPr lang="en-US" err="1"/>
              <a:t>ricerca</a:t>
            </a:r>
            <a:r>
              <a:rPr lang="en-US"/>
              <a:t> per </a:t>
            </a:r>
            <a:r>
              <a:rPr lang="en-US" err="1"/>
              <a:t>ogni</a:t>
            </a:r>
            <a:r>
              <a:rPr lang="en-US"/>
              <a:t> </a:t>
            </a:r>
            <a:r>
              <a:rPr lang="en-US" err="1"/>
              <a:t>elemento</a:t>
            </a:r>
            <a:r>
              <a:rPr lang="en-US"/>
              <a:t>.</a:t>
            </a:r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E8BF2-A1ED-4BA2-9B51-B322DC7406B3}"/>
              </a:ext>
            </a:extLst>
          </p:cNvPr>
          <p:cNvSpPr txBox="1"/>
          <p:nvPr/>
        </p:nvSpPr>
        <p:spPr>
          <a:xfrm>
            <a:off x="1046204" y="5280826"/>
            <a:ext cx="1081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OVVIAMENTE, PIU’ IL VALORE DELLA LUNGHEZZA MEDIA DI RICERCA E’ MINORE, MEGLIO E’.</a:t>
            </a:r>
            <a:endParaRPr lang="it-IT" b="1" i="1"/>
          </a:p>
        </p:txBody>
      </p:sp>
    </p:spTree>
    <p:extLst>
      <p:ext uri="{BB962C8B-B14F-4D97-AF65-F5344CB8AC3E}">
        <p14:creationId xmlns:p14="http://schemas.microsoft.com/office/powerpoint/2010/main" val="362413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7A9FA1-203D-480E-BCC4-8773EB59F173}"/>
              </a:ext>
            </a:extLst>
          </p:cNvPr>
          <p:cNvSpPr txBox="1"/>
          <p:nvPr/>
        </p:nvSpPr>
        <p:spPr>
          <a:xfrm>
            <a:off x="560173" y="1268627"/>
            <a:ext cx="11071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Una tabella </a:t>
            </a:r>
            <a:r>
              <a:rPr lang="en-US" err="1"/>
              <a:t>puo</a:t>
            </a:r>
            <a:r>
              <a:rPr lang="en-US"/>
              <a:t>’ essere </a:t>
            </a:r>
            <a:r>
              <a:rPr lang="en-US" err="1"/>
              <a:t>ordinata</a:t>
            </a:r>
            <a:r>
              <a:rPr lang="en-US"/>
              <a:t> </a:t>
            </a:r>
            <a:r>
              <a:rPr lang="en-US" err="1"/>
              <a:t>tenendo</a:t>
            </a:r>
            <a:r>
              <a:rPr lang="en-US"/>
              <a:t> </a:t>
            </a:r>
            <a:r>
              <a:rPr lang="en-US" err="1"/>
              <a:t>conto</a:t>
            </a:r>
            <a:r>
              <a:rPr lang="en-US"/>
              <a:t> del </a:t>
            </a:r>
            <a:r>
              <a:rPr lang="en-US" err="1"/>
              <a:t>valore</a:t>
            </a:r>
            <a:r>
              <a:rPr lang="en-US"/>
              <a:t> </a:t>
            </a:r>
            <a:r>
              <a:rPr lang="en-US" err="1"/>
              <a:t>della</a:t>
            </a:r>
            <a:r>
              <a:rPr lang="en-US"/>
              <a:t> chiave </a:t>
            </a:r>
            <a:r>
              <a:rPr lang="en-US" err="1"/>
              <a:t>applicando</a:t>
            </a:r>
            <a:r>
              <a:rPr lang="en-US"/>
              <a:t> un semplice </a:t>
            </a:r>
            <a:r>
              <a:rPr lang="en-US" err="1"/>
              <a:t>algoritmo</a:t>
            </a:r>
            <a:r>
              <a:rPr lang="en-US"/>
              <a:t> di </a:t>
            </a:r>
            <a:r>
              <a:rPr lang="en-US" err="1"/>
              <a:t>ordinamento</a:t>
            </a:r>
            <a:r>
              <a:rPr lang="en-US"/>
              <a:t> ma </a:t>
            </a:r>
            <a:r>
              <a:rPr lang="en-US" err="1"/>
              <a:t>quest’operazione</a:t>
            </a:r>
            <a:r>
              <a:rPr lang="en-US"/>
              <a:t> </a:t>
            </a:r>
            <a:r>
              <a:rPr lang="en-US" err="1"/>
              <a:t>puo</a:t>
            </a:r>
            <a:r>
              <a:rPr lang="en-US"/>
              <a:t>’ </a:t>
            </a:r>
            <a:r>
              <a:rPr lang="en-US" err="1"/>
              <a:t>rivelarsi</a:t>
            </a:r>
            <a:r>
              <a:rPr lang="en-US"/>
              <a:t> </a:t>
            </a:r>
            <a:r>
              <a:rPr lang="en-US" err="1"/>
              <a:t>costosa</a:t>
            </a:r>
            <a:r>
              <a:rPr lang="en-US"/>
              <a:t> in termini di tempo di </a:t>
            </a:r>
            <a:r>
              <a:rPr lang="en-US" err="1"/>
              <a:t>elaborazione</a:t>
            </a:r>
            <a:r>
              <a:rPr lang="en-US"/>
              <a:t>, </a:t>
            </a:r>
            <a:r>
              <a:rPr lang="en-US" err="1"/>
              <a:t>quindi</a:t>
            </a:r>
            <a:r>
              <a:rPr lang="en-US"/>
              <a:t> e’ </a:t>
            </a:r>
            <a:r>
              <a:rPr lang="en-US" err="1"/>
              <a:t>conveniente</a:t>
            </a:r>
            <a:r>
              <a:rPr lang="en-US"/>
              <a:t> </a:t>
            </a:r>
            <a:r>
              <a:rPr lang="en-US" err="1"/>
              <a:t>riordinarla</a:t>
            </a:r>
            <a:r>
              <a:rPr lang="en-US"/>
              <a:t> solo se la tabella non </a:t>
            </a:r>
            <a:r>
              <a:rPr lang="en-US" err="1"/>
              <a:t>subisce</a:t>
            </a:r>
            <a:r>
              <a:rPr lang="en-US"/>
              <a:t> </a:t>
            </a:r>
            <a:r>
              <a:rPr lang="en-US" err="1"/>
              <a:t>modifiche</a:t>
            </a:r>
            <a:r>
              <a:rPr lang="en-US"/>
              <a:t> in modo </a:t>
            </a:r>
            <a:r>
              <a:rPr lang="en-US" err="1"/>
              <a:t>frequente</a:t>
            </a:r>
            <a:r>
              <a:rPr lang="en-US"/>
              <a:t>. </a:t>
            </a:r>
          </a:p>
          <a:p>
            <a:endParaRPr lang="en-US"/>
          </a:p>
          <a:p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AC3EB-0234-4E32-9F4D-0E18139982D3}"/>
              </a:ext>
            </a:extLst>
          </p:cNvPr>
          <p:cNvSpPr txBox="1"/>
          <p:nvPr/>
        </p:nvSpPr>
        <p:spPr>
          <a:xfrm>
            <a:off x="560173" y="3154758"/>
            <a:ext cx="10964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 </a:t>
            </a:r>
            <a:r>
              <a:rPr lang="en-US" err="1"/>
              <a:t>metodi</a:t>
            </a:r>
            <a:r>
              <a:rPr lang="en-US"/>
              <a:t> di </a:t>
            </a:r>
            <a:r>
              <a:rPr lang="en-US" err="1"/>
              <a:t>ricerca</a:t>
            </a:r>
            <a:r>
              <a:rPr lang="en-US"/>
              <a:t> </a:t>
            </a:r>
            <a:r>
              <a:rPr lang="en-US" err="1"/>
              <a:t>tradizionali</a:t>
            </a:r>
            <a:r>
              <a:rPr lang="en-US"/>
              <a:t>, </a:t>
            </a:r>
            <a:r>
              <a:rPr lang="en-US" err="1"/>
              <a:t>sequenziale</a:t>
            </a:r>
            <a:r>
              <a:rPr lang="en-US"/>
              <a:t> e </a:t>
            </a:r>
            <a:r>
              <a:rPr lang="en-US" err="1"/>
              <a:t>binario</a:t>
            </a:r>
            <a:r>
              <a:rPr lang="en-US"/>
              <a:t>, non ci </a:t>
            </a:r>
            <a:r>
              <a:rPr lang="en-US" err="1"/>
              <a:t>permettono</a:t>
            </a:r>
            <a:r>
              <a:rPr lang="en-US"/>
              <a:t> di </a:t>
            </a:r>
            <a:r>
              <a:rPr lang="en-US" err="1"/>
              <a:t>trovare</a:t>
            </a:r>
            <a:r>
              <a:rPr lang="en-US"/>
              <a:t> in modo </a:t>
            </a:r>
            <a:r>
              <a:rPr lang="en-US" err="1"/>
              <a:t>diretto</a:t>
            </a:r>
            <a:r>
              <a:rPr lang="en-US"/>
              <a:t> la </a:t>
            </a:r>
            <a:r>
              <a:rPr lang="en-US" err="1"/>
              <a:t>posizione</a:t>
            </a:r>
            <a:r>
              <a:rPr lang="en-US"/>
              <a:t> </a:t>
            </a:r>
            <a:r>
              <a:rPr lang="en-US" err="1"/>
              <a:t>dell’informazione</a:t>
            </a:r>
            <a:r>
              <a:rPr lang="en-US"/>
              <a:t> </a:t>
            </a:r>
            <a:r>
              <a:rPr lang="en-US" err="1"/>
              <a:t>associata</a:t>
            </a:r>
            <a:r>
              <a:rPr lang="en-US"/>
              <a:t> </a:t>
            </a:r>
            <a:r>
              <a:rPr lang="en-US" err="1"/>
              <a:t>alla</a:t>
            </a:r>
            <a:r>
              <a:rPr lang="en-US"/>
              <a:t> chiave </a:t>
            </a:r>
            <a:r>
              <a:rPr lang="en-US" err="1"/>
              <a:t>ricercata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 err="1"/>
              <a:t>Questo</a:t>
            </a:r>
            <a:r>
              <a:rPr lang="en-US"/>
              <a:t> “</a:t>
            </a:r>
            <a:r>
              <a:rPr lang="en-US" err="1"/>
              <a:t>problema</a:t>
            </a:r>
            <a:r>
              <a:rPr lang="en-US"/>
              <a:t>”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risolve</a:t>
            </a:r>
            <a:r>
              <a:rPr lang="en-US"/>
              <a:t> mediante </a:t>
            </a:r>
            <a:r>
              <a:rPr lang="en-US" err="1"/>
              <a:t>l’applicazione</a:t>
            </a:r>
            <a:r>
              <a:rPr lang="en-US"/>
              <a:t> </a:t>
            </a:r>
            <a:r>
              <a:rPr lang="en-US" err="1"/>
              <a:t>della</a:t>
            </a:r>
            <a:r>
              <a:rPr lang="en-US"/>
              <a:t> </a:t>
            </a:r>
            <a:r>
              <a:rPr lang="en-US" err="1"/>
              <a:t>funzione</a:t>
            </a:r>
            <a:r>
              <a:rPr lang="en-US"/>
              <a:t> hash che </a:t>
            </a:r>
            <a:r>
              <a:rPr lang="en-US" err="1"/>
              <a:t>riceve</a:t>
            </a:r>
            <a:r>
              <a:rPr lang="en-US"/>
              <a:t> come </a:t>
            </a:r>
            <a:r>
              <a:rPr lang="en-US" err="1"/>
              <a:t>parametro</a:t>
            </a:r>
            <a:r>
              <a:rPr lang="en-US"/>
              <a:t> la chiave e </a:t>
            </a:r>
            <a:r>
              <a:rPr lang="en-US" err="1"/>
              <a:t>ritorna</a:t>
            </a:r>
            <a:r>
              <a:rPr lang="en-US"/>
              <a:t> un </a:t>
            </a:r>
            <a:r>
              <a:rPr lang="en-US" err="1"/>
              <a:t>valore</a:t>
            </a:r>
            <a:r>
              <a:rPr lang="en-US"/>
              <a:t> </a:t>
            </a:r>
            <a:r>
              <a:rPr lang="en-US" err="1"/>
              <a:t>intero</a:t>
            </a:r>
            <a:r>
              <a:rPr lang="en-US"/>
              <a:t> che </a:t>
            </a:r>
            <a:r>
              <a:rPr lang="en-US" err="1"/>
              <a:t>indica</a:t>
            </a:r>
            <a:r>
              <a:rPr lang="en-US"/>
              <a:t> la </a:t>
            </a:r>
            <a:r>
              <a:rPr lang="en-US" err="1"/>
              <a:t>posizione</a:t>
            </a:r>
            <a:r>
              <a:rPr lang="en-US"/>
              <a:t> assoluta dell’elemento ricercato. 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909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F22B0-E6A4-4ED7-B0C8-6EE4F7220F94}"/>
              </a:ext>
            </a:extLst>
          </p:cNvPr>
          <p:cNvSpPr txBox="1"/>
          <p:nvPr/>
        </p:nvSpPr>
        <p:spPr>
          <a:xfrm>
            <a:off x="2891482" y="278352"/>
            <a:ext cx="77600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Esempio:</a:t>
            </a:r>
          </a:p>
          <a:p>
            <a:r>
              <a:rPr lang="en-US"/>
              <a:t>la funzione hash riceve come parametro “Marco”, </a:t>
            </a:r>
          </a:p>
          <a:p>
            <a:r>
              <a:rPr lang="en-US"/>
              <a:t>Viene creata una variabile “n” a cui assegnamo la lunghezza della stringa, passata come parametro.</a:t>
            </a:r>
          </a:p>
          <a:p>
            <a:endParaRPr lang="en-US"/>
          </a:p>
          <a:p>
            <a:r>
              <a:rPr lang="en-US" dirty="0"/>
              <a:t>Mediante un loop for (che </a:t>
            </a:r>
            <a:r>
              <a:rPr lang="en-US" dirty="0" err="1"/>
              <a:t>termina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raggiunge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lettere</a:t>
            </a:r>
            <a:r>
              <a:rPr lang="en-US" dirty="0"/>
              <a:t> </a:t>
            </a:r>
            <a:r>
              <a:rPr lang="en-US"/>
              <a:t>che compongono </a:t>
            </a:r>
            <a:r>
              <a:rPr lang="en-US" dirty="0"/>
              <a:t>la chiave che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passato</a:t>
            </a:r>
            <a:r>
              <a:rPr lang="en-US" dirty="0"/>
              <a:t>)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incrementato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valore</a:t>
            </a:r>
            <a:r>
              <a:rPr lang="en-US" dirty="0"/>
              <a:t> di “p” </a:t>
            </a:r>
            <a:r>
              <a:rPr lang="en-US" dirty="0" err="1"/>
              <a:t>sommando</a:t>
            </a:r>
            <a:r>
              <a:rPr lang="en-US" dirty="0"/>
              <a:t> ad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ciclo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err="1"/>
              <a:t>valore</a:t>
            </a:r>
            <a:r>
              <a:rPr lang="en-US"/>
              <a:t> numerico della lettera analizzata.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01A118-E361-482B-803E-90675631D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64" y="385117"/>
            <a:ext cx="2478218" cy="1858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986959-9161-40B5-BEBB-2E20178AD1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005"/>
          <a:stretch/>
        </p:blipFill>
        <p:spPr>
          <a:xfrm>
            <a:off x="413264" y="2428446"/>
            <a:ext cx="891528" cy="11622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4FEF39-A674-4E48-BEB0-7CE691C2715D}"/>
              </a:ext>
            </a:extLst>
          </p:cNvPr>
          <p:cNvSpPr txBox="1"/>
          <p:nvPr/>
        </p:nvSpPr>
        <p:spPr>
          <a:xfrm>
            <a:off x="335911" y="2146297"/>
            <a:ext cx="480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OUTPUT</a:t>
            </a:r>
            <a:endParaRPr lang="it-IT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A1A4F-1878-43AA-9529-A416038DAE17}"/>
              </a:ext>
            </a:extLst>
          </p:cNvPr>
          <p:cNvSpPr txBox="1"/>
          <p:nvPr/>
        </p:nvSpPr>
        <p:spPr>
          <a:xfrm>
            <a:off x="413264" y="3912973"/>
            <a:ext cx="10353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Dato che l'output generato dalla funzione puo' essere molto grande e che la dimensione della tabella ha un numero prefissato, viene aggiunta l'operazione </a:t>
            </a:r>
            <a:r>
              <a:rPr lang="en-US" b="1"/>
              <a:t>modulo</a:t>
            </a:r>
            <a:r>
              <a:rPr lang="en-US"/>
              <a:t> rispetto alla dimensione della tabella.</a:t>
            </a:r>
            <a:endParaRPr lang="it-IT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2D45C2-129D-4E03-94EA-B960CB51B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02" y="4798543"/>
            <a:ext cx="2740906" cy="18658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88F7D5-F978-4DAE-A52C-C51038339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1765" y="5234903"/>
            <a:ext cx="323895" cy="11717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16D269-BE39-449D-A0EA-54C740C735B8}"/>
              </a:ext>
            </a:extLst>
          </p:cNvPr>
          <p:cNvSpPr txBox="1"/>
          <p:nvPr/>
        </p:nvSpPr>
        <p:spPr>
          <a:xfrm>
            <a:off x="5486401" y="4973952"/>
            <a:ext cx="480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OUTPUT</a:t>
            </a:r>
            <a:endParaRPr lang="it-IT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5CD131-38D7-4AC0-A854-3D8543E5EC39}"/>
              </a:ext>
            </a:extLst>
          </p:cNvPr>
          <p:cNvSpPr/>
          <p:nvPr/>
        </p:nvSpPr>
        <p:spPr>
          <a:xfrm>
            <a:off x="335911" y="278352"/>
            <a:ext cx="11378294" cy="349697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C6A1C2-B199-4FDA-81D3-04DB92DAA4D0}"/>
              </a:ext>
            </a:extLst>
          </p:cNvPr>
          <p:cNvSpPr/>
          <p:nvPr/>
        </p:nvSpPr>
        <p:spPr>
          <a:xfrm>
            <a:off x="335911" y="3946602"/>
            <a:ext cx="11378294" cy="277547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774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358D77-0D8E-422F-8E2C-BAD992C2845E}"/>
              </a:ext>
            </a:extLst>
          </p:cNvPr>
          <p:cNvSpPr txBox="1"/>
          <p:nvPr/>
        </p:nvSpPr>
        <p:spPr>
          <a:xfrm>
            <a:off x="477795" y="2174789"/>
            <a:ext cx="11236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Non esite una funzione hash ben definita, in realta', la funzione viene modificata  in base al problema che bisogna risolvere.</a:t>
            </a:r>
          </a:p>
          <a:p>
            <a:endParaRPr lang="en-US"/>
          </a:p>
          <a:p>
            <a:r>
              <a:rPr lang="en-US"/>
              <a:t>La validita' di una funzione hash e' data da un insieme di fattori:</a:t>
            </a:r>
          </a:p>
          <a:p>
            <a:endParaRPr lang="en-US"/>
          </a:p>
          <a:p>
            <a:r>
              <a:rPr lang="en-US"/>
              <a:t>1- </a:t>
            </a:r>
            <a:r>
              <a:rPr lang="en-US" b="1"/>
              <a:t>basso costo</a:t>
            </a:r>
            <a:r>
              <a:rPr lang="en-US"/>
              <a:t>: tempo e risorse sfruttate in fase di elaborazione.</a:t>
            </a:r>
          </a:p>
          <a:p>
            <a:r>
              <a:rPr lang="en-US"/>
              <a:t>2- </a:t>
            </a:r>
            <a:r>
              <a:rPr lang="en-US" b="1"/>
              <a:t>determinismo: </a:t>
            </a:r>
            <a:r>
              <a:rPr lang="en-US"/>
              <a:t>la funzione deve sempre calcolare la stessa posizione </a:t>
            </a:r>
            <a:r>
              <a:rPr lang="en-US" b="1"/>
              <a:t>p </a:t>
            </a:r>
            <a:r>
              <a:rPr lang="en-US"/>
              <a:t>per la stessa chiave.</a:t>
            </a:r>
          </a:p>
          <a:p>
            <a:r>
              <a:rPr lang="en-US"/>
              <a:t>3- </a:t>
            </a:r>
            <a:r>
              <a:rPr lang="en-US" b="1"/>
              <a:t>uniformita'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B7200E-68AF-4CED-8DBF-4E1C039D03D5}"/>
              </a:ext>
            </a:extLst>
          </p:cNvPr>
          <p:cNvSpPr/>
          <p:nvPr/>
        </p:nvSpPr>
        <p:spPr>
          <a:xfrm>
            <a:off x="335911" y="2051222"/>
            <a:ext cx="11378294" cy="26031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682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D2F43A-5EFB-4C93-A3DF-10DF74E9C381}"/>
              </a:ext>
            </a:extLst>
          </p:cNvPr>
          <p:cNvSpPr txBox="1"/>
          <p:nvPr/>
        </p:nvSpPr>
        <p:spPr>
          <a:xfrm>
            <a:off x="1054443" y="1902941"/>
            <a:ext cx="964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Quando si tratta di funzioni hash, si parla di tecniche di indirizzamento che servono sia per inserire un elemento all'interno della tabella sia per ricercare la posizione di un elemento a partire dalla sua chiave.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0895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149</TotalTime>
  <Words>469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Tabelle e indirizzamento hash</vt:lpstr>
      <vt:lpstr>Cos’e’ una tabella?</vt:lpstr>
      <vt:lpstr>Operazione piu’ importante?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Tabelle e indirizzamento hash</dc:title>
  <dc:creator>Abdollah Farsane</dc:creator>
  <cp:lastModifiedBy>Abdollah Farsane</cp:lastModifiedBy>
  <cp:revision>9</cp:revision>
  <dcterms:created xsi:type="dcterms:W3CDTF">2020-04-06T05:41:32Z</dcterms:created>
  <dcterms:modified xsi:type="dcterms:W3CDTF">2020-04-06T08:10:56Z</dcterms:modified>
</cp:coreProperties>
</file>