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97C5BB4-2E4C-AE43-A95B-19F41076E08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25C14B0-CD35-2347-8DF7-E4C6CD579C6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2708" name="Freeform 4">
            <a:extLst>
              <a:ext uri="{FF2B5EF4-FFF2-40B4-BE49-F238E27FC236}">
                <a16:creationId xmlns:a16="http://schemas.microsoft.com/office/drawing/2014/main" id="{EB82C433-C793-0F4F-9C82-C14EC577AE1A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61B87C67-3DB5-1D4B-B6BE-E74B8D609B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A795BD7A-C92A-9243-ADF4-63ECD64E6E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57E33-0DE4-F544-9441-70BF4CA97D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2F1F62A0-A955-4546-9723-3BEF93D7728A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E5A-3579-A544-9110-A846C007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21B47-69BA-F34A-BCF4-173C22EBF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A0228-7E63-D64E-9E67-4E09F1D8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8812-B209-1B4C-9223-6CE0627E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DABC5-57DC-A544-A877-C5B7E7BF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638DB-DA73-1E45-8F4D-DC6CCA76E0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0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640F4-5D23-A249-88A2-1D7938E3A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98CD-8943-4941-85A7-F0F753A99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902E-56B8-5448-9739-AB87E0F0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F423-CF53-3749-8037-DD9CE7ED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9789-7756-E34C-839B-45D9761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7E6D7-82D2-494A-A411-8B86C1632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1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639D-7879-BC4C-AA6E-EBABB183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13EC-C53C-9148-B87A-3882557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7FE0-F8D8-1E4C-8E8B-B77EB159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02DD-A43C-2F44-BB40-1BD7E5A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2A0C-EA5F-E241-AF8D-E999A69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1CF90-5D54-A347-9D26-F3DDB24E7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4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212F-3FB6-9A46-B1E8-A3D393BF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CC5FE-A2E3-C344-8639-E0321DF5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008B-EC74-B64A-AAF8-BED5D358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D011-A74E-5147-BED8-A37F1229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193D-2B19-3D43-B26F-79CD5E5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580F1-ADC5-5C46-80AE-126133E2C7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0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F7AC-5A8B-F944-B257-43A0D512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BE37-65BF-7144-9C2E-0C24E5AF8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A8B51-A07A-D741-8F3A-7D60A27B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74DE6-A82E-2745-82F5-64D8F89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CEE75-6D4D-0F4C-B058-7369151E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A2F6E-2531-5F43-90C0-59B670CF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AD1E3-3D65-1247-9F6C-403384A04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47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A73A-6C99-B046-9117-4E04D6C9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815A-0BE4-2048-BCE7-F7C3D26C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30C38-713C-1244-BDC9-30DF64F31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C6A74-73C4-2F4A-8F65-97B79E2C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B8ED7-5736-484A-88A8-87DA3DC2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FE949-F68B-3D49-BEC7-664BE06A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35449-8FE4-4345-9167-84DF75C7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759E2-BD6B-C949-A19F-F9864A86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CEB19-BE35-AA4E-8190-891F429EC9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56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0D45-C347-2F48-B3EC-37F5CDE8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EE723-F1C9-C74B-BCEB-7D42BA48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833E-902D-B547-8FFD-F9B3A37A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B3776-C568-A846-BBC2-2135166A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8F022-96E0-0F4C-9CE3-E61D37B8B8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2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00654-D8B9-3748-9A8E-955BB27F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93A6-0C1F-6D43-AA75-5A2593F6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43E74-5C75-D942-BD7D-DF6CB991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CEEC-EF89-A347-B1E7-F783CDE501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2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376D-040D-6F4C-90D2-90AD8CA3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EE61-2D42-9F4F-881E-F19FAC05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A2128-1C63-E843-A0EC-DE77B53E3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22F52-A716-1843-B164-914549F3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339E7-EDDD-8D4E-A365-966C3675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6204B-5FFA-8E48-92AD-F4170DAB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4CEDB-3C31-6D44-9A3E-EF41AC6E3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70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C60-BAE3-2648-AC4A-C80F04C1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FC13C-CC7D-5548-AF6B-31D4EED2E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ACF39-95BD-9942-91C4-895FA841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99E1-3340-1A44-8B75-67AABE78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2035-76D5-554B-8304-B0F4DA7B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5F359-9515-354B-A71A-759AF03A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D22CB-1065-2C45-812F-CF60F56D64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5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3300683-801A-8943-804C-11198C041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57B5CF8-3EC6-6E4A-B717-18976DB77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AFCAF007-6F1F-9441-8E57-8B312F47B5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B76F432C-80B9-EF48-B80B-99B439E3AB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19D9443C-62B1-4F43-97A5-BDA58F6296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F2BB4458-0EF2-1544-BE5E-7490224BA5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728EDE-709D-E948-A493-D72DDA0DB8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600200"/>
          </a:xfrm>
          <a:effectLst>
            <a:outerShdw dist="63500" dir="2212194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r>
              <a:rPr lang="en-US" altLang="en-US" sz="4000">
                <a:solidFill>
                  <a:schemeClr val="tx2"/>
                </a:solidFill>
              </a:rPr>
              <a:t>Programming Revisited - The Educational Value of Computer Programming</a:t>
            </a:r>
          </a:p>
        </p:txBody>
      </p:sp>
      <p:graphicFrame>
        <p:nvGraphicFramePr>
          <p:cNvPr id="2101" name="Group 53">
            <a:extLst>
              <a:ext uri="{FF2B5EF4-FFF2-40B4-BE49-F238E27FC236}">
                <a16:creationId xmlns:a16="http://schemas.microsoft.com/office/drawing/2014/main" id="{BB506C85-58EF-714A-813C-274811E0DDE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246438"/>
          <a:ext cx="7620000" cy="2697480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09526388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73219519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Andrea diSessa (UC Berkeley)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Boxer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67766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Eric Klopfer (MIT)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Andrew Begel (UC Berkeley)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StarLogo TNG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1653"/>
                  </a:ext>
                </a:extLst>
              </a:tr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Mitchel Resnick (MIT)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John Maloney (MIT)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Scratch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927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EC9C868-B7F2-474D-8FD2-729657B9D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Whither Programming?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B512FC-C307-5340-BC71-E51FE27E1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3775" cy="4876800"/>
          </a:xfrm>
        </p:spPr>
        <p:txBody>
          <a:bodyPr/>
          <a:lstStyle/>
          <a:p>
            <a:r>
              <a:rPr lang="en-US" altLang="en-US"/>
              <a:t>Haven’t we been here before?</a:t>
            </a:r>
          </a:p>
          <a:p>
            <a:pPr lvl="1"/>
            <a:r>
              <a:rPr lang="en-US" altLang="en-US"/>
              <a:t>Logo – Born 1967, Reborn 1980, Died mid-80’s?</a:t>
            </a:r>
          </a:p>
          <a:p>
            <a:pPr lvl="1"/>
            <a:r>
              <a:rPr lang="en-US" altLang="en-US"/>
              <a:t>Logo Reincarnated - Extending the ideas to new domains</a:t>
            </a:r>
          </a:p>
          <a:p>
            <a:pPr lvl="2"/>
            <a:r>
              <a:rPr lang="en-US" altLang="en-US"/>
              <a:t>LEGO/Logo</a:t>
            </a:r>
          </a:p>
          <a:p>
            <a:pPr lvl="2"/>
            <a:r>
              <a:rPr lang="en-US" altLang="en-US"/>
              <a:t>StarLogo</a:t>
            </a:r>
          </a:p>
          <a:p>
            <a:pPr lvl="2"/>
            <a:r>
              <a:rPr lang="en-US" altLang="en-US"/>
              <a:t>Microworlds</a:t>
            </a:r>
          </a:p>
          <a:p>
            <a:pPr lvl="2"/>
            <a:r>
              <a:rPr lang="en-US" altLang="en-US"/>
              <a:t>Hyperstudio</a:t>
            </a:r>
          </a:p>
          <a:p>
            <a:pPr lvl="1"/>
            <a:endParaRPr lang="en-US" altLang="en-US"/>
          </a:p>
        </p:txBody>
      </p:sp>
      <p:pic>
        <p:nvPicPr>
          <p:cNvPr id="62474" name="Picture 10">
            <a:extLst>
              <a:ext uri="{FF2B5EF4-FFF2-40B4-BE49-F238E27FC236}">
                <a16:creationId xmlns:a16="http://schemas.microsoft.com/office/drawing/2014/main" id="{99DCDD64-2AF0-0945-B9B5-2C4FBBD3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838200"/>
            <a:ext cx="1827213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75" name="Text Box 11">
            <a:extLst>
              <a:ext uri="{FF2B5EF4-FFF2-40B4-BE49-F238E27FC236}">
                <a16:creationId xmlns:a16="http://schemas.microsoft.com/office/drawing/2014/main" id="{5F79F30E-9C10-8349-A6B2-7AE9A4988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1066800"/>
            <a:ext cx="6207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b="1">
                <a:solidFill>
                  <a:srgbClr val="000000"/>
                </a:solidFill>
              </a:rPr>
              <a:t>LOGO?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7335809-B3DE-414F-B7B5-EABCEAE2F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510588" cy="1325563"/>
          </a:xfrm>
        </p:spPr>
        <p:txBody>
          <a:bodyPr/>
          <a:lstStyle/>
          <a:p>
            <a:r>
              <a:rPr lang="en-US" altLang="en-US"/>
              <a:t>Creating Magicians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603D755-7059-9B49-9424-E7CB3BEE5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295400"/>
            <a:ext cx="854075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“Any sufficiently advanced technology is indistinguishable from magic” - Clarke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Why learn to do magic?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Thinking about thinking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Learning to think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Learning by doing (constructivism/constructionism)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Learning problem solving/mathematics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Learner-centered learning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Speaking the “new Latin”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Technological fluency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Empowering kids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Producing not consuming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3B2E708C-6762-EE42-8905-31761574B2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C6F7246-D443-1B48-B9E6-89F086EED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Riding the Technology Wave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1753EDE-4F57-5E4B-8CA8-E87889564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 why has programming left kid computer culture?</a:t>
            </a:r>
          </a:p>
          <a:p>
            <a:pPr lvl="1"/>
            <a:r>
              <a:rPr lang="en-US" altLang="en-US"/>
              <a:t>Consumption - Internet, Games, Audio</a:t>
            </a:r>
          </a:p>
          <a:p>
            <a:pPr lvl="1"/>
            <a:r>
              <a:rPr lang="en-US" altLang="en-US"/>
              <a:t>Creation – Flash, Photoshop, iMovie</a:t>
            </a:r>
          </a:p>
          <a:p>
            <a:pPr lvl="1"/>
            <a:r>
              <a:rPr lang="en-US" altLang="en-US"/>
              <a:t>Programming - ???</a:t>
            </a:r>
          </a:p>
          <a:p>
            <a:r>
              <a:rPr lang="en-US" altLang="en-US"/>
              <a:t>What good is programming now?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69508497-93F5-E24B-A431-2D6A19A78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05400"/>
            <a:ext cx="22098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2A8F557-846D-B344-825B-5A9457F4A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Programming Add?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5AAFDA0-CE5B-D745-96B9-370E2845C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Implementing interactivity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Modeling behavior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Augmenting media creation to make it more interesting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Making compelling games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Controlling and manipulating information/data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Diving deeper into scientific phenomena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Creating and experimenting with simulations as authentic scientific practice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BF8C0C8-A2F4-7744-AD35-CFDE6D842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Next?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80C723B-DD76-2540-83E9-908C604E8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Andrea diSessa – Boxer</a:t>
            </a:r>
          </a:p>
          <a:p>
            <a:r>
              <a:rPr lang="en-US" altLang="en-US"/>
              <a:t>Eric Klopfer/Andrew Begel – StarLogo TNG</a:t>
            </a:r>
          </a:p>
          <a:p>
            <a:r>
              <a:rPr lang="en-US" altLang="en-US"/>
              <a:t>Mitchel Resnick/John Maloney – Scratch</a:t>
            </a:r>
          </a:p>
          <a:p>
            <a:r>
              <a:rPr lang="en-US" altLang="en-US"/>
              <a:t>Chris Hancock (Turtl Studos) - Flogo</a:t>
            </a:r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7AF6B489-C4B1-A44E-A4FA-F94F7A8F2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3962400"/>
            <a:ext cx="6705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120</TotalTime>
  <Words>237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Tahoma</vt:lpstr>
      <vt:lpstr>Wingdings</vt:lpstr>
      <vt:lpstr>Ocean</vt:lpstr>
      <vt:lpstr>Programming Revisited - The Educational Value of Computer Programming</vt:lpstr>
      <vt:lpstr>Whither Programming?</vt:lpstr>
      <vt:lpstr>Creating Magicians</vt:lpstr>
      <vt:lpstr>Riding the Technology Wave</vt:lpstr>
      <vt:lpstr>What Does Programming Add?</vt:lpstr>
      <vt:lpstr>What’s Next?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Revisited - The Educational Value of Computer Programming</dc:title>
  <dc:creator>Eric Klopfer</dc:creator>
  <cp:lastModifiedBy>Andrew Begel</cp:lastModifiedBy>
  <cp:revision>8</cp:revision>
  <dcterms:created xsi:type="dcterms:W3CDTF">2004-06-25T04:41:35Z</dcterms:created>
  <dcterms:modified xsi:type="dcterms:W3CDTF">2020-08-18T15:42:29Z</dcterms:modified>
</cp:coreProperties>
</file>