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346" r:id="rId3"/>
    <p:sldId id="347" r:id="rId4"/>
    <p:sldId id="305" r:id="rId5"/>
    <p:sldId id="348" r:id="rId6"/>
    <p:sldId id="403" r:id="rId7"/>
    <p:sldId id="404" r:id="rId8"/>
    <p:sldId id="405" r:id="rId9"/>
    <p:sldId id="406" r:id="rId10"/>
    <p:sldId id="407" r:id="rId11"/>
    <p:sldId id="409" r:id="rId12"/>
    <p:sldId id="415" r:id="rId13"/>
    <p:sldId id="410" r:id="rId14"/>
    <p:sldId id="385" r:id="rId15"/>
    <p:sldId id="411" r:id="rId16"/>
    <p:sldId id="416" r:id="rId17"/>
    <p:sldId id="412" r:id="rId18"/>
    <p:sldId id="413" r:id="rId19"/>
    <p:sldId id="41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7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9" autoAdjust="0"/>
    <p:restoredTop sz="94694"/>
  </p:normalViewPr>
  <p:slideViewPr>
    <p:cSldViewPr>
      <p:cViewPr varScale="1">
        <p:scale>
          <a:sx n="121" d="100"/>
          <a:sy n="121" d="100"/>
        </p:scale>
        <p:origin x="18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9D0CA82-0E2E-BE49-89A0-B73D214F3B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D5EEACA-09E9-3B46-A85B-C4FACAE923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B0FCF77E-2798-9A49-B594-0BB0E621B29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4816FB1C-2505-344D-A4C9-84924D9237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09A1293D-BC4A-5C47-84F5-66ADF19EFA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84C1DA4D-17A9-994A-865D-3B8F083B77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4FB2629-4D0E-074F-B04D-C6F3A610BA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>
            <a:extLst>
              <a:ext uri="{FF2B5EF4-FFF2-40B4-BE49-F238E27FC236}">
                <a16:creationId xmlns:a16="http://schemas.microsoft.com/office/drawing/2014/main" id="{CCA493AB-E94D-6442-B4FF-ED198B1F344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3011" name="Group 3">
              <a:extLst>
                <a:ext uri="{FF2B5EF4-FFF2-40B4-BE49-F238E27FC236}">
                  <a16:creationId xmlns:a16="http://schemas.microsoft.com/office/drawing/2014/main" id="{77698167-F1E9-6D4B-9CD2-3F7E0376E42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3012" name="Freeform 4">
                <a:extLst>
                  <a:ext uri="{FF2B5EF4-FFF2-40B4-BE49-F238E27FC236}">
                    <a16:creationId xmlns:a16="http://schemas.microsoft.com/office/drawing/2014/main" id="{2FDADC35-FBA0-BE45-BE9E-33EB90A52BE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" name="Freeform 5">
                <a:extLst>
                  <a:ext uri="{FF2B5EF4-FFF2-40B4-BE49-F238E27FC236}">
                    <a16:creationId xmlns:a16="http://schemas.microsoft.com/office/drawing/2014/main" id="{FEA4FE85-B219-434F-B5E7-558B9CDB5C1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" name="Freeform 6">
                <a:extLst>
                  <a:ext uri="{FF2B5EF4-FFF2-40B4-BE49-F238E27FC236}">
                    <a16:creationId xmlns:a16="http://schemas.microsoft.com/office/drawing/2014/main" id="{5E06CC89-C134-C344-9139-6F3B39C3BBC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" name="Freeform 7">
                <a:extLst>
                  <a:ext uri="{FF2B5EF4-FFF2-40B4-BE49-F238E27FC236}">
                    <a16:creationId xmlns:a16="http://schemas.microsoft.com/office/drawing/2014/main" id="{06713919-C868-BD40-804E-51DB532DA08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6" name="Freeform 8">
                <a:extLst>
                  <a:ext uri="{FF2B5EF4-FFF2-40B4-BE49-F238E27FC236}">
                    <a16:creationId xmlns:a16="http://schemas.microsoft.com/office/drawing/2014/main" id="{32DB334C-F343-0C44-A9F1-9D7654FF423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17" name="Freeform 9">
              <a:extLst>
                <a:ext uri="{FF2B5EF4-FFF2-40B4-BE49-F238E27FC236}">
                  <a16:creationId xmlns:a16="http://schemas.microsoft.com/office/drawing/2014/main" id="{2BBADC9A-7C45-5C43-A556-D5A51D8847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Freeform 10">
              <a:extLst>
                <a:ext uri="{FF2B5EF4-FFF2-40B4-BE49-F238E27FC236}">
                  <a16:creationId xmlns:a16="http://schemas.microsoft.com/office/drawing/2014/main" id="{4FBA15C1-8337-7845-822E-E081E44C25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6F604795-57C5-6248-9978-67A5E3C661F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3020" name="Rectangle 12">
            <a:extLst>
              <a:ext uri="{FF2B5EF4-FFF2-40B4-BE49-F238E27FC236}">
                <a16:creationId xmlns:a16="http://schemas.microsoft.com/office/drawing/2014/main" id="{4B766DD5-5E99-E14E-9CFB-95F0A86EB9DD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3021" name="Rectangle 13">
            <a:extLst>
              <a:ext uri="{FF2B5EF4-FFF2-40B4-BE49-F238E27FC236}">
                <a16:creationId xmlns:a16="http://schemas.microsoft.com/office/drawing/2014/main" id="{E330348B-E341-674F-9089-6FDFDC009FD8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3022" name="Rectangle 14">
            <a:extLst>
              <a:ext uri="{FF2B5EF4-FFF2-40B4-BE49-F238E27FC236}">
                <a16:creationId xmlns:a16="http://schemas.microsoft.com/office/drawing/2014/main" id="{1A4BAA2A-A4EE-1B44-95DA-CA0A1FB27A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3023" name="Rectangle 15">
            <a:extLst>
              <a:ext uri="{FF2B5EF4-FFF2-40B4-BE49-F238E27FC236}">
                <a16:creationId xmlns:a16="http://schemas.microsoft.com/office/drawing/2014/main" id="{95276397-1762-BD43-B546-A8DF1ADCFC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5F0F468-1B01-6E4E-9A6A-D49EF030AE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05E8-7DB1-DE4F-9C4A-07F23F8C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9EFC-48C8-E84B-B139-E739046D2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CDC5B-96B0-194D-97CB-D909930F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BC73F-DB30-7444-9C28-16081CB12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789BE1-1D98-E04D-A10E-343DD3C414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C3BC-CA71-8C4A-BABB-6B470D3D6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00617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437BB-D905-F445-9BDB-0CFB41E04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D096B-7B37-6844-8F10-EE6A49E6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BA79-56F5-5849-818E-2CF24BBE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CDA1A-146C-FB42-9842-90F60021A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A6D64F-B373-A74B-9D41-6C82E0183D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2F3C2-361F-8D4B-9F9C-13F778E176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50302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F284-13F4-6046-AE2E-AFB67BFE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95E6-5BAF-9643-86B5-E429B029EC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87ABE-FF63-C648-9C34-ABFD3932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29B81-0A0F-2A4D-B1AB-F66AA3C7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8510-6CAE-BA48-8921-2179B81FF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297D3B5-3E27-9A4D-BB32-E2BB83F2AC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0D1F59-414C-0449-AE5B-1699874197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87373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CF42-FC7F-4542-AE6E-2E61975C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72936-34C9-F448-B0A8-072655F53D1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6D584-7002-404E-AEE1-83BAEFF7427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F3D9C-D870-E84C-AD08-13FA06B7A51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6D0DB-5BF5-9A4B-A8C1-3CA84A8C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224BA-AC0C-F046-84C9-54392D532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A91998-20B1-1641-8631-1C266824F60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CD64C-9E30-8B4D-9249-F049679117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52870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B1C-2AF6-3B42-86CD-D2D07ADA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B52B-D65D-4E44-A566-77B61D427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276A3-488A-A448-B290-A8CF0B81ED8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BCEC9F-CB96-984A-9D0B-C6A8879F826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F8EC55-F413-E747-A889-A792ABAB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0901A-C93E-734F-B8EE-6398A30AF9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2FC8F6C-7EFA-2143-B69E-5EAAFD51A98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3F5EC-FF42-F342-AFBC-445828BAF1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75749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0D8B-26BC-214F-8D94-1AE3935C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4200A-BE4D-EF4E-A8BE-CB661585CCC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862C3E6F-578E-C943-8E75-C0BEFCC54250}"/>
              </a:ext>
            </a:extLst>
          </p:cNvPr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2A0C2-2A97-8743-BC35-060DA2A8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783C6-BBA7-884E-9C60-9007C17E46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3B5F94C-09E9-6044-9472-4E9D3CE9D8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55400E-79C5-C54F-B2D0-101A99F8AC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92039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7FE0-C7EB-8E40-B920-C6AC12DE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AC0D-E1CC-F145-A434-5F969BC87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C325-8FE0-C54E-B9F4-CED10DED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61EFE-5CEE-A14D-AD90-9E1A71BE2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FEF41A-532A-0E4B-8B44-36DC5825C6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D0AF-FC81-524F-8134-BF9EDC0EDC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79723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497B-1DFF-074F-BEE1-4CD12C73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8BF0-9219-8E4D-94BE-C12E80EA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A838B-F2F6-854B-BF88-3E4E7DCB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F5855-0D36-3B47-9303-11F17E88E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123E64-55AD-EB4A-A8E2-CEED781A22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6A107-D3AF-B84E-AA59-BCD29F8321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84388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6780-DCB1-384D-B3C7-C866C422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75D2-9EEE-B444-AEBE-F2EB6CC7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E204F-55AF-D44C-BA14-191B988BD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2228F-0D04-D14F-B940-9DA522E6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7128-6448-0343-9A6D-AD2968CBE5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594E72-A752-7746-865E-E63E7AE24E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4BFCE4-D06F-614B-8531-B687740166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63041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BF77-A0FC-0447-84C7-99905696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596B4-86FA-754F-89F8-8840359A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F8A5A-97A3-F949-874B-11FAFF36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1E7A0-A7E7-A44A-980C-9959EBD39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DDEC7-F3A8-7447-A1F6-CE891E59D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29477-A402-FA47-AE0D-E28C1856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7A80D9-80EB-9A42-B627-A16E6A59A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1445D1-EAA0-F344-A1D5-CE9031601B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0006C57-933C-644D-8D1D-94D79DFE7F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72891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5856-CB41-2046-B6CC-BF3C2E45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772F2-EF7B-CF4D-9A2D-F6B20B8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BBE2E-9B25-0642-8B06-C3FEC4B63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1E3C80-5C6B-2B40-BC4D-700F5C5694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0E31F-6CC7-AB4C-8852-9ED7A6D0BD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1204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E294C-5079-8A4B-BD1D-D94F7408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FD67A3-D998-9D44-9EC1-B0F4574BB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4B11D6-9ED6-0F48-A3EC-96C680175B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D2650-DEE9-9541-A415-3ABBFDF407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46712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0BB9-DA7F-E240-A65C-4E22BE2F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07A1-281F-9F43-B223-49D85AC7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000D-3266-E14E-909C-D4E1A3248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30F18-54E4-534C-824B-2572737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15C3-7A47-A644-8FF6-68B7F9F56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BD7854-C72C-514A-A8BB-28D2FEB608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D51223-3264-6040-A1D5-D7A44D1FE4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11633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4A2D-B2F6-0E41-B37A-D5942E8E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39530-39AA-FF4A-9ECE-32479D669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B9ABC-734E-7040-83F3-1BBD79D0B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0918B-4012-204B-9B07-F304C1A5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AC860-41E3-0644-96B2-FC0BD8A8E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A772BA-571D-9149-9850-EBF18EE90B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97B5EC-2856-FF44-940C-49A0D6361A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96405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0244F0F-1B21-7D4E-BC28-F210C4B109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BBADFEF-BADB-DE46-82FB-E0FBA613BC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B15142-87DF-A849-91E1-D509477DA52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F1F61A37-423C-2144-89B2-3D906D59750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1989" name="Group 5">
              <a:extLst>
                <a:ext uri="{FF2B5EF4-FFF2-40B4-BE49-F238E27FC236}">
                  <a16:creationId xmlns:a16="http://schemas.microsoft.com/office/drawing/2014/main" id="{D4461EF8-BC65-5146-B11D-13041750C30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990" name="Freeform 6">
                <a:extLst>
                  <a:ext uri="{FF2B5EF4-FFF2-40B4-BE49-F238E27FC236}">
                    <a16:creationId xmlns:a16="http://schemas.microsoft.com/office/drawing/2014/main" id="{D33902DB-662B-514D-9BF6-093147F24C4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1" name="Freeform 7">
                <a:extLst>
                  <a:ext uri="{FF2B5EF4-FFF2-40B4-BE49-F238E27FC236}">
                    <a16:creationId xmlns:a16="http://schemas.microsoft.com/office/drawing/2014/main" id="{8BC31427-3A07-3447-88FA-5D05E81D8D6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2" name="Freeform 8">
                <a:extLst>
                  <a:ext uri="{FF2B5EF4-FFF2-40B4-BE49-F238E27FC236}">
                    <a16:creationId xmlns:a16="http://schemas.microsoft.com/office/drawing/2014/main" id="{DA80FE77-330E-1143-B876-D4DE0952EFC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3" name="Freeform 9">
                <a:extLst>
                  <a:ext uri="{FF2B5EF4-FFF2-40B4-BE49-F238E27FC236}">
                    <a16:creationId xmlns:a16="http://schemas.microsoft.com/office/drawing/2014/main" id="{FD09E9DD-889F-AD4C-8636-EA21CFE1C0A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4" name="Freeform 10">
                <a:extLst>
                  <a:ext uri="{FF2B5EF4-FFF2-40B4-BE49-F238E27FC236}">
                    <a16:creationId xmlns:a16="http://schemas.microsoft.com/office/drawing/2014/main" id="{FB64D556-5856-034D-A121-284EFFFA196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5" name="Freeform 11">
              <a:extLst>
                <a:ext uri="{FF2B5EF4-FFF2-40B4-BE49-F238E27FC236}">
                  <a16:creationId xmlns:a16="http://schemas.microsoft.com/office/drawing/2014/main" id="{00BF9645-7207-D446-9322-69B99B725B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Freeform 12">
              <a:extLst>
                <a:ext uri="{FF2B5EF4-FFF2-40B4-BE49-F238E27FC236}">
                  <a16:creationId xmlns:a16="http://schemas.microsoft.com/office/drawing/2014/main" id="{2881ADD9-CD9C-1944-8A08-C1031FF980C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9D268FB4-8409-3640-8968-FDE605C44B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E9E24DCD-8717-FC4D-ACA3-8ED513380E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DC5C5AEB-0053-F645-B5EB-4F939C012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transition spd="med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77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77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77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77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77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77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77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7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gel@cs.berkeley.edu" TargetMode="External"/><Relationship Id="rId2" Type="http://schemas.openxmlformats.org/officeDocument/2006/relationships/hyperlink" Target="mailto:klopfer@mit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file:///C:\Documents%20and%20Settings\Eric%20Klopfer\My%20Documents\Presentations\HICE\schooling.mpg" TargetMode="External"/><Relationship Id="rId1" Type="http://schemas.microsoft.com/office/2007/relationships/media" Target="file:///C:\Documents%20and%20Settings\Eric%20Klopfer\My%20Documents\Presentations\HICE\schooling.mpg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00BC680-DA93-7F41-B779-43632F4FAD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52400"/>
            <a:ext cx="8458200" cy="2057400"/>
          </a:xfrm>
        </p:spPr>
        <p:txBody>
          <a:bodyPr/>
          <a:lstStyle/>
          <a:p>
            <a:r>
              <a:rPr lang="en-US" altLang="en-US" sz="4400"/>
              <a:t>StarLogo</a:t>
            </a:r>
            <a:br>
              <a:rPr lang="en-US" altLang="en-US" sz="4400"/>
            </a:br>
            <a:r>
              <a:rPr lang="en-US" altLang="en-US" sz="4400"/>
              <a:t> </a:t>
            </a:r>
            <a:r>
              <a:rPr lang="en-US" altLang="en-US" sz="4400">
                <a:solidFill>
                  <a:schemeClr val="hlink"/>
                </a:solidFill>
              </a:rPr>
              <a:t>TNG</a:t>
            </a:r>
            <a:endParaRPr lang="en-US" altLang="en-US" sz="2400">
              <a:solidFill>
                <a:schemeClr val="hlink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C18CC29-ECAF-7F40-AAD5-5596B127BF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4953000"/>
            <a:ext cx="7772400" cy="1752600"/>
          </a:xfrm>
        </p:spPr>
        <p:txBody>
          <a:bodyPr/>
          <a:lstStyle/>
          <a:p>
            <a:r>
              <a:rPr lang="en-US" altLang="en-US" sz="2400"/>
              <a:t>Eric Klopfer (</a:t>
            </a:r>
            <a:r>
              <a:rPr lang="en-US" altLang="en-US" sz="2400">
                <a:hlinkClick r:id="rId2"/>
              </a:rPr>
              <a:t>klopfer@mit.edu</a:t>
            </a:r>
            <a:r>
              <a:rPr lang="en-US" altLang="en-US" sz="2400"/>
              <a:t>)</a:t>
            </a:r>
          </a:p>
          <a:p>
            <a:r>
              <a:rPr lang="en-US" altLang="en-US" sz="2400" i="1"/>
              <a:t>MIT Teacher Education Program</a:t>
            </a:r>
          </a:p>
          <a:p>
            <a:r>
              <a:rPr lang="en-US" altLang="en-US" sz="2400"/>
              <a:t>Andrew Begel (</a:t>
            </a:r>
            <a:r>
              <a:rPr lang="en-US" altLang="en-US" sz="2400">
                <a:hlinkClick r:id="rId3"/>
              </a:rPr>
              <a:t>abegel@cs.berkeley.edu</a:t>
            </a:r>
            <a:r>
              <a:rPr lang="en-US" altLang="en-US" sz="2400"/>
              <a:t>)</a:t>
            </a:r>
          </a:p>
          <a:p>
            <a:r>
              <a:rPr lang="en-US" altLang="en-US" sz="2400" i="1"/>
              <a:t>UC Berkeley, Computer Science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44ED0EA-4687-D043-A51A-674ECBA2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981200"/>
            <a:ext cx="4046537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7FDEC3C-03F9-C749-9FE8-67DE02D37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42A0C91A-8A4F-0642-9997-21A03CE31B2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about…</a:t>
            </a:r>
          </a:p>
        </p:txBody>
      </p:sp>
      <p:pic>
        <p:nvPicPr>
          <p:cNvPr id="287747" name="Picture 3">
            <a:extLst>
              <a:ext uri="{FF2B5EF4-FFF2-40B4-BE49-F238E27FC236}">
                <a16:creationId xmlns:a16="http://schemas.microsoft.com/office/drawing/2014/main" id="{C4B14C99-5876-E640-9F1C-113081DDF8F7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700213"/>
            <a:ext cx="2914650" cy="2185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7748" name="Rectangle 4">
            <a:extLst>
              <a:ext uri="{FF2B5EF4-FFF2-40B4-BE49-F238E27FC236}">
                <a16:creationId xmlns:a16="http://schemas.microsoft.com/office/drawing/2014/main" id="{39760E98-1907-074D-A851-FA0B7173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579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/>
              <a:t>Design, Technology, and Programming by Students</a:t>
            </a:r>
          </a:p>
        </p:txBody>
      </p:sp>
      <p:pic>
        <p:nvPicPr>
          <p:cNvPr id="287750" name="Picture 6">
            <a:extLst>
              <a:ext uri="{FF2B5EF4-FFF2-40B4-BE49-F238E27FC236}">
                <a16:creationId xmlns:a16="http://schemas.microsoft.com/office/drawing/2014/main" id="{0D688CA4-ECAA-1E41-8793-11FA22852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00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751" name="Text Box 7">
            <a:extLst>
              <a:ext uri="{FF2B5EF4-FFF2-40B4-BE49-F238E27FC236}">
                <a16:creationId xmlns:a16="http://schemas.microsoft.com/office/drawing/2014/main" id="{3E7664F6-2805-AD45-BD29-19D1AA848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5424488"/>
            <a:ext cx="536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AIS</a:t>
            </a:r>
          </a:p>
        </p:txBody>
      </p:sp>
      <p:pic>
        <p:nvPicPr>
          <p:cNvPr id="287752" name="Picture 8">
            <a:extLst>
              <a:ext uri="{FF2B5EF4-FFF2-40B4-BE49-F238E27FC236}">
                <a16:creationId xmlns:a16="http://schemas.microsoft.com/office/drawing/2014/main" id="{9D89EDAF-25A1-FC49-8CD7-46871B17E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t="30586" r="23141" b="9412"/>
          <a:stretch>
            <a:fillRect/>
          </a:stretch>
        </p:blipFill>
        <p:spPr bwMode="auto">
          <a:xfrm>
            <a:off x="1447800" y="2438400"/>
            <a:ext cx="2906713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753" name="Picture 9">
            <a:extLst>
              <a:ext uri="{FF2B5EF4-FFF2-40B4-BE49-F238E27FC236}">
                <a16:creationId xmlns:a16="http://schemas.microsoft.com/office/drawing/2014/main" id="{AC7430CA-5DC6-BB4C-9CF7-D7A88A12D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0663"/>
            <a:ext cx="3352800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FC95B785-866D-2D45-8123-A8538DA019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But Our Research Has Shown…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76EF7694-785F-5048-B1FD-10374E26D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Hard to find the time in classes to teach programming vocabulary</a:t>
            </a:r>
          </a:p>
          <a:p>
            <a:r>
              <a:rPr lang="en-US" altLang="en-US"/>
              <a:t>Syntax of text-based programming is intimidating to students and teachers</a:t>
            </a:r>
          </a:p>
          <a:p>
            <a:r>
              <a:rPr lang="en-US" altLang="en-US"/>
              <a:t>High expectations for video game aesthetics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776542C2-CAB4-A944-94E3-6C807C329EA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307BCCF7-3DF8-3E4A-B06B-C12EA40D2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Easier to build compelling games</a:t>
            </a:r>
          </a:p>
          <a:p>
            <a:r>
              <a:rPr lang="en-US" altLang="en-US"/>
              <a:t>Easier to integrate into science classes</a:t>
            </a:r>
          </a:p>
          <a:p>
            <a:r>
              <a:rPr lang="en-US" altLang="en-US"/>
              <a:t>Easier to connect kinesthetic learning activities to computer models</a:t>
            </a:r>
          </a:p>
          <a:p>
            <a:endParaRPr lang="en-US" altLang="en-US"/>
          </a:p>
          <a:p>
            <a:pPr algn="ctr">
              <a:buFont typeface="Wingdings" pitchFamily="2" charset="2"/>
              <a:buNone/>
            </a:pPr>
            <a:r>
              <a:rPr lang="en-US" altLang="en-US" b="1">
                <a:solidFill>
                  <a:schemeClr val="hlink"/>
                </a:solidFill>
              </a:rPr>
              <a:t>Easier for kids to learn to program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93085285-D689-084E-B18E-0544B6A0B15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StarLogoBlocks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6C28C8AF-C937-C04E-9B4E-28B7A19B4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458200" cy="2847975"/>
          </a:xfrm>
          <a:noFill/>
          <a:ln/>
        </p:spPr>
        <p:txBody>
          <a:bodyPr>
            <a:spAutoFit/>
          </a:bodyPr>
          <a:lstStyle/>
          <a:p>
            <a:r>
              <a:rPr lang="en-US" altLang="en-US" sz="2800"/>
              <a:t>Makes vocabulary visible</a:t>
            </a:r>
          </a:p>
          <a:p>
            <a:r>
              <a:rPr lang="en-US" altLang="en-US" sz="2800"/>
              <a:t>Allows direct manipulation of commands</a:t>
            </a:r>
          </a:p>
          <a:p>
            <a:pPr lvl="1"/>
            <a:r>
              <a:rPr lang="en-US" altLang="en-US" sz="2400"/>
              <a:t>reifies commands into objects that can be played with</a:t>
            </a:r>
          </a:p>
          <a:p>
            <a:pPr lvl="1"/>
            <a:r>
              <a:rPr lang="en-US" altLang="en-US" sz="2400"/>
              <a:t>makes for an experimenting environment</a:t>
            </a:r>
          </a:p>
          <a:p>
            <a:r>
              <a:rPr lang="en-US" altLang="en-US" sz="2800"/>
              <a:t>Facilitates construction / deconstruction of models in subject matter classes</a:t>
            </a:r>
          </a:p>
        </p:txBody>
      </p:sp>
      <p:pic>
        <p:nvPicPr>
          <p:cNvPr id="290821" name="Picture 5">
            <a:extLst>
              <a:ext uri="{FF2B5EF4-FFF2-40B4-BE49-F238E27FC236}">
                <a16:creationId xmlns:a16="http://schemas.microsoft.com/office/drawing/2014/main" id="{55570E6C-37C8-9249-87F1-6F48C51A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00550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0822" name="Rectangle 6">
            <a:extLst>
              <a:ext uri="{FF2B5EF4-FFF2-40B4-BE49-F238E27FC236}">
                <a16:creationId xmlns:a16="http://schemas.microsoft.com/office/drawing/2014/main" id="{B1164ED1-C2CE-AB4E-A661-12320E77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316413"/>
            <a:ext cx="5867400" cy="231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2800"/>
              <a:t>Lowers the barrier to entry for programming (avoids syntax problems)</a:t>
            </a:r>
          </a:p>
          <a:p>
            <a:pPr eaLnBrk="1" hangingPunct="1"/>
            <a:r>
              <a:rPr lang="en-US" altLang="en-US" sz="2800"/>
              <a:t>Enables learners to concentrate on logic and behavior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4EC97DD3-AB3B-6349-8EF4-46E2DC04E68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StarLogoBlocks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2530F1E3-57C2-7F4F-9B89-2F7707E5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Removing the syntax barrier</a:t>
            </a:r>
          </a:p>
        </p:txBody>
      </p:sp>
      <p:pic>
        <p:nvPicPr>
          <p:cNvPr id="249860" name="Picture 4">
            <a:extLst>
              <a:ext uri="{FF2B5EF4-FFF2-40B4-BE49-F238E27FC236}">
                <a16:creationId xmlns:a16="http://schemas.microsoft.com/office/drawing/2014/main" id="{1E5B89AD-8C2F-A643-8FF5-0E9F556A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22400"/>
            <a:ext cx="835977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4AE3DAC5-4205-CF42-8476-32B278625D8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3D Graphics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61D3594A-9AC7-2B4D-8B33-9FD36D691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5029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Providing motivation through making games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Bridges gap between abstract 2D models and real-world Participatory Simulations.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Displaying better "characters" (turtles) means more concrete models</a:t>
            </a:r>
          </a:p>
        </p:txBody>
      </p:sp>
      <p:pic>
        <p:nvPicPr>
          <p:cNvPr id="291845" name="Picture 5">
            <a:extLst>
              <a:ext uri="{FF2B5EF4-FFF2-40B4-BE49-F238E27FC236}">
                <a16:creationId xmlns:a16="http://schemas.microsoft.com/office/drawing/2014/main" id="{43EA7FAF-9721-0D41-A6AE-693320571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3886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1847" name="Picture 7">
            <a:extLst>
              <a:ext uri="{FF2B5EF4-FFF2-40B4-BE49-F238E27FC236}">
                <a16:creationId xmlns:a16="http://schemas.microsoft.com/office/drawing/2014/main" id="{19E7EFAA-CA0B-7048-A43D-3E746AB45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87475"/>
            <a:ext cx="35814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BABCB8F8-C91E-3B48-B95D-ED74907B95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E7B93354-DB12-EA4C-9E6D-A7F7FD483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401AB2B3-8E86-1D4E-B995-CAE9F60F6FA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en-US"/>
              <a:t>StarLogo TNG in Action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812C34DD-CEE5-954D-8F9F-AD08D447D9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458200" cy="4724400"/>
          </a:xfrm>
        </p:spPr>
        <p:txBody>
          <a:bodyPr/>
          <a:lstStyle/>
          <a:p>
            <a:r>
              <a:rPr lang="en-US" altLang="en-US" sz="2400"/>
              <a:t>Pilot testing with high school students</a:t>
            </a:r>
          </a:p>
          <a:p>
            <a:r>
              <a:rPr lang="en-US" altLang="en-US" sz="2400"/>
              <a:t>Pairs of students in class who had used Starlogo models</a:t>
            </a:r>
          </a:p>
          <a:p>
            <a:r>
              <a:rPr lang="en-US" altLang="en-US" sz="2400"/>
              <a:t>Challenged to create same project in both environments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BB1F7DCA-B80A-F442-9AFD-38124F4DE6A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Lessons Learned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C71D114B-941A-2B49-A08B-756B2DF36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Top down view is important for seeing system level dynamics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Seeing in 2D and 3D is important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Easier to see control flow with blocks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Zoom out blocks to see bigger picture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“Coders" say they like text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3D view visualizes individual interactions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pic>
        <p:nvPicPr>
          <p:cNvPr id="294916" name="Picture 4">
            <a:extLst>
              <a:ext uri="{FF2B5EF4-FFF2-40B4-BE49-F238E27FC236}">
                <a16:creationId xmlns:a16="http://schemas.microsoft.com/office/drawing/2014/main" id="{FC9BCD37-91D2-CC4E-AD26-AA2A8104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3200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4918" name="Rectangle 6">
            <a:extLst>
              <a:ext uri="{FF2B5EF4-FFF2-40B4-BE49-F238E27FC236}">
                <a16:creationId xmlns:a16="http://schemas.microsoft.com/office/drawing/2014/main" id="{AC811073-056C-5640-8183-A95F17EDD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434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/>
              <a:t>Realistic representations are important for connecting kids  to models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Customization to make world look the way they want it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C4EF583F-3DD9-D944-BD57-C091D0A753D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Next Steps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58C46157-A6CF-5D4D-AB67-98A4B815C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Switching camera views</a:t>
            </a:r>
          </a:p>
          <a:p>
            <a:r>
              <a:rPr lang="en-US" altLang="en-US"/>
              <a:t>Creating better ways of organizing blocks as programs scale larger</a:t>
            </a:r>
          </a:p>
          <a:p>
            <a:r>
              <a:rPr lang="en-US" altLang="en-US"/>
              <a:t>Developing libraries of functions for specific domains</a:t>
            </a:r>
          </a:p>
          <a:p>
            <a:r>
              <a:rPr lang="en-US" altLang="en-US"/>
              <a:t>Introducing hooks to make games</a:t>
            </a:r>
          </a:p>
          <a:p>
            <a:r>
              <a:rPr lang="en-US" altLang="en-US"/>
              <a:t>Renaming StarLogo… anyone? anyone?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4CB474A2-8DFF-E343-B97E-4982084F28D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Platforms for Simulating </a:t>
            </a:r>
            <a:br>
              <a:rPr lang="en-US" altLang="en-US" sz="4000"/>
            </a:br>
            <a:r>
              <a:rPr lang="en-US" altLang="en-US" sz="4000"/>
              <a:t>Complex Systems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6D29AB36-1027-FC48-BC6A-1168FC9814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103438"/>
            <a:ext cx="4038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b="1">
                <a:solidFill>
                  <a:schemeClr val="hlink"/>
                </a:solidFill>
              </a:rPr>
              <a:t>StarLogo</a:t>
            </a:r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3A061ACA-C0B0-AF42-9536-B08CB9B04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90800"/>
            <a:ext cx="4724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/>
              <a:t>Users create simulations by writing simple rules for individual “creatures”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 sophisticated mathematics or programming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Opportunity to explore emergent and complex systems</a:t>
            </a:r>
          </a:p>
        </p:txBody>
      </p:sp>
      <p:pic>
        <p:nvPicPr>
          <p:cNvPr id="177157" name="Picture 5">
            <a:extLst>
              <a:ext uri="{FF2B5EF4-FFF2-40B4-BE49-F238E27FC236}">
                <a16:creationId xmlns:a16="http://schemas.microsoft.com/office/drawing/2014/main" id="{9C1BA5E5-8971-284A-A26F-790F2F585061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590800"/>
            <a:ext cx="4038600" cy="3017838"/>
          </a:xfrm>
          <a:noFill/>
          <a:ln/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5A6EC2C3-AC07-2440-BA41-CEEA190C9DF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91B68823-1753-A248-9506-FA4E8D9A56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5181600" cy="4525963"/>
          </a:xfrm>
        </p:spPr>
        <p:txBody>
          <a:bodyPr/>
          <a:lstStyle/>
          <a:p>
            <a:r>
              <a:rPr lang="en-US" altLang="en-US" sz="2800"/>
              <a:t>Pond</a:t>
            </a:r>
          </a:p>
          <a:p>
            <a:pPr lvl="1"/>
            <a:r>
              <a:rPr lang="en-US" altLang="en-US" sz="2400">
                <a:effectLst/>
              </a:rPr>
              <a:t>Frogs and Toads</a:t>
            </a:r>
          </a:p>
          <a:p>
            <a:pPr lvl="1"/>
            <a:r>
              <a:rPr lang="en-US" altLang="en-US" sz="2400">
                <a:effectLst/>
              </a:rPr>
              <a:t>Happy when % similar around</a:t>
            </a:r>
          </a:p>
          <a:p>
            <a:pPr lvl="1"/>
            <a:r>
              <a:rPr lang="en-US" altLang="en-US" sz="2400">
                <a:effectLst/>
              </a:rPr>
              <a:t>Move when unhappy</a:t>
            </a:r>
          </a:p>
          <a:p>
            <a:pPr lvl="1"/>
            <a:endParaRPr lang="en-US" altLang="en-US" sz="2400"/>
          </a:p>
        </p:txBody>
      </p:sp>
      <p:pic>
        <p:nvPicPr>
          <p:cNvPr id="178187" name="Picture 11">
            <a:extLst>
              <a:ext uri="{FF2B5EF4-FFF2-40B4-BE49-F238E27FC236}">
                <a16:creationId xmlns:a16="http://schemas.microsoft.com/office/drawing/2014/main" id="{DB4047E7-BCF4-8343-9F3E-005E324D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2438400"/>
            <a:ext cx="345916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188" name="Picture 12">
            <a:extLst>
              <a:ext uri="{FF2B5EF4-FFF2-40B4-BE49-F238E27FC236}">
                <a16:creationId xmlns:a16="http://schemas.microsoft.com/office/drawing/2014/main" id="{E2CA2AC9-F236-F640-AD99-B59E6698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3308350"/>
            <a:ext cx="4465637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E522989-FFC7-154C-956D-A213290A974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StarLogo History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E044BBF-02D6-7542-AB3A-8F3BCB9FA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Originally created by Mitchel Resnick @ MIT on parallel Connection Machine 2</a:t>
            </a:r>
          </a:p>
          <a:p>
            <a:r>
              <a:rPr lang="en-US" altLang="en-US"/>
              <a:t>Port to PCs Required “Pseudo-Parallel” Implementation</a:t>
            </a:r>
          </a:p>
          <a:p>
            <a:pPr lvl="1"/>
            <a:r>
              <a:rPr lang="en-US" altLang="en-US"/>
              <a:t>Brought to Macintosh - 1994</a:t>
            </a:r>
          </a:p>
          <a:p>
            <a:pPr lvl="1"/>
            <a:r>
              <a:rPr lang="en-US" altLang="en-US"/>
              <a:t>Brought to Java - 1999</a:t>
            </a:r>
          </a:p>
          <a:p>
            <a:pPr lvl="1"/>
            <a:r>
              <a:rPr lang="en-US" altLang="en-US"/>
              <a:t>Continued development at MIT to make modeling accessible to more students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56F2F82B-5E6F-904D-B405-C887A7ED59C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Learning About Complex Systems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C2FF85F7-DBD9-EE41-A496-0C67BF8574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4114800" cy="3733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600"/>
              <a:t>Collaboration between MIT and the Santa Fe Institute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Learning by creating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For teachers and/or students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NSF Supported ITEST Project</a:t>
            </a:r>
          </a:p>
        </p:txBody>
      </p:sp>
      <p:pic>
        <p:nvPicPr>
          <p:cNvPr id="179204" name="Picture 4">
            <a:extLst>
              <a:ext uri="{FF2B5EF4-FFF2-40B4-BE49-F238E27FC236}">
                <a16:creationId xmlns:a16="http://schemas.microsoft.com/office/drawing/2014/main" id="{9D3C5701-6706-6940-9099-4F5A5075B7B9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7163" y="3352800"/>
            <a:ext cx="2484437" cy="3179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9205" name="Picture 5">
            <a:extLst>
              <a:ext uri="{FF2B5EF4-FFF2-40B4-BE49-F238E27FC236}">
                <a16:creationId xmlns:a16="http://schemas.microsoft.com/office/drawing/2014/main" id="{4EB2BFF6-E526-DB4C-BFE5-BF151ADB50F2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1676400"/>
            <a:ext cx="2971800" cy="2228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9208" name="Picture 8">
            <a:extLst>
              <a:ext uri="{FF2B5EF4-FFF2-40B4-BE49-F238E27FC236}">
                <a16:creationId xmlns:a16="http://schemas.microsoft.com/office/drawing/2014/main" id="{54CE6E2E-49F3-F94A-9F9F-7197F2A5A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500563"/>
            <a:ext cx="2503487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85490DEE-B259-3843-B4CB-29D47DB33D6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is this Used?</a:t>
            </a:r>
          </a:p>
        </p:txBody>
      </p:sp>
      <p:pic>
        <p:nvPicPr>
          <p:cNvPr id="283651" name="Picture 3">
            <a:extLst>
              <a:ext uri="{FF2B5EF4-FFF2-40B4-BE49-F238E27FC236}">
                <a16:creationId xmlns:a16="http://schemas.microsoft.com/office/drawing/2014/main" id="{85B693D2-E0BB-2C4F-A750-BF4D83F7B7EA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6763" y="3810000"/>
            <a:ext cx="2916237" cy="2185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3652" name="Picture 4">
            <a:extLst>
              <a:ext uri="{FF2B5EF4-FFF2-40B4-BE49-F238E27FC236}">
                <a16:creationId xmlns:a16="http://schemas.microsoft.com/office/drawing/2014/main" id="{A9A28B9A-C93F-AA4A-80AC-61DE48767DE8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9775" y="1243013"/>
            <a:ext cx="2914650" cy="2185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3653" name="Rectangle 5">
            <a:extLst>
              <a:ext uri="{FF2B5EF4-FFF2-40B4-BE49-F238E27FC236}">
                <a16:creationId xmlns:a16="http://schemas.microsoft.com/office/drawing/2014/main" id="{B4C093B2-0A4F-FD40-82CA-9E5184128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48200"/>
            <a:ext cx="6400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2400"/>
              <a:t>Middle School </a:t>
            </a:r>
            <a:r>
              <a:rPr lang="en-US" altLang="en-US" sz="2400">
                <a:sym typeface="Symbol" pitchFamily="2" charset="2"/>
              </a:rPr>
              <a:t> </a:t>
            </a:r>
            <a:r>
              <a:rPr lang="en-US" altLang="en-US" sz="2400"/>
              <a:t>Grad School</a:t>
            </a:r>
          </a:p>
          <a:p>
            <a:pPr eaLnBrk="1" hangingPunct="1"/>
            <a:r>
              <a:rPr lang="en-US" altLang="en-US" sz="2400"/>
              <a:t>Teacher Training</a:t>
            </a:r>
          </a:p>
          <a:p>
            <a:pPr eaLnBrk="1" hangingPunct="1"/>
            <a:r>
              <a:rPr lang="en-US" altLang="en-US" sz="2400"/>
              <a:t>Informal Learning (Museums)</a:t>
            </a:r>
          </a:p>
          <a:p>
            <a:pPr eaLnBrk="1" hangingPunct="1"/>
            <a:r>
              <a:rPr lang="en-US" altLang="en-US" sz="2400"/>
              <a:t>New England, New Mexico, Mexico…</a:t>
            </a:r>
          </a:p>
          <a:p>
            <a:pPr eaLnBrk="1" hangingPunct="1"/>
            <a:r>
              <a:rPr lang="en-US" altLang="en-US" sz="2400"/>
              <a:t>Single Labs </a:t>
            </a:r>
            <a:r>
              <a:rPr lang="en-US" altLang="en-US" sz="2400">
                <a:sym typeface="Symbol" pitchFamily="2" charset="2"/>
              </a:rPr>
              <a:t> </a:t>
            </a:r>
            <a:r>
              <a:rPr lang="en-US" altLang="en-US" sz="2400"/>
              <a:t>Whole Courses</a:t>
            </a:r>
          </a:p>
        </p:txBody>
      </p:sp>
      <p:pic>
        <p:nvPicPr>
          <p:cNvPr id="283654" name="Picture 6">
            <a:extLst>
              <a:ext uri="{FF2B5EF4-FFF2-40B4-BE49-F238E27FC236}">
                <a16:creationId xmlns:a16="http://schemas.microsoft.com/office/drawing/2014/main" id="{18B55B12-34E7-804B-9B07-52F3F5F7625D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4411663" cy="330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712A32A2-277E-6E4E-9997-C73FE6E67E8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about…</a:t>
            </a:r>
          </a:p>
        </p:txBody>
      </p:sp>
      <p:pic>
        <p:nvPicPr>
          <p:cNvPr id="284675" name="Picture 3">
            <a:extLst>
              <a:ext uri="{FF2B5EF4-FFF2-40B4-BE49-F238E27FC236}">
                <a16:creationId xmlns:a16="http://schemas.microsoft.com/office/drawing/2014/main" id="{56152491-0575-584C-B37E-6BCD178152A8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74938"/>
            <a:ext cx="4038600" cy="2376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4676" name="Picture 4">
            <a:extLst>
              <a:ext uri="{FF2B5EF4-FFF2-40B4-BE49-F238E27FC236}">
                <a16:creationId xmlns:a16="http://schemas.microsoft.com/office/drawing/2014/main" id="{50713A9B-EA07-4245-97AD-8D06C20FAF84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4419600"/>
            <a:ext cx="3325813" cy="2185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4677" name="Rectangle 5">
            <a:extLst>
              <a:ext uri="{FF2B5EF4-FFF2-40B4-BE49-F238E27FC236}">
                <a16:creationId xmlns:a16="http://schemas.microsoft.com/office/drawing/2014/main" id="{70426A51-BB50-2A4D-B617-CBCC06DB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403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/>
              <a:t>Complex Systems</a:t>
            </a:r>
          </a:p>
          <a:p>
            <a:pPr eaLnBrk="1" hangingPunct="1"/>
            <a:endParaRPr lang="en-US" altLang="en-US"/>
          </a:p>
        </p:txBody>
      </p:sp>
      <p:pic>
        <p:nvPicPr>
          <p:cNvPr id="284678" name="schooling.mpg">
            <a:hlinkClick r:id="" action="ppaction://media"/>
            <a:extLst>
              <a:ext uri="{FF2B5EF4-FFF2-40B4-BE49-F238E27FC236}">
                <a16:creationId xmlns:a16="http://schemas.microsoft.com/office/drawing/2014/main" id="{96164046-E2D7-E344-B2A4-4B61B32B6A4A}"/>
              </a:ext>
            </a:extLst>
          </p:cNvPr>
          <p:cNvPicPr>
            <a:picLocks noRot="1" noChangeAspect="1" noChangeArrowheads="1"/>
          </p:cNvPicPr>
          <p:nvPr>
            <p:ph sz="quarter" idx="3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8588" y="1752600"/>
            <a:ext cx="2916237" cy="218757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46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846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467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84678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909B85A7-2633-3842-AEBD-43A210CD72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about…</a:t>
            </a:r>
          </a:p>
        </p:txBody>
      </p:sp>
      <p:pic>
        <p:nvPicPr>
          <p:cNvPr id="285699" name="Picture 3">
            <a:extLst>
              <a:ext uri="{FF2B5EF4-FFF2-40B4-BE49-F238E27FC236}">
                <a16:creationId xmlns:a16="http://schemas.microsoft.com/office/drawing/2014/main" id="{41401130-A7CD-4745-A89A-8FF712B25E90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8" t="14063" r="8984" b="3125"/>
          <a:stretch>
            <a:fillRect/>
          </a:stretch>
        </p:blipFill>
        <p:spPr>
          <a:xfrm>
            <a:off x="533400" y="2762250"/>
            <a:ext cx="4341813" cy="325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5700" name="Picture 4">
            <a:extLst>
              <a:ext uri="{FF2B5EF4-FFF2-40B4-BE49-F238E27FC236}">
                <a16:creationId xmlns:a16="http://schemas.microsoft.com/office/drawing/2014/main" id="{18F3DADB-3B89-2145-A919-4792DF047D9A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3295650"/>
            <a:ext cx="3505200" cy="2420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5701" name="Rectangle 5">
            <a:extLst>
              <a:ext uri="{FF2B5EF4-FFF2-40B4-BE49-F238E27FC236}">
                <a16:creationId xmlns:a16="http://schemas.microsoft.com/office/drawing/2014/main" id="{2CE64E41-190A-FF41-9B36-CD24A98B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/>
              <a:t>Simulations and the Scientific Method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29642175-E10E-5B40-A0D9-D581382D925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about…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4E1F0014-1B84-3A42-9D23-8BDD28670C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93838"/>
            <a:ext cx="4648200" cy="4525962"/>
          </a:xfrm>
        </p:spPr>
        <p:txBody>
          <a:bodyPr/>
          <a:lstStyle/>
          <a:p>
            <a:r>
              <a:rPr lang="en-US" altLang="en-US" sz="2800"/>
              <a:t>Content (e.g. speciation, crystallization, osmosis) created by teachers</a:t>
            </a:r>
          </a:p>
        </p:txBody>
      </p:sp>
      <p:pic>
        <p:nvPicPr>
          <p:cNvPr id="286724" name="Picture 4">
            <a:extLst>
              <a:ext uri="{FF2B5EF4-FFF2-40B4-BE49-F238E27FC236}">
                <a16:creationId xmlns:a16="http://schemas.microsoft.com/office/drawing/2014/main" id="{82B2BE11-4028-C14E-9619-5EFBBBF5BFC4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5938" y="1600200"/>
            <a:ext cx="3014662" cy="2185988"/>
          </a:xfrm>
          <a:noFill/>
          <a:ln/>
        </p:spPr>
      </p:pic>
      <p:pic>
        <p:nvPicPr>
          <p:cNvPr id="286725" name="Picture 5">
            <a:extLst>
              <a:ext uri="{FF2B5EF4-FFF2-40B4-BE49-F238E27FC236}">
                <a16:creationId xmlns:a16="http://schemas.microsoft.com/office/drawing/2014/main" id="{1F5CD9E6-EB3C-3940-8E5F-5809B977D7C9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4350" y="3962400"/>
            <a:ext cx="2995613" cy="2414588"/>
          </a:xfrm>
          <a:noFill/>
          <a:ln/>
        </p:spPr>
      </p:pic>
      <p:pic>
        <p:nvPicPr>
          <p:cNvPr id="286726" name="Picture 6">
            <a:extLst>
              <a:ext uri="{FF2B5EF4-FFF2-40B4-BE49-F238E27FC236}">
                <a16:creationId xmlns:a16="http://schemas.microsoft.com/office/drawing/2014/main" id="{B22002A3-D809-DC4D-A252-D6205E17C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235325"/>
            <a:ext cx="3590925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Rockwell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ckwell" panose="02060603020205020403" pitchFamily="18" charset="7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ckwell" panose="02060603020205020403" pitchFamily="18" charset="77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4036</TotalTime>
  <Words>495</Words>
  <Application>Microsoft Macintosh PowerPoint</Application>
  <PresentationFormat>On-screen Show (4:3)</PresentationFormat>
  <Paragraphs>85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Rockwell</vt:lpstr>
      <vt:lpstr>Times New Roman</vt:lpstr>
      <vt:lpstr>Wingdings</vt:lpstr>
      <vt:lpstr>Symbol</vt:lpstr>
      <vt:lpstr>Stream</vt:lpstr>
      <vt:lpstr>StarLogo  TNG</vt:lpstr>
      <vt:lpstr>Platforms for Simulating  Complex Systems</vt:lpstr>
      <vt:lpstr>Example</vt:lpstr>
      <vt:lpstr>StarLogo History</vt:lpstr>
      <vt:lpstr>Learning About Complex Systems</vt:lpstr>
      <vt:lpstr>Where is this Used?</vt:lpstr>
      <vt:lpstr>Learning about…</vt:lpstr>
      <vt:lpstr>Learning about…</vt:lpstr>
      <vt:lpstr>Learning about…</vt:lpstr>
      <vt:lpstr>Learning about…</vt:lpstr>
      <vt:lpstr>But Our Research Has Shown…</vt:lpstr>
      <vt:lpstr>Goals</vt:lpstr>
      <vt:lpstr>StarLogoBlocks</vt:lpstr>
      <vt:lpstr>StarLogoBlocks</vt:lpstr>
      <vt:lpstr>3D Graphics</vt:lpstr>
      <vt:lpstr>Demo</vt:lpstr>
      <vt:lpstr>StarLogo TNG in Action</vt:lpstr>
      <vt:lpstr>Lessons Learned</vt:lpstr>
      <vt:lpstr>Next Steps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Klopfer</dc:creator>
  <cp:lastModifiedBy>Andrew Begel</cp:lastModifiedBy>
  <cp:revision>81</cp:revision>
  <dcterms:created xsi:type="dcterms:W3CDTF">2002-02-11T00:29:58Z</dcterms:created>
  <dcterms:modified xsi:type="dcterms:W3CDTF">2020-08-18T15:42:12Z</dcterms:modified>
</cp:coreProperties>
</file>