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egel.REDMOND\Documents\Surveys\98638_REDMOND_abeg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egel.REDMOND\Documents\Surveys\98638_REDMOND_abeg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hip\Talks\ESEM%202007\Colloc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[98638_REDMOND_abegel.xlsx]Sheet2!PivotTable1</c:name>
    <c:fmtId val="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Sheet2!$A$2:$A$14</c:f>
              <c:strCache>
                <c:ptCount val="12"/>
                <c:pt idx="0">
                  <c:v>Development</c:v>
                </c:pt>
                <c:pt idx="1">
                  <c:v>Test</c:v>
                </c:pt>
                <c:pt idx="2">
                  <c:v>PM</c:v>
                </c:pt>
                <c:pt idx="3">
                  <c:v>Other</c:v>
                </c:pt>
                <c:pt idx="4">
                  <c:v>Marketing</c:v>
                </c:pt>
                <c:pt idx="5">
                  <c:v>Product support</c:v>
                </c:pt>
                <c:pt idx="6">
                  <c:v>Management and Administration</c:v>
                </c:pt>
                <c:pt idx="7">
                  <c:v>Build</c:v>
                </c:pt>
                <c:pt idx="8">
                  <c:v>Design</c:v>
                </c:pt>
                <c:pt idx="9">
                  <c:v>Documentation and Localization</c:v>
                </c:pt>
                <c:pt idx="10">
                  <c:v>Research</c:v>
                </c:pt>
                <c:pt idx="11">
                  <c:v>Sales</c:v>
                </c:pt>
              </c:strCache>
            </c:strRef>
          </c:cat>
          <c:val>
            <c:numRef>
              <c:f>Sheet2!$B$2:$B$14</c:f>
              <c:numCache>
                <c:formatCode>General</c:formatCode>
                <c:ptCount val="12"/>
                <c:pt idx="0">
                  <c:v>212</c:v>
                </c:pt>
                <c:pt idx="1">
                  <c:v>138</c:v>
                </c:pt>
                <c:pt idx="2">
                  <c:v>85</c:v>
                </c:pt>
                <c:pt idx="3">
                  <c:v>17</c:v>
                </c:pt>
                <c:pt idx="4">
                  <c:v>9</c:v>
                </c:pt>
                <c:pt idx="5">
                  <c:v>8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C-5047-AD37-CD67020ACB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1136896"/>
        <c:axId val="61139968"/>
      </c:barChart>
      <c:catAx>
        <c:axId val="61136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139968"/>
        <c:crosses val="autoZero"/>
        <c:auto val="1"/>
        <c:lblAlgn val="ctr"/>
        <c:lblOffset val="100"/>
        <c:noMultiLvlLbl val="0"/>
      </c:catAx>
      <c:valAx>
        <c:axId val="6113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136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pivotSource>
    <c:name>[98638_REDMOND_abegel.xlsx]Sheet1!PivotTable1</c:name>
    <c:fmtId val="73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Individual Contributor</c:v>
                </c:pt>
                <c:pt idx="1">
                  <c:v>Lead</c:v>
                </c:pt>
                <c:pt idx="2">
                  <c:v>Manager</c:v>
                </c:pt>
                <c:pt idx="3">
                  <c:v>Architect</c:v>
                </c:pt>
                <c:pt idx="4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353</c:v>
                </c:pt>
                <c:pt idx="1">
                  <c:v>80</c:v>
                </c:pt>
                <c:pt idx="2">
                  <c:v>35</c:v>
                </c:pt>
                <c:pt idx="3">
                  <c:v>11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9-3946-806C-3C126B15B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209984"/>
        <c:axId val="61295232"/>
      </c:barChart>
      <c:catAx>
        <c:axId val="61209984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txPr>
          <a:bodyPr rot="-2040000" vert="horz" anchor="ctr" anchorCtr="1"/>
          <a:lstStyle/>
          <a:p>
            <a:pPr>
              <a:defRPr sz="1800"/>
            </a:pPr>
            <a:endParaRPr lang="en-US"/>
          </a:p>
        </c:txPr>
        <c:crossAx val="61295232"/>
        <c:crosses val="autoZero"/>
        <c:auto val="1"/>
        <c:lblAlgn val="ctr"/>
        <c:lblOffset val="100"/>
        <c:noMultiLvlLbl val="0"/>
      </c:catAx>
      <c:valAx>
        <c:axId val="61295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209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Uses Agile (% within)</c:v>
                </c:pt>
              </c:strCache>
            </c:strRef>
          </c:tx>
          <c:invertIfNegative val="0"/>
          <c:cat>
            <c:strRef>
              <c:f>Sheet1!$A$3:$A$10</c:f>
              <c:strCache>
                <c:ptCount val="8"/>
                <c:pt idx="0">
                  <c:v>Same office</c:v>
                </c:pt>
                <c:pt idx="1">
                  <c:v>Same hallway</c:v>
                </c:pt>
                <c:pt idx="2">
                  <c:v>Same floor</c:v>
                </c:pt>
                <c:pt idx="3">
                  <c:v>Same building</c:v>
                </c:pt>
                <c:pt idx="4">
                  <c:v>Same campus</c:v>
                </c:pt>
                <c:pt idx="5">
                  <c:v>Same city</c:v>
                </c:pt>
                <c:pt idx="6">
                  <c:v>Same country</c:v>
                </c:pt>
                <c:pt idx="7">
                  <c:v>Not-collocated</c:v>
                </c:pt>
              </c:strCache>
            </c:strRef>
          </c:cat>
          <c:val>
            <c:numRef>
              <c:f>Sheet1!$D$3:$D$10</c:f>
              <c:numCache>
                <c:formatCode>0.00%</c:formatCode>
                <c:ptCount val="8"/>
                <c:pt idx="0">
                  <c:v>8.974358974358973E-2</c:v>
                </c:pt>
                <c:pt idx="1">
                  <c:v>0.16025641025641033</c:v>
                </c:pt>
                <c:pt idx="2">
                  <c:v>0.43589743589743601</c:v>
                </c:pt>
                <c:pt idx="3">
                  <c:v>0.15384615384615394</c:v>
                </c:pt>
                <c:pt idx="4">
                  <c:v>5.128205128205128E-2</c:v>
                </c:pt>
                <c:pt idx="5">
                  <c:v>6.4102564102564118E-3</c:v>
                </c:pt>
                <c:pt idx="6">
                  <c:v>2.5641025641025654E-2</c:v>
                </c:pt>
                <c:pt idx="7">
                  <c:v>7.6923076923076927E-2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C-774D-A5D1-89CE342B2DD4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Does not use Agile (% within)</c:v>
                </c:pt>
              </c:strCache>
            </c:strRef>
          </c:tx>
          <c:invertIfNegative val="0"/>
          <c:cat>
            <c:strRef>
              <c:f>Sheet1!$A$3:$A$10</c:f>
              <c:strCache>
                <c:ptCount val="8"/>
                <c:pt idx="0">
                  <c:v>Same office</c:v>
                </c:pt>
                <c:pt idx="1">
                  <c:v>Same hallway</c:v>
                </c:pt>
                <c:pt idx="2">
                  <c:v>Same floor</c:v>
                </c:pt>
                <c:pt idx="3">
                  <c:v>Same building</c:v>
                </c:pt>
                <c:pt idx="4">
                  <c:v>Same campus</c:v>
                </c:pt>
                <c:pt idx="5">
                  <c:v>Same city</c:v>
                </c:pt>
                <c:pt idx="6">
                  <c:v>Same country</c:v>
                </c:pt>
                <c:pt idx="7">
                  <c:v>Not-collocated</c:v>
                </c:pt>
              </c:strCache>
            </c:strRef>
          </c:cat>
          <c:val>
            <c:numRef>
              <c:f>Sheet1!$G$3:$G$10</c:f>
              <c:numCache>
                <c:formatCode>0.00%</c:formatCode>
                <c:ptCount val="8"/>
                <c:pt idx="0">
                  <c:v>5.6249999999999981E-2</c:v>
                </c:pt>
                <c:pt idx="1">
                  <c:v>0.23750000000000004</c:v>
                </c:pt>
                <c:pt idx="2">
                  <c:v>0.43125000000000002</c:v>
                </c:pt>
                <c:pt idx="3">
                  <c:v>0.10937500000000003</c:v>
                </c:pt>
                <c:pt idx="4">
                  <c:v>3.7500000000000006E-2</c:v>
                </c:pt>
                <c:pt idx="5">
                  <c:v>6.2500000000000021E-3</c:v>
                </c:pt>
                <c:pt idx="6">
                  <c:v>3.125E-2</c:v>
                </c:pt>
                <c:pt idx="7">
                  <c:v>9.062500000000008E-2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C-774D-A5D1-89CE342B2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68960"/>
        <c:axId val="66580864"/>
      </c:barChart>
      <c:catAx>
        <c:axId val="66568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6580864"/>
        <c:crosses val="autoZero"/>
        <c:auto val="1"/>
        <c:lblAlgn val="ctr"/>
        <c:lblOffset val="100"/>
        <c:noMultiLvlLbl val="0"/>
      </c:catAx>
      <c:valAx>
        <c:axId val="6658086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6568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4313628994905006"/>
          <c:y val="4.5912438028579854E-2"/>
          <c:w val="0.44297494982244917"/>
          <c:h val="0.21762540099154273"/>
        </c:manualLayout>
      </c:layout>
      <c:overlay val="1"/>
      <c:spPr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c:spPr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9FB53-D5A5-D396-A5EB-F00A0582BB3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6973E-FC8B-8719-1B17-CE97D42030DA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D9DA5-9893-8CE9-39EE-AFD710DD7D7B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8A6155D9-5C23-F9DB-D6F3-716E8D9D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CFF862-1531-5D47-9B22-D6C07BC14A93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B991B6D2-8FA0-F923-19BF-BD400807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>
            <a:extLst>
              <a:ext uri="{FF2B5EF4-FFF2-40B4-BE49-F238E27FC236}">
                <a16:creationId xmlns:a16="http://schemas.microsoft.com/office/drawing/2014/main" id="{98774497-4544-F39B-91CB-70DF217F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74AFC-3244-CA48-8745-854899463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407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7448778-F124-BE25-6FFE-978E7A7B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49FA8-D4C0-6B47-B3F5-17FD0C385D4C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BC888DB-3E42-58C6-606A-8115ACA1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05270C6-F38B-A22A-7DBA-5C05457C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61C7B-064F-8A4F-BCBE-2D3B4CE2CA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2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3A0DB-AB69-A0EA-2D03-E18308E322AD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8F35C-EC5A-2C33-A478-FBD00D45A94B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43F44-E6F6-F542-A790-E77CD42C49CB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F46934-759F-3737-F9FE-5E4867EE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4AFBA-9DC1-7D44-AC4C-AC19782C7CDC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D8821F-1D15-A4EC-2D66-A3216442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0E50E7-9336-2034-BAA6-FF92BB4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07DEDB7-5CC0-374A-900F-627F909619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042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69388FA-E1A2-AF65-5257-31127F22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77D1E-3916-9546-BB54-B84BA1DF2082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B2E1F6A-D22E-4EDB-49ED-C445A432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1A14302-05B9-5941-B704-82F60B0F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E96F1-ADAD-8240-96A6-0FD3D8CD6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49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2E0CC-3216-D2B9-B6FF-A1DC118D565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C3EB0B-F56A-437D-B300-6F6F9F0A7AD1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94739-932C-8C26-F058-39ECA9A45D2C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FF9A1823-5BC9-791A-F247-831FE872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52A56-59C6-5441-850C-C9C83C4D075C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F82C85A2-D9AF-2553-3D43-23D8DD634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794805DC-85C0-8642-9F70-F4C171D69E4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B8D9B6E0-F827-B0C4-61B9-DFBC9EF053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4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7">
            <a:extLst>
              <a:ext uri="{FF2B5EF4-FFF2-40B4-BE49-F238E27FC236}">
                <a16:creationId xmlns:a16="http://schemas.microsoft.com/office/drawing/2014/main" id="{E83234DF-4FB2-A75F-DD18-E3469FAC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4F22BAB-2C53-0A4F-AF8D-F8F01BCAB8E4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943114C3-0389-E044-6E9E-8D0F474D4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AC322-C9F9-424A-913A-BA0676DB51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A533BAE6-5132-8181-7CB0-DAA86176A6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8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75086823-437E-D74D-17F6-3BE8FFEA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BB1EA0-8F72-DA4C-825F-A04EBF5ABD24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4" name="Slide Number Placeholder 11">
            <a:extLst>
              <a:ext uri="{FF2B5EF4-FFF2-40B4-BE49-F238E27FC236}">
                <a16:creationId xmlns:a16="http://schemas.microsoft.com/office/drawing/2014/main" id="{6A88F787-9D41-6007-0972-CE08FB694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0DD21-3A0F-AE48-8EB3-1992209571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77973FE0-8D06-EAE1-7583-31A03135F9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7719FCD0-EB83-65D0-B921-DDF83DC8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73B00-1E57-2943-BF53-5CBF9A75E4F9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E25884D-7A09-0F96-83BC-E325E1F6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0C4FDCB-539A-1C7F-75E4-A46B3C8B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17E13-6A13-2945-9656-A060F7561C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96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ED864-B50B-67DE-BF43-5D4DC0D5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A7AB9-FAD4-5E46-8F3C-95D86C7744DE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506A3-55B5-1E08-7F76-7A359884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5F30C-94AF-825E-4719-343796E9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E40214-62E5-8A4D-BB6D-F66C6906A3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61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D92C3EF-F0F7-D686-4BAD-4D847C0C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357D6-65D0-3C47-AC3D-03551F8EFB61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B5BDB9D-464B-D04C-1207-D7EA2ABD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88D4D92-51FD-03FC-6249-480CA350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AF8EC-4E40-8F42-9EAD-01A8DC930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43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C07C1F-884C-E26C-F8FB-44713D9A0AB9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2A1BF-5292-9F27-87DF-3C384D3E8157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3A3D1-3D4C-95D5-8AA2-0978D9A8F6C4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2718B-BFB8-3AB2-9781-F1C4B5648BA6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BE6597C7-91F6-47C3-22E7-57C4415F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C6547B-0C00-D94A-906D-50B22845BB92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09B59FF7-EA84-9013-DED5-140ED916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E856B98F-DE04-6242-8C97-B8E56104C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D65B65C-D0FB-9EDA-3374-D69EE73233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0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D46A54AF-D8AC-4EF6-7721-DF9250278E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64EFC2F7-C0AC-CA28-173C-4F1061159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4DF164F-E354-EF8A-7122-A11849DE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000971-7BC0-3647-9A5F-63E4F178D97D}" type="datetimeFigureOut">
              <a:rPr lang="en-US"/>
              <a:pPr>
                <a:defRPr/>
              </a:pPr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79B98-F983-4438-3CC5-F7C0427D9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3C67E-BE00-F071-C0B5-3650C1F6D5C8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C433F-B6D6-8D04-DC77-A54AAA429E20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2BD79-3EA1-6F0C-2BF0-C869AA941DFF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93CA66-FDF2-75BD-849D-87ABDAE8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77"/>
              </a:defRPr>
            </a:lvl1pPr>
          </a:lstStyle>
          <a:p>
            <a:fld id="{693095E5-7F46-7048-8BAD-106E21831F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6" r:id="rId3"/>
    <p:sldLayoutId id="2147483697" r:id="rId4"/>
    <p:sldLayoutId id="2147483698" r:id="rId5"/>
    <p:sldLayoutId id="2147483692" r:id="rId6"/>
    <p:sldLayoutId id="2147483699" r:id="rId7"/>
    <p:sldLayoutId id="2147483693" r:id="rId8"/>
    <p:sldLayoutId id="2147483700" r:id="rId9"/>
    <p:sldLayoutId id="2147483694" r:id="rId10"/>
    <p:sldLayoutId id="214748370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77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77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77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77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77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77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77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77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2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nachin@microsoft.com" TargetMode="External"/><Relationship Id="rId2" Type="http://schemas.openxmlformats.org/officeDocument/2006/relationships/hyperlink" Target="mailto:andrew.begel@microsof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AD7F-49EF-877C-B55F-10EC44187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6477000" cy="1828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Usage and Perceptions of Agile Software Development in an Industrial Context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CB77F479-FA42-1569-9426-017BD819D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5943600"/>
            <a:ext cx="7772400" cy="914400"/>
          </a:xfrm>
        </p:spPr>
        <p:txBody>
          <a:bodyPr/>
          <a:lstStyle/>
          <a:p>
            <a:r>
              <a:rPr lang="en-US" altLang="en-US" sz="2000">
                <a:solidFill>
                  <a:schemeClr val="bg1"/>
                </a:solidFill>
              </a:rPr>
              <a:t>Andrew Begel, Nachiappan Nagappan</a:t>
            </a:r>
          </a:p>
          <a:p>
            <a:r>
              <a:rPr lang="en-US" altLang="en-US" sz="2000">
                <a:solidFill>
                  <a:schemeClr val="bg1"/>
                </a:solidFill>
              </a:rPr>
              <a:t>Microsoft Research</a:t>
            </a: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E67392AA-C5B8-1375-BAE9-44B90274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6000"/>
            <a:ext cx="2132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r>
              <a:rPr lang="en-US" altLang="en-US"/>
              <a:t>ESEM 2007</a:t>
            </a:r>
          </a:p>
          <a:p>
            <a:r>
              <a:rPr lang="en-US" altLang="en-US"/>
              <a:t>September 21, 2007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BEE4B60-6212-3E57-EF12-9AAB60D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Length of Time Using Agile</a:t>
            </a:r>
          </a:p>
        </p:txBody>
      </p:sp>
      <p:sp>
        <p:nvSpPr>
          <p:cNvPr id="18435" name="Content Placeholder 4">
            <a:extLst>
              <a:ext uri="{FF2B5EF4-FFF2-40B4-BE49-F238E27FC236}">
                <a16:creationId xmlns:a16="http://schemas.microsoft.com/office/drawing/2014/main" id="{85296ED5-6B90-FA68-4DFB-52AF287DC9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18436" name="Picture 4" descr="image002">
            <a:extLst>
              <a:ext uri="{FF2B5EF4-FFF2-40B4-BE49-F238E27FC236}">
                <a16:creationId xmlns:a16="http://schemas.microsoft.com/office/drawing/2014/main" id="{0D1DB4DB-BC93-2C69-A12D-0EEFB4118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829A03-CCE3-EC50-9DDC-EE6A21561432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28600" y="1600200"/>
          <a:ext cx="8686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59" name="Title 1">
            <a:extLst>
              <a:ext uri="{FF2B5EF4-FFF2-40B4-BE49-F238E27FC236}">
                <a16:creationId xmlns:a16="http://schemas.microsoft.com/office/drawing/2014/main" id="{DE9C1825-0EF9-B4BA-2B9A-AED414C1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Team Collocation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C6631-711A-55D4-6263-9D2D9C7FEF87}"/>
              </a:ext>
            </a:extLst>
          </p:cNvPr>
          <p:cNvSpPr txBox="1"/>
          <p:nvPr/>
        </p:nvSpPr>
        <p:spPr>
          <a:xfrm>
            <a:off x="1447800" y="3113088"/>
            <a:ext cx="7239000" cy="10779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84% of respondents in Agile teams are collocated within the same building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699BCF3-0EC0-781F-4DE3-19763CA8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Engineering Teams Like Agile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7246024-F750-71B4-DE41-904EDA3AC6E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" y="2036763"/>
            <a:ext cx="9137650" cy="40592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819D2F7-3119-3E84-4C46-E2C163CC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Qualitative Methodology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742F143-0E83-4E7C-BAB1-C40703629A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Open Coding via Card Sort</a:t>
            </a:r>
          </a:p>
          <a:p>
            <a:pPr lvl="1"/>
            <a:r>
              <a:rPr lang="en-US" altLang="en-US"/>
              <a:t>Print all long answer responses (for each survey question) on index cards</a:t>
            </a:r>
          </a:p>
          <a:p>
            <a:pPr lvl="1"/>
            <a:r>
              <a:rPr lang="en-US" altLang="en-US"/>
              <a:t>Sort them into piles on a table, by theme</a:t>
            </a:r>
          </a:p>
          <a:p>
            <a:pPr lvl="1"/>
            <a:r>
              <a:rPr lang="en-US" altLang="en-US"/>
              <a:t>Move cards between piles until settled</a:t>
            </a:r>
          </a:p>
          <a:p>
            <a:pPr lvl="2"/>
            <a:r>
              <a:rPr lang="en-US" altLang="en-US"/>
              <a:t>Each answer can be in only one pile</a:t>
            </a:r>
          </a:p>
          <a:p>
            <a:pPr lvl="1"/>
            <a:r>
              <a:rPr lang="en-US" altLang="en-US"/>
              <a:t>Piles labeled by theme of answers within</a:t>
            </a:r>
          </a:p>
          <a:p>
            <a:pPr lvl="1"/>
            <a:r>
              <a:rPr lang="en-US" altLang="en-US"/>
              <a:t>2 researchers working together</a:t>
            </a:r>
          </a:p>
          <a:p>
            <a:pPr lvl="1"/>
            <a:r>
              <a:rPr lang="en-US" altLang="en-US"/>
              <a:t>2-3 hours per card sort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43EE63D-89DE-BEDF-D4A2-D0FAFF24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Perceived Benefits from Agile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1794D7D-E774-C7CB-E302-DDAC95DDCA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	</a:t>
            </a:r>
          </a:p>
          <a:p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EB6414-81C2-8E1D-5CC0-222C8A7D98F5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133600"/>
          <a:ext cx="7315200" cy="3444240"/>
        </p:xfrm>
        <a:graphic>
          <a:graphicData uri="http://schemas.openxmlformats.org/drawingml/2006/table">
            <a:tbl>
              <a:tblPr lastCol="1" bandRow="1">
                <a:tableStyleId>{775DCB02-9BB8-47FD-8907-85C794F793BA}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1. Improved Communication and Coordination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2. Quick Releases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3. Flexibility of Design – Quicker Response to Changes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4. More Reasonable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5. Increased Quality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33" name="TextBox 4">
            <a:extLst>
              <a:ext uri="{FF2B5EF4-FFF2-40B4-BE49-F238E27FC236}">
                <a16:creationId xmlns:a16="http://schemas.microsoft.com/office/drawing/2014/main" id="{60ABCCFE-DC18-0196-F0F3-A595E36A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16600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r>
              <a:rPr lang="en-US" altLang="en-US" sz="3200"/>
              <a:t>687 comments, 44 themes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6DCA3-5DC5-536C-1891-C69C6F3D14C3}"/>
              </a:ext>
            </a:extLst>
          </p:cNvPr>
          <p:cNvSpPr txBox="1"/>
          <p:nvPr/>
        </p:nvSpPr>
        <p:spPr>
          <a:xfrm>
            <a:off x="457200" y="3200400"/>
            <a:ext cx="8382000" cy="461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“</a:t>
            </a:r>
            <a:r>
              <a:rPr lang="en-US" sz="2400" i="1" dirty="0"/>
              <a:t>Team members are aware of what each of the others is working on.”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0852F-4007-BDA4-0DF9-294E158AC857}"/>
              </a:ext>
            </a:extLst>
          </p:cNvPr>
          <p:cNvSpPr txBox="1"/>
          <p:nvPr/>
        </p:nvSpPr>
        <p:spPr>
          <a:xfrm>
            <a:off x="457200" y="3733800"/>
            <a:ext cx="8382000" cy="830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“</a:t>
            </a:r>
            <a:r>
              <a:rPr lang="en-US" sz="2400" i="1" dirty="0"/>
              <a:t>When you integrate early and often, the product can be tested early and often, too.”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7946-FA45-37BE-FECB-694CBF1DE415}"/>
              </a:ext>
            </a:extLst>
          </p:cNvPr>
          <p:cNvSpPr txBox="1"/>
          <p:nvPr/>
        </p:nvSpPr>
        <p:spPr>
          <a:xfrm>
            <a:off x="457200" y="4648200"/>
            <a:ext cx="8382000" cy="830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You don’t have to commit prematurely (for example, to design decisions).”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5DD73-9E86-16AE-9FAB-AD2F5403D60C}"/>
              </a:ext>
            </a:extLst>
          </p:cNvPr>
          <p:cNvSpPr txBox="1"/>
          <p:nvPr/>
        </p:nvSpPr>
        <p:spPr>
          <a:xfrm>
            <a:off x="457200" y="3657600"/>
            <a:ext cx="8382000" cy="830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process supports “</a:t>
            </a:r>
            <a:r>
              <a:rPr lang="en-US" sz="2400" i="1" dirty="0"/>
              <a:t>real-time tracking of progress and ability to adjust future forecasts based on real data.”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D3801-0E0E-67AC-DB88-E04079044CC4}"/>
              </a:ext>
            </a:extLst>
          </p:cNvPr>
          <p:cNvSpPr txBox="1"/>
          <p:nvPr/>
        </p:nvSpPr>
        <p:spPr>
          <a:xfrm>
            <a:off x="457200" y="3665538"/>
            <a:ext cx="8382000" cy="8302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“…ongoing refactoring leads to higher code reuse and better quality.”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F7D3C8-4AFD-6DD9-6848-623A80AF5690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133600"/>
          <a:ext cx="7315200" cy="3108960"/>
        </p:xfrm>
        <a:graphic>
          <a:graphicData uri="http://schemas.openxmlformats.org/drawingml/2006/table">
            <a:tbl>
              <a:tblPr lastCol="1" bandRow="1">
                <a:tableStyleId>{775DCB02-9BB8-47FD-8907-85C794F793BA}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Does not scale to larger projects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2. Too</a:t>
                      </a:r>
                      <a:r>
                        <a:rPr lang="en-US" sz="2800" baseline="0" dirty="0"/>
                        <a:t> many meetings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3.</a:t>
                      </a:r>
                      <a:r>
                        <a:rPr lang="en-US" sz="2800" baseline="0" dirty="0"/>
                        <a:t> Management buy-in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4. Unfamiliar with 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5. Coordination with other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800" dirty="0"/>
                        <a:t>6. Losing sight</a:t>
                      </a:r>
                      <a:r>
                        <a:rPr lang="en-US" sz="2800" baseline="0" dirty="0"/>
                        <a:t> of the big picture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55" name="Title 1">
            <a:extLst>
              <a:ext uri="{FF2B5EF4-FFF2-40B4-BE49-F238E27FC236}">
                <a16:creationId xmlns:a16="http://schemas.microsoft.com/office/drawing/2014/main" id="{B6C051E7-1DD4-7FA0-C11B-E02C1E02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Perceived Problems from Agile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B71D5B4E-D933-C071-4711-637B7C1011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	</a:t>
            </a:r>
          </a:p>
          <a:p>
            <a:endParaRPr lang="en-US" altLang="en-US"/>
          </a:p>
        </p:txBody>
      </p:sp>
      <p:sp>
        <p:nvSpPr>
          <p:cNvPr id="23557" name="TextBox 5">
            <a:extLst>
              <a:ext uri="{FF2B5EF4-FFF2-40B4-BE49-F238E27FC236}">
                <a16:creationId xmlns:a16="http://schemas.microsoft.com/office/drawing/2014/main" id="{9E995E08-D116-45D9-C432-822CA61A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35600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r>
              <a:rPr lang="en-US" altLang="en-US" sz="3200"/>
              <a:t>565 comments, 58 themes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9691C-A8CA-EEE0-3DE2-2C10F9572F68}"/>
              </a:ext>
            </a:extLst>
          </p:cNvPr>
          <p:cNvSpPr txBox="1"/>
          <p:nvPr/>
        </p:nvSpPr>
        <p:spPr>
          <a:xfrm>
            <a:off x="457200" y="2743200"/>
            <a:ext cx="8382000" cy="830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Agile “</a:t>
            </a:r>
            <a:r>
              <a:rPr lang="en-US" sz="2400" i="1" dirty="0"/>
              <a:t>works for small co-located teams, but not for complex large projects.”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4D778-9809-E5DA-2029-A13F16589517}"/>
              </a:ext>
            </a:extLst>
          </p:cNvPr>
          <p:cNvSpPr txBox="1"/>
          <p:nvPr/>
        </p:nvSpPr>
        <p:spPr>
          <a:xfrm>
            <a:off x="457200" y="3276600"/>
            <a:ext cx="8382000" cy="1200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“The pressure to daily report percentage of progress was uncomfortable, especially when I had to report progress (or call an item ‘done’) without actually testing in integrated fashion.”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9185E-2AFE-125C-448A-27AAE446DDCD}"/>
              </a:ext>
            </a:extLst>
          </p:cNvPr>
          <p:cNvSpPr txBox="1"/>
          <p:nvPr/>
        </p:nvSpPr>
        <p:spPr>
          <a:xfrm>
            <a:off x="457200" y="3810000"/>
            <a:ext cx="8382000" cy="830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“Upper management still tries to get specific dates for specific deliverables.”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C4FEF-632A-6ED0-A7BE-3C32530D3367}"/>
              </a:ext>
            </a:extLst>
          </p:cNvPr>
          <p:cNvSpPr txBox="1"/>
          <p:nvPr/>
        </p:nvSpPr>
        <p:spPr>
          <a:xfrm>
            <a:off x="457200" y="4343400"/>
            <a:ext cx="8382000" cy="830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Agile development “</a:t>
            </a:r>
            <a:r>
              <a:rPr lang="en-US" sz="2400" i="1" dirty="0"/>
              <a:t>is simple, but requires a lot of discipline from the team.”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9B095-EBD3-E889-BB56-CBB94A4E4059}"/>
              </a:ext>
            </a:extLst>
          </p:cNvPr>
          <p:cNvSpPr txBox="1"/>
          <p:nvPr/>
        </p:nvSpPr>
        <p:spPr>
          <a:xfrm>
            <a:off x="457200" y="2544763"/>
            <a:ext cx="8382000" cy="1570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“</a:t>
            </a:r>
            <a:r>
              <a:rPr lang="en-US" sz="2400" i="1" dirty="0"/>
              <a:t>Interaction with non-Agile teams is hard because they don’t understand that you can guarantee that all the sprint items will be completed because the prioritization meeting involves very loose time estimates.” 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9D330-B475-615C-269A-B4056D452E2C}"/>
              </a:ext>
            </a:extLst>
          </p:cNvPr>
          <p:cNvSpPr txBox="1"/>
          <p:nvPr/>
        </p:nvSpPr>
        <p:spPr>
          <a:xfrm>
            <a:off x="457200" y="2979738"/>
            <a:ext cx="8382000" cy="8302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“</a:t>
            </a:r>
            <a:r>
              <a:rPr lang="en-US" sz="2400" i="1" dirty="0"/>
              <a:t>focus is on today’s work” more “than what the feature team is trying to achieve.”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3259AE5-8D03-08B1-E690-A9386F91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E9ED-BE5E-75CB-9DA3-2A9CAD9179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226425" cy="4495800"/>
          </a:xfrm>
        </p:spPr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How do you scale Agile to large (500-5000 person) teams?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How do you best coordinate Agile and non-Agile teams?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Recently finished study on software team coordination at MS (in submission).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What are the best software metrics for discerning Agile (vs. non-Agile) process effects on teams’ artifacts?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How can we fix actual and perceived problems uncovered in ethnographic investigations of Agile software development teams?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E3C7491-7321-22A6-1B9F-3CDFE2D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E267-43F4-87D3-F354-D1F94E8A65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1/3 of respondents (spread across divisions) report their team uses Agile methodologies.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They mainly use Scrum.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Used for many legacy products.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Test-driven development and pair programming are </a:t>
            </a:r>
            <a:r>
              <a:rPr lang="en-US" i="1" dirty="0"/>
              <a:t>not</a:t>
            </a:r>
            <a:r>
              <a:rPr lang="en-US" dirty="0"/>
              <a:t> very common.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Agile usage does not appear to affect team collocation.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MS engineers who have used Agile like it for their local team, but not necessarily for their organization.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They worry about scale, overhead, and management buy-in.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7CA0E5E-3575-38F2-266F-3FCACAFA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88BD-7EED-2AE1-29A8-E2FF8985B3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Andrew Begel (</a:t>
            </a:r>
            <a:r>
              <a:rPr lang="en-US" dirty="0">
                <a:hlinkClick r:id="rId2"/>
              </a:rPr>
              <a:t>andrew.begel@microsoft.com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HIP – Human Interactions in Programming</a:t>
            </a:r>
            <a:br>
              <a:rPr lang="en-US" dirty="0"/>
            </a:br>
            <a:r>
              <a:rPr lang="en-US" i="1" dirty="0"/>
              <a:t>http://research.microsoft.com/hip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err="1"/>
              <a:t>Nachiappan</a:t>
            </a:r>
            <a:r>
              <a:rPr lang="en-US" dirty="0"/>
              <a:t> Nagappan 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hlinkClick r:id="rId3"/>
              </a:rPr>
              <a:t>nachin@microsoft.com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ESM – </a:t>
            </a:r>
            <a:r>
              <a:rPr lang="en-US" sz="2400" dirty="0"/>
              <a:t>Empirical Software Engineering and Measurement</a:t>
            </a:r>
            <a:br>
              <a:rPr lang="en-US" dirty="0"/>
            </a:br>
            <a:r>
              <a:rPr lang="en-US" i="1" dirty="0"/>
              <a:t>http://research.microsoft.com/esm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A64D7CC-877D-C499-2DFB-387A1366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Agile Development is Spreading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0F4C-20BE-87DD-86E1-58FFF02816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Variety of Agile methodologies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Scrum, Extreme Programming, Crystal, others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Research Questions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How is Agile practiced at Microsoft?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i.e. What do they do?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How do engineers feel about it?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i.e. Do they like it?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This will be a data-heavy talk.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EBEF497-DD36-4E96-3F50-294D6A39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What did we do?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C954497-DEF6-7E28-E98A-87046BD0B3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Survey-based study</a:t>
            </a:r>
          </a:p>
          <a:p>
            <a:pPr lvl="1"/>
            <a:r>
              <a:rPr lang="en-US" altLang="en-US"/>
              <a:t>Anonymous survey sent to 2821 engineers at Microsoft</a:t>
            </a:r>
          </a:p>
          <a:p>
            <a:pPr lvl="2"/>
            <a:r>
              <a:rPr lang="en-US" altLang="en-US"/>
              <a:t>10% random sampling of all developers, testers, program managers at Microsoft in October 2006</a:t>
            </a:r>
          </a:p>
          <a:p>
            <a:pPr lvl="1"/>
            <a:r>
              <a:rPr lang="en-US" altLang="en-US"/>
              <a:t>487 valid responses</a:t>
            </a:r>
          </a:p>
          <a:p>
            <a:pPr lvl="2"/>
            <a:r>
              <a:rPr lang="en-US" altLang="en-US"/>
              <a:t>18% developers, 18% testers, 10% program managers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Important topic to Microsoft engineers</a:t>
            </a:r>
          </a:p>
          <a:p>
            <a:pPr lvl="1"/>
            <a:r>
              <a:rPr lang="en-US" altLang="en-US"/>
              <a:t>We offered raffle for one $250 MP3 player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95EC8FB-8734-5765-12D8-ABEF3C44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Respondent Demographics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612AFBC-8561-806C-CCF1-7D4A530725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Average 9.20 years of professional experience</a:t>
            </a:r>
          </a:p>
          <a:p>
            <a:pPr lvl="1"/>
            <a:r>
              <a:rPr lang="en-US" altLang="en-US"/>
              <a:t>SD: 7.06 years</a:t>
            </a:r>
          </a:p>
          <a:p>
            <a:r>
              <a:rPr lang="en-US" altLang="en-US"/>
              <a:t>Average 2.4 years in current product team</a:t>
            </a:r>
          </a:p>
          <a:p>
            <a:pPr lvl="1"/>
            <a:r>
              <a:rPr lang="en-US" altLang="en-US"/>
              <a:t>SD: 2.5 years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F1C57A5-7428-53EE-76F3-3EBBB40B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Respondent Job Area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D7EB30-49C8-042D-8D9A-DE02F61A22CA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28600" y="1600200"/>
          <a:ext cx="8763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43C7B4C-2B39-3926-6B9A-3320CFF3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Respondent Job Role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A10E203-64E9-07FB-15D6-CB302B7F3825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28600" y="1600200"/>
          <a:ext cx="8686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6C361B5-9ECB-A6DE-9454-671931BE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Who uses Agile?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65F48FF6-2D2E-5BF5-5960-51A8F231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1600200"/>
            <a:ext cx="4565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Content Placeholder 3">
            <a:extLst>
              <a:ext uri="{FF2B5EF4-FFF2-40B4-BE49-F238E27FC236}">
                <a16:creationId xmlns:a16="http://schemas.microsoft.com/office/drawing/2014/main" id="{375D9483-2935-C540-4D42-E36FBAF424B9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456565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64681-5577-2A7F-96FF-5C70FCD8748B}"/>
              </a:ext>
            </a:extLst>
          </p:cNvPr>
          <p:cNvSpPr txBox="1"/>
          <p:nvPr/>
        </p:nvSpPr>
        <p:spPr>
          <a:xfrm>
            <a:off x="990600" y="4876800"/>
            <a:ext cx="7391400" cy="10779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59.6% of Agile users work on legacy (not v1)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A511A-B288-2482-A862-DCDB38F7D4FA}"/>
              </a:ext>
            </a:extLst>
          </p:cNvPr>
          <p:cNvSpPr/>
          <p:nvPr/>
        </p:nvSpPr>
        <p:spPr>
          <a:xfrm>
            <a:off x="990600" y="4876800"/>
            <a:ext cx="73914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32% of respondents say their team uses Agile development methodologies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30E79E3-A35B-77E9-F710-ED50377B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Agile Methodology</a:t>
            </a:r>
          </a:p>
        </p:txBody>
      </p:sp>
      <p:pic>
        <p:nvPicPr>
          <p:cNvPr id="16387" name="Picture 2" descr="image001">
            <a:extLst>
              <a:ext uri="{FF2B5EF4-FFF2-40B4-BE49-F238E27FC236}">
                <a16:creationId xmlns:a16="http://schemas.microsoft.com/office/drawing/2014/main" id="{E2314697-4CBD-4005-6C5F-02E1724E67E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9375" y="1757363"/>
            <a:ext cx="5953125" cy="47625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30E48DB-5357-B002-EE2B-8B9BDD24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8153400" cy="990600"/>
          </a:xfrm>
        </p:spPr>
        <p:txBody>
          <a:bodyPr/>
          <a:lstStyle/>
          <a:p>
            <a:r>
              <a:rPr lang="en-US" altLang="en-US"/>
              <a:t>Agile Practice Penetration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0A31BCA4-71D8-5B5C-739F-A43FB3FF33D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162050"/>
            <a:ext cx="8896350" cy="561975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9BE93-7035-9B06-F66B-A9CDB2409CD0}"/>
              </a:ext>
            </a:extLst>
          </p:cNvPr>
          <p:cNvSpPr/>
          <p:nvPr/>
        </p:nvSpPr>
        <p:spPr>
          <a:xfrm>
            <a:off x="0" y="914400"/>
            <a:ext cx="228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C2E37-518C-2970-75DB-E81D79F69821}"/>
              </a:ext>
            </a:extLst>
          </p:cNvPr>
          <p:cNvSpPr/>
          <p:nvPr/>
        </p:nvSpPr>
        <p:spPr>
          <a:xfrm>
            <a:off x="8915400" y="838200"/>
            <a:ext cx="228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2787</TotalTime>
  <Words>807</Words>
  <Application>Microsoft Macintosh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Tw Cen MT</vt:lpstr>
      <vt:lpstr>Arial</vt:lpstr>
      <vt:lpstr>Wingdings</vt:lpstr>
      <vt:lpstr>Wingdings 2</vt:lpstr>
      <vt:lpstr>Calibri</vt:lpstr>
      <vt:lpstr>Median</vt:lpstr>
      <vt:lpstr>Usage and Perceptions of Agile Software Development in an Industrial Context</vt:lpstr>
      <vt:lpstr>Agile Development is Spreading</vt:lpstr>
      <vt:lpstr>What did we do?</vt:lpstr>
      <vt:lpstr>Respondent Demographics</vt:lpstr>
      <vt:lpstr>Respondent Job Area</vt:lpstr>
      <vt:lpstr>Respondent Job Role</vt:lpstr>
      <vt:lpstr>Who uses Agile?</vt:lpstr>
      <vt:lpstr>Agile Methodology</vt:lpstr>
      <vt:lpstr>Agile Practice Penetration</vt:lpstr>
      <vt:lpstr>Length of Time Using Agile</vt:lpstr>
      <vt:lpstr>Team Collocation</vt:lpstr>
      <vt:lpstr>Engineering Teams Like Agile</vt:lpstr>
      <vt:lpstr>Qualitative Methodology</vt:lpstr>
      <vt:lpstr>Perceived Benefits from Agile</vt:lpstr>
      <vt:lpstr>Perceived Problems from Agile</vt:lpstr>
      <vt:lpstr>Open Questions</vt:lpstr>
      <vt:lpstr>Conclusions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and Perceptions of Agile Software Development in an Industrial Context</dc:title>
  <dc:creator>Andrew Begel</dc:creator>
  <cp:lastModifiedBy>Andrew Begel</cp:lastModifiedBy>
  <cp:revision>78</cp:revision>
  <dcterms:created xsi:type="dcterms:W3CDTF">2007-09-16T13:42:48Z</dcterms:created>
  <dcterms:modified xsi:type="dcterms:W3CDTF">2025-02-02T23:25:41Z</dcterms:modified>
</cp:coreProperties>
</file>