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sldIdLst>
    <p:sldId id="260" r:id="rId2"/>
    <p:sldId id="292" r:id="rId3"/>
    <p:sldId id="293" r:id="rId4"/>
    <p:sldId id="257" r:id="rId5"/>
    <p:sldId id="267" r:id="rId6"/>
    <p:sldId id="268" r:id="rId7"/>
    <p:sldId id="269" r:id="rId8"/>
    <p:sldId id="270" r:id="rId9"/>
    <p:sldId id="278" r:id="rId10"/>
    <p:sldId id="272" r:id="rId11"/>
    <p:sldId id="273" r:id="rId12"/>
    <p:sldId id="274" r:id="rId13"/>
    <p:sldId id="275" r:id="rId14"/>
    <p:sldId id="271" r:id="rId15"/>
    <p:sldId id="277" r:id="rId16"/>
    <p:sldId id="279" r:id="rId17"/>
    <p:sldId id="280" r:id="rId18"/>
    <p:sldId id="281" r:id="rId19"/>
    <p:sldId id="283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58" r:id="rId29"/>
    <p:sldId id="259" r:id="rId30"/>
    <p:sldId id="261" r:id="rId31"/>
    <p:sldId id="262" r:id="rId32"/>
    <p:sldId id="291" r:id="rId33"/>
  </p:sldIdLst>
  <p:sldSz cx="9144000" cy="6858000" type="screen4x3"/>
  <p:notesSz cx="6991350" cy="92821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66"/>
    <a:srgbClr val="969696"/>
    <a:srgbClr val="FFFF00"/>
    <a:srgbClr val="CC3300"/>
    <a:srgbClr val="CC0000"/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536" y="84"/>
      </p:cViewPr>
      <p:guideLst>
        <p:guide orient="horz" pos="2160"/>
        <p:guide pos="49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083" y="-86"/>
      </p:cViewPr>
      <p:guideLst>
        <p:guide orient="horz" pos="2923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9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67D868-6C27-47EE-9D57-B49525E8D9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89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B492B-B9E3-49B0-ADDC-C477F77A14A4}" type="slidenum">
              <a:rPr lang="en-US"/>
              <a:pPr/>
              <a:t>4</a:t>
            </a:fld>
            <a:endParaRPr lang="en-US"/>
          </a:p>
        </p:txBody>
      </p:sp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2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93C64-73FE-41C9-9720-071A965465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0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7948F-3725-47EC-9F65-8215F0B459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2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FC0A1-7857-4505-94A3-D5DA3BCB10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452D8-BBB0-434C-BD13-F31276215D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9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7A622-5DF6-4415-AC14-A65B485A6D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0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200EB7-74BF-4083-800D-D35724009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16D09-DE94-4CC1-92F4-26E985207B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909AC-4120-43D9-9160-57C3CFAC87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BA83E-19F2-4D7D-92EB-A8A297FD7D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B9C0F-75A2-429B-854B-989FF275EC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5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B587A-A2E6-4C6D-B2C3-26EBB6AF97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5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600200" y="977900"/>
            <a:ext cx="8458200" cy="1524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C4C5970-C22A-449D-B4C5-0F2E60EBA2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sz="4000"/>
              <a:t>Split-C for the New Millennium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886200"/>
            <a:ext cx="8077200" cy="1752600"/>
          </a:xfrm>
        </p:spPr>
        <p:txBody>
          <a:bodyPr/>
          <a:lstStyle/>
          <a:p>
            <a:r>
              <a:rPr lang="en-US"/>
              <a:t>Andrew Begel, Phil Buonadonna, David Gay</a:t>
            </a:r>
          </a:p>
          <a:p>
            <a:r>
              <a:rPr lang="en-US"/>
              <a:t>{abegel,philipb,dgay}@cs.berkeley.edu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425"/>
            <a:ext cx="9144000" cy="625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25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625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25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Tradeoffs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Logical Channels for Short/Medium/Long messages</a:t>
            </a:r>
          </a:p>
          <a:p>
            <a:pPr lvl="1"/>
            <a:r>
              <a:rPr lang="en-US"/>
              <a:t>Balances resources (VI’s, buffering) and reliability</a:t>
            </a:r>
          </a:p>
          <a:p>
            <a:pPr lvl="1"/>
            <a:r>
              <a:rPr lang="en-US"/>
              <a:t>Fine grained credit scheme </a:t>
            </a:r>
          </a:p>
          <a:p>
            <a:pPr lvl="1"/>
            <a:r>
              <a:rPr lang="en-US"/>
              <a:t>Requires advanced knowledge of reply size.</a:t>
            </a:r>
          </a:p>
          <a:p>
            <a:pPr lvl="1"/>
            <a:r>
              <a:rPr lang="en-US"/>
              <a:t>Requires request-reply marshalling upon receipt</a:t>
            </a:r>
          </a:p>
          <a:p>
            <a:r>
              <a:rPr lang="en-US"/>
              <a:t>Data Copying</a:t>
            </a:r>
          </a:p>
          <a:p>
            <a:pPr lvl="1"/>
            <a:r>
              <a:rPr lang="en-US"/>
              <a:t>Simplest/Robust means to buffer management</a:t>
            </a:r>
          </a:p>
          <a:p>
            <a:pPr lvl="1"/>
            <a:r>
              <a:rPr lang="en-US"/>
              <a:t>Zero copy on medium receives requires k+1 buffering. </a:t>
            </a:r>
          </a:p>
          <a:p>
            <a:r>
              <a:rPr lang="en-US"/>
              <a:t>Completion Queue/Bundle </a:t>
            </a:r>
          </a:p>
          <a:p>
            <a:pPr lvl="1"/>
            <a:r>
              <a:rPr lang="en-US"/>
              <a:t>Straightforward implementation of bundle</a:t>
            </a:r>
          </a:p>
          <a:p>
            <a:pPr lvl="1"/>
            <a:r>
              <a:rPr lang="en-US"/>
              <a:t>May overflow on high communication volume</a:t>
            </a:r>
          </a:p>
          <a:p>
            <a:pPr lvl="1"/>
            <a:r>
              <a:rPr lang="en-US"/>
              <a:t>Prevents endpoint migration</a:t>
            </a:r>
          </a:p>
          <a:p>
            <a:endParaRPr lang="en-US"/>
          </a:p>
          <a:p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AMVIA Implementation</a:t>
            </a:r>
          </a:p>
          <a:p>
            <a:pPr lvl="1"/>
            <a:r>
              <a:rPr lang="en-US"/>
              <a:t>Robust. Works for wide variety of AM applications</a:t>
            </a:r>
          </a:p>
          <a:p>
            <a:pPr lvl="1"/>
            <a:r>
              <a:rPr lang="en-US"/>
              <a:t>Performance suffers due to subtle architectural differences</a:t>
            </a:r>
          </a:p>
          <a:p>
            <a:r>
              <a:rPr lang="en-US"/>
              <a:t>VI Architecture shortcomings</a:t>
            </a:r>
          </a:p>
          <a:p>
            <a:pPr lvl="1"/>
            <a:r>
              <a:rPr lang="en-US"/>
              <a:t>Lack of support for mapping a VI to a user context</a:t>
            </a:r>
          </a:p>
          <a:p>
            <a:pPr lvl="1"/>
            <a:r>
              <a:rPr lang="en-US"/>
              <a:t>VI Naming complicates IPC on the same host</a:t>
            </a:r>
          </a:p>
          <a:p>
            <a:r>
              <a:rPr lang="en-US"/>
              <a:t>Active Message shortcomings</a:t>
            </a:r>
          </a:p>
          <a:p>
            <a:pPr lvl="1"/>
            <a:r>
              <a:rPr lang="en-US"/>
              <a:t>Memory Ownership semantics prevent true zero-copy for medium messages</a:t>
            </a:r>
          </a:p>
          <a:p>
            <a:r>
              <a:rPr lang="en-US"/>
              <a:t>Both benefit from some direct hardware support</a:t>
            </a:r>
          </a:p>
          <a:p>
            <a:pPr lvl="1"/>
            <a:r>
              <a:rPr lang="en-US"/>
              <a:t>VIA: Hardware doorbell management</a:t>
            </a:r>
          </a:p>
          <a:p>
            <a:pPr lvl="1"/>
            <a:r>
              <a:rPr lang="en-US"/>
              <a:t>AM: Distinction of request/reply messages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Split-C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C-based shared address space, parallel language</a:t>
            </a:r>
          </a:p>
          <a:p>
            <a:r>
              <a:rPr lang="en-US"/>
              <a:t>Distributed memory, explicit global pointers</a:t>
            </a:r>
          </a:p>
          <a:p>
            <a:endParaRPr lang="en-US"/>
          </a:p>
          <a:p>
            <a:pPr lvl="2"/>
            <a:endParaRPr lang="en-US"/>
          </a:p>
          <a:p>
            <a:endParaRPr lang="en-US"/>
          </a:p>
          <a:p>
            <a:r>
              <a:rPr lang="en-US"/>
              <a:t>Split-phase global read/writes:</a:t>
            </a:r>
          </a:p>
          <a:p>
            <a:pPr>
              <a:buFontTx/>
              <a:buNone/>
            </a:pPr>
            <a:r>
              <a:rPr lang="en-US"/>
              <a:t>		l := r			r :- l</a:t>
            </a:r>
          </a:p>
          <a:p>
            <a:pPr>
              <a:buFontTx/>
              <a:buNone/>
            </a:pPr>
            <a:r>
              <a:rPr lang="en-US"/>
              <a:t>		r := l</a:t>
            </a:r>
          </a:p>
          <a:p>
            <a:pPr>
              <a:buFontTx/>
              <a:buNone/>
            </a:pPr>
            <a:r>
              <a:rPr lang="en-US"/>
              <a:t>		sync()		store_sync()</a:t>
            </a:r>
          </a:p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524000" y="2895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2819400" y="2895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1676400" y="2438400"/>
            <a:ext cx="944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Times New Roman" panose="02020603050405020304" pitchFamily="18" charset="0"/>
              </a:rPr>
              <a:t>process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2895600" y="2438400"/>
            <a:ext cx="944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Times New Roman" panose="02020603050405020304" pitchFamily="18" charset="0"/>
              </a:rPr>
              <a:t>address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8697" name="Oval 25"/>
          <p:cNvSpPr>
            <a:spLocks noChangeArrowheads="1"/>
          </p:cNvSpPr>
          <p:nvPr/>
        </p:nvSpPr>
        <p:spPr bwMode="auto">
          <a:xfrm>
            <a:off x="6324600" y="2667000"/>
            <a:ext cx="9906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7696200" y="3657600"/>
            <a:ext cx="9906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6553200" y="2971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6781800" y="30480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4114800" y="2895600"/>
            <a:ext cx="2438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 flipV="1">
            <a:off x="4114800" y="3124200"/>
            <a:ext cx="2438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7146925" y="2452688"/>
            <a:ext cx="1149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Times New Roman" panose="02020603050405020304" pitchFamily="18" charset="0"/>
              </a:rPr>
              <a:t>Process 0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7620000" y="4953000"/>
            <a:ext cx="1149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Times New Roman" panose="02020603050405020304" pitchFamily="18" charset="0"/>
              </a:rPr>
              <a:t>Process 1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1981200" y="29098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2819400" y="28956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latin typeface="Times New Roman" panose="02020603050405020304" pitchFamily="18" charset="0"/>
              </a:rPr>
              <a:t>0xdeadbeef</a:t>
            </a: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 rot="-10800000">
            <a:off x="7696200" y="3886200"/>
            <a:ext cx="1071563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endParaRPr lang="en-US" sz="900">
              <a:latin typeface="Courier New" panose="02070309020205020404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sz="900">
                <a:latin typeface="Courier New" panose="02070309020205020404" pitchFamily="49" charset="0"/>
              </a:rPr>
              <a:t>         </a:t>
            </a:r>
            <a:r>
              <a:rPr lang="en-US" sz="900" b="1">
                <a:solidFill>
                  <a:srgbClr val="0000FF"/>
                </a:solidFill>
                <a:latin typeface="Courier New" panose="02070309020205020404" pitchFamily="49" charset="0"/>
              </a:rPr>
              <a:t>(__)</a:t>
            </a:r>
          </a:p>
          <a:p>
            <a:pPr algn="l">
              <a:lnSpc>
                <a:spcPct val="80000"/>
              </a:lnSpc>
            </a:pPr>
            <a:r>
              <a:rPr lang="en-US" sz="900" b="1">
                <a:solidFill>
                  <a:srgbClr val="0000FF"/>
                </a:solidFill>
                <a:latin typeface="Courier New" panose="02070309020205020404" pitchFamily="49" charset="0"/>
              </a:rPr>
              <a:t>         (oo)</a:t>
            </a:r>
          </a:p>
          <a:p>
            <a:pPr algn="l">
              <a:lnSpc>
                <a:spcPct val="80000"/>
              </a:lnSpc>
            </a:pPr>
            <a:r>
              <a:rPr lang="en-US" sz="900" b="1">
                <a:solidFill>
                  <a:srgbClr val="0000FF"/>
                </a:solidFill>
                <a:latin typeface="Courier New" panose="02070309020205020404" pitchFamily="49" charset="0"/>
              </a:rPr>
              <a:t>  /-------\/</a:t>
            </a:r>
          </a:p>
          <a:p>
            <a:pPr algn="l">
              <a:lnSpc>
                <a:spcPct val="80000"/>
              </a:lnSpc>
            </a:pPr>
            <a:r>
              <a:rPr lang="en-US" sz="900" b="1">
                <a:solidFill>
                  <a:srgbClr val="0000FF"/>
                </a:solidFill>
                <a:latin typeface="Courier New" panose="02070309020205020404" pitchFamily="49" charset="0"/>
              </a:rPr>
              <a:t> / |     ||</a:t>
            </a:r>
          </a:p>
          <a:p>
            <a:pPr algn="l">
              <a:lnSpc>
                <a:spcPct val="80000"/>
              </a:lnSpc>
            </a:pPr>
            <a:r>
              <a:rPr lang="en-US" sz="900" b="1">
                <a:solidFill>
                  <a:srgbClr val="0000FF"/>
                </a:solidFill>
                <a:latin typeface="Courier New" panose="02070309020205020404" pitchFamily="49" charset="0"/>
              </a:rPr>
              <a:t>*  ||----||</a:t>
            </a:r>
          </a:p>
          <a:p>
            <a:pPr algn="l">
              <a:lnSpc>
                <a:spcPct val="80000"/>
              </a:lnSpc>
            </a:pPr>
            <a:r>
              <a:rPr lang="en-US" sz="900" b="1">
                <a:solidFill>
                  <a:srgbClr val="0000FF"/>
                </a:solidFill>
                <a:latin typeface="Courier New" panose="02070309020205020404" pitchFamily="49" charset="0"/>
              </a:rPr>
              <a:t>   ~~    ~~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Split-C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Split-C implemented as a modified gcc compiler</a:t>
            </a:r>
          </a:p>
          <a:p>
            <a:r>
              <a:rPr lang="en-US"/>
              <a:t>Split-phase reads, writes translated to library calls</a:t>
            </a:r>
          </a:p>
          <a:p>
            <a:pPr lvl="1">
              <a:buFont typeface="Monotype Sorts" pitchFamily="2" charset="2"/>
              <a:buChar char="ï"/>
            </a:pPr>
            <a:r>
              <a:rPr lang="en-US"/>
              <a:t> Just need to implement a library</a:t>
            </a:r>
          </a:p>
          <a:p>
            <a:r>
              <a:rPr lang="en-US"/>
              <a:t>Essential library calls:</a:t>
            </a:r>
          </a:p>
          <a:p>
            <a:pPr lvl="2">
              <a:buFontTx/>
              <a:buNone/>
            </a:pPr>
            <a:r>
              <a:rPr lang="en-US"/>
              <a:t>get	         char			sync</a:t>
            </a:r>
          </a:p>
          <a:p>
            <a:pPr lvl="2">
              <a:buFontTx/>
              <a:buNone/>
            </a:pPr>
            <a:r>
              <a:rPr lang="en-US"/>
              <a:t>put	         int	   + 	bulk 		store_sync</a:t>
            </a:r>
          </a:p>
          <a:p>
            <a:pPr lvl="2">
              <a:buFontTx/>
              <a:buNone/>
            </a:pPr>
            <a:r>
              <a:rPr lang="en-US"/>
              <a:t>store	         ...</a:t>
            </a:r>
          </a:p>
          <a:p>
            <a:r>
              <a:rPr lang="en-US"/>
              <a:t>Four implementations:</a:t>
            </a:r>
          </a:p>
          <a:p>
            <a:pPr lvl="1"/>
            <a:r>
              <a:rPr lang="en-US"/>
              <a:t>Split-C over AMVIA</a:t>
            </a:r>
          </a:p>
          <a:p>
            <a:pPr lvl="1"/>
            <a:r>
              <a:rPr lang="en-US"/>
              <a:t>Split-C over reliable VIA</a:t>
            </a:r>
          </a:p>
          <a:p>
            <a:pPr lvl="1"/>
            <a:r>
              <a:rPr lang="en-US"/>
              <a:t>Split-C over unreliable VIA</a:t>
            </a:r>
          </a:p>
          <a:p>
            <a:pPr lvl="1"/>
            <a:r>
              <a:rPr lang="en-US"/>
              <a:t>Split-C over shared memory + AMVIA</a:t>
            </a:r>
          </a:p>
        </p:txBody>
      </p:sp>
      <p:sp>
        <p:nvSpPr>
          <p:cNvPr id="29702" name="AutoShape 6"/>
          <p:cNvSpPr>
            <a:spLocks/>
          </p:cNvSpPr>
          <p:nvPr/>
        </p:nvSpPr>
        <p:spPr bwMode="auto">
          <a:xfrm>
            <a:off x="2286000" y="31242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514600" y="3276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9704" name="AutoShape 8"/>
          <p:cNvSpPr>
            <a:spLocks/>
          </p:cNvSpPr>
          <p:nvPr/>
        </p:nvSpPr>
        <p:spPr bwMode="auto">
          <a:xfrm>
            <a:off x="2895600" y="3124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5562600" y="30480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Split-C over AMVIA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4876800" cy="4724400"/>
          </a:xfrm>
        </p:spPr>
        <p:txBody>
          <a:bodyPr/>
          <a:lstStyle/>
          <a:p>
            <a:r>
              <a:rPr lang="en-US"/>
              <a:t>Establish connection between every pair of processes</a:t>
            </a:r>
          </a:p>
          <a:p>
            <a:endParaRPr lang="en-US"/>
          </a:p>
          <a:p>
            <a:r>
              <a:rPr lang="en-US"/>
              <a:t>Simple requests/replies to implement get, put, store, e.g.:</a:t>
            </a:r>
          </a:p>
          <a:p>
            <a:pPr lvl="1">
              <a:buFontTx/>
              <a:buNone/>
            </a:pPr>
            <a:r>
              <a:rPr lang="en-US" sz="1800"/>
              <a:t>p0: get(loc, &lt;0x1, 0xbeef&gt;)</a:t>
            </a:r>
          </a:p>
          <a:p>
            <a:pPr lvl="1">
              <a:buFontTx/>
              <a:buNone/>
            </a:pPr>
            <a:r>
              <a:rPr lang="en-US" sz="1800"/>
              <a:t>      request "get"(1, loc, 0xbeef)  p1</a:t>
            </a:r>
          </a:p>
          <a:p>
            <a:pPr lvl="1">
              <a:buFontTx/>
              <a:buNone/>
            </a:pPr>
            <a:r>
              <a:rPr lang="en-US" sz="1800"/>
              <a:t>p0 continues program execution</a:t>
            </a:r>
          </a:p>
          <a:p>
            <a:pPr lvl="1">
              <a:buFontTx/>
              <a:buNone/>
            </a:pPr>
            <a:endParaRPr lang="en-US" sz="1800"/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5715000" y="1524000"/>
            <a:ext cx="9906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7620000" y="1524000"/>
            <a:ext cx="9906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6705600" y="3886200"/>
            <a:ext cx="9906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6629400" y="1981200"/>
            <a:ext cx="152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6172200" y="2514600"/>
            <a:ext cx="152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7543800" y="1981200"/>
            <a:ext cx="152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8001000" y="2514600"/>
            <a:ext cx="152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6781800" y="3886200"/>
            <a:ext cx="152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7467600" y="3886200"/>
            <a:ext cx="152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5715000" y="5334000"/>
            <a:ext cx="152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943600" y="5257800"/>
            <a:ext cx="1527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AM connection</a:t>
            </a:r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6248400" y="2743200"/>
            <a:ext cx="6096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6781800" y="2057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H="1">
            <a:off x="7543800" y="2743200"/>
            <a:ext cx="5334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5638800" y="1219200"/>
            <a:ext cx="1087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Process 0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7772400" y="4267200"/>
            <a:ext cx="1087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Process 2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7543800" y="1219200"/>
            <a:ext cx="1087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Process 1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7620000" y="1606550"/>
            <a:ext cx="9683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endParaRPr lang="en-US" sz="800">
              <a:latin typeface="Courier New" panose="02070309020205020404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sz="800">
                <a:latin typeface="Courier New" panose="02070309020205020404" pitchFamily="49" charset="0"/>
              </a:rPr>
              <a:t>         </a:t>
            </a: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(__)</a:t>
            </a:r>
          </a:p>
          <a:p>
            <a:pPr algn="l">
              <a:lnSpc>
                <a:spcPct val="80000"/>
              </a:lnSpc>
            </a:pP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         (oo)</a:t>
            </a:r>
          </a:p>
          <a:p>
            <a:pPr algn="l">
              <a:lnSpc>
                <a:spcPct val="80000"/>
              </a:lnSpc>
            </a:pP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  /-------\/</a:t>
            </a:r>
          </a:p>
          <a:p>
            <a:pPr algn="l">
              <a:lnSpc>
                <a:spcPct val="80000"/>
              </a:lnSpc>
            </a:pP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 / |     ||</a:t>
            </a:r>
          </a:p>
          <a:p>
            <a:pPr algn="l">
              <a:lnSpc>
                <a:spcPct val="80000"/>
              </a:lnSpc>
            </a:pP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*  ||----||</a:t>
            </a:r>
          </a:p>
          <a:p>
            <a:pPr algn="l">
              <a:lnSpc>
                <a:spcPct val="80000"/>
              </a:lnSpc>
            </a:pP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   ~~    ~~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Split-C over AMVIA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4876800" cy="4724400"/>
          </a:xfrm>
        </p:spPr>
        <p:txBody>
          <a:bodyPr/>
          <a:lstStyle/>
          <a:p>
            <a:r>
              <a:rPr lang="en-US"/>
              <a:t>Establish connection between every pair of processes</a:t>
            </a:r>
          </a:p>
          <a:p>
            <a:endParaRPr lang="en-US"/>
          </a:p>
          <a:p>
            <a:r>
              <a:rPr lang="en-US"/>
              <a:t>Simple requests/replies to implement get, put, store, e.g.:</a:t>
            </a:r>
          </a:p>
          <a:p>
            <a:pPr lvl="1">
              <a:buFontTx/>
              <a:buNone/>
            </a:pPr>
            <a:r>
              <a:rPr lang="en-US" sz="1800"/>
              <a:t>p0: get(loc, &lt;0x1, 0xbeef&gt;)</a:t>
            </a:r>
          </a:p>
          <a:p>
            <a:pPr lvl="1">
              <a:buFontTx/>
              <a:buNone/>
            </a:pPr>
            <a:r>
              <a:rPr lang="en-US" sz="1800"/>
              <a:t>      request "get"(1, loc, 0xbeef)  p1</a:t>
            </a:r>
          </a:p>
          <a:p>
            <a:pPr lvl="1">
              <a:buFontTx/>
              <a:buNone/>
            </a:pPr>
            <a:r>
              <a:rPr lang="en-US" sz="1800"/>
              <a:t>p0 continues program execution</a:t>
            </a:r>
          </a:p>
          <a:p>
            <a:pPr lvl="1">
              <a:buFontTx/>
              <a:buNone/>
            </a:pPr>
            <a:r>
              <a:rPr lang="en-US" sz="1800"/>
              <a:t>p1: receive request "get"(…)</a:t>
            </a:r>
          </a:p>
          <a:p>
            <a:pPr lvl="1">
              <a:buFontTx/>
              <a:buNone/>
            </a:pPr>
            <a:r>
              <a:rPr lang="en-US" sz="1800"/>
              <a:t>      reply "getr"(loc, a-cow) p0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5715000" y="1524000"/>
            <a:ext cx="9906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7620000" y="1524000"/>
            <a:ext cx="9906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6705600" y="3886200"/>
            <a:ext cx="9906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629400" y="1981200"/>
            <a:ext cx="152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6172200" y="2514600"/>
            <a:ext cx="152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7543800" y="1981200"/>
            <a:ext cx="152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8001000" y="2514600"/>
            <a:ext cx="152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6781800" y="3886200"/>
            <a:ext cx="152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7467600" y="3886200"/>
            <a:ext cx="152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5715000" y="5334000"/>
            <a:ext cx="152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943600" y="5257800"/>
            <a:ext cx="1527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AM connection</a:t>
            </a:r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6248400" y="2743200"/>
            <a:ext cx="6096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6781800" y="2057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H="1">
            <a:off x="7543800" y="2743200"/>
            <a:ext cx="5334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5638800" y="1219200"/>
            <a:ext cx="1087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Process 0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7772400" y="4267200"/>
            <a:ext cx="1087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Process 2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7543800" y="1219200"/>
            <a:ext cx="1087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Process 1</a:t>
            </a: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7620000" y="1606550"/>
            <a:ext cx="9683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endParaRPr lang="en-US" sz="800">
              <a:latin typeface="Courier New" panose="02070309020205020404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sz="800">
                <a:latin typeface="Courier New" panose="02070309020205020404" pitchFamily="49" charset="0"/>
              </a:rPr>
              <a:t>         </a:t>
            </a: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(__)</a:t>
            </a:r>
          </a:p>
          <a:p>
            <a:pPr algn="l">
              <a:lnSpc>
                <a:spcPct val="80000"/>
              </a:lnSpc>
            </a:pP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         (oo)</a:t>
            </a:r>
          </a:p>
          <a:p>
            <a:pPr algn="l">
              <a:lnSpc>
                <a:spcPct val="80000"/>
              </a:lnSpc>
            </a:pP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  /-------\/</a:t>
            </a:r>
          </a:p>
          <a:p>
            <a:pPr algn="l">
              <a:lnSpc>
                <a:spcPct val="80000"/>
              </a:lnSpc>
            </a:pP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 / |     ||</a:t>
            </a:r>
          </a:p>
          <a:p>
            <a:pPr algn="l">
              <a:lnSpc>
                <a:spcPct val="80000"/>
              </a:lnSpc>
            </a:pP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*  ||----||</a:t>
            </a:r>
          </a:p>
          <a:p>
            <a:pPr algn="l">
              <a:lnSpc>
                <a:spcPct val="80000"/>
              </a:lnSpc>
            </a:pP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   ~~    ~~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6705600" y="1905000"/>
            <a:ext cx="782638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endParaRPr lang="en-US" sz="600">
              <a:latin typeface="Courier New" panose="02070309020205020404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sz="600" b="1">
                <a:solidFill>
                  <a:srgbClr val="0000FF"/>
                </a:solidFill>
                <a:latin typeface="Courier New" panose="02070309020205020404" pitchFamily="49" charset="0"/>
              </a:rPr>
              <a:t>         (__)</a:t>
            </a:r>
          </a:p>
          <a:p>
            <a:pPr algn="l">
              <a:lnSpc>
                <a:spcPct val="80000"/>
              </a:lnSpc>
            </a:pPr>
            <a:r>
              <a:rPr lang="en-US" sz="600" b="1">
                <a:solidFill>
                  <a:srgbClr val="0000FF"/>
                </a:solidFill>
                <a:latin typeface="Courier New" panose="02070309020205020404" pitchFamily="49" charset="0"/>
              </a:rPr>
              <a:t>         (oo)</a:t>
            </a:r>
          </a:p>
          <a:p>
            <a:pPr algn="l">
              <a:lnSpc>
                <a:spcPct val="80000"/>
              </a:lnSpc>
            </a:pPr>
            <a:r>
              <a:rPr lang="en-US" sz="600" b="1">
                <a:solidFill>
                  <a:srgbClr val="0000FF"/>
                </a:solidFill>
                <a:latin typeface="Courier New" panose="02070309020205020404" pitchFamily="49" charset="0"/>
              </a:rPr>
              <a:t>  /-------\/</a:t>
            </a:r>
          </a:p>
          <a:p>
            <a:pPr algn="l">
              <a:lnSpc>
                <a:spcPct val="80000"/>
              </a:lnSpc>
            </a:pPr>
            <a:r>
              <a:rPr lang="en-US" sz="600" b="1">
                <a:solidFill>
                  <a:srgbClr val="0000FF"/>
                </a:solidFill>
                <a:latin typeface="Courier New" panose="02070309020205020404" pitchFamily="49" charset="0"/>
              </a:rPr>
              <a:t> / |     ||</a:t>
            </a:r>
          </a:p>
          <a:p>
            <a:pPr algn="l">
              <a:lnSpc>
                <a:spcPct val="80000"/>
              </a:lnSpc>
            </a:pPr>
            <a:r>
              <a:rPr lang="en-US" sz="600" b="1">
                <a:solidFill>
                  <a:srgbClr val="0000FF"/>
                </a:solidFill>
                <a:latin typeface="Courier New" panose="02070309020205020404" pitchFamily="49" charset="0"/>
              </a:rPr>
              <a:t>*  ||----||</a:t>
            </a:r>
          </a:p>
          <a:p>
            <a:pPr algn="l">
              <a:lnSpc>
                <a:spcPct val="80000"/>
              </a:lnSpc>
            </a:pPr>
            <a:r>
              <a:rPr lang="en-US" sz="600" b="1">
                <a:solidFill>
                  <a:srgbClr val="0000FF"/>
                </a:solidFill>
                <a:latin typeface="Courier New" panose="02070309020205020404" pitchFamily="49" charset="0"/>
              </a:rPr>
              <a:t>   ~~    ~~</a:t>
            </a:r>
            <a:endParaRPr lang="en-US" sz="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Berkeley’s new Millennium cluster</a:t>
            </a:r>
          </a:p>
          <a:p>
            <a:pPr lvl="1"/>
            <a:r>
              <a:rPr lang="en-US"/>
              <a:t>16 2-way Intel 400 Mhz PII SMPs</a:t>
            </a:r>
          </a:p>
          <a:p>
            <a:pPr lvl="1"/>
            <a:r>
              <a:rPr lang="en-US"/>
              <a:t>Myrinet NICs</a:t>
            </a:r>
          </a:p>
          <a:p>
            <a:r>
              <a:rPr lang="en-US"/>
              <a:t>Virtual Interface Architecture (VIA) user-level network</a:t>
            </a:r>
          </a:p>
          <a:p>
            <a:r>
              <a:rPr lang="en-US"/>
              <a:t>Active Messages</a:t>
            </a:r>
          </a:p>
          <a:p>
            <a:r>
              <a:rPr lang="en-US"/>
              <a:t>Split-C</a:t>
            </a:r>
          </a:p>
          <a:p>
            <a:endParaRPr lang="en-US"/>
          </a:p>
          <a:p>
            <a:pPr>
              <a:buFontTx/>
              <a:buNone/>
            </a:pPr>
            <a:r>
              <a:rPr lang="en-US" sz="3000"/>
              <a:t>Project Goals</a:t>
            </a:r>
            <a:endParaRPr lang="en-US"/>
          </a:p>
          <a:p>
            <a:pPr>
              <a:buFontTx/>
              <a:buNone/>
            </a:pPr>
            <a:r>
              <a:rPr lang="en-US"/>
              <a:t>	Implement Active Messages over VIA</a:t>
            </a:r>
          </a:p>
          <a:p>
            <a:pPr>
              <a:buFontTx/>
              <a:buNone/>
            </a:pPr>
            <a:r>
              <a:rPr lang="en-US"/>
              <a:t>	Implement and measure Split-C over VIA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Split-C over AMVIA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4876800" cy="4724400"/>
          </a:xfrm>
        </p:spPr>
        <p:txBody>
          <a:bodyPr/>
          <a:lstStyle/>
          <a:p>
            <a:r>
              <a:rPr lang="en-US"/>
              <a:t>Establish connection between every pair of processes</a:t>
            </a:r>
          </a:p>
          <a:p>
            <a:endParaRPr lang="en-US"/>
          </a:p>
          <a:p>
            <a:r>
              <a:rPr lang="en-US"/>
              <a:t>Simple requests/replies to implement get, put, store, e.g.:</a:t>
            </a:r>
          </a:p>
          <a:p>
            <a:pPr lvl="1">
              <a:buFontTx/>
              <a:buNone/>
            </a:pPr>
            <a:r>
              <a:rPr lang="en-US" sz="1800"/>
              <a:t>p0: get(loc, &lt;0x1, 0xbeef&gt;)</a:t>
            </a:r>
          </a:p>
          <a:p>
            <a:pPr lvl="1">
              <a:buFontTx/>
              <a:buNone/>
            </a:pPr>
            <a:r>
              <a:rPr lang="en-US" sz="1800"/>
              <a:t>      request "get"(1, loc, 0xbeef)  p1</a:t>
            </a:r>
          </a:p>
          <a:p>
            <a:pPr lvl="1">
              <a:buFontTx/>
              <a:buNone/>
            </a:pPr>
            <a:r>
              <a:rPr lang="en-US" sz="1800"/>
              <a:t>p0 continues program execution</a:t>
            </a:r>
          </a:p>
          <a:p>
            <a:pPr lvl="1">
              <a:buFontTx/>
              <a:buNone/>
            </a:pPr>
            <a:r>
              <a:rPr lang="en-US" sz="1800"/>
              <a:t>p1: receive request "get"(…)</a:t>
            </a:r>
          </a:p>
          <a:p>
            <a:pPr lvl="1">
              <a:buFontTx/>
              <a:buNone/>
            </a:pPr>
            <a:r>
              <a:rPr lang="en-US" sz="1800"/>
              <a:t>      reply "getr"(loc, a-cow) p0</a:t>
            </a:r>
          </a:p>
          <a:p>
            <a:pPr lvl="1">
              <a:buFontTx/>
              <a:buNone/>
            </a:pPr>
            <a:r>
              <a:rPr lang="en-US" sz="1800"/>
              <a:t>p0: receive reply "getr"(…)</a:t>
            </a:r>
          </a:p>
          <a:p>
            <a:pPr lvl="1">
              <a:buFontTx/>
              <a:buNone/>
            </a:pPr>
            <a:r>
              <a:rPr lang="en-US" sz="1800"/>
              <a:t>      store cow at loc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715000" y="1524000"/>
            <a:ext cx="9906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7620000" y="1524000"/>
            <a:ext cx="9906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6705600" y="3886200"/>
            <a:ext cx="9906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629400" y="1981200"/>
            <a:ext cx="152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6172200" y="2514600"/>
            <a:ext cx="152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7543800" y="1981200"/>
            <a:ext cx="152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8001000" y="2514600"/>
            <a:ext cx="152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6781800" y="3886200"/>
            <a:ext cx="152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7467600" y="3886200"/>
            <a:ext cx="152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5715000" y="5334000"/>
            <a:ext cx="152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943600" y="5257800"/>
            <a:ext cx="1527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AM connection</a:t>
            </a:r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6248400" y="2743200"/>
            <a:ext cx="6096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6781800" y="2057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H="1">
            <a:off x="7543800" y="2743200"/>
            <a:ext cx="5334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638800" y="1219200"/>
            <a:ext cx="1087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Process 0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7772400" y="4267200"/>
            <a:ext cx="1087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Process 2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7543800" y="1219200"/>
            <a:ext cx="1087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Process 1</a:t>
            </a: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7620000" y="1606550"/>
            <a:ext cx="9683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endParaRPr lang="en-US" sz="800">
              <a:latin typeface="Courier New" panose="02070309020205020404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sz="800">
                <a:latin typeface="Courier New" panose="02070309020205020404" pitchFamily="49" charset="0"/>
              </a:rPr>
              <a:t>         </a:t>
            </a: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(__)</a:t>
            </a:r>
          </a:p>
          <a:p>
            <a:pPr algn="l">
              <a:lnSpc>
                <a:spcPct val="80000"/>
              </a:lnSpc>
            </a:pP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         (oo)</a:t>
            </a:r>
          </a:p>
          <a:p>
            <a:pPr algn="l">
              <a:lnSpc>
                <a:spcPct val="80000"/>
              </a:lnSpc>
            </a:pP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  /-------\/</a:t>
            </a:r>
          </a:p>
          <a:p>
            <a:pPr algn="l">
              <a:lnSpc>
                <a:spcPct val="80000"/>
              </a:lnSpc>
            </a:pP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 / |     ||</a:t>
            </a:r>
          </a:p>
          <a:p>
            <a:pPr algn="l">
              <a:lnSpc>
                <a:spcPct val="80000"/>
              </a:lnSpc>
            </a:pP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*  ||----||</a:t>
            </a:r>
          </a:p>
          <a:p>
            <a:pPr algn="l">
              <a:lnSpc>
                <a:spcPct val="80000"/>
              </a:lnSpc>
            </a:pP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   ~~    ~~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5715000" y="1676400"/>
            <a:ext cx="9683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endParaRPr lang="en-US" sz="800">
              <a:latin typeface="Courier New" panose="02070309020205020404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sz="800">
                <a:solidFill>
                  <a:srgbClr val="CC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(__)</a:t>
            </a:r>
          </a:p>
          <a:p>
            <a:pPr algn="l">
              <a:lnSpc>
                <a:spcPct val="80000"/>
              </a:lnSpc>
            </a:pP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         (oo)</a:t>
            </a:r>
          </a:p>
          <a:p>
            <a:pPr algn="l">
              <a:lnSpc>
                <a:spcPct val="80000"/>
              </a:lnSpc>
            </a:pP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  /-------\/</a:t>
            </a:r>
          </a:p>
          <a:p>
            <a:pPr algn="l">
              <a:lnSpc>
                <a:spcPct val="80000"/>
              </a:lnSpc>
            </a:pP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 / |     ||</a:t>
            </a:r>
          </a:p>
          <a:p>
            <a:pPr algn="l">
              <a:lnSpc>
                <a:spcPct val="80000"/>
              </a:lnSpc>
            </a:pP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*  ||----||</a:t>
            </a:r>
          </a:p>
          <a:p>
            <a:pPr algn="l">
              <a:lnSpc>
                <a:spcPct val="80000"/>
              </a:lnSpc>
            </a:pPr>
            <a:r>
              <a:rPr lang="en-US" sz="800" b="1">
                <a:solidFill>
                  <a:srgbClr val="0000FF"/>
                </a:solidFill>
                <a:latin typeface="Courier New" panose="02070309020205020404" pitchFamily="49" charset="0"/>
              </a:rPr>
              <a:t>   ~~    ~~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Split-C over Reliable VIA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/>
              <a:t>Goal: Reduce send and receive overhead for Split-C operations</a:t>
            </a:r>
          </a:p>
          <a:p>
            <a:endParaRPr lang="en-US"/>
          </a:p>
          <a:p>
            <a:r>
              <a:rPr lang="en-US"/>
              <a:t>Method 1: Specialise AMVIA for Split-C library</a:t>
            </a:r>
          </a:p>
          <a:p>
            <a:pPr lvl="1"/>
            <a:r>
              <a:rPr lang="en-US"/>
              <a:t>support only short, medium messages</a:t>
            </a:r>
          </a:p>
          <a:p>
            <a:pPr lvl="1"/>
            <a:r>
              <a:rPr lang="en-US"/>
              <a:t>remove all dynamic dispatch (AM calls, handler dispatch)</a:t>
            </a:r>
          </a:p>
          <a:p>
            <a:pPr lvl="1"/>
            <a:r>
              <a:rPr lang="en-US"/>
              <a:t>reduce message size</a:t>
            </a:r>
          </a:p>
          <a:p>
            <a:r>
              <a:rPr lang="en-US"/>
              <a:t>Method 2: Allow reply-free requests (for stores)</a:t>
            </a:r>
          </a:p>
          <a:p>
            <a:pPr lvl="1"/>
            <a:r>
              <a:rPr lang="en-US"/>
              <a:t>reply to every </a:t>
            </a:r>
            <a:r>
              <a:rPr lang="en-US" i="1"/>
              <a:t>n</a:t>
            </a:r>
            <a:r>
              <a:rPr lang="en-US"/>
              <a:t>th store request, rather than every one</a:t>
            </a:r>
          </a:p>
          <a:p>
            <a:pPr lvl="1"/>
            <a:r>
              <a:rPr lang="en-US" i="1"/>
              <a:t>n</a:t>
            </a:r>
            <a:r>
              <a:rPr lang="en-US"/>
              <a:t> = 1/4 of maximum credits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Split-C over Unreliable VIA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590800"/>
          </a:xfrm>
        </p:spPr>
        <p:txBody>
          <a:bodyPr/>
          <a:lstStyle/>
          <a:p>
            <a:r>
              <a:rPr lang="en-US"/>
              <a:t>Replace request/reply mechanism of Split-C over reliable VIA</a:t>
            </a:r>
          </a:p>
          <a:p>
            <a:r>
              <a:rPr lang="en-US"/>
              <a:t>Sliding-window + credit-based protocol</a:t>
            </a:r>
          </a:p>
          <a:p>
            <a:r>
              <a:rPr lang="en-US"/>
              <a:t>Acknowledge </a:t>
            </a:r>
            <a:r>
              <a:rPr lang="en-US" b="1"/>
              <a:t>processed</a:t>
            </a:r>
            <a:r>
              <a:rPr lang="en-US"/>
              <a:t> requests/replies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/>
              <a:t> reply-free requests handled automatically </a:t>
            </a:r>
          </a:p>
          <a:p>
            <a:r>
              <a:rPr lang="en-US"/>
              <a:t>Timeouts detected in polling routine (unimplemented)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1219200" y="6019800"/>
            <a:ext cx="662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1219200" y="4800600"/>
            <a:ext cx="655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1752600" y="4800600"/>
            <a:ext cx="6096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819400" y="4800600"/>
            <a:ext cx="7620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4648200" y="4800600"/>
            <a:ext cx="685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1524000" y="44958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2667000" y="44958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4489450" y="44958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V="1">
            <a:off x="3048000" y="4800600"/>
            <a:ext cx="7620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794000" y="6019800"/>
            <a:ext cx="522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100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152400" y="3962400"/>
            <a:ext cx="939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Ack</a:t>
            </a:r>
          </a:p>
          <a:p>
            <a:r>
              <a:rPr lang="en-US" sz="1600"/>
              <a:t>Process</a:t>
            </a:r>
          </a:p>
          <a:p>
            <a:r>
              <a:rPr lang="en-US" sz="1600"/>
              <a:t>Request</a:t>
            </a:r>
            <a:endParaRPr lang="en-US" sz="1800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228600" y="6032500"/>
            <a:ext cx="939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Request</a:t>
            </a:r>
          </a:p>
          <a:p>
            <a:r>
              <a:rPr lang="en-US" sz="1600"/>
              <a:t>Process</a:t>
            </a:r>
          </a:p>
          <a:p>
            <a:r>
              <a:rPr lang="en-US" sz="1600"/>
              <a:t>Ack</a:t>
            </a:r>
            <a:endParaRPr lang="en-US" sz="1800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3886200" y="59055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5562600" y="59055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6324600" y="59055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4038600" y="46863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3870325" y="3962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228600" y="4267200"/>
            <a:ext cx="79248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304800" y="6553200"/>
            <a:ext cx="79248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228600" y="4495800"/>
            <a:ext cx="79248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>
            <a:off x="304800" y="6324600"/>
            <a:ext cx="79248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3733800" y="4191000"/>
            <a:ext cx="522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100</a:t>
            </a: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4343400" y="3962400"/>
            <a:ext cx="522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100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2590800" y="39624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99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3733800" y="62484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2895600" y="65214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 flipV="1">
            <a:off x="6629400" y="4800600"/>
            <a:ext cx="8382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5410200" y="62484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6172200" y="62484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6553200" y="65214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6400800" y="6019800"/>
            <a:ext cx="522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101</a:t>
            </a:r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1479550" y="39624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99</a:t>
            </a: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228600" y="5105400"/>
            <a:ext cx="106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Stores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/>
              <a:t>Split-C over Shared Memory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85800" y="1752600"/>
            <a:ext cx="4038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/>
              <a:t>How can two processes on the same host communicate?</a:t>
            </a:r>
          </a:p>
          <a:p>
            <a:pPr lvl="1"/>
            <a:r>
              <a:rPr lang="en-US" sz="1600"/>
              <a:t>Loopback through network</a:t>
            </a:r>
          </a:p>
          <a:p>
            <a:pPr lvl="1"/>
            <a:r>
              <a:rPr lang="en-US" sz="1600"/>
              <a:t>Multi-Protocol VIA</a:t>
            </a:r>
          </a:p>
          <a:p>
            <a:pPr lvl="1"/>
            <a:r>
              <a:rPr lang="en-US" sz="1600"/>
              <a:t>Multi-Protocol AM</a:t>
            </a:r>
          </a:p>
          <a:p>
            <a:pPr lvl="1"/>
            <a:r>
              <a:rPr lang="en-US" sz="1600"/>
              <a:t>Shared Memory Split-C</a:t>
            </a:r>
          </a:p>
          <a:p>
            <a:r>
              <a:rPr lang="en-US" sz="1800"/>
              <a:t>Each process maps the address space of every other process on the same host into its own.</a:t>
            </a:r>
          </a:p>
          <a:p>
            <a:r>
              <a:rPr lang="en-US" sz="1800"/>
              <a:t>Heap is allocated with Sys V IPC Shared Memory.</a:t>
            </a:r>
          </a:p>
          <a:p>
            <a:r>
              <a:rPr lang="en-US" sz="1800"/>
              <a:t>Data segment is mmapped via /proc file system.</a:t>
            </a:r>
          </a:p>
          <a:p>
            <a:r>
              <a:rPr lang="en-US" sz="1800"/>
              <a:t>Stack is too dynamic to map.</a:t>
            </a:r>
          </a:p>
          <a:p>
            <a:pPr lvl="1"/>
            <a:endParaRPr lang="en-US" sz="1600"/>
          </a:p>
        </p:txBody>
      </p:sp>
      <p:grpSp>
        <p:nvGrpSpPr>
          <p:cNvPr id="35861" name="Group 21"/>
          <p:cNvGrpSpPr>
            <a:grpSpLocks/>
          </p:cNvGrpSpPr>
          <p:nvPr/>
        </p:nvGrpSpPr>
        <p:grpSpPr bwMode="auto">
          <a:xfrm>
            <a:off x="4876800" y="1676400"/>
            <a:ext cx="4038600" cy="4495800"/>
            <a:chOff x="3072" y="1200"/>
            <a:chExt cx="2544" cy="2832"/>
          </a:xfrm>
        </p:grpSpPr>
        <p:sp>
          <p:nvSpPr>
            <p:cNvPr id="35844" name="Rectangle 4"/>
            <p:cNvSpPr>
              <a:spLocks noChangeArrowheads="1"/>
            </p:cNvSpPr>
            <p:nvPr/>
          </p:nvSpPr>
          <p:spPr bwMode="auto">
            <a:xfrm>
              <a:off x="3408" y="1392"/>
              <a:ext cx="528" cy="24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4704" y="1392"/>
              <a:ext cx="528" cy="24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3408" y="2880"/>
              <a:ext cx="528" cy="9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4704" y="1632"/>
              <a:ext cx="528" cy="9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4704" y="2880"/>
              <a:ext cx="528" cy="96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408" y="1440"/>
              <a:ext cx="528" cy="96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flipV="1">
              <a:off x="3936" y="1632"/>
              <a:ext cx="768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flipV="1">
              <a:off x="3936" y="2592"/>
              <a:ext cx="768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H="1" flipV="1">
              <a:off x="3936" y="1440"/>
              <a:ext cx="768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H="1" flipV="1">
              <a:off x="3936" y="2400"/>
              <a:ext cx="768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3312" y="3168"/>
              <a:ext cx="720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Process 1 Local Memory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35855" name="Text Box 15"/>
            <p:cNvSpPr txBox="1">
              <a:spLocks noChangeArrowheads="1"/>
            </p:cNvSpPr>
            <p:nvPr/>
          </p:nvSpPr>
          <p:spPr bwMode="auto">
            <a:xfrm>
              <a:off x="4608" y="3168"/>
              <a:ext cx="720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Process 2 Local Memory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35856" name="Text Box 16"/>
            <p:cNvSpPr txBox="1">
              <a:spLocks noChangeArrowheads="1"/>
            </p:cNvSpPr>
            <p:nvPr/>
          </p:nvSpPr>
          <p:spPr bwMode="auto">
            <a:xfrm>
              <a:off x="3360" y="1680"/>
              <a:ext cx="624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P1’s view of Process 2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35857" name="Text Box 17"/>
            <p:cNvSpPr txBox="1">
              <a:spLocks noChangeArrowheads="1"/>
            </p:cNvSpPr>
            <p:nvPr/>
          </p:nvSpPr>
          <p:spPr bwMode="auto">
            <a:xfrm>
              <a:off x="4656" y="1872"/>
              <a:ext cx="624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P2’s view of Process 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35858" name="Text Box 18"/>
            <p:cNvSpPr txBox="1">
              <a:spLocks noChangeArrowheads="1"/>
            </p:cNvSpPr>
            <p:nvPr/>
          </p:nvSpPr>
          <p:spPr bwMode="auto">
            <a:xfrm>
              <a:off x="3072" y="1200"/>
              <a:ext cx="25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/>
                <a:t>Address Spaces on Host mm4.millennium.berkeley.edu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35859" name="Text Box 19"/>
            <p:cNvSpPr txBox="1">
              <a:spLocks noChangeArrowheads="1"/>
            </p:cNvSpPr>
            <p:nvPr/>
          </p:nvSpPr>
          <p:spPr bwMode="auto">
            <a:xfrm>
              <a:off x="3168" y="3840"/>
              <a:ext cx="11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P1’s address space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35860" name="Text Box 20"/>
            <p:cNvSpPr txBox="1">
              <a:spLocks noChangeArrowheads="1"/>
            </p:cNvSpPr>
            <p:nvPr/>
          </p:nvSpPr>
          <p:spPr bwMode="auto">
            <a:xfrm>
              <a:off x="4416" y="3840"/>
              <a:ext cx="11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P2’s address space</a:t>
              </a:r>
              <a:endParaRPr 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5240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/>
              <a:t>Split-C Microbenchmarks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4113213" cy="280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8" name="Text Box 4"/>
          <p:cNvSpPr txBox="1">
            <a:spLocks noChangeAspect="1" noChangeArrowheads="1"/>
          </p:cNvSpPr>
          <p:nvPr/>
        </p:nvSpPr>
        <p:spPr bwMode="auto">
          <a:xfrm>
            <a:off x="609600" y="4864100"/>
            <a:ext cx="7848600" cy="598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Split-C Store Performance (Short and Bulk Messages)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(smaller numbers are better)</a:t>
            </a:r>
            <a:endParaRPr lang="en-US" sz="900" b="1">
              <a:latin typeface="Times New Roman" panose="02020603050405020304" pitchFamily="18" charset="0"/>
            </a:endParaRP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57400"/>
            <a:ext cx="4113213" cy="244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447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/>
              <a:t>Split-C Application Benchmarks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19200"/>
            <a:ext cx="4113213" cy="282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14800"/>
            <a:ext cx="4113213" cy="24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752600" y="7435850"/>
            <a:ext cx="5916613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900" b="1">
                <a:latin typeface="Times New Roman" panose="02020603050405020304" pitchFamily="18" charset="0"/>
              </a:rPr>
              <a:t>Figure : Split-C application performance (bigger is better)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Reflections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The specialization of the communications layer for Split-C reduced send and receive overhead.</a:t>
            </a:r>
          </a:p>
          <a:p>
            <a:endParaRPr lang="en-US"/>
          </a:p>
          <a:p>
            <a:r>
              <a:rPr lang="en-US"/>
              <a:t>This overhead reduction appears to correlate with increased application performance and scaling.</a:t>
            </a:r>
          </a:p>
          <a:p>
            <a:endParaRPr lang="en-US"/>
          </a:p>
          <a:p>
            <a:r>
              <a:rPr lang="en-US"/>
              <a:t>Sharing a process’s address space </a:t>
            </a:r>
            <a:r>
              <a:rPr lang="en-US" i="1"/>
              <a:t>should</a:t>
            </a:r>
            <a:r>
              <a:rPr lang="en-US"/>
              <a:t> be much easier than it is in Linux.</a:t>
            </a:r>
          </a:p>
          <a:p>
            <a:endParaRPr lang="en-US"/>
          </a:p>
          <a:p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AM(v2) Architecture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3429000" cy="4724400"/>
          </a:xfrm>
        </p:spPr>
        <p:txBody>
          <a:bodyPr/>
          <a:lstStyle/>
          <a:p>
            <a:r>
              <a:rPr lang="en-US"/>
              <a:t>Components</a:t>
            </a:r>
          </a:p>
          <a:p>
            <a:pPr lvl="1"/>
            <a:r>
              <a:rPr lang="en-US"/>
              <a:t>Endpoints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775325" y="3883025"/>
            <a:ext cx="1539875" cy="1411288"/>
          </a:xfrm>
          <a:prstGeom prst="rect">
            <a:avLst/>
          </a:prstGeom>
          <a:noFill/>
          <a:ln w="38100">
            <a:solidFill>
              <a:srgbClr val="037C0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988050" y="4210050"/>
            <a:ext cx="471488" cy="827088"/>
          </a:xfrm>
          <a:prstGeom prst="rect">
            <a:avLst/>
          </a:prstGeom>
          <a:solidFill>
            <a:schemeClr val="bg1"/>
          </a:solidFill>
          <a:ln w="22225">
            <a:solidFill>
              <a:srgbClr val="037C03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5988050" y="4781550"/>
            <a:ext cx="471488" cy="1588"/>
          </a:xfrm>
          <a:prstGeom prst="line">
            <a:avLst/>
          </a:prstGeom>
          <a:noFill/>
          <a:ln w="22225">
            <a:solidFill>
              <a:srgbClr val="037C0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630988" y="4210050"/>
            <a:ext cx="471487" cy="827088"/>
          </a:xfrm>
          <a:prstGeom prst="rect">
            <a:avLst/>
          </a:prstGeom>
          <a:solidFill>
            <a:schemeClr val="bg1"/>
          </a:solidFill>
          <a:ln w="22225">
            <a:solidFill>
              <a:srgbClr val="037C03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6630988" y="4395788"/>
            <a:ext cx="471487" cy="1587"/>
          </a:xfrm>
          <a:prstGeom prst="line">
            <a:avLst/>
          </a:prstGeom>
          <a:noFill/>
          <a:ln w="22225">
            <a:solidFill>
              <a:srgbClr val="037C0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V="1">
            <a:off x="6232525" y="5038725"/>
            <a:ext cx="0" cy="676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 flipV="1">
            <a:off x="6867525" y="5026025"/>
            <a:ext cx="0" cy="676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6604000" y="2209800"/>
            <a:ext cx="23479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Courier New" panose="02070309020205020404" pitchFamily="49" charset="0"/>
              </a:rPr>
              <a:t>request_hndlr_a()</a:t>
            </a:r>
          </a:p>
          <a:p>
            <a:pPr algn="l">
              <a:spcBef>
                <a:spcPct val="50000"/>
              </a:spcBef>
            </a:pPr>
            <a:r>
              <a:rPr lang="en-US" sz="1600">
                <a:latin typeface="Courier New" panose="02070309020205020404" pitchFamily="49" charset="0"/>
              </a:rPr>
              <a:t>request_hndlr_b()</a:t>
            </a: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4343400" y="2209800"/>
            <a:ext cx="21193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Courier New" panose="02070309020205020404" pitchFamily="49" charset="0"/>
              </a:rPr>
              <a:t>reply_hndlr_a()</a:t>
            </a:r>
          </a:p>
          <a:p>
            <a:pPr algn="l">
              <a:spcBef>
                <a:spcPct val="50000"/>
              </a:spcBef>
            </a:pPr>
            <a:r>
              <a:rPr lang="en-US" sz="1600">
                <a:latin typeface="Courier New" panose="02070309020205020404" pitchFamily="49" charset="0"/>
              </a:rPr>
              <a:t>reply_hndlr_b()</a:t>
            </a:r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4267200" y="1905000"/>
            <a:ext cx="2133600" cy="1600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6553200" y="1854200"/>
            <a:ext cx="2362200" cy="1600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 rot="5400000">
            <a:off x="5045075" y="3032125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 rot="5400000">
            <a:off x="7534275" y="3032125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 flipV="1">
            <a:off x="6629400" y="3276600"/>
            <a:ext cx="304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 flipH="1" flipV="1">
            <a:off x="6019800" y="3352800"/>
            <a:ext cx="381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5867400" y="5791200"/>
            <a:ext cx="130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Network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1" name="Rectangle 91"/>
          <p:cNvSpPr>
            <a:spLocks noChangeArrowheads="1"/>
          </p:cNvSpPr>
          <p:nvPr/>
        </p:nvSpPr>
        <p:spPr bwMode="auto">
          <a:xfrm>
            <a:off x="6400800" y="1676400"/>
            <a:ext cx="2057400" cy="1219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AM(v2) Architecture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3429000" cy="4724400"/>
          </a:xfrm>
        </p:spPr>
        <p:txBody>
          <a:bodyPr/>
          <a:lstStyle/>
          <a:p>
            <a:r>
              <a:rPr lang="en-US"/>
              <a:t>Components</a:t>
            </a:r>
          </a:p>
          <a:p>
            <a:pPr lvl="1"/>
            <a:r>
              <a:rPr lang="en-US"/>
              <a:t>Endpoints</a:t>
            </a:r>
          </a:p>
          <a:p>
            <a:pPr lvl="1"/>
            <a:r>
              <a:rPr lang="en-US"/>
              <a:t>Virtual Networks</a:t>
            </a:r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grpSp>
        <p:nvGrpSpPr>
          <p:cNvPr id="5140" name="Group 20"/>
          <p:cNvGrpSpPr>
            <a:grpSpLocks/>
          </p:cNvGrpSpPr>
          <p:nvPr/>
        </p:nvGrpSpPr>
        <p:grpSpPr bwMode="auto">
          <a:xfrm>
            <a:off x="7162800" y="2057400"/>
            <a:ext cx="381000" cy="349250"/>
            <a:chOff x="3638" y="2446"/>
            <a:chExt cx="970" cy="889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53" name="Group 33"/>
          <p:cNvGrpSpPr>
            <a:grpSpLocks/>
          </p:cNvGrpSpPr>
          <p:nvPr/>
        </p:nvGrpSpPr>
        <p:grpSpPr bwMode="auto">
          <a:xfrm>
            <a:off x="7924800" y="2057400"/>
            <a:ext cx="381000" cy="349250"/>
            <a:chOff x="3638" y="2446"/>
            <a:chExt cx="970" cy="889"/>
          </a:xfrm>
        </p:grpSpPr>
        <p:sp>
          <p:nvSpPr>
            <p:cNvPr id="5154" name="Rectangle 34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Rectangle 35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Line 36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037C0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38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037C0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73" name="Rectangle 53"/>
          <p:cNvSpPr>
            <a:spLocks noChangeArrowheads="1"/>
          </p:cNvSpPr>
          <p:nvPr/>
        </p:nvSpPr>
        <p:spPr bwMode="auto">
          <a:xfrm>
            <a:off x="4495800" y="3276600"/>
            <a:ext cx="1905000" cy="1219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4" name="Rectangle 54"/>
          <p:cNvSpPr>
            <a:spLocks noChangeArrowheads="1"/>
          </p:cNvSpPr>
          <p:nvPr/>
        </p:nvSpPr>
        <p:spPr bwMode="auto">
          <a:xfrm>
            <a:off x="6629400" y="4953000"/>
            <a:ext cx="1828800" cy="1219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75" name="Group 55"/>
          <p:cNvGrpSpPr>
            <a:grpSpLocks/>
          </p:cNvGrpSpPr>
          <p:nvPr/>
        </p:nvGrpSpPr>
        <p:grpSpPr bwMode="auto">
          <a:xfrm>
            <a:off x="5715000" y="3429000"/>
            <a:ext cx="381000" cy="349250"/>
            <a:chOff x="3638" y="2446"/>
            <a:chExt cx="970" cy="889"/>
          </a:xfrm>
        </p:grpSpPr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7" name="Rectangle 57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58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Rectangle 59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60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81" name="Group 61"/>
          <p:cNvGrpSpPr>
            <a:grpSpLocks/>
          </p:cNvGrpSpPr>
          <p:nvPr/>
        </p:nvGrpSpPr>
        <p:grpSpPr bwMode="auto">
          <a:xfrm>
            <a:off x="5715000" y="3962400"/>
            <a:ext cx="381000" cy="349250"/>
            <a:chOff x="3638" y="2446"/>
            <a:chExt cx="970" cy="889"/>
          </a:xfrm>
        </p:grpSpPr>
        <p:sp>
          <p:nvSpPr>
            <p:cNvPr id="5182" name="Rectangle 62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Rectangle 63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64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037C0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5" name="Rectangle 65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Line 66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037C0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87" name="Group 67"/>
          <p:cNvGrpSpPr>
            <a:grpSpLocks/>
          </p:cNvGrpSpPr>
          <p:nvPr/>
        </p:nvGrpSpPr>
        <p:grpSpPr bwMode="auto">
          <a:xfrm>
            <a:off x="7239000" y="5334000"/>
            <a:ext cx="381000" cy="349250"/>
            <a:chOff x="3638" y="2446"/>
            <a:chExt cx="970" cy="889"/>
          </a:xfrm>
        </p:grpSpPr>
        <p:sp>
          <p:nvSpPr>
            <p:cNvPr id="5188" name="Rectangle 68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Rectangle 69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0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Rectangle 71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2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93" name="Group 73"/>
          <p:cNvGrpSpPr>
            <a:grpSpLocks/>
          </p:cNvGrpSpPr>
          <p:nvPr/>
        </p:nvGrpSpPr>
        <p:grpSpPr bwMode="auto">
          <a:xfrm>
            <a:off x="7772400" y="5334000"/>
            <a:ext cx="381000" cy="349250"/>
            <a:chOff x="3638" y="2446"/>
            <a:chExt cx="970" cy="889"/>
          </a:xfrm>
        </p:grpSpPr>
        <p:sp>
          <p:nvSpPr>
            <p:cNvPr id="5194" name="Rectangle 74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5" name="Rectangle 75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Line 76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037C0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Rectangle 77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78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037C0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6629400" y="2057400"/>
            <a:ext cx="381000" cy="349250"/>
            <a:chOff x="3638" y="2446"/>
            <a:chExt cx="970" cy="889"/>
          </a:xfrm>
        </p:grpSpPr>
        <p:sp>
          <p:nvSpPr>
            <p:cNvPr id="5200" name="Rectangle 80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Rectangle 81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33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82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Rectangle 83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33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84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05" name="Group 85"/>
          <p:cNvGrpSpPr>
            <a:grpSpLocks/>
          </p:cNvGrpSpPr>
          <p:nvPr/>
        </p:nvGrpSpPr>
        <p:grpSpPr bwMode="auto">
          <a:xfrm>
            <a:off x="4800600" y="3657600"/>
            <a:ext cx="381000" cy="349250"/>
            <a:chOff x="3638" y="2446"/>
            <a:chExt cx="970" cy="889"/>
          </a:xfrm>
        </p:grpSpPr>
        <p:sp>
          <p:nvSpPr>
            <p:cNvPr id="5206" name="Rectangle 86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7" name="Rectangle 87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33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88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Rectangle 89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33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90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12" name="Oval 92"/>
          <p:cNvSpPr>
            <a:spLocks noChangeArrowheads="1"/>
          </p:cNvSpPr>
          <p:nvPr/>
        </p:nvSpPr>
        <p:spPr bwMode="auto">
          <a:xfrm>
            <a:off x="7772400" y="3124200"/>
            <a:ext cx="381000" cy="15240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3" name="Oval 93"/>
          <p:cNvSpPr>
            <a:spLocks noChangeArrowheads="1"/>
          </p:cNvSpPr>
          <p:nvPr/>
        </p:nvSpPr>
        <p:spPr bwMode="auto">
          <a:xfrm>
            <a:off x="7010400" y="3124200"/>
            <a:ext cx="381000" cy="1524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0" name="AutoShape 100"/>
          <p:cNvCxnSpPr>
            <a:cxnSpLocks noChangeShapeType="1"/>
            <a:stCxn id="5154" idx="2"/>
            <a:endCxn id="5212" idx="0"/>
          </p:cNvCxnSpPr>
          <p:nvPr/>
        </p:nvCxnSpPr>
        <p:spPr bwMode="auto">
          <a:xfrm flipH="1">
            <a:off x="7962900" y="2425700"/>
            <a:ext cx="152400" cy="685800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1" name="AutoShape 101"/>
          <p:cNvCxnSpPr>
            <a:cxnSpLocks noChangeShapeType="1"/>
            <a:stCxn id="5124" idx="2"/>
            <a:endCxn id="5213" idx="0"/>
          </p:cNvCxnSpPr>
          <p:nvPr/>
        </p:nvCxnSpPr>
        <p:spPr bwMode="auto">
          <a:xfrm flipH="1">
            <a:off x="7200900" y="2425700"/>
            <a:ext cx="152400" cy="6858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2" name="AutoShape 102"/>
          <p:cNvCxnSpPr>
            <a:cxnSpLocks noChangeShapeType="1"/>
            <a:stCxn id="5188" idx="0"/>
            <a:endCxn id="5213" idx="4"/>
          </p:cNvCxnSpPr>
          <p:nvPr/>
        </p:nvCxnSpPr>
        <p:spPr bwMode="auto">
          <a:xfrm flipH="1" flipV="1">
            <a:off x="7200900" y="4660900"/>
            <a:ext cx="228600" cy="6540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" name="AutoShape 103"/>
          <p:cNvCxnSpPr>
            <a:cxnSpLocks noChangeShapeType="1"/>
            <a:stCxn id="5194" idx="0"/>
            <a:endCxn id="5212" idx="4"/>
          </p:cNvCxnSpPr>
          <p:nvPr/>
        </p:nvCxnSpPr>
        <p:spPr bwMode="auto">
          <a:xfrm flipV="1">
            <a:off x="7962900" y="4660900"/>
            <a:ext cx="0" cy="654050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" name="AutoShape 105"/>
          <p:cNvCxnSpPr>
            <a:cxnSpLocks noChangeShapeType="1"/>
            <a:stCxn id="5176" idx="3"/>
            <a:endCxn id="5213" idx="2"/>
          </p:cNvCxnSpPr>
          <p:nvPr/>
        </p:nvCxnSpPr>
        <p:spPr bwMode="auto">
          <a:xfrm>
            <a:off x="6115050" y="3603625"/>
            <a:ext cx="882650" cy="2825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6" name="AutoShape 106"/>
          <p:cNvCxnSpPr>
            <a:cxnSpLocks noChangeShapeType="1"/>
            <a:stCxn id="5182" idx="3"/>
            <a:endCxn id="5212" idx="3"/>
          </p:cNvCxnSpPr>
          <p:nvPr/>
        </p:nvCxnSpPr>
        <p:spPr bwMode="auto">
          <a:xfrm>
            <a:off x="6115050" y="4137025"/>
            <a:ext cx="1712913" cy="300038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7" name="Oval 107"/>
          <p:cNvSpPr>
            <a:spLocks noChangeArrowheads="1"/>
          </p:cNvSpPr>
          <p:nvPr/>
        </p:nvSpPr>
        <p:spPr bwMode="auto">
          <a:xfrm>
            <a:off x="5105400" y="2438400"/>
            <a:ext cx="914400" cy="304800"/>
          </a:xfrm>
          <a:prstGeom prst="ellips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8" name="AutoShape 108"/>
          <p:cNvCxnSpPr>
            <a:cxnSpLocks noChangeShapeType="1"/>
            <a:stCxn id="5227" idx="7"/>
            <a:endCxn id="5200" idx="1"/>
          </p:cNvCxnSpPr>
          <p:nvPr/>
        </p:nvCxnSpPr>
        <p:spPr bwMode="auto">
          <a:xfrm flipV="1">
            <a:off x="5886450" y="2232025"/>
            <a:ext cx="723900" cy="238125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9" name="AutoShape 109"/>
          <p:cNvCxnSpPr>
            <a:cxnSpLocks noChangeShapeType="1"/>
            <a:stCxn id="5227" idx="3"/>
            <a:endCxn id="5206" idx="0"/>
          </p:cNvCxnSpPr>
          <p:nvPr/>
        </p:nvCxnSpPr>
        <p:spPr bwMode="auto">
          <a:xfrm flipH="1">
            <a:off x="4991100" y="2711450"/>
            <a:ext cx="247650" cy="92710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6" name="Text Box 116"/>
          <p:cNvSpPr txBox="1">
            <a:spLocks noChangeArrowheads="1"/>
          </p:cNvSpPr>
          <p:nvPr/>
        </p:nvSpPr>
        <p:spPr bwMode="auto">
          <a:xfrm>
            <a:off x="6324600" y="13096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Proc A</a:t>
            </a:r>
          </a:p>
        </p:txBody>
      </p:sp>
      <p:sp>
        <p:nvSpPr>
          <p:cNvPr id="5237" name="Text Box 117"/>
          <p:cNvSpPr txBox="1">
            <a:spLocks noChangeArrowheads="1"/>
          </p:cNvSpPr>
          <p:nvPr/>
        </p:nvSpPr>
        <p:spPr bwMode="auto">
          <a:xfrm>
            <a:off x="4495800" y="44958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Proc B</a:t>
            </a:r>
          </a:p>
        </p:txBody>
      </p:sp>
      <p:sp>
        <p:nvSpPr>
          <p:cNvPr id="5238" name="Text Box 118"/>
          <p:cNvSpPr txBox="1">
            <a:spLocks noChangeArrowheads="1"/>
          </p:cNvSpPr>
          <p:nvPr/>
        </p:nvSpPr>
        <p:spPr bwMode="auto">
          <a:xfrm>
            <a:off x="6623050" y="617220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Proc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" grpId="0" animBg="1"/>
      <p:bldP spid="5213" grpId="0" animBg="1"/>
      <p:bldP spid="52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 Architecture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838200" y="3098800"/>
            <a:ext cx="7315200" cy="2590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447800" y="6223000"/>
            <a:ext cx="6172200" cy="381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914400" y="30988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</a:rPr>
              <a:t>VI</a:t>
            </a:r>
            <a:endParaRPr lang="en-US" sz="2800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133600" y="3403600"/>
            <a:ext cx="2133600" cy="21336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4724400" y="3403600"/>
            <a:ext cx="2133600" cy="21336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572000" y="33274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FF00"/>
                </a:solidFill>
              </a:rPr>
              <a:t>Recv Q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981200" y="33274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FF00"/>
                </a:solidFill>
              </a:rPr>
              <a:t>Send Q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2362200" y="3762375"/>
            <a:ext cx="1676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4953000" y="3762375"/>
            <a:ext cx="1676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2362200" y="4394200"/>
            <a:ext cx="1676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2362200" y="5051425"/>
            <a:ext cx="1676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4953000" y="4394200"/>
            <a:ext cx="1676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4953000" y="5051425"/>
            <a:ext cx="1676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2324100" y="37084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Descriptor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2324100" y="4340225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Descriptor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2324100" y="498475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Descriptor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4902200" y="4987925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Descriptor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4902200" y="43434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Descriptor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4902200" y="37211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Descriptor</a:t>
            </a:r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1600200" y="2489200"/>
            <a:ext cx="0" cy="3733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7391400" y="2489200"/>
            <a:ext cx="0" cy="3733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5867400" y="2489200"/>
            <a:ext cx="0" cy="12954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3276600" y="2489200"/>
            <a:ext cx="0" cy="12954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3276600" y="5384800"/>
            <a:ext cx="12700" cy="838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>
            <a:off x="5867400" y="5384800"/>
            <a:ext cx="0" cy="838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 flipV="1">
            <a:off x="2514600" y="5384800"/>
            <a:ext cx="0" cy="838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 flipV="1">
            <a:off x="5105400" y="5384800"/>
            <a:ext cx="0" cy="838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0" name="Line 30"/>
          <p:cNvSpPr>
            <a:spLocks noChangeShapeType="1"/>
          </p:cNvSpPr>
          <p:nvPr/>
        </p:nvSpPr>
        <p:spPr bwMode="auto">
          <a:xfrm>
            <a:off x="3276600" y="4699000"/>
            <a:ext cx="0" cy="3556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3276600" y="4064000"/>
            <a:ext cx="0" cy="3556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5867400" y="4699000"/>
            <a:ext cx="0" cy="3556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>
            <a:off x="5867400" y="4064000"/>
            <a:ext cx="0" cy="3556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2298700" y="6172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Network Interface Controller</a:t>
            </a: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1447800" y="5689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Status</a:t>
            </a:r>
            <a:endParaRPr lang="en-US" sz="2000" b="1"/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4038600" y="57038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Status</a:t>
            </a:r>
            <a:endParaRPr lang="en-US" sz="2000" b="1"/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239000" y="40894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Receive Doorbell</a:t>
            </a:r>
            <a:endParaRPr lang="en-US" sz="2000" b="1"/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1371600" y="2438400"/>
            <a:ext cx="6248400" cy="35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381000" y="40894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Send Doorbell</a:t>
            </a:r>
            <a:endParaRPr lang="en-US" sz="2000" b="1"/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1371600" y="1600200"/>
            <a:ext cx="6248400" cy="8382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1803400" y="1930400"/>
            <a:ext cx="1524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3860800" y="1930400"/>
            <a:ext cx="762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994400" y="1930400"/>
            <a:ext cx="1371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508000" y="1524000"/>
            <a:ext cx="421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FF00"/>
                </a:solidFill>
              </a:rPr>
              <a:t>Virtual Address Space</a:t>
            </a:r>
            <a:endParaRPr lang="en-US" sz="2000" b="1">
              <a:solidFill>
                <a:srgbClr val="FFFF00"/>
              </a:solidFill>
            </a:endParaRPr>
          </a:p>
        </p:txBody>
      </p:sp>
      <p:sp>
        <p:nvSpPr>
          <p:cNvPr id="46125" name="Freeform 45"/>
          <p:cNvSpPr>
            <a:spLocks/>
          </p:cNvSpPr>
          <p:nvPr/>
        </p:nvSpPr>
        <p:spPr bwMode="auto">
          <a:xfrm>
            <a:off x="1952625" y="2320925"/>
            <a:ext cx="588963" cy="1563688"/>
          </a:xfrm>
          <a:custGeom>
            <a:avLst/>
            <a:gdLst>
              <a:gd name="T0" fmla="*/ 258 w 371"/>
              <a:gd name="T1" fmla="*/ 985 h 985"/>
              <a:gd name="T2" fmla="*/ 9 w 371"/>
              <a:gd name="T3" fmla="*/ 767 h 985"/>
              <a:gd name="T4" fmla="*/ 314 w 371"/>
              <a:gd name="T5" fmla="*/ 282 h 985"/>
              <a:gd name="T6" fmla="*/ 353 w 371"/>
              <a:gd name="T7" fmla="*/ 0 h 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1" h="985">
                <a:moveTo>
                  <a:pt x="258" y="985"/>
                </a:moveTo>
                <a:cubicBezTo>
                  <a:pt x="217" y="949"/>
                  <a:pt x="0" y="884"/>
                  <a:pt x="9" y="767"/>
                </a:cubicBezTo>
                <a:cubicBezTo>
                  <a:pt x="18" y="650"/>
                  <a:pt x="257" y="410"/>
                  <a:pt x="314" y="282"/>
                </a:cubicBezTo>
                <a:cubicBezTo>
                  <a:pt x="371" y="154"/>
                  <a:pt x="345" y="59"/>
                  <a:pt x="353" y="0"/>
                </a:cubicBezTo>
              </a:path>
            </a:pathLst>
          </a:custGeom>
          <a:noFill/>
          <a:ln w="25400" cap="flat" cmpd="sng">
            <a:solidFill>
              <a:srgbClr val="80008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Freeform 46"/>
          <p:cNvSpPr>
            <a:spLocks/>
          </p:cNvSpPr>
          <p:nvPr/>
        </p:nvSpPr>
        <p:spPr bwMode="auto">
          <a:xfrm>
            <a:off x="1774825" y="2325688"/>
            <a:ext cx="592138" cy="2209800"/>
          </a:xfrm>
          <a:custGeom>
            <a:avLst/>
            <a:gdLst>
              <a:gd name="T0" fmla="*/ 373 w 373"/>
              <a:gd name="T1" fmla="*/ 1392 h 1392"/>
              <a:gd name="T2" fmla="*/ 144 w 373"/>
              <a:gd name="T3" fmla="*/ 1294 h 1392"/>
              <a:gd name="T4" fmla="*/ 4 w 373"/>
              <a:gd name="T5" fmla="*/ 943 h 1392"/>
              <a:gd name="T6" fmla="*/ 168 w 373"/>
              <a:gd name="T7" fmla="*/ 265 h 1392"/>
              <a:gd name="T8" fmla="*/ 199 w 373"/>
              <a:gd name="T9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1392">
                <a:moveTo>
                  <a:pt x="373" y="1392"/>
                </a:moveTo>
                <a:cubicBezTo>
                  <a:pt x="335" y="1376"/>
                  <a:pt x="205" y="1369"/>
                  <a:pt x="144" y="1294"/>
                </a:cubicBezTo>
                <a:cubicBezTo>
                  <a:pt x="83" y="1219"/>
                  <a:pt x="0" y="1114"/>
                  <a:pt x="4" y="943"/>
                </a:cubicBezTo>
                <a:cubicBezTo>
                  <a:pt x="8" y="772"/>
                  <a:pt x="136" y="422"/>
                  <a:pt x="168" y="265"/>
                </a:cubicBezTo>
                <a:cubicBezTo>
                  <a:pt x="200" y="108"/>
                  <a:pt x="193" y="55"/>
                  <a:pt x="199" y="0"/>
                </a:cubicBezTo>
              </a:path>
            </a:pathLst>
          </a:custGeom>
          <a:noFill/>
          <a:ln w="25400" cap="flat" cmpd="sng">
            <a:solidFill>
              <a:srgbClr val="80008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Freeform 47"/>
          <p:cNvSpPr>
            <a:spLocks/>
          </p:cNvSpPr>
          <p:nvPr/>
        </p:nvSpPr>
        <p:spPr bwMode="auto">
          <a:xfrm>
            <a:off x="4408488" y="2312988"/>
            <a:ext cx="527050" cy="2259012"/>
          </a:xfrm>
          <a:custGeom>
            <a:avLst/>
            <a:gdLst>
              <a:gd name="T0" fmla="*/ 332 w 332"/>
              <a:gd name="T1" fmla="*/ 1423 h 1423"/>
              <a:gd name="T2" fmla="*/ 83 w 332"/>
              <a:gd name="T3" fmla="*/ 1169 h 1423"/>
              <a:gd name="T4" fmla="*/ 13 w 332"/>
              <a:gd name="T5" fmla="*/ 733 h 1423"/>
              <a:gd name="T6" fmla="*/ 5 w 332"/>
              <a:gd name="T7" fmla="*/ 234 h 1423"/>
              <a:gd name="T8" fmla="*/ 5 w 332"/>
              <a:gd name="T9" fmla="*/ 0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" h="1423">
                <a:moveTo>
                  <a:pt x="332" y="1423"/>
                </a:moveTo>
                <a:cubicBezTo>
                  <a:pt x="291" y="1381"/>
                  <a:pt x="136" y="1284"/>
                  <a:pt x="83" y="1169"/>
                </a:cubicBezTo>
                <a:cubicBezTo>
                  <a:pt x="30" y="1054"/>
                  <a:pt x="26" y="889"/>
                  <a:pt x="13" y="733"/>
                </a:cubicBezTo>
                <a:cubicBezTo>
                  <a:pt x="0" y="577"/>
                  <a:pt x="6" y="356"/>
                  <a:pt x="5" y="234"/>
                </a:cubicBezTo>
                <a:cubicBezTo>
                  <a:pt x="4" y="112"/>
                  <a:pt x="5" y="49"/>
                  <a:pt x="5" y="0"/>
                </a:cubicBezTo>
              </a:path>
            </a:pathLst>
          </a:custGeom>
          <a:noFill/>
          <a:ln w="25400" cap="flat" cmpd="sng">
            <a:solidFill>
              <a:srgbClr val="80008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8" name="Freeform 48"/>
          <p:cNvSpPr>
            <a:spLocks/>
          </p:cNvSpPr>
          <p:nvPr/>
        </p:nvSpPr>
        <p:spPr bwMode="auto">
          <a:xfrm>
            <a:off x="6630988" y="2312988"/>
            <a:ext cx="468312" cy="1608137"/>
          </a:xfrm>
          <a:custGeom>
            <a:avLst/>
            <a:gdLst>
              <a:gd name="T0" fmla="*/ 0 w 295"/>
              <a:gd name="T1" fmla="*/ 1013 h 1013"/>
              <a:gd name="T2" fmla="*/ 273 w 295"/>
              <a:gd name="T3" fmla="*/ 889 h 1013"/>
              <a:gd name="T4" fmla="*/ 132 w 295"/>
              <a:gd name="T5" fmla="*/ 515 h 1013"/>
              <a:gd name="T6" fmla="*/ 103 w 295"/>
              <a:gd name="T7" fmla="*/ 241 h 1013"/>
              <a:gd name="T8" fmla="*/ 101 w 295"/>
              <a:gd name="T9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1013">
                <a:moveTo>
                  <a:pt x="0" y="1013"/>
                </a:moveTo>
                <a:cubicBezTo>
                  <a:pt x="45" y="992"/>
                  <a:pt x="251" y="972"/>
                  <a:pt x="273" y="889"/>
                </a:cubicBezTo>
                <a:cubicBezTo>
                  <a:pt x="295" y="806"/>
                  <a:pt x="160" y="623"/>
                  <a:pt x="132" y="515"/>
                </a:cubicBezTo>
                <a:cubicBezTo>
                  <a:pt x="104" y="407"/>
                  <a:pt x="108" y="327"/>
                  <a:pt x="103" y="241"/>
                </a:cubicBezTo>
                <a:cubicBezTo>
                  <a:pt x="98" y="155"/>
                  <a:pt x="101" y="50"/>
                  <a:pt x="101" y="0"/>
                </a:cubicBezTo>
              </a:path>
            </a:pathLst>
          </a:custGeom>
          <a:noFill/>
          <a:ln w="25400" cap="flat" cmpd="sng">
            <a:solidFill>
              <a:srgbClr val="80008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9" name="Text Box 49"/>
          <p:cNvSpPr txBox="1">
            <a:spLocks noChangeArrowheads="1"/>
          </p:cNvSpPr>
          <p:nvPr/>
        </p:nvSpPr>
        <p:spPr bwMode="auto">
          <a:xfrm>
            <a:off x="2209800" y="19177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RM</a:t>
            </a:r>
          </a:p>
        </p:txBody>
      </p:sp>
      <p:sp>
        <p:nvSpPr>
          <p:cNvPr id="46130" name="Text Box 50"/>
          <p:cNvSpPr txBox="1">
            <a:spLocks noChangeArrowheads="1"/>
          </p:cNvSpPr>
          <p:nvPr/>
        </p:nvSpPr>
        <p:spPr bwMode="auto">
          <a:xfrm>
            <a:off x="3886200" y="19177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RM</a:t>
            </a:r>
          </a:p>
        </p:txBody>
      </p:sp>
      <p:sp>
        <p:nvSpPr>
          <p:cNvPr id="46131" name="Text Box 51"/>
          <p:cNvSpPr txBox="1">
            <a:spLocks noChangeArrowheads="1"/>
          </p:cNvSpPr>
          <p:nvPr/>
        </p:nvSpPr>
        <p:spPr bwMode="auto">
          <a:xfrm>
            <a:off x="6400800" y="19177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RM</a:t>
            </a:r>
          </a:p>
        </p:txBody>
      </p:sp>
      <p:sp>
        <p:nvSpPr>
          <p:cNvPr id="46132" name="Text Box 52"/>
          <p:cNvSpPr txBox="1">
            <a:spLocks noChangeArrowheads="1"/>
          </p:cNvSpPr>
          <p:nvPr/>
        </p:nvSpPr>
        <p:spPr bwMode="auto">
          <a:xfrm>
            <a:off x="3124200" y="2387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VI Consumer</a:t>
            </a:r>
            <a:endParaRPr lang="en-US"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400800" y="1676400"/>
            <a:ext cx="2057400" cy="1219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AM(v2) Architecture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3429000" cy="4724400"/>
          </a:xfrm>
        </p:spPr>
        <p:txBody>
          <a:bodyPr/>
          <a:lstStyle/>
          <a:p>
            <a:r>
              <a:rPr lang="en-US"/>
              <a:t>Components</a:t>
            </a:r>
          </a:p>
          <a:p>
            <a:pPr lvl="1"/>
            <a:r>
              <a:rPr lang="en-US"/>
              <a:t>Endpoints</a:t>
            </a:r>
          </a:p>
          <a:p>
            <a:pPr lvl="1"/>
            <a:r>
              <a:rPr lang="en-US"/>
              <a:t>Virtual Networks</a:t>
            </a:r>
          </a:p>
          <a:p>
            <a:pPr lvl="1"/>
            <a:r>
              <a:rPr lang="en-US"/>
              <a:t>Bundles</a:t>
            </a:r>
          </a:p>
          <a:p>
            <a:endParaRPr lang="en-US"/>
          </a:p>
          <a:p>
            <a:pPr lvl="1"/>
            <a:endParaRPr lang="en-US"/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7162800" y="2057400"/>
            <a:ext cx="381000" cy="349250"/>
            <a:chOff x="3638" y="2446"/>
            <a:chExt cx="970" cy="889"/>
          </a:xfrm>
        </p:grpSpPr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7924800" y="2057400"/>
            <a:ext cx="381000" cy="349250"/>
            <a:chOff x="3638" y="2446"/>
            <a:chExt cx="970" cy="889"/>
          </a:xfrm>
        </p:grpSpPr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037C0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037C0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4495800" y="3276600"/>
            <a:ext cx="1905000" cy="1219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6629400" y="4953000"/>
            <a:ext cx="1828800" cy="1219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7" name="Group 19"/>
          <p:cNvGrpSpPr>
            <a:grpSpLocks/>
          </p:cNvGrpSpPr>
          <p:nvPr/>
        </p:nvGrpSpPr>
        <p:grpSpPr bwMode="auto">
          <a:xfrm>
            <a:off x="5715000" y="3429000"/>
            <a:ext cx="381000" cy="349250"/>
            <a:chOff x="3638" y="2446"/>
            <a:chExt cx="970" cy="889"/>
          </a:xfrm>
        </p:grpSpPr>
        <p:sp>
          <p:nvSpPr>
            <p:cNvPr id="7188" name="Rectangle 20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Rectangle 21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93" name="Group 25"/>
          <p:cNvGrpSpPr>
            <a:grpSpLocks/>
          </p:cNvGrpSpPr>
          <p:nvPr/>
        </p:nvGrpSpPr>
        <p:grpSpPr bwMode="auto">
          <a:xfrm>
            <a:off x="5715000" y="3962400"/>
            <a:ext cx="381000" cy="349250"/>
            <a:chOff x="3638" y="2446"/>
            <a:chExt cx="970" cy="889"/>
          </a:xfrm>
        </p:grpSpPr>
        <p:sp>
          <p:nvSpPr>
            <p:cNvPr id="7194" name="Rectangle 26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Rectangle 27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037C0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Rectangle 29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037C0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99" name="Group 31"/>
          <p:cNvGrpSpPr>
            <a:grpSpLocks/>
          </p:cNvGrpSpPr>
          <p:nvPr/>
        </p:nvGrpSpPr>
        <p:grpSpPr bwMode="auto">
          <a:xfrm>
            <a:off x="7239000" y="5334000"/>
            <a:ext cx="381000" cy="349250"/>
            <a:chOff x="3638" y="2446"/>
            <a:chExt cx="970" cy="889"/>
          </a:xfrm>
        </p:grpSpPr>
        <p:sp>
          <p:nvSpPr>
            <p:cNvPr id="7200" name="Rectangle 32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Rectangle 35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05" name="Group 37"/>
          <p:cNvGrpSpPr>
            <a:grpSpLocks/>
          </p:cNvGrpSpPr>
          <p:nvPr/>
        </p:nvGrpSpPr>
        <p:grpSpPr bwMode="auto">
          <a:xfrm>
            <a:off x="7772400" y="5334000"/>
            <a:ext cx="381000" cy="349250"/>
            <a:chOff x="3638" y="2446"/>
            <a:chExt cx="970" cy="889"/>
          </a:xfrm>
        </p:grpSpPr>
        <p:sp>
          <p:nvSpPr>
            <p:cNvPr id="7206" name="Rectangle 38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Rectangle 39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037C0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Rectangle 41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037C0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11" name="Group 43"/>
          <p:cNvGrpSpPr>
            <a:grpSpLocks/>
          </p:cNvGrpSpPr>
          <p:nvPr/>
        </p:nvGrpSpPr>
        <p:grpSpPr bwMode="auto">
          <a:xfrm>
            <a:off x="6629400" y="2057400"/>
            <a:ext cx="381000" cy="349250"/>
            <a:chOff x="3638" y="2446"/>
            <a:chExt cx="970" cy="889"/>
          </a:xfrm>
        </p:grpSpPr>
        <p:sp>
          <p:nvSpPr>
            <p:cNvPr id="7212" name="Rectangle 44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Rectangle 45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33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Rectangle 47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33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17" name="Group 49"/>
          <p:cNvGrpSpPr>
            <a:grpSpLocks/>
          </p:cNvGrpSpPr>
          <p:nvPr/>
        </p:nvGrpSpPr>
        <p:grpSpPr bwMode="auto">
          <a:xfrm>
            <a:off x="4800600" y="3657600"/>
            <a:ext cx="381000" cy="349250"/>
            <a:chOff x="3638" y="2446"/>
            <a:chExt cx="970" cy="889"/>
          </a:xfrm>
        </p:grpSpPr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Rectangle 51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33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1" name="Rectangle 53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33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23" name="Oval 55"/>
          <p:cNvSpPr>
            <a:spLocks noChangeArrowheads="1"/>
          </p:cNvSpPr>
          <p:nvPr/>
        </p:nvSpPr>
        <p:spPr bwMode="auto">
          <a:xfrm>
            <a:off x="7772400" y="3124200"/>
            <a:ext cx="381000" cy="15240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4" name="Oval 56"/>
          <p:cNvSpPr>
            <a:spLocks noChangeArrowheads="1"/>
          </p:cNvSpPr>
          <p:nvPr/>
        </p:nvSpPr>
        <p:spPr bwMode="auto">
          <a:xfrm>
            <a:off x="7010400" y="3124200"/>
            <a:ext cx="381000" cy="1524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25" name="AutoShape 57"/>
          <p:cNvCxnSpPr>
            <a:cxnSpLocks noChangeShapeType="1"/>
            <a:stCxn id="7170" idx="3"/>
            <a:endCxn id="7170" idx="3"/>
          </p:cNvCxnSpPr>
          <p:nvPr/>
        </p:nvCxnSpPr>
        <p:spPr bwMode="auto">
          <a:xfrm>
            <a:off x="8470900" y="2286000"/>
            <a:ext cx="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6" name="AutoShape 58"/>
          <p:cNvCxnSpPr>
            <a:cxnSpLocks noChangeShapeType="1"/>
            <a:stCxn id="7180" idx="2"/>
            <a:endCxn id="7223" idx="0"/>
          </p:cNvCxnSpPr>
          <p:nvPr/>
        </p:nvCxnSpPr>
        <p:spPr bwMode="auto">
          <a:xfrm flipH="1">
            <a:off x="7962900" y="2425700"/>
            <a:ext cx="152400" cy="685800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7" name="AutoShape 59"/>
          <p:cNvCxnSpPr>
            <a:cxnSpLocks noChangeShapeType="1"/>
            <a:stCxn id="7174" idx="2"/>
            <a:endCxn id="7224" idx="0"/>
          </p:cNvCxnSpPr>
          <p:nvPr/>
        </p:nvCxnSpPr>
        <p:spPr bwMode="auto">
          <a:xfrm flipH="1">
            <a:off x="7200900" y="2425700"/>
            <a:ext cx="152400" cy="6858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8" name="AutoShape 60"/>
          <p:cNvCxnSpPr>
            <a:cxnSpLocks noChangeShapeType="1"/>
            <a:stCxn id="7200" idx="0"/>
            <a:endCxn id="7224" idx="4"/>
          </p:cNvCxnSpPr>
          <p:nvPr/>
        </p:nvCxnSpPr>
        <p:spPr bwMode="auto">
          <a:xfrm flipH="1" flipV="1">
            <a:off x="7200900" y="4660900"/>
            <a:ext cx="228600" cy="6540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9" name="AutoShape 61"/>
          <p:cNvCxnSpPr>
            <a:cxnSpLocks noChangeShapeType="1"/>
            <a:stCxn id="7206" idx="0"/>
            <a:endCxn id="7223" idx="4"/>
          </p:cNvCxnSpPr>
          <p:nvPr/>
        </p:nvCxnSpPr>
        <p:spPr bwMode="auto">
          <a:xfrm flipV="1">
            <a:off x="7962900" y="4660900"/>
            <a:ext cx="0" cy="654050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30" name="AutoShape 62"/>
          <p:cNvCxnSpPr>
            <a:cxnSpLocks noChangeShapeType="1"/>
            <a:stCxn id="7188" idx="3"/>
            <a:endCxn id="7224" idx="2"/>
          </p:cNvCxnSpPr>
          <p:nvPr/>
        </p:nvCxnSpPr>
        <p:spPr bwMode="auto">
          <a:xfrm>
            <a:off x="6115050" y="3603625"/>
            <a:ext cx="882650" cy="2825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31" name="AutoShape 63"/>
          <p:cNvCxnSpPr>
            <a:cxnSpLocks noChangeShapeType="1"/>
            <a:stCxn id="7194" idx="3"/>
            <a:endCxn id="7223" idx="3"/>
          </p:cNvCxnSpPr>
          <p:nvPr/>
        </p:nvCxnSpPr>
        <p:spPr bwMode="auto">
          <a:xfrm>
            <a:off x="6115050" y="4137025"/>
            <a:ext cx="1712913" cy="300038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32" name="Oval 64"/>
          <p:cNvSpPr>
            <a:spLocks noChangeArrowheads="1"/>
          </p:cNvSpPr>
          <p:nvPr/>
        </p:nvSpPr>
        <p:spPr bwMode="auto">
          <a:xfrm>
            <a:off x="5105400" y="2438400"/>
            <a:ext cx="914400" cy="304800"/>
          </a:xfrm>
          <a:prstGeom prst="ellips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33" name="AutoShape 65"/>
          <p:cNvCxnSpPr>
            <a:cxnSpLocks noChangeShapeType="1"/>
            <a:stCxn id="7232" idx="7"/>
            <a:endCxn id="7212" idx="1"/>
          </p:cNvCxnSpPr>
          <p:nvPr/>
        </p:nvCxnSpPr>
        <p:spPr bwMode="auto">
          <a:xfrm flipV="1">
            <a:off x="5886450" y="2232025"/>
            <a:ext cx="723900" cy="238125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34" name="AutoShape 66"/>
          <p:cNvCxnSpPr>
            <a:cxnSpLocks noChangeShapeType="1"/>
            <a:stCxn id="7232" idx="3"/>
            <a:endCxn id="7218" idx="0"/>
          </p:cNvCxnSpPr>
          <p:nvPr/>
        </p:nvCxnSpPr>
        <p:spPr bwMode="auto">
          <a:xfrm flipH="1">
            <a:off x="4991100" y="2711450"/>
            <a:ext cx="247650" cy="92710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35" name="Rectangle 67"/>
          <p:cNvSpPr>
            <a:spLocks noChangeArrowheads="1"/>
          </p:cNvSpPr>
          <p:nvPr/>
        </p:nvSpPr>
        <p:spPr bwMode="auto">
          <a:xfrm>
            <a:off x="5562600" y="3352800"/>
            <a:ext cx="685800" cy="10668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36" name="Rectangle 68"/>
          <p:cNvSpPr>
            <a:spLocks noChangeArrowheads="1"/>
          </p:cNvSpPr>
          <p:nvPr/>
        </p:nvSpPr>
        <p:spPr bwMode="auto">
          <a:xfrm>
            <a:off x="7162800" y="5181600"/>
            <a:ext cx="1066800" cy="6096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37" name="Rectangle 69"/>
          <p:cNvSpPr>
            <a:spLocks noChangeArrowheads="1"/>
          </p:cNvSpPr>
          <p:nvPr/>
        </p:nvSpPr>
        <p:spPr bwMode="auto">
          <a:xfrm>
            <a:off x="6553200" y="1905000"/>
            <a:ext cx="1066800" cy="6096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38" name="Rectangle 70"/>
          <p:cNvSpPr>
            <a:spLocks noChangeArrowheads="1"/>
          </p:cNvSpPr>
          <p:nvPr/>
        </p:nvSpPr>
        <p:spPr bwMode="auto">
          <a:xfrm>
            <a:off x="4648200" y="3505200"/>
            <a:ext cx="685800" cy="6858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39" name="Rectangle 71"/>
          <p:cNvSpPr>
            <a:spLocks noChangeArrowheads="1"/>
          </p:cNvSpPr>
          <p:nvPr/>
        </p:nvSpPr>
        <p:spPr bwMode="auto">
          <a:xfrm>
            <a:off x="7848600" y="1905000"/>
            <a:ext cx="533400" cy="6096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40" name="Text Box 72"/>
          <p:cNvSpPr txBox="1">
            <a:spLocks noChangeArrowheads="1"/>
          </p:cNvSpPr>
          <p:nvPr/>
        </p:nvSpPr>
        <p:spPr bwMode="auto">
          <a:xfrm>
            <a:off x="6324600" y="13096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Proc A</a:t>
            </a:r>
          </a:p>
        </p:txBody>
      </p:sp>
      <p:sp>
        <p:nvSpPr>
          <p:cNvPr id="7241" name="Text Box 73"/>
          <p:cNvSpPr txBox="1">
            <a:spLocks noChangeArrowheads="1"/>
          </p:cNvSpPr>
          <p:nvPr/>
        </p:nvSpPr>
        <p:spPr bwMode="auto">
          <a:xfrm>
            <a:off x="4495800" y="44958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Proc B</a:t>
            </a:r>
          </a:p>
        </p:txBody>
      </p:sp>
      <p:sp>
        <p:nvSpPr>
          <p:cNvPr id="7242" name="Text Box 74"/>
          <p:cNvSpPr txBox="1">
            <a:spLocks noChangeArrowheads="1"/>
          </p:cNvSpPr>
          <p:nvPr/>
        </p:nvSpPr>
        <p:spPr bwMode="auto">
          <a:xfrm>
            <a:off x="6623050" y="617220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Proc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5" grpId="0" animBg="1"/>
      <p:bldP spid="7236" grpId="0" animBg="1"/>
      <p:bldP spid="7237" grpId="0" animBg="1"/>
      <p:bldP spid="7238" grpId="0" animBg="1"/>
      <p:bldP spid="723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400800" y="1676400"/>
            <a:ext cx="2057400" cy="1219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AM(v2) Architecture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3429000" cy="4724400"/>
          </a:xfrm>
        </p:spPr>
        <p:txBody>
          <a:bodyPr/>
          <a:lstStyle/>
          <a:p>
            <a:r>
              <a:rPr lang="en-US"/>
              <a:t>Components</a:t>
            </a:r>
          </a:p>
          <a:p>
            <a:pPr lvl="1"/>
            <a:r>
              <a:rPr lang="en-US"/>
              <a:t>Endpoints</a:t>
            </a:r>
          </a:p>
          <a:p>
            <a:pPr lvl="1"/>
            <a:r>
              <a:rPr lang="en-US"/>
              <a:t>Virtual Networks</a:t>
            </a:r>
          </a:p>
          <a:p>
            <a:pPr lvl="1"/>
            <a:r>
              <a:rPr lang="en-US"/>
              <a:t>Bundles</a:t>
            </a:r>
          </a:p>
          <a:p>
            <a:r>
              <a:rPr lang="en-US"/>
              <a:t>Operations</a:t>
            </a:r>
          </a:p>
          <a:p>
            <a:pPr lvl="1"/>
            <a:r>
              <a:rPr lang="en-US"/>
              <a:t>Request / Reply</a:t>
            </a:r>
          </a:p>
          <a:p>
            <a:pPr marL="1085850" lvl="2"/>
            <a:r>
              <a:rPr lang="en-US"/>
              <a:t>Short, Med, Long</a:t>
            </a:r>
          </a:p>
          <a:p>
            <a:pPr lvl="1"/>
            <a:r>
              <a:rPr lang="en-US"/>
              <a:t>Create, Map, Free</a:t>
            </a:r>
          </a:p>
          <a:p>
            <a:pPr lvl="1"/>
            <a:r>
              <a:rPr lang="en-US"/>
              <a:t>Poll, Wait</a:t>
            </a:r>
          </a:p>
          <a:p>
            <a:r>
              <a:rPr lang="en-US"/>
              <a:t>Credit based flow control</a:t>
            </a:r>
          </a:p>
          <a:p>
            <a:pPr lvl="1"/>
            <a:endParaRPr lang="en-US"/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7162800" y="2057400"/>
            <a:ext cx="381000" cy="349250"/>
            <a:chOff x="3638" y="2446"/>
            <a:chExt cx="970" cy="889"/>
          </a:xfrm>
        </p:grpSpPr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03" name="Group 11"/>
          <p:cNvGrpSpPr>
            <a:grpSpLocks/>
          </p:cNvGrpSpPr>
          <p:nvPr/>
        </p:nvGrpSpPr>
        <p:grpSpPr bwMode="auto">
          <a:xfrm>
            <a:off x="7924800" y="2057400"/>
            <a:ext cx="381000" cy="349250"/>
            <a:chOff x="3638" y="2446"/>
            <a:chExt cx="970" cy="889"/>
          </a:xfrm>
        </p:grpSpPr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037C0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037C0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4495800" y="3276600"/>
            <a:ext cx="1905000" cy="1219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6629400" y="4953000"/>
            <a:ext cx="1828800" cy="1219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11" name="Group 19"/>
          <p:cNvGrpSpPr>
            <a:grpSpLocks/>
          </p:cNvGrpSpPr>
          <p:nvPr/>
        </p:nvGrpSpPr>
        <p:grpSpPr bwMode="auto">
          <a:xfrm>
            <a:off x="5715000" y="3429000"/>
            <a:ext cx="381000" cy="349250"/>
            <a:chOff x="3638" y="2446"/>
            <a:chExt cx="970" cy="889"/>
          </a:xfrm>
        </p:grpSpPr>
        <p:sp>
          <p:nvSpPr>
            <p:cNvPr id="8212" name="Rectangle 20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Rectangle 21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17" name="Group 25"/>
          <p:cNvGrpSpPr>
            <a:grpSpLocks/>
          </p:cNvGrpSpPr>
          <p:nvPr/>
        </p:nvGrpSpPr>
        <p:grpSpPr bwMode="auto">
          <a:xfrm>
            <a:off x="5715000" y="3962400"/>
            <a:ext cx="381000" cy="349250"/>
            <a:chOff x="3638" y="2446"/>
            <a:chExt cx="970" cy="889"/>
          </a:xfrm>
        </p:grpSpPr>
        <p:sp>
          <p:nvSpPr>
            <p:cNvPr id="8218" name="Rectangle 26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037C0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Rectangle 29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Line 30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037C0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23" name="Group 31"/>
          <p:cNvGrpSpPr>
            <a:grpSpLocks/>
          </p:cNvGrpSpPr>
          <p:nvPr/>
        </p:nvGrpSpPr>
        <p:grpSpPr bwMode="auto">
          <a:xfrm>
            <a:off x="7239000" y="5334000"/>
            <a:ext cx="381000" cy="349250"/>
            <a:chOff x="3638" y="2446"/>
            <a:chExt cx="970" cy="889"/>
          </a:xfrm>
        </p:grpSpPr>
        <p:sp>
          <p:nvSpPr>
            <p:cNvPr id="8224" name="Rectangle 32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Rectangle 33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Line 34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Rectangle 35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8" name="Line 36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29" name="Group 37"/>
          <p:cNvGrpSpPr>
            <a:grpSpLocks/>
          </p:cNvGrpSpPr>
          <p:nvPr/>
        </p:nvGrpSpPr>
        <p:grpSpPr bwMode="auto">
          <a:xfrm>
            <a:off x="7772400" y="5334000"/>
            <a:ext cx="381000" cy="349250"/>
            <a:chOff x="3638" y="2446"/>
            <a:chExt cx="970" cy="889"/>
          </a:xfrm>
        </p:grpSpPr>
        <p:sp>
          <p:nvSpPr>
            <p:cNvPr id="8230" name="Rectangle 38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1" name="Rectangle 39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2" name="Line 40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037C0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" name="Rectangle 41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37C0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4" name="Line 42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037C0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35" name="Group 43"/>
          <p:cNvGrpSpPr>
            <a:grpSpLocks/>
          </p:cNvGrpSpPr>
          <p:nvPr/>
        </p:nvGrpSpPr>
        <p:grpSpPr bwMode="auto">
          <a:xfrm>
            <a:off x="6629400" y="2057400"/>
            <a:ext cx="381000" cy="349250"/>
            <a:chOff x="3638" y="2446"/>
            <a:chExt cx="970" cy="889"/>
          </a:xfrm>
        </p:grpSpPr>
        <p:sp>
          <p:nvSpPr>
            <p:cNvPr id="8236" name="Rectangle 44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7" name="Rectangle 45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33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Line 46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9" name="Rectangle 47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33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0" name="Line 48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41" name="Group 49"/>
          <p:cNvGrpSpPr>
            <a:grpSpLocks/>
          </p:cNvGrpSpPr>
          <p:nvPr/>
        </p:nvGrpSpPr>
        <p:grpSpPr bwMode="auto">
          <a:xfrm>
            <a:off x="4800600" y="3657600"/>
            <a:ext cx="381000" cy="349250"/>
            <a:chOff x="3638" y="2446"/>
            <a:chExt cx="970" cy="889"/>
          </a:xfrm>
        </p:grpSpPr>
        <p:sp>
          <p:nvSpPr>
            <p:cNvPr id="8242" name="Rectangle 50"/>
            <p:cNvSpPr>
              <a:spLocks noChangeArrowheads="1"/>
            </p:cNvSpPr>
            <p:nvPr/>
          </p:nvSpPr>
          <p:spPr bwMode="auto">
            <a:xfrm>
              <a:off x="3638" y="2446"/>
              <a:ext cx="970" cy="889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" name="Rectangle 51"/>
            <p:cNvSpPr>
              <a:spLocks noChangeArrowheads="1"/>
            </p:cNvSpPr>
            <p:nvPr/>
          </p:nvSpPr>
          <p:spPr bwMode="auto">
            <a:xfrm>
              <a:off x="3772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33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Line 52"/>
            <p:cNvSpPr>
              <a:spLocks noChangeShapeType="1"/>
            </p:cNvSpPr>
            <p:nvPr/>
          </p:nvSpPr>
          <p:spPr bwMode="auto">
            <a:xfrm>
              <a:off x="3772" y="3012"/>
              <a:ext cx="297" cy="1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Rectangle 53"/>
            <p:cNvSpPr>
              <a:spLocks noChangeArrowheads="1"/>
            </p:cNvSpPr>
            <p:nvPr/>
          </p:nvSpPr>
          <p:spPr bwMode="auto">
            <a:xfrm>
              <a:off x="4177" y="2652"/>
              <a:ext cx="297" cy="5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33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>
              <a:off x="4177" y="2769"/>
              <a:ext cx="297" cy="1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47" name="Oval 55"/>
          <p:cNvSpPr>
            <a:spLocks noChangeArrowheads="1"/>
          </p:cNvSpPr>
          <p:nvPr/>
        </p:nvSpPr>
        <p:spPr bwMode="auto">
          <a:xfrm>
            <a:off x="7772400" y="3124200"/>
            <a:ext cx="381000" cy="15240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8" name="Oval 56"/>
          <p:cNvSpPr>
            <a:spLocks noChangeArrowheads="1"/>
          </p:cNvSpPr>
          <p:nvPr/>
        </p:nvSpPr>
        <p:spPr bwMode="auto">
          <a:xfrm>
            <a:off x="7010400" y="3124200"/>
            <a:ext cx="381000" cy="1524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49" name="AutoShape 57"/>
          <p:cNvCxnSpPr>
            <a:cxnSpLocks noChangeShapeType="1"/>
            <a:stCxn id="8194" idx="3"/>
            <a:endCxn id="8194" idx="3"/>
          </p:cNvCxnSpPr>
          <p:nvPr/>
        </p:nvCxnSpPr>
        <p:spPr bwMode="auto">
          <a:xfrm>
            <a:off x="8470900" y="2286000"/>
            <a:ext cx="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0" name="AutoShape 58"/>
          <p:cNvCxnSpPr>
            <a:cxnSpLocks noChangeShapeType="1"/>
            <a:stCxn id="8204" idx="2"/>
            <a:endCxn id="8247" idx="0"/>
          </p:cNvCxnSpPr>
          <p:nvPr/>
        </p:nvCxnSpPr>
        <p:spPr bwMode="auto">
          <a:xfrm flipH="1">
            <a:off x="7962900" y="2425700"/>
            <a:ext cx="152400" cy="685800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1" name="AutoShape 59"/>
          <p:cNvCxnSpPr>
            <a:cxnSpLocks noChangeShapeType="1"/>
            <a:stCxn id="8198" idx="2"/>
            <a:endCxn id="8248" idx="0"/>
          </p:cNvCxnSpPr>
          <p:nvPr/>
        </p:nvCxnSpPr>
        <p:spPr bwMode="auto">
          <a:xfrm flipH="1">
            <a:off x="7200900" y="2425700"/>
            <a:ext cx="152400" cy="6858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2" name="AutoShape 60"/>
          <p:cNvCxnSpPr>
            <a:cxnSpLocks noChangeShapeType="1"/>
            <a:stCxn id="8224" idx="0"/>
            <a:endCxn id="8248" idx="4"/>
          </p:cNvCxnSpPr>
          <p:nvPr/>
        </p:nvCxnSpPr>
        <p:spPr bwMode="auto">
          <a:xfrm flipH="1" flipV="1">
            <a:off x="7200900" y="4660900"/>
            <a:ext cx="228600" cy="6540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3" name="AutoShape 61"/>
          <p:cNvCxnSpPr>
            <a:cxnSpLocks noChangeShapeType="1"/>
            <a:stCxn id="8230" idx="0"/>
            <a:endCxn id="8247" idx="4"/>
          </p:cNvCxnSpPr>
          <p:nvPr/>
        </p:nvCxnSpPr>
        <p:spPr bwMode="auto">
          <a:xfrm flipV="1">
            <a:off x="7962900" y="4660900"/>
            <a:ext cx="0" cy="654050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4" name="AutoShape 62"/>
          <p:cNvCxnSpPr>
            <a:cxnSpLocks noChangeShapeType="1"/>
            <a:stCxn id="8212" idx="3"/>
            <a:endCxn id="8248" idx="2"/>
          </p:cNvCxnSpPr>
          <p:nvPr/>
        </p:nvCxnSpPr>
        <p:spPr bwMode="auto">
          <a:xfrm>
            <a:off x="6115050" y="3603625"/>
            <a:ext cx="882650" cy="2825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5" name="AutoShape 63"/>
          <p:cNvCxnSpPr>
            <a:cxnSpLocks noChangeShapeType="1"/>
            <a:stCxn id="8218" idx="3"/>
            <a:endCxn id="8247" idx="3"/>
          </p:cNvCxnSpPr>
          <p:nvPr/>
        </p:nvCxnSpPr>
        <p:spPr bwMode="auto">
          <a:xfrm>
            <a:off x="6115050" y="4137025"/>
            <a:ext cx="1712913" cy="300038"/>
          </a:xfrm>
          <a:prstGeom prst="straightConnector1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56" name="Oval 64"/>
          <p:cNvSpPr>
            <a:spLocks noChangeArrowheads="1"/>
          </p:cNvSpPr>
          <p:nvPr/>
        </p:nvSpPr>
        <p:spPr bwMode="auto">
          <a:xfrm>
            <a:off x="5105400" y="2438400"/>
            <a:ext cx="914400" cy="304800"/>
          </a:xfrm>
          <a:prstGeom prst="ellips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57" name="AutoShape 65"/>
          <p:cNvCxnSpPr>
            <a:cxnSpLocks noChangeShapeType="1"/>
            <a:stCxn id="8256" idx="7"/>
            <a:endCxn id="8236" idx="1"/>
          </p:cNvCxnSpPr>
          <p:nvPr/>
        </p:nvCxnSpPr>
        <p:spPr bwMode="auto">
          <a:xfrm flipV="1">
            <a:off x="5886450" y="2232025"/>
            <a:ext cx="723900" cy="238125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8" name="AutoShape 66"/>
          <p:cNvCxnSpPr>
            <a:cxnSpLocks noChangeShapeType="1"/>
            <a:stCxn id="8256" idx="3"/>
            <a:endCxn id="8242" idx="0"/>
          </p:cNvCxnSpPr>
          <p:nvPr/>
        </p:nvCxnSpPr>
        <p:spPr bwMode="auto">
          <a:xfrm flipH="1">
            <a:off x="4991100" y="2711450"/>
            <a:ext cx="247650" cy="92710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59" name="Rectangle 67"/>
          <p:cNvSpPr>
            <a:spLocks noChangeArrowheads="1"/>
          </p:cNvSpPr>
          <p:nvPr/>
        </p:nvSpPr>
        <p:spPr bwMode="auto">
          <a:xfrm>
            <a:off x="5562600" y="3352800"/>
            <a:ext cx="685800" cy="10668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0" name="Rectangle 68"/>
          <p:cNvSpPr>
            <a:spLocks noChangeArrowheads="1"/>
          </p:cNvSpPr>
          <p:nvPr/>
        </p:nvSpPr>
        <p:spPr bwMode="auto">
          <a:xfrm>
            <a:off x="7162800" y="5181600"/>
            <a:ext cx="1066800" cy="6096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1" name="Rectangle 69"/>
          <p:cNvSpPr>
            <a:spLocks noChangeArrowheads="1"/>
          </p:cNvSpPr>
          <p:nvPr/>
        </p:nvSpPr>
        <p:spPr bwMode="auto">
          <a:xfrm>
            <a:off x="6553200" y="1905000"/>
            <a:ext cx="1066800" cy="6096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2" name="Rectangle 70"/>
          <p:cNvSpPr>
            <a:spLocks noChangeArrowheads="1"/>
          </p:cNvSpPr>
          <p:nvPr/>
        </p:nvSpPr>
        <p:spPr bwMode="auto">
          <a:xfrm>
            <a:off x="4648200" y="3505200"/>
            <a:ext cx="685800" cy="6858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" name="Rectangle 71"/>
          <p:cNvSpPr>
            <a:spLocks noChangeArrowheads="1"/>
          </p:cNvSpPr>
          <p:nvPr/>
        </p:nvSpPr>
        <p:spPr bwMode="auto">
          <a:xfrm>
            <a:off x="7848600" y="1905000"/>
            <a:ext cx="533400" cy="6096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" name="Text Box 72"/>
          <p:cNvSpPr txBox="1">
            <a:spLocks noChangeArrowheads="1"/>
          </p:cNvSpPr>
          <p:nvPr/>
        </p:nvSpPr>
        <p:spPr bwMode="auto">
          <a:xfrm>
            <a:off x="6324600" y="13096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Proc A</a:t>
            </a:r>
          </a:p>
        </p:txBody>
      </p:sp>
      <p:sp>
        <p:nvSpPr>
          <p:cNvPr id="8265" name="Text Box 73"/>
          <p:cNvSpPr txBox="1">
            <a:spLocks noChangeArrowheads="1"/>
          </p:cNvSpPr>
          <p:nvPr/>
        </p:nvSpPr>
        <p:spPr bwMode="auto">
          <a:xfrm>
            <a:off x="4495800" y="44958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Proc B</a:t>
            </a:r>
          </a:p>
        </p:txBody>
      </p:sp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6623050" y="617220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Proc 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Active Messages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Split-phase remote procedure calls</a:t>
            </a:r>
          </a:p>
          <a:p>
            <a:pPr lvl="1"/>
            <a:r>
              <a:rPr lang="en-US"/>
              <a:t>Concept: Overlap communication/computation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1914525" y="2971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5800725" y="2971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04800" y="4259263"/>
            <a:ext cx="209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FF0000"/>
                </a:solidFill>
              </a:rPr>
              <a:t>Request Handler</a:t>
            </a:r>
            <a:endParaRPr lang="en-US" sz="2000">
              <a:latin typeface="Times New Roman" panose="02020603050405020304" pitchFamily="18" charset="0"/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538913" y="5395913"/>
            <a:ext cx="179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33CC33"/>
                </a:solidFill>
              </a:rPr>
              <a:t>Reply Handler</a:t>
            </a:r>
            <a:endParaRPr lang="en-US" sz="2000">
              <a:solidFill>
                <a:srgbClr val="33CC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990725" y="25908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Proc A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921375" y="25908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Proc B</a:t>
            </a:r>
          </a:p>
        </p:txBody>
      </p:sp>
      <p:grpSp>
        <p:nvGrpSpPr>
          <p:cNvPr id="44042" name="Group 10"/>
          <p:cNvGrpSpPr>
            <a:grpSpLocks/>
          </p:cNvGrpSpPr>
          <p:nvPr/>
        </p:nvGrpSpPr>
        <p:grpSpPr bwMode="auto">
          <a:xfrm>
            <a:off x="2413000" y="2971800"/>
            <a:ext cx="4165600" cy="1143000"/>
            <a:chOff x="1520" y="1872"/>
            <a:chExt cx="2624" cy="720"/>
          </a:xfrm>
        </p:grpSpPr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flipH="1">
              <a:off x="1686" y="2304"/>
              <a:ext cx="23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4" name="Text Box 12"/>
            <p:cNvSpPr txBox="1">
              <a:spLocks noChangeArrowheads="1"/>
            </p:cNvSpPr>
            <p:nvPr/>
          </p:nvSpPr>
          <p:spPr bwMode="auto">
            <a:xfrm rot="-373968">
              <a:off x="2490" y="2237"/>
              <a:ext cx="6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/>
                <a:t>Request</a:t>
              </a:r>
            </a:p>
          </p:txBody>
        </p:sp>
        <p:sp>
          <p:nvSpPr>
            <p:cNvPr id="44045" name="Freeform 13"/>
            <p:cNvSpPr>
              <a:spLocks/>
            </p:cNvSpPr>
            <p:nvPr/>
          </p:nvSpPr>
          <p:spPr bwMode="auto">
            <a:xfrm>
              <a:off x="4032" y="1872"/>
              <a:ext cx="112" cy="713"/>
            </a:xfrm>
            <a:custGeom>
              <a:avLst/>
              <a:gdLst>
                <a:gd name="T0" fmla="*/ 56 w 112"/>
                <a:gd name="T1" fmla="*/ 0 h 713"/>
                <a:gd name="T2" fmla="*/ 104 w 112"/>
                <a:gd name="T3" fmla="*/ 48 h 713"/>
                <a:gd name="T4" fmla="*/ 8 w 112"/>
                <a:gd name="T5" fmla="*/ 103 h 713"/>
                <a:gd name="T6" fmla="*/ 104 w 112"/>
                <a:gd name="T7" fmla="*/ 159 h 713"/>
                <a:gd name="T8" fmla="*/ 8 w 112"/>
                <a:gd name="T9" fmla="*/ 215 h 713"/>
                <a:gd name="T10" fmla="*/ 104 w 112"/>
                <a:gd name="T11" fmla="*/ 270 h 713"/>
                <a:gd name="T12" fmla="*/ 8 w 112"/>
                <a:gd name="T13" fmla="*/ 325 h 713"/>
                <a:gd name="T14" fmla="*/ 104 w 112"/>
                <a:gd name="T15" fmla="*/ 381 h 713"/>
                <a:gd name="T16" fmla="*/ 8 w 112"/>
                <a:gd name="T17" fmla="*/ 436 h 713"/>
                <a:gd name="T18" fmla="*/ 104 w 112"/>
                <a:gd name="T19" fmla="*/ 491 h 713"/>
                <a:gd name="T20" fmla="*/ 56 w 112"/>
                <a:gd name="T21" fmla="*/ 519 h 713"/>
                <a:gd name="T22" fmla="*/ 8 w 112"/>
                <a:gd name="T23" fmla="*/ 547 h 713"/>
                <a:gd name="T24" fmla="*/ 104 w 112"/>
                <a:gd name="T25" fmla="*/ 602 h 713"/>
                <a:gd name="T26" fmla="*/ 8 w 112"/>
                <a:gd name="T27" fmla="*/ 658 h 713"/>
                <a:gd name="T28" fmla="*/ 104 w 112"/>
                <a:gd name="T29" fmla="*/ 71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713">
                  <a:moveTo>
                    <a:pt x="56" y="0"/>
                  </a:moveTo>
                  <a:cubicBezTo>
                    <a:pt x="84" y="15"/>
                    <a:pt x="112" y="31"/>
                    <a:pt x="104" y="48"/>
                  </a:cubicBezTo>
                  <a:cubicBezTo>
                    <a:pt x="96" y="65"/>
                    <a:pt x="8" y="85"/>
                    <a:pt x="8" y="103"/>
                  </a:cubicBezTo>
                  <a:cubicBezTo>
                    <a:pt x="8" y="121"/>
                    <a:pt x="104" y="140"/>
                    <a:pt x="104" y="159"/>
                  </a:cubicBezTo>
                  <a:cubicBezTo>
                    <a:pt x="104" y="178"/>
                    <a:pt x="8" y="197"/>
                    <a:pt x="8" y="215"/>
                  </a:cubicBezTo>
                  <a:cubicBezTo>
                    <a:pt x="8" y="233"/>
                    <a:pt x="104" y="252"/>
                    <a:pt x="104" y="270"/>
                  </a:cubicBezTo>
                  <a:cubicBezTo>
                    <a:pt x="104" y="288"/>
                    <a:pt x="8" y="307"/>
                    <a:pt x="8" y="325"/>
                  </a:cubicBezTo>
                  <a:cubicBezTo>
                    <a:pt x="8" y="343"/>
                    <a:pt x="104" y="363"/>
                    <a:pt x="104" y="381"/>
                  </a:cubicBezTo>
                  <a:cubicBezTo>
                    <a:pt x="104" y="399"/>
                    <a:pt x="8" y="418"/>
                    <a:pt x="8" y="436"/>
                  </a:cubicBezTo>
                  <a:cubicBezTo>
                    <a:pt x="8" y="454"/>
                    <a:pt x="96" y="477"/>
                    <a:pt x="104" y="491"/>
                  </a:cubicBezTo>
                  <a:cubicBezTo>
                    <a:pt x="112" y="505"/>
                    <a:pt x="72" y="510"/>
                    <a:pt x="56" y="519"/>
                  </a:cubicBezTo>
                  <a:cubicBezTo>
                    <a:pt x="40" y="528"/>
                    <a:pt x="0" y="533"/>
                    <a:pt x="8" y="547"/>
                  </a:cubicBezTo>
                  <a:cubicBezTo>
                    <a:pt x="16" y="561"/>
                    <a:pt x="104" y="584"/>
                    <a:pt x="104" y="602"/>
                  </a:cubicBezTo>
                  <a:cubicBezTo>
                    <a:pt x="104" y="620"/>
                    <a:pt x="8" y="640"/>
                    <a:pt x="8" y="658"/>
                  </a:cubicBezTo>
                  <a:cubicBezTo>
                    <a:pt x="8" y="676"/>
                    <a:pt x="88" y="704"/>
                    <a:pt x="104" y="71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Freeform 14"/>
            <p:cNvSpPr>
              <a:spLocks/>
            </p:cNvSpPr>
            <p:nvPr/>
          </p:nvSpPr>
          <p:spPr bwMode="auto">
            <a:xfrm>
              <a:off x="1520" y="1872"/>
              <a:ext cx="112" cy="713"/>
            </a:xfrm>
            <a:custGeom>
              <a:avLst/>
              <a:gdLst>
                <a:gd name="T0" fmla="*/ 56 w 112"/>
                <a:gd name="T1" fmla="*/ 0 h 713"/>
                <a:gd name="T2" fmla="*/ 104 w 112"/>
                <a:gd name="T3" fmla="*/ 48 h 713"/>
                <a:gd name="T4" fmla="*/ 8 w 112"/>
                <a:gd name="T5" fmla="*/ 103 h 713"/>
                <a:gd name="T6" fmla="*/ 104 w 112"/>
                <a:gd name="T7" fmla="*/ 159 h 713"/>
                <a:gd name="T8" fmla="*/ 8 w 112"/>
                <a:gd name="T9" fmla="*/ 215 h 713"/>
                <a:gd name="T10" fmla="*/ 104 w 112"/>
                <a:gd name="T11" fmla="*/ 270 h 713"/>
                <a:gd name="T12" fmla="*/ 8 w 112"/>
                <a:gd name="T13" fmla="*/ 325 h 713"/>
                <a:gd name="T14" fmla="*/ 104 w 112"/>
                <a:gd name="T15" fmla="*/ 381 h 713"/>
                <a:gd name="T16" fmla="*/ 8 w 112"/>
                <a:gd name="T17" fmla="*/ 436 h 713"/>
                <a:gd name="T18" fmla="*/ 104 w 112"/>
                <a:gd name="T19" fmla="*/ 491 h 713"/>
                <a:gd name="T20" fmla="*/ 56 w 112"/>
                <a:gd name="T21" fmla="*/ 519 h 713"/>
                <a:gd name="T22" fmla="*/ 8 w 112"/>
                <a:gd name="T23" fmla="*/ 547 h 713"/>
                <a:gd name="T24" fmla="*/ 104 w 112"/>
                <a:gd name="T25" fmla="*/ 602 h 713"/>
                <a:gd name="T26" fmla="*/ 8 w 112"/>
                <a:gd name="T27" fmla="*/ 658 h 713"/>
                <a:gd name="T28" fmla="*/ 104 w 112"/>
                <a:gd name="T29" fmla="*/ 71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713">
                  <a:moveTo>
                    <a:pt x="56" y="0"/>
                  </a:moveTo>
                  <a:cubicBezTo>
                    <a:pt x="84" y="15"/>
                    <a:pt x="112" y="31"/>
                    <a:pt x="104" y="48"/>
                  </a:cubicBezTo>
                  <a:cubicBezTo>
                    <a:pt x="96" y="65"/>
                    <a:pt x="8" y="85"/>
                    <a:pt x="8" y="103"/>
                  </a:cubicBezTo>
                  <a:cubicBezTo>
                    <a:pt x="8" y="121"/>
                    <a:pt x="104" y="140"/>
                    <a:pt x="104" y="159"/>
                  </a:cubicBezTo>
                  <a:cubicBezTo>
                    <a:pt x="104" y="178"/>
                    <a:pt x="8" y="197"/>
                    <a:pt x="8" y="215"/>
                  </a:cubicBezTo>
                  <a:cubicBezTo>
                    <a:pt x="8" y="233"/>
                    <a:pt x="104" y="252"/>
                    <a:pt x="104" y="270"/>
                  </a:cubicBezTo>
                  <a:cubicBezTo>
                    <a:pt x="104" y="288"/>
                    <a:pt x="8" y="307"/>
                    <a:pt x="8" y="325"/>
                  </a:cubicBezTo>
                  <a:cubicBezTo>
                    <a:pt x="8" y="343"/>
                    <a:pt x="104" y="363"/>
                    <a:pt x="104" y="381"/>
                  </a:cubicBezTo>
                  <a:cubicBezTo>
                    <a:pt x="104" y="399"/>
                    <a:pt x="8" y="418"/>
                    <a:pt x="8" y="436"/>
                  </a:cubicBezTo>
                  <a:cubicBezTo>
                    <a:pt x="8" y="454"/>
                    <a:pt x="96" y="477"/>
                    <a:pt x="104" y="491"/>
                  </a:cubicBezTo>
                  <a:cubicBezTo>
                    <a:pt x="112" y="505"/>
                    <a:pt x="72" y="510"/>
                    <a:pt x="56" y="519"/>
                  </a:cubicBezTo>
                  <a:cubicBezTo>
                    <a:pt x="40" y="528"/>
                    <a:pt x="0" y="533"/>
                    <a:pt x="8" y="547"/>
                  </a:cubicBezTo>
                  <a:cubicBezTo>
                    <a:pt x="16" y="561"/>
                    <a:pt x="104" y="584"/>
                    <a:pt x="104" y="602"/>
                  </a:cubicBezTo>
                  <a:cubicBezTo>
                    <a:pt x="104" y="620"/>
                    <a:pt x="8" y="640"/>
                    <a:pt x="8" y="658"/>
                  </a:cubicBezTo>
                  <a:cubicBezTo>
                    <a:pt x="8" y="676"/>
                    <a:pt x="88" y="704"/>
                    <a:pt x="104" y="71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47" name="Group 15"/>
          <p:cNvGrpSpPr>
            <a:grpSpLocks/>
          </p:cNvGrpSpPr>
          <p:nvPr/>
        </p:nvGrpSpPr>
        <p:grpSpPr bwMode="auto">
          <a:xfrm>
            <a:off x="2438400" y="4800600"/>
            <a:ext cx="4140200" cy="566738"/>
            <a:chOff x="1536" y="3024"/>
            <a:chExt cx="2608" cy="357"/>
          </a:xfrm>
        </p:grpSpPr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>
              <a:off x="1638" y="3120"/>
              <a:ext cx="230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9" name="Text Box 17"/>
            <p:cNvSpPr txBox="1">
              <a:spLocks noChangeArrowheads="1"/>
            </p:cNvSpPr>
            <p:nvPr/>
          </p:nvSpPr>
          <p:spPr bwMode="auto">
            <a:xfrm rot="340519">
              <a:off x="2538" y="3024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/>
                <a:t>Reply</a:t>
              </a:r>
            </a:p>
          </p:txBody>
        </p:sp>
        <p:sp>
          <p:nvSpPr>
            <p:cNvPr id="44050" name="Freeform 18"/>
            <p:cNvSpPr>
              <a:spLocks/>
            </p:cNvSpPr>
            <p:nvPr/>
          </p:nvSpPr>
          <p:spPr bwMode="auto">
            <a:xfrm>
              <a:off x="4048" y="3159"/>
              <a:ext cx="96" cy="222"/>
            </a:xfrm>
            <a:custGeom>
              <a:avLst/>
              <a:gdLst>
                <a:gd name="T0" fmla="*/ 96 w 96"/>
                <a:gd name="T1" fmla="*/ 0 h 222"/>
                <a:gd name="T2" fmla="*/ 0 w 96"/>
                <a:gd name="T3" fmla="*/ 56 h 222"/>
                <a:gd name="T4" fmla="*/ 96 w 96"/>
                <a:gd name="T5" fmla="*/ 111 h 222"/>
                <a:gd name="T6" fmla="*/ 0 w 96"/>
                <a:gd name="T7" fmla="*/ 166 h 222"/>
                <a:gd name="T8" fmla="*/ 96 w 96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22">
                  <a:moveTo>
                    <a:pt x="96" y="0"/>
                  </a:moveTo>
                  <a:cubicBezTo>
                    <a:pt x="80" y="9"/>
                    <a:pt x="0" y="38"/>
                    <a:pt x="0" y="56"/>
                  </a:cubicBezTo>
                  <a:cubicBezTo>
                    <a:pt x="0" y="74"/>
                    <a:pt x="96" y="93"/>
                    <a:pt x="96" y="111"/>
                  </a:cubicBezTo>
                  <a:cubicBezTo>
                    <a:pt x="96" y="129"/>
                    <a:pt x="0" y="148"/>
                    <a:pt x="0" y="166"/>
                  </a:cubicBezTo>
                  <a:cubicBezTo>
                    <a:pt x="0" y="184"/>
                    <a:pt x="80" y="213"/>
                    <a:pt x="96" y="22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1" name="Freeform 19"/>
            <p:cNvSpPr>
              <a:spLocks/>
            </p:cNvSpPr>
            <p:nvPr/>
          </p:nvSpPr>
          <p:spPr bwMode="auto">
            <a:xfrm>
              <a:off x="1536" y="3159"/>
              <a:ext cx="96" cy="222"/>
            </a:xfrm>
            <a:custGeom>
              <a:avLst/>
              <a:gdLst>
                <a:gd name="T0" fmla="*/ 96 w 96"/>
                <a:gd name="T1" fmla="*/ 0 h 222"/>
                <a:gd name="T2" fmla="*/ 0 w 96"/>
                <a:gd name="T3" fmla="*/ 56 h 222"/>
                <a:gd name="T4" fmla="*/ 96 w 96"/>
                <a:gd name="T5" fmla="*/ 111 h 222"/>
                <a:gd name="T6" fmla="*/ 0 w 96"/>
                <a:gd name="T7" fmla="*/ 166 h 222"/>
                <a:gd name="T8" fmla="*/ 96 w 96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22">
                  <a:moveTo>
                    <a:pt x="96" y="0"/>
                  </a:moveTo>
                  <a:cubicBezTo>
                    <a:pt x="80" y="9"/>
                    <a:pt x="0" y="38"/>
                    <a:pt x="0" y="56"/>
                  </a:cubicBezTo>
                  <a:cubicBezTo>
                    <a:pt x="0" y="74"/>
                    <a:pt x="96" y="93"/>
                    <a:pt x="96" y="111"/>
                  </a:cubicBezTo>
                  <a:cubicBezTo>
                    <a:pt x="96" y="129"/>
                    <a:pt x="0" y="148"/>
                    <a:pt x="0" y="166"/>
                  </a:cubicBezTo>
                  <a:cubicBezTo>
                    <a:pt x="0" y="184"/>
                    <a:pt x="80" y="213"/>
                    <a:pt x="96" y="22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52" name="Group 20"/>
          <p:cNvGrpSpPr>
            <a:grpSpLocks/>
          </p:cNvGrpSpPr>
          <p:nvPr/>
        </p:nvGrpSpPr>
        <p:grpSpPr bwMode="auto">
          <a:xfrm>
            <a:off x="2438400" y="4114800"/>
            <a:ext cx="4140200" cy="879475"/>
            <a:chOff x="1536" y="2592"/>
            <a:chExt cx="2608" cy="554"/>
          </a:xfrm>
        </p:grpSpPr>
        <p:sp>
          <p:nvSpPr>
            <p:cNvPr id="44053" name="Freeform 21"/>
            <p:cNvSpPr>
              <a:spLocks/>
            </p:cNvSpPr>
            <p:nvPr/>
          </p:nvSpPr>
          <p:spPr bwMode="auto">
            <a:xfrm>
              <a:off x="4048" y="2592"/>
              <a:ext cx="96" cy="554"/>
            </a:xfrm>
            <a:custGeom>
              <a:avLst/>
              <a:gdLst>
                <a:gd name="T0" fmla="*/ 96 w 96"/>
                <a:gd name="T1" fmla="*/ 0 h 554"/>
                <a:gd name="T2" fmla="*/ 0 w 96"/>
                <a:gd name="T3" fmla="*/ 56 h 554"/>
                <a:gd name="T4" fmla="*/ 96 w 96"/>
                <a:gd name="T5" fmla="*/ 111 h 554"/>
                <a:gd name="T6" fmla="*/ 0 w 96"/>
                <a:gd name="T7" fmla="*/ 166 h 554"/>
                <a:gd name="T8" fmla="*/ 96 w 96"/>
                <a:gd name="T9" fmla="*/ 222 h 554"/>
                <a:gd name="T10" fmla="*/ 0 w 96"/>
                <a:gd name="T11" fmla="*/ 277 h 554"/>
                <a:gd name="T12" fmla="*/ 96 w 96"/>
                <a:gd name="T13" fmla="*/ 332 h 554"/>
                <a:gd name="T14" fmla="*/ 0 w 96"/>
                <a:gd name="T15" fmla="*/ 388 h 554"/>
                <a:gd name="T16" fmla="*/ 96 w 96"/>
                <a:gd name="T17" fmla="*/ 443 h 554"/>
                <a:gd name="T18" fmla="*/ 0 w 96"/>
                <a:gd name="T19" fmla="*/ 499 h 554"/>
                <a:gd name="T20" fmla="*/ 96 w 96"/>
                <a:gd name="T21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554">
                  <a:moveTo>
                    <a:pt x="96" y="0"/>
                  </a:moveTo>
                  <a:cubicBezTo>
                    <a:pt x="80" y="9"/>
                    <a:pt x="0" y="38"/>
                    <a:pt x="0" y="56"/>
                  </a:cubicBezTo>
                  <a:cubicBezTo>
                    <a:pt x="0" y="74"/>
                    <a:pt x="96" y="93"/>
                    <a:pt x="96" y="111"/>
                  </a:cubicBezTo>
                  <a:cubicBezTo>
                    <a:pt x="96" y="129"/>
                    <a:pt x="0" y="148"/>
                    <a:pt x="0" y="166"/>
                  </a:cubicBezTo>
                  <a:cubicBezTo>
                    <a:pt x="0" y="184"/>
                    <a:pt x="96" y="204"/>
                    <a:pt x="96" y="222"/>
                  </a:cubicBezTo>
                  <a:cubicBezTo>
                    <a:pt x="96" y="240"/>
                    <a:pt x="0" y="259"/>
                    <a:pt x="0" y="277"/>
                  </a:cubicBezTo>
                  <a:cubicBezTo>
                    <a:pt x="0" y="295"/>
                    <a:pt x="96" y="314"/>
                    <a:pt x="96" y="332"/>
                  </a:cubicBezTo>
                  <a:cubicBezTo>
                    <a:pt x="96" y="350"/>
                    <a:pt x="0" y="370"/>
                    <a:pt x="0" y="388"/>
                  </a:cubicBezTo>
                  <a:cubicBezTo>
                    <a:pt x="0" y="406"/>
                    <a:pt x="96" y="425"/>
                    <a:pt x="96" y="443"/>
                  </a:cubicBezTo>
                  <a:cubicBezTo>
                    <a:pt x="96" y="461"/>
                    <a:pt x="0" y="481"/>
                    <a:pt x="0" y="499"/>
                  </a:cubicBezTo>
                  <a:cubicBezTo>
                    <a:pt x="0" y="517"/>
                    <a:pt x="80" y="545"/>
                    <a:pt x="96" y="55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4" name="Freeform 22"/>
            <p:cNvSpPr>
              <a:spLocks/>
            </p:cNvSpPr>
            <p:nvPr/>
          </p:nvSpPr>
          <p:spPr bwMode="auto">
            <a:xfrm>
              <a:off x="1536" y="2592"/>
              <a:ext cx="96" cy="554"/>
            </a:xfrm>
            <a:custGeom>
              <a:avLst/>
              <a:gdLst>
                <a:gd name="T0" fmla="*/ 96 w 96"/>
                <a:gd name="T1" fmla="*/ 0 h 554"/>
                <a:gd name="T2" fmla="*/ 0 w 96"/>
                <a:gd name="T3" fmla="*/ 56 h 554"/>
                <a:gd name="T4" fmla="*/ 96 w 96"/>
                <a:gd name="T5" fmla="*/ 111 h 554"/>
                <a:gd name="T6" fmla="*/ 0 w 96"/>
                <a:gd name="T7" fmla="*/ 166 h 554"/>
                <a:gd name="T8" fmla="*/ 96 w 96"/>
                <a:gd name="T9" fmla="*/ 222 h 554"/>
                <a:gd name="T10" fmla="*/ 0 w 96"/>
                <a:gd name="T11" fmla="*/ 277 h 554"/>
                <a:gd name="T12" fmla="*/ 96 w 96"/>
                <a:gd name="T13" fmla="*/ 332 h 554"/>
                <a:gd name="T14" fmla="*/ 0 w 96"/>
                <a:gd name="T15" fmla="*/ 388 h 554"/>
                <a:gd name="T16" fmla="*/ 96 w 96"/>
                <a:gd name="T17" fmla="*/ 443 h 554"/>
                <a:gd name="T18" fmla="*/ 0 w 96"/>
                <a:gd name="T19" fmla="*/ 499 h 554"/>
                <a:gd name="T20" fmla="*/ 96 w 96"/>
                <a:gd name="T21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554">
                  <a:moveTo>
                    <a:pt x="96" y="0"/>
                  </a:moveTo>
                  <a:cubicBezTo>
                    <a:pt x="80" y="9"/>
                    <a:pt x="0" y="38"/>
                    <a:pt x="0" y="56"/>
                  </a:cubicBezTo>
                  <a:cubicBezTo>
                    <a:pt x="0" y="74"/>
                    <a:pt x="96" y="93"/>
                    <a:pt x="96" y="111"/>
                  </a:cubicBezTo>
                  <a:cubicBezTo>
                    <a:pt x="96" y="129"/>
                    <a:pt x="0" y="148"/>
                    <a:pt x="0" y="166"/>
                  </a:cubicBezTo>
                  <a:cubicBezTo>
                    <a:pt x="0" y="184"/>
                    <a:pt x="96" y="204"/>
                    <a:pt x="96" y="222"/>
                  </a:cubicBezTo>
                  <a:cubicBezTo>
                    <a:pt x="96" y="240"/>
                    <a:pt x="0" y="259"/>
                    <a:pt x="0" y="277"/>
                  </a:cubicBezTo>
                  <a:cubicBezTo>
                    <a:pt x="0" y="295"/>
                    <a:pt x="96" y="314"/>
                    <a:pt x="96" y="332"/>
                  </a:cubicBezTo>
                  <a:cubicBezTo>
                    <a:pt x="96" y="350"/>
                    <a:pt x="0" y="370"/>
                    <a:pt x="0" y="388"/>
                  </a:cubicBezTo>
                  <a:cubicBezTo>
                    <a:pt x="0" y="406"/>
                    <a:pt x="96" y="425"/>
                    <a:pt x="96" y="443"/>
                  </a:cubicBezTo>
                  <a:cubicBezTo>
                    <a:pt x="96" y="461"/>
                    <a:pt x="0" y="481"/>
                    <a:pt x="0" y="499"/>
                  </a:cubicBezTo>
                  <a:cubicBezTo>
                    <a:pt x="0" y="517"/>
                    <a:pt x="80" y="545"/>
                    <a:pt x="96" y="554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55" name="Group 23"/>
          <p:cNvGrpSpPr>
            <a:grpSpLocks/>
          </p:cNvGrpSpPr>
          <p:nvPr/>
        </p:nvGrpSpPr>
        <p:grpSpPr bwMode="auto">
          <a:xfrm>
            <a:off x="2438400" y="5334000"/>
            <a:ext cx="4152900" cy="515938"/>
            <a:chOff x="1536" y="3360"/>
            <a:chExt cx="2616" cy="325"/>
          </a:xfrm>
        </p:grpSpPr>
        <p:sp>
          <p:nvSpPr>
            <p:cNvPr id="44056" name="Freeform 24"/>
            <p:cNvSpPr>
              <a:spLocks/>
            </p:cNvSpPr>
            <p:nvPr/>
          </p:nvSpPr>
          <p:spPr bwMode="auto">
            <a:xfrm>
              <a:off x="4048" y="3360"/>
              <a:ext cx="104" cy="325"/>
            </a:xfrm>
            <a:custGeom>
              <a:avLst/>
              <a:gdLst>
                <a:gd name="T0" fmla="*/ 48 w 104"/>
                <a:gd name="T1" fmla="*/ 0 h 325"/>
                <a:gd name="T2" fmla="*/ 96 w 104"/>
                <a:gd name="T3" fmla="*/ 48 h 325"/>
                <a:gd name="T4" fmla="*/ 0 w 104"/>
                <a:gd name="T5" fmla="*/ 103 h 325"/>
                <a:gd name="T6" fmla="*/ 96 w 104"/>
                <a:gd name="T7" fmla="*/ 159 h 325"/>
                <a:gd name="T8" fmla="*/ 0 w 104"/>
                <a:gd name="T9" fmla="*/ 215 h 325"/>
                <a:gd name="T10" fmla="*/ 96 w 104"/>
                <a:gd name="T11" fmla="*/ 270 h 325"/>
                <a:gd name="T12" fmla="*/ 0 w 104"/>
                <a:gd name="T13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25">
                  <a:moveTo>
                    <a:pt x="48" y="0"/>
                  </a:moveTo>
                  <a:cubicBezTo>
                    <a:pt x="76" y="15"/>
                    <a:pt x="104" y="31"/>
                    <a:pt x="96" y="48"/>
                  </a:cubicBezTo>
                  <a:cubicBezTo>
                    <a:pt x="88" y="65"/>
                    <a:pt x="0" y="85"/>
                    <a:pt x="0" y="103"/>
                  </a:cubicBezTo>
                  <a:cubicBezTo>
                    <a:pt x="0" y="121"/>
                    <a:pt x="96" y="140"/>
                    <a:pt x="96" y="159"/>
                  </a:cubicBezTo>
                  <a:cubicBezTo>
                    <a:pt x="96" y="178"/>
                    <a:pt x="0" y="197"/>
                    <a:pt x="0" y="215"/>
                  </a:cubicBezTo>
                  <a:cubicBezTo>
                    <a:pt x="0" y="233"/>
                    <a:pt x="96" y="252"/>
                    <a:pt x="96" y="270"/>
                  </a:cubicBezTo>
                  <a:cubicBezTo>
                    <a:pt x="96" y="288"/>
                    <a:pt x="16" y="316"/>
                    <a:pt x="0" y="325"/>
                  </a:cubicBezTo>
                </a:path>
              </a:pathLst>
            </a:custGeom>
            <a:noFill/>
            <a:ln w="25400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7" name="Freeform 25"/>
            <p:cNvSpPr>
              <a:spLocks/>
            </p:cNvSpPr>
            <p:nvPr/>
          </p:nvSpPr>
          <p:spPr bwMode="auto">
            <a:xfrm>
              <a:off x="1536" y="3360"/>
              <a:ext cx="104" cy="325"/>
            </a:xfrm>
            <a:custGeom>
              <a:avLst/>
              <a:gdLst>
                <a:gd name="T0" fmla="*/ 48 w 104"/>
                <a:gd name="T1" fmla="*/ 0 h 325"/>
                <a:gd name="T2" fmla="*/ 96 w 104"/>
                <a:gd name="T3" fmla="*/ 48 h 325"/>
                <a:gd name="T4" fmla="*/ 0 w 104"/>
                <a:gd name="T5" fmla="*/ 103 h 325"/>
                <a:gd name="T6" fmla="*/ 96 w 104"/>
                <a:gd name="T7" fmla="*/ 159 h 325"/>
                <a:gd name="T8" fmla="*/ 0 w 104"/>
                <a:gd name="T9" fmla="*/ 215 h 325"/>
                <a:gd name="T10" fmla="*/ 96 w 104"/>
                <a:gd name="T11" fmla="*/ 270 h 325"/>
                <a:gd name="T12" fmla="*/ 0 w 104"/>
                <a:gd name="T13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25">
                  <a:moveTo>
                    <a:pt x="48" y="0"/>
                  </a:moveTo>
                  <a:cubicBezTo>
                    <a:pt x="76" y="15"/>
                    <a:pt x="104" y="31"/>
                    <a:pt x="96" y="48"/>
                  </a:cubicBezTo>
                  <a:cubicBezTo>
                    <a:pt x="88" y="65"/>
                    <a:pt x="0" y="85"/>
                    <a:pt x="0" y="103"/>
                  </a:cubicBezTo>
                  <a:cubicBezTo>
                    <a:pt x="0" y="121"/>
                    <a:pt x="96" y="140"/>
                    <a:pt x="96" y="159"/>
                  </a:cubicBezTo>
                  <a:cubicBezTo>
                    <a:pt x="96" y="178"/>
                    <a:pt x="0" y="197"/>
                    <a:pt x="0" y="215"/>
                  </a:cubicBezTo>
                  <a:cubicBezTo>
                    <a:pt x="0" y="233"/>
                    <a:pt x="96" y="252"/>
                    <a:pt x="96" y="270"/>
                  </a:cubicBezTo>
                  <a:cubicBezTo>
                    <a:pt x="96" y="288"/>
                    <a:pt x="16" y="316"/>
                    <a:pt x="0" y="32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58" name="Group 26"/>
          <p:cNvGrpSpPr>
            <a:grpSpLocks/>
          </p:cNvGrpSpPr>
          <p:nvPr/>
        </p:nvGrpSpPr>
        <p:grpSpPr bwMode="auto">
          <a:xfrm>
            <a:off x="2451100" y="5857875"/>
            <a:ext cx="4152900" cy="660400"/>
            <a:chOff x="1544" y="3690"/>
            <a:chExt cx="2616" cy="416"/>
          </a:xfrm>
        </p:grpSpPr>
        <p:sp>
          <p:nvSpPr>
            <p:cNvPr id="44059" name="Freeform 27"/>
            <p:cNvSpPr>
              <a:spLocks/>
            </p:cNvSpPr>
            <p:nvPr/>
          </p:nvSpPr>
          <p:spPr bwMode="auto">
            <a:xfrm>
              <a:off x="4056" y="3690"/>
              <a:ext cx="104" cy="416"/>
            </a:xfrm>
            <a:custGeom>
              <a:avLst/>
              <a:gdLst>
                <a:gd name="T0" fmla="*/ 0 w 104"/>
                <a:gd name="T1" fmla="*/ 0 h 416"/>
                <a:gd name="T2" fmla="*/ 96 w 104"/>
                <a:gd name="T3" fmla="*/ 56 h 416"/>
                <a:gd name="T4" fmla="*/ 0 w 104"/>
                <a:gd name="T5" fmla="*/ 112 h 416"/>
                <a:gd name="T6" fmla="*/ 96 w 104"/>
                <a:gd name="T7" fmla="*/ 167 h 416"/>
                <a:gd name="T8" fmla="*/ 0 w 104"/>
                <a:gd name="T9" fmla="*/ 222 h 416"/>
                <a:gd name="T10" fmla="*/ 96 w 104"/>
                <a:gd name="T11" fmla="*/ 278 h 416"/>
                <a:gd name="T12" fmla="*/ 0 w 104"/>
                <a:gd name="T13" fmla="*/ 333 h 416"/>
                <a:gd name="T14" fmla="*/ 96 w 104"/>
                <a:gd name="T15" fmla="*/ 388 h 416"/>
                <a:gd name="T16" fmla="*/ 48 w 104"/>
                <a:gd name="T17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416">
                  <a:moveTo>
                    <a:pt x="0" y="0"/>
                  </a:moveTo>
                  <a:cubicBezTo>
                    <a:pt x="16" y="9"/>
                    <a:pt x="96" y="37"/>
                    <a:pt x="96" y="56"/>
                  </a:cubicBezTo>
                  <a:cubicBezTo>
                    <a:pt x="96" y="75"/>
                    <a:pt x="0" y="94"/>
                    <a:pt x="0" y="112"/>
                  </a:cubicBezTo>
                  <a:cubicBezTo>
                    <a:pt x="0" y="130"/>
                    <a:pt x="96" y="149"/>
                    <a:pt x="96" y="167"/>
                  </a:cubicBezTo>
                  <a:cubicBezTo>
                    <a:pt x="96" y="185"/>
                    <a:pt x="0" y="204"/>
                    <a:pt x="0" y="222"/>
                  </a:cubicBezTo>
                  <a:cubicBezTo>
                    <a:pt x="0" y="240"/>
                    <a:pt x="96" y="260"/>
                    <a:pt x="96" y="278"/>
                  </a:cubicBezTo>
                  <a:cubicBezTo>
                    <a:pt x="96" y="296"/>
                    <a:pt x="0" y="315"/>
                    <a:pt x="0" y="333"/>
                  </a:cubicBezTo>
                  <a:cubicBezTo>
                    <a:pt x="0" y="351"/>
                    <a:pt x="88" y="374"/>
                    <a:pt x="96" y="388"/>
                  </a:cubicBezTo>
                  <a:cubicBezTo>
                    <a:pt x="104" y="402"/>
                    <a:pt x="56" y="411"/>
                    <a:pt x="48" y="4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0" name="Freeform 28"/>
            <p:cNvSpPr>
              <a:spLocks/>
            </p:cNvSpPr>
            <p:nvPr/>
          </p:nvSpPr>
          <p:spPr bwMode="auto">
            <a:xfrm>
              <a:off x="1544" y="3690"/>
              <a:ext cx="104" cy="416"/>
            </a:xfrm>
            <a:custGeom>
              <a:avLst/>
              <a:gdLst>
                <a:gd name="T0" fmla="*/ 0 w 104"/>
                <a:gd name="T1" fmla="*/ 0 h 416"/>
                <a:gd name="T2" fmla="*/ 96 w 104"/>
                <a:gd name="T3" fmla="*/ 56 h 416"/>
                <a:gd name="T4" fmla="*/ 0 w 104"/>
                <a:gd name="T5" fmla="*/ 112 h 416"/>
                <a:gd name="T6" fmla="*/ 96 w 104"/>
                <a:gd name="T7" fmla="*/ 167 h 416"/>
                <a:gd name="T8" fmla="*/ 0 w 104"/>
                <a:gd name="T9" fmla="*/ 222 h 416"/>
                <a:gd name="T10" fmla="*/ 96 w 104"/>
                <a:gd name="T11" fmla="*/ 278 h 416"/>
                <a:gd name="T12" fmla="*/ 0 w 104"/>
                <a:gd name="T13" fmla="*/ 333 h 416"/>
                <a:gd name="T14" fmla="*/ 96 w 104"/>
                <a:gd name="T15" fmla="*/ 388 h 416"/>
                <a:gd name="T16" fmla="*/ 48 w 104"/>
                <a:gd name="T17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416">
                  <a:moveTo>
                    <a:pt x="0" y="0"/>
                  </a:moveTo>
                  <a:cubicBezTo>
                    <a:pt x="16" y="9"/>
                    <a:pt x="96" y="37"/>
                    <a:pt x="96" y="56"/>
                  </a:cubicBezTo>
                  <a:cubicBezTo>
                    <a:pt x="96" y="75"/>
                    <a:pt x="0" y="94"/>
                    <a:pt x="0" y="112"/>
                  </a:cubicBezTo>
                  <a:cubicBezTo>
                    <a:pt x="0" y="130"/>
                    <a:pt x="96" y="149"/>
                    <a:pt x="96" y="167"/>
                  </a:cubicBezTo>
                  <a:cubicBezTo>
                    <a:pt x="96" y="185"/>
                    <a:pt x="0" y="204"/>
                    <a:pt x="0" y="222"/>
                  </a:cubicBezTo>
                  <a:cubicBezTo>
                    <a:pt x="0" y="240"/>
                    <a:pt x="96" y="260"/>
                    <a:pt x="96" y="278"/>
                  </a:cubicBezTo>
                  <a:cubicBezTo>
                    <a:pt x="96" y="296"/>
                    <a:pt x="0" y="315"/>
                    <a:pt x="0" y="333"/>
                  </a:cubicBezTo>
                  <a:cubicBezTo>
                    <a:pt x="0" y="351"/>
                    <a:pt x="88" y="374"/>
                    <a:pt x="96" y="388"/>
                  </a:cubicBezTo>
                  <a:cubicBezTo>
                    <a:pt x="104" y="402"/>
                    <a:pt x="56" y="411"/>
                    <a:pt x="48" y="4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utoUpdateAnimBg="0"/>
      <p:bldP spid="4403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Active Messages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Paradigm for message-based communication</a:t>
            </a:r>
          </a:p>
          <a:p>
            <a:pPr lvl="1"/>
            <a:r>
              <a:rPr lang="en-US"/>
              <a:t>Concept: Overlap communication/computation</a:t>
            </a:r>
          </a:p>
          <a:p>
            <a:r>
              <a:rPr lang="en-US"/>
              <a:t>Implementation</a:t>
            </a:r>
          </a:p>
          <a:p>
            <a:pPr lvl="1"/>
            <a:r>
              <a:rPr lang="en-US"/>
              <a:t>Two-phase request/reply pairs</a:t>
            </a:r>
          </a:p>
          <a:p>
            <a:pPr lvl="1"/>
            <a:r>
              <a:rPr lang="en-US"/>
              <a:t>Endpoints: Processes Connection to a Virtual Network</a:t>
            </a:r>
          </a:p>
          <a:p>
            <a:pPr lvl="1"/>
            <a:r>
              <a:rPr lang="en-US"/>
              <a:t>Bundles: Collection of process endpoints</a:t>
            </a:r>
          </a:p>
          <a:p>
            <a:r>
              <a:rPr lang="en-US"/>
              <a:t>Operations</a:t>
            </a:r>
          </a:p>
          <a:p>
            <a:pPr lvl="1"/>
            <a:r>
              <a:rPr lang="en-US" i="1"/>
              <a:t>AM_Map(), AM_Request(), AM_Reply(), AM_Poll()</a:t>
            </a:r>
          </a:p>
          <a:p>
            <a:pPr lvl="1"/>
            <a:r>
              <a:rPr lang="en-US"/>
              <a:t>Credit based flow-control scheme</a:t>
            </a:r>
            <a:r>
              <a:rPr lang="en-US" i="1"/>
              <a:t>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AM-VIA Components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3657600" cy="4724400"/>
          </a:xfrm>
        </p:spPr>
        <p:txBody>
          <a:bodyPr/>
          <a:lstStyle/>
          <a:p>
            <a:r>
              <a:rPr lang="en-US"/>
              <a:t>VI Queue (VIQ)</a:t>
            </a:r>
          </a:p>
          <a:p>
            <a:pPr lvl="1"/>
            <a:r>
              <a:rPr lang="en-US"/>
              <a:t>Logical channel for AM message type</a:t>
            </a:r>
          </a:p>
          <a:p>
            <a:pPr lvl="1"/>
            <a:r>
              <a:rPr lang="en-US"/>
              <a:t>VI &amp; independent Send/Receive Queues</a:t>
            </a:r>
          </a:p>
          <a:p>
            <a:pPr lvl="1"/>
            <a:r>
              <a:rPr lang="en-US"/>
              <a:t>Independent request credit scheme </a:t>
            </a:r>
            <a:br>
              <a:rPr lang="en-US"/>
            </a:br>
            <a:r>
              <a:rPr lang="en-US"/>
              <a:t>(counter </a:t>
            </a:r>
            <a:r>
              <a:rPr lang="en-US">
                <a:latin typeface="Courier New" panose="02070309020205020404" pitchFamily="49" charset="0"/>
              </a:rPr>
              <a:t>n</a:t>
            </a:r>
            <a:r>
              <a:rPr lang="en-US"/>
              <a:t>)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6178550" y="4800600"/>
            <a:ext cx="1136650" cy="977900"/>
            <a:chOff x="4128" y="1824"/>
            <a:chExt cx="1056" cy="968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4128" y="1824"/>
              <a:ext cx="1056" cy="96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274" y="2496"/>
              <a:ext cx="323" cy="12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4272" y="2304"/>
              <a:ext cx="323" cy="12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4272" y="2112"/>
              <a:ext cx="323" cy="12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4717" y="2352"/>
              <a:ext cx="323" cy="12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4715" y="2160"/>
              <a:ext cx="323" cy="12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4715" y="1968"/>
              <a:ext cx="323" cy="12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6054725" y="2209800"/>
            <a:ext cx="685800" cy="2286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743700" y="2209800"/>
            <a:ext cx="685800" cy="2286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6858000" y="5791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64770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71628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6781800" y="54102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VI</a:t>
            </a: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6070600" y="37338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6756400" y="37338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5173663" y="3733800"/>
            <a:ext cx="94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Dxs</a:t>
            </a:r>
            <a:br>
              <a:rPr lang="en-US" sz="2000"/>
            </a:br>
            <a:r>
              <a:rPr lang="en-US" sz="2000">
                <a:latin typeface="Courier New" panose="02070309020205020404" pitchFamily="49" charset="0"/>
              </a:rPr>
              <a:t>(2*k)</a:t>
            </a:r>
            <a:endParaRPr lang="en-US" sz="2000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7348538" y="37338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Dxs</a:t>
            </a:r>
            <a:br>
              <a:rPr lang="en-US" sz="2000"/>
            </a:br>
            <a:r>
              <a:rPr lang="en-US" sz="2000">
                <a:latin typeface="Courier New" panose="02070309020205020404" pitchFamily="49" charset="0"/>
              </a:rPr>
              <a:t>(2*k +1)</a:t>
            </a:r>
            <a:endParaRPr lang="en-US" sz="2000"/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5145088" y="2438400"/>
            <a:ext cx="94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Data</a:t>
            </a:r>
            <a:br>
              <a:rPr lang="en-US" sz="2000"/>
            </a:br>
            <a:r>
              <a:rPr lang="en-US" sz="2000">
                <a:latin typeface="Courier New" panose="02070309020205020404" pitchFamily="49" charset="0"/>
              </a:rPr>
              <a:t>(2*k)</a:t>
            </a:r>
            <a:endParaRPr lang="en-US" sz="2000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7348538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Data</a:t>
            </a:r>
            <a:br>
              <a:rPr lang="en-US" sz="2000"/>
            </a:br>
            <a:r>
              <a:rPr lang="en-US" sz="2000">
                <a:latin typeface="Courier New" panose="02070309020205020404" pitchFamily="49" charset="0"/>
              </a:rPr>
              <a:t>(2*k +1)</a:t>
            </a:r>
            <a:endParaRPr lang="en-US" sz="2000"/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 rot="-5400000">
            <a:off x="5923757" y="2991643"/>
            <a:ext cx="101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969696"/>
                </a:solidFill>
              </a:rPr>
              <a:t>Send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 rot="-5400000">
            <a:off x="6581776" y="2992437"/>
            <a:ext cx="995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969696"/>
                </a:solidFill>
              </a:rPr>
              <a:t>Recv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400800" y="1781175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latin typeface="Courier New" panose="02070309020205020404" pitchFamily="49" charset="0"/>
              </a:rPr>
              <a:t>n &lt; k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6359525" y="1774825"/>
            <a:ext cx="803275" cy="3254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6057900" y="4306888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6057900" y="4116388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6057900" y="39243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6057900" y="37338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6057900" y="4498975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5" name="Line 39"/>
          <p:cNvSpPr>
            <a:spLocks noChangeShapeType="1"/>
          </p:cNvSpPr>
          <p:nvPr/>
        </p:nvSpPr>
        <p:spPr bwMode="auto">
          <a:xfrm>
            <a:off x="6743700" y="4344988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Line 40"/>
          <p:cNvSpPr>
            <a:spLocks noChangeShapeType="1"/>
          </p:cNvSpPr>
          <p:nvPr/>
        </p:nvSpPr>
        <p:spPr bwMode="auto">
          <a:xfrm>
            <a:off x="6743700" y="4192588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Line 41"/>
          <p:cNvSpPr>
            <a:spLocks noChangeShapeType="1"/>
          </p:cNvSpPr>
          <p:nvPr/>
        </p:nvSpPr>
        <p:spPr bwMode="auto">
          <a:xfrm>
            <a:off x="6743700" y="40386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Line 42"/>
          <p:cNvSpPr>
            <a:spLocks noChangeShapeType="1"/>
          </p:cNvSpPr>
          <p:nvPr/>
        </p:nvSpPr>
        <p:spPr bwMode="auto">
          <a:xfrm>
            <a:off x="6743700" y="37338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Line 43"/>
          <p:cNvSpPr>
            <a:spLocks noChangeShapeType="1"/>
          </p:cNvSpPr>
          <p:nvPr/>
        </p:nvSpPr>
        <p:spPr bwMode="auto">
          <a:xfrm>
            <a:off x="6731000" y="4498975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Line 44"/>
          <p:cNvSpPr>
            <a:spLocks noChangeShapeType="1"/>
          </p:cNvSpPr>
          <p:nvPr/>
        </p:nvSpPr>
        <p:spPr bwMode="auto">
          <a:xfrm>
            <a:off x="6743700" y="38862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Line 45"/>
          <p:cNvSpPr>
            <a:spLocks noChangeShapeType="1"/>
          </p:cNvSpPr>
          <p:nvPr/>
        </p:nvSpPr>
        <p:spPr bwMode="auto">
          <a:xfrm>
            <a:off x="6057900" y="33528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Line 46"/>
          <p:cNvSpPr>
            <a:spLocks noChangeShapeType="1"/>
          </p:cNvSpPr>
          <p:nvPr/>
        </p:nvSpPr>
        <p:spPr bwMode="auto">
          <a:xfrm>
            <a:off x="6057900" y="29718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Line 47"/>
          <p:cNvSpPr>
            <a:spLocks noChangeShapeType="1"/>
          </p:cNvSpPr>
          <p:nvPr/>
        </p:nvSpPr>
        <p:spPr bwMode="auto">
          <a:xfrm>
            <a:off x="6057900" y="25908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4" name="Line 48"/>
          <p:cNvSpPr>
            <a:spLocks noChangeShapeType="1"/>
          </p:cNvSpPr>
          <p:nvPr/>
        </p:nvSpPr>
        <p:spPr bwMode="auto">
          <a:xfrm>
            <a:off x="6057900" y="22098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Line 49"/>
          <p:cNvSpPr>
            <a:spLocks noChangeShapeType="1"/>
          </p:cNvSpPr>
          <p:nvPr/>
        </p:nvSpPr>
        <p:spPr bwMode="auto">
          <a:xfrm>
            <a:off x="6743700" y="34290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6" name="Line 50"/>
          <p:cNvSpPr>
            <a:spLocks noChangeShapeType="1"/>
          </p:cNvSpPr>
          <p:nvPr/>
        </p:nvSpPr>
        <p:spPr bwMode="auto">
          <a:xfrm>
            <a:off x="6743700" y="31242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7" name="Line 51"/>
          <p:cNvSpPr>
            <a:spLocks noChangeShapeType="1"/>
          </p:cNvSpPr>
          <p:nvPr/>
        </p:nvSpPr>
        <p:spPr bwMode="auto">
          <a:xfrm>
            <a:off x="6743700" y="28194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8" name="Line 52"/>
          <p:cNvSpPr>
            <a:spLocks noChangeShapeType="1"/>
          </p:cNvSpPr>
          <p:nvPr/>
        </p:nvSpPr>
        <p:spPr bwMode="auto">
          <a:xfrm>
            <a:off x="6743700" y="22098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9" name="Line 53"/>
          <p:cNvSpPr>
            <a:spLocks noChangeShapeType="1"/>
          </p:cNvSpPr>
          <p:nvPr/>
        </p:nvSpPr>
        <p:spPr bwMode="auto">
          <a:xfrm>
            <a:off x="6743700" y="25146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AM-VIA Components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3657600" cy="4724400"/>
          </a:xfrm>
        </p:spPr>
        <p:txBody>
          <a:bodyPr/>
          <a:lstStyle/>
          <a:p>
            <a:r>
              <a:rPr lang="en-US"/>
              <a:t>VI Queue (VIQ)</a:t>
            </a:r>
          </a:p>
          <a:p>
            <a:pPr lvl="1"/>
            <a:r>
              <a:rPr lang="en-US"/>
              <a:t>Logical channel for AM message type</a:t>
            </a:r>
          </a:p>
          <a:p>
            <a:pPr lvl="1"/>
            <a:r>
              <a:rPr lang="en-US"/>
              <a:t>VI &amp; independent Send/Receive Queues</a:t>
            </a:r>
          </a:p>
          <a:p>
            <a:pPr lvl="1"/>
            <a:r>
              <a:rPr lang="en-US"/>
              <a:t>Independent request credit scheme </a:t>
            </a:r>
            <a:br>
              <a:rPr lang="en-US"/>
            </a:br>
            <a:r>
              <a:rPr lang="en-US"/>
              <a:t>(counter </a:t>
            </a:r>
            <a:r>
              <a:rPr lang="en-US">
                <a:latin typeface="Courier New" panose="02070309020205020404" pitchFamily="49" charset="0"/>
              </a:rPr>
              <a:t>n</a:t>
            </a:r>
            <a:r>
              <a:rPr lang="en-US"/>
              <a:t>)</a:t>
            </a:r>
          </a:p>
          <a:p>
            <a:r>
              <a:rPr lang="en-US"/>
              <a:t>MAP Object</a:t>
            </a:r>
          </a:p>
          <a:p>
            <a:pPr lvl="1"/>
            <a:r>
              <a:rPr lang="en-US"/>
              <a:t>Container for 3 VIQ’s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Short</a:t>
            </a:r>
            <a:r>
              <a:rPr lang="en-US"/>
              <a:t>,</a:t>
            </a:r>
            <a:r>
              <a:rPr lang="en-US">
                <a:solidFill>
                  <a:schemeClr val="accent2"/>
                </a:solidFill>
              </a:rPr>
              <a:t>Medium</a:t>
            </a:r>
            <a:r>
              <a:rPr lang="en-US"/>
              <a:t>,</a:t>
            </a:r>
            <a:r>
              <a:rPr lang="en-US">
                <a:solidFill>
                  <a:srgbClr val="339966"/>
                </a:solidFill>
              </a:rPr>
              <a:t>Long</a:t>
            </a:r>
          </a:p>
        </p:txBody>
      </p:sp>
      <p:grpSp>
        <p:nvGrpSpPr>
          <p:cNvPr id="15513" name="Group 153"/>
          <p:cNvGrpSpPr>
            <a:grpSpLocks/>
          </p:cNvGrpSpPr>
          <p:nvPr/>
        </p:nvGrpSpPr>
        <p:grpSpPr bwMode="auto">
          <a:xfrm>
            <a:off x="6553200" y="2286000"/>
            <a:ext cx="835025" cy="2416175"/>
            <a:chOff x="4128" y="1296"/>
            <a:chExt cx="526" cy="1522"/>
          </a:xfrm>
        </p:grpSpPr>
        <p:grpSp>
          <p:nvGrpSpPr>
            <p:cNvPr id="15445" name="Group 85"/>
            <p:cNvGrpSpPr>
              <a:grpSpLocks/>
            </p:cNvGrpSpPr>
            <p:nvPr/>
          </p:nvGrpSpPr>
          <p:grpSpPr bwMode="auto">
            <a:xfrm>
              <a:off x="4174" y="2446"/>
              <a:ext cx="432" cy="372"/>
              <a:chOff x="4128" y="1824"/>
              <a:chExt cx="1056" cy="968"/>
            </a:xfrm>
          </p:grpSpPr>
          <p:sp>
            <p:nvSpPr>
              <p:cNvPr id="15446" name="Rectangle 86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7" name="Rectangle 87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8" name="Rectangle 88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9" name="Rectangle 89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0" name="Rectangle 90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1" name="Rectangle 91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2" name="Rectangle 92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54" name="Rectangle 94"/>
            <p:cNvSpPr>
              <a:spLocks noChangeArrowheads="1"/>
            </p:cNvSpPr>
            <p:nvPr/>
          </p:nvSpPr>
          <p:spPr bwMode="auto">
            <a:xfrm>
              <a:off x="4389" y="1461"/>
              <a:ext cx="260" cy="8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6" name="Line 96"/>
            <p:cNvSpPr>
              <a:spLocks noChangeShapeType="1"/>
            </p:cNvSpPr>
            <p:nvPr/>
          </p:nvSpPr>
          <p:spPr bwMode="auto">
            <a:xfrm>
              <a:off x="4287" y="2330"/>
              <a:ext cx="0" cy="1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7" name="Line 97"/>
            <p:cNvSpPr>
              <a:spLocks noChangeShapeType="1"/>
            </p:cNvSpPr>
            <p:nvPr/>
          </p:nvSpPr>
          <p:spPr bwMode="auto">
            <a:xfrm flipV="1">
              <a:off x="4548" y="2330"/>
              <a:ext cx="0" cy="1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9" name="Line 99"/>
            <p:cNvSpPr>
              <a:spLocks noChangeShapeType="1"/>
            </p:cNvSpPr>
            <p:nvPr/>
          </p:nvSpPr>
          <p:spPr bwMode="auto">
            <a:xfrm>
              <a:off x="4133" y="2041"/>
              <a:ext cx="2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0" name="Line 100"/>
            <p:cNvSpPr>
              <a:spLocks noChangeShapeType="1"/>
            </p:cNvSpPr>
            <p:nvPr/>
          </p:nvSpPr>
          <p:spPr bwMode="auto">
            <a:xfrm>
              <a:off x="4393" y="2041"/>
              <a:ext cx="2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8" name="Rectangle 108"/>
            <p:cNvSpPr>
              <a:spLocks noChangeArrowheads="1"/>
            </p:cNvSpPr>
            <p:nvPr/>
          </p:nvSpPr>
          <p:spPr bwMode="auto">
            <a:xfrm>
              <a:off x="4243" y="1296"/>
              <a:ext cx="305" cy="1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" name="Rectangle 110"/>
            <p:cNvSpPr>
              <a:spLocks noChangeArrowheads="1"/>
            </p:cNvSpPr>
            <p:nvPr/>
          </p:nvSpPr>
          <p:spPr bwMode="auto">
            <a:xfrm>
              <a:off x="4128" y="1461"/>
              <a:ext cx="261" cy="8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15" name="Group 155"/>
          <p:cNvGrpSpPr>
            <a:grpSpLocks/>
          </p:cNvGrpSpPr>
          <p:nvPr/>
        </p:nvGrpSpPr>
        <p:grpSpPr bwMode="auto">
          <a:xfrm>
            <a:off x="7391400" y="2286000"/>
            <a:ext cx="835025" cy="2416175"/>
            <a:chOff x="4656" y="1296"/>
            <a:chExt cx="526" cy="1522"/>
          </a:xfrm>
        </p:grpSpPr>
        <p:grpSp>
          <p:nvGrpSpPr>
            <p:cNvPr id="15473" name="Group 113"/>
            <p:cNvGrpSpPr>
              <a:grpSpLocks/>
            </p:cNvGrpSpPr>
            <p:nvPr/>
          </p:nvGrpSpPr>
          <p:grpSpPr bwMode="auto">
            <a:xfrm>
              <a:off x="4702" y="2446"/>
              <a:ext cx="432" cy="372"/>
              <a:chOff x="4128" y="1824"/>
              <a:chExt cx="1056" cy="968"/>
            </a:xfrm>
          </p:grpSpPr>
          <p:sp>
            <p:nvSpPr>
              <p:cNvPr id="15474" name="Rectangle 114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5" name="Rectangle 115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6" name="Rectangle 116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7" name="Rectangle 117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8" name="Rectangle 118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9" name="Rectangle 119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0" name="Rectangle 120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81" name="Rectangle 121"/>
            <p:cNvSpPr>
              <a:spLocks noChangeArrowheads="1"/>
            </p:cNvSpPr>
            <p:nvPr/>
          </p:nvSpPr>
          <p:spPr bwMode="auto">
            <a:xfrm>
              <a:off x="4917" y="1461"/>
              <a:ext cx="260" cy="8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2" name="Line 122"/>
            <p:cNvSpPr>
              <a:spLocks noChangeShapeType="1"/>
            </p:cNvSpPr>
            <p:nvPr/>
          </p:nvSpPr>
          <p:spPr bwMode="auto">
            <a:xfrm>
              <a:off x="4815" y="2330"/>
              <a:ext cx="0" cy="1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3" name="Line 123"/>
            <p:cNvSpPr>
              <a:spLocks noChangeShapeType="1"/>
            </p:cNvSpPr>
            <p:nvPr/>
          </p:nvSpPr>
          <p:spPr bwMode="auto">
            <a:xfrm flipV="1">
              <a:off x="5076" y="2330"/>
              <a:ext cx="0" cy="1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4" name="Line 124"/>
            <p:cNvSpPr>
              <a:spLocks noChangeShapeType="1"/>
            </p:cNvSpPr>
            <p:nvPr/>
          </p:nvSpPr>
          <p:spPr bwMode="auto">
            <a:xfrm>
              <a:off x="4661" y="2041"/>
              <a:ext cx="2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5" name="Line 125"/>
            <p:cNvSpPr>
              <a:spLocks noChangeShapeType="1"/>
            </p:cNvSpPr>
            <p:nvPr/>
          </p:nvSpPr>
          <p:spPr bwMode="auto">
            <a:xfrm>
              <a:off x="4921" y="2041"/>
              <a:ext cx="2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6" name="Rectangle 126"/>
            <p:cNvSpPr>
              <a:spLocks noChangeArrowheads="1"/>
            </p:cNvSpPr>
            <p:nvPr/>
          </p:nvSpPr>
          <p:spPr bwMode="auto">
            <a:xfrm>
              <a:off x="4771" y="1296"/>
              <a:ext cx="305" cy="1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7" name="Rectangle 127"/>
            <p:cNvSpPr>
              <a:spLocks noChangeArrowheads="1"/>
            </p:cNvSpPr>
            <p:nvPr/>
          </p:nvSpPr>
          <p:spPr bwMode="auto">
            <a:xfrm>
              <a:off x="4656" y="1461"/>
              <a:ext cx="261" cy="8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14" name="Group 154"/>
          <p:cNvGrpSpPr>
            <a:grpSpLocks/>
          </p:cNvGrpSpPr>
          <p:nvPr/>
        </p:nvGrpSpPr>
        <p:grpSpPr bwMode="auto">
          <a:xfrm>
            <a:off x="5715000" y="2286000"/>
            <a:ext cx="835025" cy="2416175"/>
            <a:chOff x="3600" y="1296"/>
            <a:chExt cx="526" cy="1522"/>
          </a:xfrm>
        </p:grpSpPr>
        <p:grpSp>
          <p:nvGrpSpPr>
            <p:cNvPr id="15489" name="Group 129"/>
            <p:cNvGrpSpPr>
              <a:grpSpLocks/>
            </p:cNvGrpSpPr>
            <p:nvPr/>
          </p:nvGrpSpPr>
          <p:grpSpPr bwMode="auto">
            <a:xfrm>
              <a:off x="3646" y="2446"/>
              <a:ext cx="432" cy="372"/>
              <a:chOff x="4128" y="1824"/>
              <a:chExt cx="1056" cy="968"/>
            </a:xfrm>
          </p:grpSpPr>
          <p:sp>
            <p:nvSpPr>
              <p:cNvPr id="15490" name="Rectangle 130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1" name="Rectangle 131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2" name="Rectangle 132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3" name="Rectangle 133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4" name="Rectangle 134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5" name="Rectangle 135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6" name="Rectangle 136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97" name="Rectangle 137"/>
            <p:cNvSpPr>
              <a:spLocks noChangeArrowheads="1"/>
            </p:cNvSpPr>
            <p:nvPr/>
          </p:nvSpPr>
          <p:spPr bwMode="auto">
            <a:xfrm>
              <a:off x="3861" y="1461"/>
              <a:ext cx="260" cy="8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8" name="Line 138"/>
            <p:cNvSpPr>
              <a:spLocks noChangeShapeType="1"/>
            </p:cNvSpPr>
            <p:nvPr/>
          </p:nvSpPr>
          <p:spPr bwMode="auto">
            <a:xfrm>
              <a:off x="3759" y="2330"/>
              <a:ext cx="0" cy="1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9" name="Line 139"/>
            <p:cNvSpPr>
              <a:spLocks noChangeShapeType="1"/>
            </p:cNvSpPr>
            <p:nvPr/>
          </p:nvSpPr>
          <p:spPr bwMode="auto">
            <a:xfrm flipV="1">
              <a:off x="4020" y="2330"/>
              <a:ext cx="0" cy="1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0" name="Line 140"/>
            <p:cNvSpPr>
              <a:spLocks noChangeShapeType="1"/>
            </p:cNvSpPr>
            <p:nvPr/>
          </p:nvSpPr>
          <p:spPr bwMode="auto">
            <a:xfrm>
              <a:off x="3605" y="2041"/>
              <a:ext cx="2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1" name="Line 141"/>
            <p:cNvSpPr>
              <a:spLocks noChangeShapeType="1"/>
            </p:cNvSpPr>
            <p:nvPr/>
          </p:nvSpPr>
          <p:spPr bwMode="auto">
            <a:xfrm>
              <a:off x="3865" y="2041"/>
              <a:ext cx="2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2" name="Rectangle 142"/>
            <p:cNvSpPr>
              <a:spLocks noChangeArrowheads="1"/>
            </p:cNvSpPr>
            <p:nvPr/>
          </p:nvSpPr>
          <p:spPr bwMode="auto">
            <a:xfrm>
              <a:off x="3715" y="1296"/>
              <a:ext cx="305" cy="1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3" name="Rectangle 143"/>
            <p:cNvSpPr>
              <a:spLocks noChangeArrowheads="1"/>
            </p:cNvSpPr>
            <p:nvPr/>
          </p:nvSpPr>
          <p:spPr bwMode="auto">
            <a:xfrm>
              <a:off x="3600" y="1461"/>
              <a:ext cx="261" cy="8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17" name="Group 157"/>
          <p:cNvGrpSpPr>
            <a:grpSpLocks/>
          </p:cNvGrpSpPr>
          <p:nvPr/>
        </p:nvGrpSpPr>
        <p:grpSpPr bwMode="auto">
          <a:xfrm>
            <a:off x="6130925" y="4721225"/>
            <a:ext cx="1676400" cy="1146175"/>
            <a:chOff x="3862" y="2830"/>
            <a:chExt cx="1056" cy="722"/>
          </a:xfrm>
        </p:grpSpPr>
        <p:sp>
          <p:nvSpPr>
            <p:cNvPr id="15506" name="Line 146"/>
            <p:cNvSpPr>
              <a:spLocks noChangeShapeType="1"/>
            </p:cNvSpPr>
            <p:nvPr/>
          </p:nvSpPr>
          <p:spPr bwMode="auto">
            <a:xfrm>
              <a:off x="4385" y="3168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507" name="AutoShape 147"/>
            <p:cNvCxnSpPr>
              <a:cxnSpLocks noChangeShapeType="1"/>
              <a:stCxn id="15490" idx="2"/>
              <a:endCxn id="15506" idx="0"/>
            </p:cNvCxnSpPr>
            <p:nvPr/>
          </p:nvCxnSpPr>
          <p:spPr bwMode="auto">
            <a:xfrm rot="16200000" flipH="1">
              <a:off x="3959" y="2733"/>
              <a:ext cx="330" cy="523"/>
            </a:xfrm>
            <a:prstGeom prst="curvedConnector3">
              <a:avLst>
                <a:gd name="adj1" fmla="val 49394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09" name="AutoShape 149"/>
            <p:cNvCxnSpPr>
              <a:cxnSpLocks noChangeShapeType="1"/>
              <a:stCxn id="15474" idx="2"/>
              <a:endCxn id="15506" idx="0"/>
            </p:cNvCxnSpPr>
            <p:nvPr/>
          </p:nvCxnSpPr>
          <p:spPr bwMode="auto">
            <a:xfrm rot="5400000">
              <a:off x="4487" y="2728"/>
              <a:ext cx="330" cy="533"/>
            </a:xfrm>
            <a:prstGeom prst="curvedConnector3">
              <a:avLst>
                <a:gd name="adj1" fmla="val 49394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10" name="AutoShape 150"/>
            <p:cNvCxnSpPr>
              <a:cxnSpLocks noChangeShapeType="1"/>
              <a:stCxn id="15446" idx="2"/>
              <a:endCxn id="15506" idx="0"/>
            </p:cNvCxnSpPr>
            <p:nvPr/>
          </p:nvCxnSpPr>
          <p:spPr bwMode="auto">
            <a:xfrm rot="5400000">
              <a:off x="4223" y="2992"/>
              <a:ext cx="330" cy="5"/>
            </a:xfrm>
            <a:prstGeom prst="curvedConnector3">
              <a:avLst>
                <a:gd name="adj1" fmla="val 49394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511" name="Rectangle 151"/>
          <p:cNvSpPr>
            <a:spLocks noChangeArrowheads="1"/>
          </p:cNvSpPr>
          <p:nvPr/>
        </p:nvSpPr>
        <p:spPr bwMode="auto">
          <a:xfrm>
            <a:off x="5486400" y="1752600"/>
            <a:ext cx="2971800" cy="3733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12" name="Text Box 152"/>
          <p:cNvSpPr txBox="1">
            <a:spLocks noChangeArrowheads="1"/>
          </p:cNvSpPr>
          <p:nvPr/>
        </p:nvSpPr>
        <p:spPr bwMode="auto">
          <a:xfrm>
            <a:off x="5486400" y="1752600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MAP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715000" y="2543175"/>
            <a:ext cx="2505075" cy="1382713"/>
          </a:xfrm>
          <a:prstGeom prst="rect">
            <a:avLst/>
          </a:prstGeom>
          <a:solidFill>
            <a:srgbClr val="CC0000">
              <a:alpha val="50000"/>
            </a:srgbClr>
          </a:solidFill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AM-VIA Components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3657600" cy="4724400"/>
          </a:xfrm>
        </p:spPr>
        <p:txBody>
          <a:bodyPr/>
          <a:lstStyle/>
          <a:p>
            <a:r>
              <a:rPr lang="en-US"/>
              <a:t>VI Queue (VIQ)</a:t>
            </a:r>
          </a:p>
          <a:p>
            <a:pPr lvl="1"/>
            <a:r>
              <a:rPr lang="en-US"/>
              <a:t>Logical channel for AM message type</a:t>
            </a:r>
          </a:p>
          <a:p>
            <a:pPr lvl="1"/>
            <a:r>
              <a:rPr lang="en-US"/>
              <a:t>VI &amp; independent Send/Receive Queues</a:t>
            </a:r>
          </a:p>
          <a:p>
            <a:pPr lvl="1"/>
            <a:r>
              <a:rPr lang="en-US"/>
              <a:t>Independent request </a:t>
            </a:r>
            <a:br>
              <a:rPr lang="en-US"/>
            </a:br>
            <a:r>
              <a:rPr lang="en-US"/>
              <a:t>credit scheme </a:t>
            </a:r>
            <a:br>
              <a:rPr lang="en-US"/>
            </a:br>
            <a:r>
              <a:rPr lang="en-US"/>
              <a:t>(counter </a:t>
            </a:r>
            <a:r>
              <a:rPr lang="en-US">
                <a:latin typeface="Courier New" panose="02070309020205020404" pitchFamily="49" charset="0"/>
              </a:rPr>
              <a:t>n</a:t>
            </a:r>
            <a:r>
              <a:rPr lang="en-US"/>
              <a:t>)</a:t>
            </a:r>
          </a:p>
          <a:p>
            <a:r>
              <a:rPr lang="en-US"/>
              <a:t>MAP Object</a:t>
            </a:r>
          </a:p>
          <a:p>
            <a:pPr lvl="1"/>
            <a:r>
              <a:rPr lang="en-US"/>
              <a:t>Container for 3 VIQ’s</a:t>
            </a:r>
          </a:p>
          <a:p>
            <a:pPr marL="1085850" lvl="2"/>
            <a:r>
              <a:rPr lang="en-US">
                <a:solidFill>
                  <a:srgbClr val="FF0000"/>
                </a:solidFill>
              </a:rPr>
              <a:t>Short</a:t>
            </a:r>
            <a:r>
              <a:rPr lang="en-US"/>
              <a:t>,</a:t>
            </a:r>
            <a:r>
              <a:rPr lang="en-US">
                <a:solidFill>
                  <a:schemeClr val="accent2"/>
                </a:solidFill>
              </a:rPr>
              <a:t>Medium</a:t>
            </a:r>
            <a:r>
              <a:rPr lang="en-US"/>
              <a:t>,</a:t>
            </a:r>
            <a:r>
              <a:rPr lang="en-US">
                <a:solidFill>
                  <a:srgbClr val="339966"/>
                </a:solidFill>
              </a:rPr>
              <a:t>Long</a:t>
            </a:r>
            <a:endParaRPr lang="en-US"/>
          </a:p>
          <a:p>
            <a:pPr lvl="1"/>
            <a:r>
              <a:rPr lang="en-US"/>
              <a:t>Single Registered Memory Region</a:t>
            </a:r>
          </a:p>
        </p:txBody>
      </p:sp>
      <p:grpSp>
        <p:nvGrpSpPr>
          <p:cNvPr id="16444" name="Group 60"/>
          <p:cNvGrpSpPr>
            <a:grpSpLocks/>
          </p:cNvGrpSpPr>
          <p:nvPr/>
        </p:nvGrpSpPr>
        <p:grpSpPr bwMode="auto">
          <a:xfrm>
            <a:off x="6553200" y="2286000"/>
            <a:ext cx="835025" cy="2416175"/>
            <a:chOff x="4128" y="1296"/>
            <a:chExt cx="526" cy="1522"/>
          </a:xfrm>
        </p:grpSpPr>
        <p:grpSp>
          <p:nvGrpSpPr>
            <p:cNvPr id="16445" name="Group 61"/>
            <p:cNvGrpSpPr>
              <a:grpSpLocks/>
            </p:cNvGrpSpPr>
            <p:nvPr/>
          </p:nvGrpSpPr>
          <p:grpSpPr bwMode="auto">
            <a:xfrm>
              <a:off x="4174" y="2446"/>
              <a:ext cx="432" cy="372"/>
              <a:chOff x="4128" y="1824"/>
              <a:chExt cx="1056" cy="968"/>
            </a:xfrm>
          </p:grpSpPr>
          <p:sp>
            <p:nvSpPr>
              <p:cNvPr id="16446" name="Rectangle 62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7" name="Rectangle 63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8" name="Rectangle 64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9" name="Rectangle 65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0" name="Rectangle 66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1" name="Rectangle 67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2" name="Rectangle 68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53" name="Rectangle 69"/>
            <p:cNvSpPr>
              <a:spLocks noChangeArrowheads="1"/>
            </p:cNvSpPr>
            <p:nvPr/>
          </p:nvSpPr>
          <p:spPr bwMode="auto">
            <a:xfrm>
              <a:off x="4389" y="1461"/>
              <a:ext cx="260" cy="8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>
              <a:off x="4287" y="2330"/>
              <a:ext cx="0" cy="1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flipV="1">
              <a:off x="4548" y="2330"/>
              <a:ext cx="0" cy="1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>
              <a:off x="4133" y="2041"/>
              <a:ext cx="2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>
              <a:off x="4393" y="2041"/>
              <a:ext cx="2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8" name="Rectangle 74"/>
            <p:cNvSpPr>
              <a:spLocks noChangeArrowheads="1"/>
            </p:cNvSpPr>
            <p:nvPr/>
          </p:nvSpPr>
          <p:spPr bwMode="auto">
            <a:xfrm>
              <a:off x="4243" y="1296"/>
              <a:ext cx="305" cy="1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9" name="Rectangle 75"/>
            <p:cNvSpPr>
              <a:spLocks noChangeArrowheads="1"/>
            </p:cNvSpPr>
            <p:nvPr/>
          </p:nvSpPr>
          <p:spPr bwMode="auto">
            <a:xfrm>
              <a:off x="4128" y="1461"/>
              <a:ext cx="261" cy="8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60" name="Group 76"/>
          <p:cNvGrpSpPr>
            <a:grpSpLocks/>
          </p:cNvGrpSpPr>
          <p:nvPr/>
        </p:nvGrpSpPr>
        <p:grpSpPr bwMode="auto">
          <a:xfrm>
            <a:off x="7391400" y="2286000"/>
            <a:ext cx="835025" cy="2416175"/>
            <a:chOff x="4656" y="1296"/>
            <a:chExt cx="526" cy="1522"/>
          </a:xfrm>
        </p:grpSpPr>
        <p:grpSp>
          <p:nvGrpSpPr>
            <p:cNvPr id="16461" name="Group 77"/>
            <p:cNvGrpSpPr>
              <a:grpSpLocks/>
            </p:cNvGrpSpPr>
            <p:nvPr/>
          </p:nvGrpSpPr>
          <p:grpSpPr bwMode="auto">
            <a:xfrm>
              <a:off x="4702" y="2446"/>
              <a:ext cx="432" cy="372"/>
              <a:chOff x="4128" y="1824"/>
              <a:chExt cx="1056" cy="968"/>
            </a:xfrm>
          </p:grpSpPr>
          <p:sp>
            <p:nvSpPr>
              <p:cNvPr id="16462" name="Rectangle 78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3" name="Rectangle 79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4" name="Rectangle 80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5" name="Rectangle 81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6" name="Rectangle 82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7" name="Rectangle 83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8" name="Rectangle 84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69" name="Rectangle 85"/>
            <p:cNvSpPr>
              <a:spLocks noChangeArrowheads="1"/>
            </p:cNvSpPr>
            <p:nvPr/>
          </p:nvSpPr>
          <p:spPr bwMode="auto">
            <a:xfrm>
              <a:off x="4917" y="1461"/>
              <a:ext cx="260" cy="8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>
              <a:off x="4815" y="2330"/>
              <a:ext cx="0" cy="1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flipV="1">
              <a:off x="5076" y="2330"/>
              <a:ext cx="0" cy="1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>
              <a:off x="4661" y="2041"/>
              <a:ext cx="2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>
              <a:off x="4921" y="2041"/>
              <a:ext cx="2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4" name="Rectangle 90"/>
            <p:cNvSpPr>
              <a:spLocks noChangeArrowheads="1"/>
            </p:cNvSpPr>
            <p:nvPr/>
          </p:nvSpPr>
          <p:spPr bwMode="auto">
            <a:xfrm>
              <a:off x="4771" y="1296"/>
              <a:ext cx="305" cy="1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5" name="Rectangle 91"/>
            <p:cNvSpPr>
              <a:spLocks noChangeArrowheads="1"/>
            </p:cNvSpPr>
            <p:nvPr/>
          </p:nvSpPr>
          <p:spPr bwMode="auto">
            <a:xfrm>
              <a:off x="4656" y="1461"/>
              <a:ext cx="261" cy="8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76" name="Group 92"/>
          <p:cNvGrpSpPr>
            <a:grpSpLocks/>
          </p:cNvGrpSpPr>
          <p:nvPr/>
        </p:nvGrpSpPr>
        <p:grpSpPr bwMode="auto">
          <a:xfrm>
            <a:off x="5715000" y="2286000"/>
            <a:ext cx="835025" cy="2416175"/>
            <a:chOff x="3600" y="1296"/>
            <a:chExt cx="526" cy="1522"/>
          </a:xfrm>
        </p:grpSpPr>
        <p:grpSp>
          <p:nvGrpSpPr>
            <p:cNvPr id="16477" name="Group 93"/>
            <p:cNvGrpSpPr>
              <a:grpSpLocks/>
            </p:cNvGrpSpPr>
            <p:nvPr/>
          </p:nvGrpSpPr>
          <p:grpSpPr bwMode="auto">
            <a:xfrm>
              <a:off x="3646" y="2446"/>
              <a:ext cx="432" cy="372"/>
              <a:chOff x="4128" y="1824"/>
              <a:chExt cx="1056" cy="968"/>
            </a:xfrm>
          </p:grpSpPr>
          <p:sp>
            <p:nvSpPr>
              <p:cNvPr id="16478" name="Rectangle 94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9" name="Rectangle 95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0" name="Rectangle 96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1" name="Rectangle 97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2" name="Rectangle 98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3" name="Rectangle 99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4" name="Rectangle 100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85" name="Rectangle 101"/>
            <p:cNvSpPr>
              <a:spLocks noChangeArrowheads="1"/>
            </p:cNvSpPr>
            <p:nvPr/>
          </p:nvSpPr>
          <p:spPr bwMode="auto">
            <a:xfrm>
              <a:off x="3861" y="1461"/>
              <a:ext cx="260" cy="8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>
              <a:off x="3759" y="2330"/>
              <a:ext cx="0" cy="1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flipV="1">
              <a:off x="4020" y="2330"/>
              <a:ext cx="0" cy="1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>
              <a:off x="3605" y="2041"/>
              <a:ext cx="2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>
              <a:off x="3865" y="2041"/>
              <a:ext cx="2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0" name="Rectangle 106"/>
            <p:cNvSpPr>
              <a:spLocks noChangeArrowheads="1"/>
            </p:cNvSpPr>
            <p:nvPr/>
          </p:nvSpPr>
          <p:spPr bwMode="auto">
            <a:xfrm>
              <a:off x="3715" y="1296"/>
              <a:ext cx="305" cy="1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1" name="Rectangle 107"/>
            <p:cNvSpPr>
              <a:spLocks noChangeArrowheads="1"/>
            </p:cNvSpPr>
            <p:nvPr/>
          </p:nvSpPr>
          <p:spPr bwMode="auto">
            <a:xfrm>
              <a:off x="3600" y="1461"/>
              <a:ext cx="261" cy="8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92" name="Group 108"/>
          <p:cNvGrpSpPr>
            <a:grpSpLocks/>
          </p:cNvGrpSpPr>
          <p:nvPr/>
        </p:nvGrpSpPr>
        <p:grpSpPr bwMode="auto">
          <a:xfrm>
            <a:off x="6130925" y="4721225"/>
            <a:ext cx="1676400" cy="1146175"/>
            <a:chOff x="3862" y="2830"/>
            <a:chExt cx="1056" cy="722"/>
          </a:xfrm>
        </p:grpSpPr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>
              <a:off x="4385" y="3168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494" name="AutoShape 110"/>
            <p:cNvCxnSpPr>
              <a:cxnSpLocks noChangeShapeType="1"/>
              <a:stCxn id="16478" idx="2"/>
              <a:endCxn id="16493" idx="0"/>
            </p:cNvCxnSpPr>
            <p:nvPr/>
          </p:nvCxnSpPr>
          <p:spPr bwMode="auto">
            <a:xfrm rot="16200000" flipH="1">
              <a:off x="3959" y="2733"/>
              <a:ext cx="330" cy="523"/>
            </a:xfrm>
            <a:prstGeom prst="curvedConnector3">
              <a:avLst>
                <a:gd name="adj1" fmla="val 49394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95" name="AutoShape 111"/>
            <p:cNvCxnSpPr>
              <a:cxnSpLocks noChangeShapeType="1"/>
              <a:stCxn id="16462" idx="2"/>
              <a:endCxn id="16493" idx="0"/>
            </p:cNvCxnSpPr>
            <p:nvPr/>
          </p:nvCxnSpPr>
          <p:spPr bwMode="auto">
            <a:xfrm rot="5400000">
              <a:off x="4487" y="2728"/>
              <a:ext cx="330" cy="533"/>
            </a:xfrm>
            <a:prstGeom prst="curvedConnector3">
              <a:avLst>
                <a:gd name="adj1" fmla="val 49394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96" name="AutoShape 112"/>
            <p:cNvCxnSpPr>
              <a:cxnSpLocks noChangeShapeType="1"/>
              <a:stCxn id="16446" idx="2"/>
              <a:endCxn id="16493" idx="0"/>
            </p:cNvCxnSpPr>
            <p:nvPr/>
          </p:nvCxnSpPr>
          <p:spPr bwMode="auto">
            <a:xfrm rot="5400000">
              <a:off x="4223" y="2992"/>
              <a:ext cx="330" cy="5"/>
            </a:xfrm>
            <a:prstGeom prst="curvedConnector3">
              <a:avLst>
                <a:gd name="adj1" fmla="val 49394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497" name="Rectangle 113"/>
          <p:cNvSpPr>
            <a:spLocks noChangeArrowheads="1"/>
          </p:cNvSpPr>
          <p:nvPr/>
        </p:nvSpPr>
        <p:spPr bwMode="auto">
          <a:xfrm>
            <a:off x="5486400" y="1752600"/>
            <a:ext cx="2971800" cy="3733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8" name="Text Box 114"/>
          <p:cNvSpPr txBox="1">
            <a:spLocks noChangeArrowheads="1"/>
          </p:cNvSpPr>
          <p:nvPr/>
        </p:nvSpPr>
        <p:spPr bwMode="auto">
          <a:xfrm>
            <a:off x="5486400" y="1752600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MAP Object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8" name="Rectangle 580"/>
          <p:cNvSpPr>
            <a:spLocks noChangeArrowheads="1"/>
          </p:cNvSpPr>
          <p:nvPr/>
        </p:nvSpPr>
        <p:spPr bwMode="auto">
          <a:xfrm>
            <a:off x="4005263" y="5029200"/>
            <a:ext cx="2590800" cy="14478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52" name="Oval 544"/>
          <p:cNvSpPr>
            <a:spLocks noChangeArrowheads="1"/>
          </p:cNvSpPr>
          <p:nvPr/>
        </p:nvSpPr>
        <p:spPr bwMode="auto">
          <a:xfrm>
            <a:off x="6985000" y="4648200"/>
            <a:ext cx="1524000" cy="304800"/>
          </a:xfrm>
          <a:prstGeom prst="ellipse">
            <a:avLst/>
          </a:prstGeom>
          <a:noFill/>
          <a:ln w="25400">
            <a:pattFill prst="dkUpDiag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2184400"/>
            <a:ext cx="7772400" cy="990600"/>
          </a:xfrm>
        </p:spPr>
        <p:txBody>
          <a:bodyPr/>
          <a:lstStyle/>
          <a:p>
            <a:r>
              <a:rPr lang="en-US"/>
              <a:t>Bundle: Pair of VI Completion Queues</a:t>
            </a:r>
          </a:p>
          <a:p>
            <a:pPr lvl="1"/>
            <a:r>
              <a:rPr lang="en-US"/>
              <a:t>Send/Receive 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AM-VIA Integration</a:t>
            </a:r>
          </a:p>
        </p:txBody>
      </p:sp>
      <p:sp>
        <p:nvSpPr>
          <p:cNvPr id="17598" name="Rectangle 190"/>
          <p:cNvSpPr>
            <a:spLocks noChangeArrowheads="1"/>
          </p:cNvSpPr>
          <p:nvPr/>
        </p:nvSpPr>
        <p:spPr bwMode="auto">
          <a:xfrm>
            <a:off x="5384800" y="2895600"/>
            <a:ext cx="2819400" cy="152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5" name="Rectangle 317"/>
          <p:cNvSpPr>
            <a:spLocks noChangeArrowheads="1"/>
          </p:cNvSpPr>
          <p:nvPr/>
        </p:nvSpPr>
        <p:spPr bwMode="auto">
          <a:xfrm>
            <a:off x="1041400" y="3429000"/>
            <a:ext cx="25146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52" name="Rectangle 444"/>
          <p:cNvSpPr>
            <a:spLocks noChangeArrowheads="1"/>
          </p:cNvSpPr>
          <p:nvPr/>
        </p:nvSpPr>
        <p:spPr bwMode="auto">
          <a:xfrm>
            <a:off x="3852863" y="4876800"/>
            <a:ext cx="28956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37" name="Rectangle 529"/>
          <p:cNvSpPr>
            <a:spLocks noChangeArrowheads="1"/>
          </p:cNvSpPr>
          <p:nvPr/>
        </p:nvSpPr>
        <p:spPr bwMode="auto">
          <a:xfrm>
            <a:off x="2489200" y="3657600"/>
            <a:ext cx="762000" cy="1219200"/>
          </a:xfrm>
          <a:prstGeom prst="rect">
            <a:avLst/>
          </a:prstGeom>
          <a:noFill/>
          <a:ln w="25400">
            <a:pattFill prst="dkUpDiag">
              <a:fgClr>
                <a:srgbClr val="0000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38" name="Rectangle 530"/>
          <p:cNvSpPr>
            <a:spLocks noChangeArrowheads="1"/>
          </p:cNvSpPr>
          <p:nvPr/>
        </p:nvSpPr>
        <p:spPr bwMode="auto">
          <a:xfrm rot="5400000">
            <a:off x="5988050" y="3276600"/>
            <a:ext cx="762000" cy="1219200"/>
          </a:xfrm>
          <a:prstGeom prst="rect">
            <a:avLst/>
          </a:prstGeom>
          <a:noFill/>
          <a:ln w="25400">
            <a:pattFill prst="dkUpDiag">
              <a:fgClr>
                <a:srgbClr val="0000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39" name="Rectangle 531"/>
          <p:cNvSpPr>
            <a:spLocks noChangeArrowheads="1"/>
          </p:cNvSpPr>
          <p:nvPr/>
        </p:nvSpPr>
        <p:spPr bwMode="auto">
          <a:xfrm rot="5400000">
            <a:off x="4462463" y="4876800"/>
            <a:ext cx="762000" cy="1219200"/>
          </a:xfrm>
          <a:prstGeom prst="rect">
            <a:avLst/>
          </a:prstGeom>
          <a:noFill/>
          <a:ln w="25400">
            <a:pattFill prst="dkUpDiag">
              <a:fgClr>
                <a:srgbClr val="0000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68" name="Group 360"/>
          <p:cNvGrpSpPr>
            <a:grpSpLocks/>
          </p:cNvGrpSpPr>
          <p:nvPr/>
        </p:nvGrpSpPr>
        <p:grpSpPr bwMode="auto">
          <a:xfrm>
            <a:off x="2717800" y="3733800"/>
            <a:ext cx="363538" cy="457200"/>
            <a:chOff x="1152" y="1920"/>
            <a:chExt cx="1601" cy="2016"/>
          </a:xfrm>
        </p:grpSpPr>
        <p:sp>
          <p:nvSpPr>
            <p:cNvPr id="17769" name="Rectangle 361"/>
            <p:cNvSpPr>
              <a:spLocks noChangeArrowheads="1"/>
            </p:cNvSpPr>
            <p:nvPr/>
          </p:nvSpPr>
          <p:spPr bwMode="auto">
            <a:xfrm>
              <a:off x="1275" y="2346"/>
              <a:ext cx="1349" cy="747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254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770" name="Group 362"/>
            <p:cNvGrpSpPr>
              <a:grpSpLocks/>
            </p:cNvGrpSpPr>
            <p:nvPr/>
          </p:nvGrpSpPr>
          <p:grpSpPr bwMode="auto">
            <a:xfrm>
              <a:off x="1767" y="3194"/>
              <a:ext cx="369" cy="319"/>
              <a:chOff x="4128" y="1824"/>
              <a:chExt cx="1056" cy="968"/>
            </a:xfrm>
          </p:grpSpPr>
          <p:sp>
            <p:nvSpPr>
              <p:cNvPr id="17771" name="Rectangle 363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72" name="Rectangle 364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73" name="Rectangle 365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74" name="Rectangle 366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75" name="Rectangle 367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76" name="Rectangle 368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77" name="Rectangle 369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778" name="Rectangle 370"/>
            <p:cNvSpPr>
              <a:spLocks noChangeArrowheads="1"/>
            </p:cNvSpPr>
            <p:nvPr/>
          </p:nvSpPr>
          <p:spPr bwMode="auto">
            <a:xfrm>
              <a:off x="1951" y="2349"/>
              <a:ext cx="222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79" name="Line 371"/>
            <p:cNvSpPr>
              <a:spLocks noChangeShapeType="1"/>
            </p:cNvSpPr>
            <p:nvPr/>
          </p:nvSpPr>
          <p:spPr bwMode="auto">
            <a:xfrm>
              <a:off x="1732" y="2847"/>
              <a:ext cx="2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0" name="Line 372"/>
            <p:cNvSpPr>
              <a:spLocks noChangeShapeType="1"/>
            </p:cNvSpPr>
            <p:nvPr/>
          </p:nvSpPr>
          <p:spPr bwMode="auto">
            <a:xfrm>
              <a:off x="1954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1" name="Rectangle 373"/>
            <p:cNvSpPr>
              <a:spLocks noChangeArrowheads="1"/>
            </p:cNvSpPr>
            <p:nvPr/>
          </p:nvSpPr>
          <p:spPr bwMode="auto">
            <a:xfrm>
              <a:off x="1826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2" name="Rectangle 374"/>
            <p:cNvSpPr>
              <a:spLocks noChangeArrowheads="1"/>
            </p:cNvSpPr>
            <p:nvPr/>
          </p:nvSpPr>
          <p:spPr bwMode="auto">
            <a:xfrm>
              <a:off x="1728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783" name="Group 375"/>
            <p:cNvGrpSpPr>
              <a:grpSpLocks/>
            </p:cNvGrpSpPr>
            <p:nvPr/>
          </p:nvGrpSpPr>
          <p:grpSpPr bwMode="auto">
            <a:xfrm>
              <a:off x="2216" y="3194"/>
              <a:ext cx="370" cy="319"/>
              <a:chOff x="4128" y="1824"/>
              <a:chExt cx="1056" cy="968"/>
            </a:xfrm>
          </p:grpSpPr>
          <p:sp>
            <p:nvSpPr>
              <p:cNvPr id="17784" name="Rectangle 376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85" name="Rectangle 377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86" name="Rectangle 378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87" name="Rectangle 379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88" name="Rectangle 380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89" name="Rectangle 381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90" name="Rectangle 382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791" name="Rectangle 383"/>
            <p:cNvSpPr>
              <a:spLocks noChangeArrowheads="1"/>
            </p:cNvSpPr>
            <p:nvPr/>
          </p:nvSpPr>
          <p:spPr bwMode="auto">
            <a:xfrm>
              <a:off x="2400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92" name="Line 384"/>
            <p:cNvSpPr>
              <a:spLocks noChangeShapeType="1"/>
            </p:cNvSpPr>
            <p:nvPr/>
          </p:nvSpPr>
          <p:spPr bwMode="auto">
            <a:xfrm>
              <a:off x="2181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93" name="Line 385"/>
            <p:cNvSpPr>
              <a:spLocks noChangeShapeType="1"/>
            </p:cNvSpPr>
            <p:nvPr/>
          </p:nvSpPr>
          <p:spPr bwMode="auto">
            <a:xfrm>
              <a:off x="2404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94" name="Rectangle 386"/>
            <p:cNvSpPr>
              <a:spLocks noChangeArrowheads="1"/>
            </p:cNvSpPr>
            <p:nvPr/>
          </p:nvSpPr>
          <p:spPr bwMode="auto">
            <a:xfrm>
              <a:off x="2275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95" name="Rectangle 387"/>
            <p:cNvSpPr>
              <a:spLocks noChangeArrowheads="1"/>
            </p:cNvSpPr>
            <p:nvPr/>
          </p:nvSpPr>
          <p:spPr bwMode="auto">
            <a:xfrm>
              <a:off x="2177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796" name="Group 388"/>
            <p:cNvGrpSpPr>
              <a:grpSpLocks/>
            </p:cNvGrpSpPr>
            <p:nvPr/>
          </p:nvGrpSpPr>
          <p:grpSpPr bwMode="auto">
            <a:xfrm>
              <a:off x="1314" y="3194"/>
              <a:ext cx="370" cy="319"/>
              <a:chOff x="4128" y="1824"/>
              <a:chExt cx="1056" cy="968"/>
            </a:xfrm>
          </p:grpSpPr>
          <p:sp>
            <p:nvSpPr>
              <p:cNvPr id="17797" name="Rectangle 389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98" name="Rectangle 390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99" name="Rectangle 391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00" name="Rectangle 392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01" name="Rectangle 393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02" name="Rectangle 394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03" name="Rectangle 395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804" name="Rectangle 396"/>
            <p:cNvSpPr>
              <a:spLocks noChangeArrowheads="1"/>
            </p:cNvSpPr>
            <p:nvPr/>
          </p:nvSpPr>
          <p:spPr bwMode="auto">
            <a:xfrm>
              <a:off x="1498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05" name="Line 397"/>
            <p:cNvSpPr>
              <a:spLocks noChangeShapeType="1"/>
            </p:cNvSpPr>
            <p:nvPr/>
          </p:nvSpPr>
          <p:spPr bwMode="auto">
            <a:xfrm>
              <a:off x="1279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06" name="Line 398"/>
            <p:cNvSpPr>
              <a:spLocks noChangeShapeType="1"/>
            </p:cNvSpPr>
            <p:nvPr/>
          </p:nvSpPr>
          <p:spPr bwMode="auto">
            <a:xfrm>
              <a:off x="1502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07" name="Rectangle 399"/>
            <p:cNvSpPr>
              <a:spLocks noChangeArrowheads="1"/>
            </p:cNvSpPr>
            <p:nvPr/>
          </p:nvSpPr>
          <p:spPr bwMode="auto">
            <a:xfrm>
              <a:off x="1373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08" name="Rectangle 400"/>
            <p:cNvSpPr>
              <a:spLocks noChangeArrowheads="1"/>
            </p:cNvSpPr>
            <p:nvPr/>
          </p:nvSpPr>
          <p:spPr bwMode="auto">
            <a:xfrm>
              <a:off x="1275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09" name="Rectangle 401"/>
            <p:cNvSpPr>
              <a:spLocks noChangeArrowheads="1"/>
            </p:cNvSpPr>
            <p:nvPr/>
          </p:nvSpPr>
          <p:spPr bwMode="auto">
            <a:xfrm>
              <a:off x="1152" y="1920"/>
              <a:ext cx="1601" cy="20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56" name="Group 148"/>
          <p:cNvGrpSpPr>
            <a:grpSpLocks/>
          </p:cNvGrpSpPr>
          <p:nvPr/>
        </p:nvGrpSpPr>
        <p:grpSpPr bwMode="auto">
          <a:xfrm>
            <a:off x="5937250" y="3670300"/>
            <a:ext cx="363538" cy="457200"/>
            <a:chOff x="1152" y="1920"/>
            <a:chExt cx="1601" cy="2016"/>
          </a:xfrm>
        </p:grpSpPr>
        <p:sp>
          <p:nvSpPr>
            <p:cNvPr id="17557" name="Rectangle 149"/>
            <p:cNvSpPr>
              <a:spLocks noChangeArrowheads="1"/>
            </p:cNvSpPr>
            <p:nvPr/>
          </p:nvSpPr>
          <p:spPr bwMode="auto">
            <a:xfrm>
              <a:off x="1275" y="2346"/>
              <a:ext cx="1349" cy="747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254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58" name="Group 150"/>
            <p:cNvGrpSpPr>
              <a:grpSpLocks/>
            </p:cNvGrpSpPr>
            <p:nvPr/>
          </p:nvGrpSpPr>
          <p:grpSpPr bwMode="auto">
            <a:xfrm>
              <a:off x="1767" y="3194"/>
              <a:ext cx="369" cy="319"/>
              <a:chOff x="4128" y="1824"/>
              <a:chExt cx="1056" cy="968"/>
            </a:xfrm>
          </p:grpSpPr>
          <p:sp>
            <p:nvSpPr>
              <p:cNvPr id="17559" name="Rectangle 151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60" name="Rectangle 152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61" name="Rectangle 153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62" name="Rectangle 154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63" name="Rectangle 155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64" name="Rectangle 156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65" name="Rectangle 157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66" name="Rectangle 158"/>
            <p:cNvSpPr>
              <a:spLocks noChangeArrowheads="1"/>
            </p:cNvSpPr>
            <p:nvPr/>
          </p:nvSpPr>
          <p:spPr bwMode="auto">
            <a:xfrm>
              <a:off x="1951" y="2349"/>
              <a:ext cx="222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67" name="Line 159"/>
            <p:cNvSpPr>
              <a:spLocks noChangeShapeType="1"/>
            </p:cNvSpPr>
            <p:nvPr/>
          </p:nvSpPr>
          <p:spPr bwMode="auto">
            <a:xfrm>
              <a:off x="1732" y="2847"/>
              <a:ext cx="2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68" name="Line 160"/>
            <p:cNvSpPr>
              <a:spLocks noChangeShapeType="1"/>
            </p:cNvSpPr>
            <p:nvPr/>
          </p:nvSpPr>
          <p:spPr bwMode="auto">
            <a:xfrm>
              <a:off x="1954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69" name="Rectangle 161"/>
            <p:cNvSpPr>
              <a:spLocks noChangeArrowheads="1"/>
            </p:cNvSpPr>
            <p:nvPr/>
          </p:nvSpPr>
          <p:spPr bwMode="auto">
            <a:xfrm>
              <a:off x="1826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70" name="Rectangle 162"/>
            <p:cNvSpPr>
              <a:spLocks noChangeArrowheads="1"/>
            </p:cNvSpPr>
            <p:nvPr/>
          </p:nvSpPr>
          <p:spPr bwMode="auto">
            <a:xfrm>
              <a:off x="1728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71" name="Group 163"/>
            <p:cNvGrpSpPr>
              <a:grpSpLocks/>
            </p:cNvGrpSpPr>
            <p:nvPr/>
          </p:nvGrpSpPr>
          <p:grpSpPr bwMode="auto">
            <a:xfrm>
              <a:off x="2216" y="3194"/>
              <a:ext cx="370" cy="319"/>
              <a:chOff x="4128" y="1824"/>
              <a:chExt cx="1056" cy="968"/>
            </a:xfrm>
          </p:grpSpPr>
          <p:sp>
            <p:nvSpPr>
              <p:cNvPr id="17572" name="Rectangle 164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3" name="Rectangle 165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4" name="Rectangle 166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5" name="Rectangle 167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6" name="Rectangle 168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7" name="Rectangle 169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8" name="Rectangle 170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79" name="Rectangle 171"/>
            <p:cNvSpPr>
              <a:spLocks noChangeArrowheads="1"/>
            </p:cNvSpPr>
            <p:nvPr/>
          </p:nvSpPr>
          <p:spPr bwMode="auto">
            <a:xfrm>
              <a:off x="2400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80" name="Line 172"/>
            <p:cNvSpPr>
              <a:spLocks noChangeShapeType="1"/>
            </p:cNvSpPr>
            <p:nvPr/>
          </p:nvSpPr>
          <p:spPr bwMode="auto">
            <a:xfrm>
              <a:off x="2181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81" name="Line 173"/>
            <p:cNvSpPr>
              <a:spLocks noChangeShapeType="1"/>
            </p:cNvSpPr>
            <p:nvPr/>
          </p:nvSpPr>
          <p:spPr bwMode="auto">
            <a:xfrm>
              <a:off x="2404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82" name="Rectangle 174"/>
            <p:cNvSpPr>
              <a:spLocks noChangeArrowheads="1"/>
            </p:cNvSpPr>
            <p:nvPr/>
          </p:nvSpPr>
          <p:spPr bwMode="auto">
            <a:xfrm>
              <a:off x="2275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83" name="Rectangle 175"/>
            <p:cNvSpPr>
              <a:spLocks noChangeArrowheads="1"/>
            </p:cNvSpPr>
            <p:nvPr/>
          </p:nvSpPr>
          <p:spPr bwMode="auto">
            <a:xfrm>
              <a:off x="2177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84" name="Group 176"/>
            <p:cNvGrpSpPr>
              <a:grpSpLocks/>
            </p:cNvGrpSpPr>
            <p:nvPr/>
          </p:nvGrpSpPr>
          <p:grpSpPr bwMode="auto">
            <a:xfrm>
              <a:off x="1314" y="3194"/>
              <a:ext cx="370" cy="319"/>
              <a:chOff x="4128" y="1824"/>
              <a:chExt cx="1056" cy="968"/>
            </a:xfrm>
          </p:grpSpPr>
          <p:sp>
            <p:nvSpPr>
              <p:cNvPr id="17585" name="Rectangle 177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86" name="Rectangle 178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87" name="Rectangle 179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88" name="Rectangle 180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89" name="Rectangle 181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0" name="Rectangle 182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1" name="Rectangle 183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92" name="Rectangle 184"/>
            <p:cNvSpPr>
              <a:spLocks noChangeArrowheads="1"/>
            </p:cNvSpPr>
            <p:nvPr/>
          </p:nvSpPr>
          <p:spPr bwMode="auto">
            <a:xfrm>
              <a:off x="1498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93" name="Line 185"/>
            <p:cNvSpPr>
              <a:spLocks noChangeShapeType="1"/>
            </p:cNvSpPr>
            <p:nvPr/>
          </p:nvSpPr>
          <p:spPr bwMode="auto">
            <a:xfrm>
              <a:off x="1279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94" name="Line 186"/>
            <p:cNvSpPr>
              <a:spLocks noChangeShapeType="1"/>
            </p:cNvSpPr>
            <p:nvPr/>
          </p:nvSpPr>
          <p:spPr bwMode="auto">
            <a:xfrm>
              <a:off x="1502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95" name="Rectangle 187"/>
            <p:cNvSpPr>
              <a:spLocks noChangeArrowheads="1"/>
            </p:cNvSpPr>
            <p:nvPr/>
          </p:nvSpPr>
          <p:spPr bwMode="auto">
            <a:xfrm>
              <a:off x="1373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96" name="Rectangle 188"/>
            <p:cNvSpPr>
              <a:spLocks noChangeArrowheads="1"/>
            </p:cNvSpPr>
            <p:nvPr/>
          </p:nvSpPr>
          <p:spPr bwMode="auto">
            <a:xfrm>
              <a:off x="1275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97" name="Rectangle 189"/>
            <p:cNvSpPr>
              <a:spLocks noChangeArrowheads="1"/>
            </p:cNvSpPr>
            <p:nvPr/>
          </p:nvSpPr>
          <p:spPr bwMode="auto">
            <a:xfrm>
              <a:off x="1152" y="1920"/>
              <a:ext cx="1601" cy="20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99" name="Group 191"/>
          <p:cNvGrpSpPr>
            <a:grpSpLocks/>
          </p:cNvGrpSpPr>
          <p:nvPr/>
        </p:nvGrpSpPr>
        <p:grpSpPr bwMode="auto">
          <a:xfrm>
            <a:off x="6411913" y="3670300"/>
            <a:ext cx="363537" cy="457200"/>
            <a:chOff x="1152" y="1920"/>
            <a:chExt cx="1601" cy="2016"/>
          </a:xfrm>
        </p:grpSpPr>
        <p:sp>
          <p:nvSpPr>
            <p:cNvPr id="17600" name="Rectangle 192"/>
            <p:cNvSpPr>
              <a:spLocks noChangeArrowheads="1"/>
            </p:cNvSpPr>
            <p:nvPr/>
          </p:nvSpPr>
          <p:spPr bwMode="auto">
            <a:xfrm>
              <a:off x="1275" y="2346"/>
              <a:ext cx="1349" cy="747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254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601" name="Group 193"/>
            <p:cNvGrpSpPr>
              <a:grpSpLocks/>
            </p:cNvGrpSpPr>
            <p:nvPr/>
          </p:nvGrpSpPr>
          <p:grpSpPr bwMode="auto">
            <a:xfrm>
              <a:off x="1767" y="3194"/>
              <a:ext cx="369" cy="319"/>
              <a:chOff x="4128" y="1824"/>
              <a:chExt cx="1056" cy="968"/>
            </a:xfrm>
          </p:grpSpPr>
          <p:sp>
            <p:nvSpPr>
              <p:cNvPr id="17602" name="Rectangle 194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03" name="Rectangle 195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04" name="Rectangle 196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05" name="Rectangle 197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06" name="Rectangle 198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07" name="Rectangle 199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08" name="Rectangle 200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609" name="Rectangle 201"/>
            <p:cNvSpPr>
              <a:spLocks noChangeArrowheads="1"/>
            </p:cNvSpPr>
            <p:nvPr/>
          </p:nvSpPr>
          <p:spPr bwMode="auto">
            <a:xfrm>
              <a:off x="1951" y="2349"/>
              <a:ext cx="222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0" name="Line 202"/>
            <p:cNvSpPr>
              <a:spLocks noChangeShapeType="1"/>
            </p:cNvSpPr>
            <p:nvPr/>
          </p:nvSpPr>
          <p:spPr bwMode="auto">
            <a:xfrm>
              <a:off x="1732" y="2847"/>
              <a:ext cx="2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1" name="Line 203"/>
            <p:cNvSpPr>
              <a:spLocks noChangeShapeType="1"/>
            </p:cNvSpPr>
            <p:nvPr/>
          </p:nvSpPr>
          <p:spPr bwMode="auto">
            <a:xfrm>
              <a:off x="1954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2" name="Rectangle 204"/>
            <p:cNvSpPr>
              <a:spLocks noChangeArrowheads="1"/>
            </p:cNvSpPr>
            <p:nvPr/>
          </p:nvSpPr>
          <p:spPr bwMode="auto">
            <a:xfrm>
              <a:off x="1826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3" name="Rectangle 205"/>
            <p:cNvSpPr>
              <a:spLocks noChangeArrowheads="1"/>
            </p:cNvSpPr>
            <p:nvPr/>
          </p:nvSpPr>
          <p:spPr bwMode="auto">
            <a:xfrm>
              <a:off x="1728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614" name="Group 206"/>
            <p:cNvGrpSpPr>
              <a:grpSpLocks/>
            </p:cNvGrpSpPr>
            <p:nvPr/>
          </p:nvGrpSpPr>
          <p:grpSpPr bwMode="auto">
            <a:xfrm>
              <a:off x="2216" y="3194"/>
              <a:ext cx="370" cy="319"/>
              <a:chOff x="4128" y="1824"/>
              <a:chExt cx="1056" cy="968"/>
            </a:xfrm>
          </p:grpSpPr>
          <p:sp>
            <p:nvSpPr>
              <p:cNvPr id="17615" name="Rectangle 207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16" name="Rectangle 208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17" name="Rectangle 209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18" name="Rectangle 210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19" name="Rectangle 211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0" name="Rectangle 212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1" name="Rectangle 213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622" name="Rectangle 214"/>
            <p:cNvSpPr>
              <a:spLocks noChangeArrowheads="1"/>
            </p:cNvSpPr>
            <p:nvPr/>
          </p:nvSpPr>
          <p:spPr bwMode="auto">
            <a:xfrm>
              <a:off x="2400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23" name="Line 215"/>
            <p:cNvSpPr>
              <a:spLocks noChangeShapeType="1"/>
            </p:cNvSpPr>
            <p:nvPr/>
          </p:nvSpPr>
          <p:spPr bwMode="auto">
            <a:xfrm>
              <a:off x="2181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24" name="Line 216"/>
            <p:cNvSpPr>
              <a:spLocks noChangeShapeType="1"/>
            </p:cNvSpPr>
            <p:nvPr/>
          </p:nvSpPr>
          <p:spPr bwMode="auto">
            <a:xfrm>
              <a:off x="2404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25" name="Rectangle 217"/>
            <p:cNvSpPr>
              <a:spLocks noChangeArrowheads="1"/>
            </p:cNvSpPr>
            <p:nvPr/>
          </p:nvSpPr>
          <p:spPr bwMode="auto">
            <a:xfrm>
              <a:off x="2275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26" name="Rectangle 218"/>
            <p:cNvSpPr>
              <a:spLocks noChangeArrowheads="1"/>
            </p:cNvSpPr>
            <p:nvPr/>
          </p:nvSpPr>
          <p:spPr bwMode="auto">
            <a:xfrm>
              <a:off x="2177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627" name="Group 219"/>
            <p:cNvGrpSpPr>
              <a:grpSpLocks/>
            </p:cNvGrpSpPr>
            <p:nvPr/>
          </p:nvGrpSpPr>
          <p:grpSpPr bwMode="auto">
            <a:xfrm>
              <a:off x="1314" y="3194"/>
              <a:ext cx="370" cy="319"/>
              <a:chOff x="4128" y="1824"/>
              <a:chExt cx="1056" cy="968"/>
            </a:xfrm>
          </p:grpSpPr>
          <p:sp>
            <p:nvSpPr>
              <p:cNvPr id="17628" name="Rectangle 220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9" name="Rectangle 221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0" name="Rectangle 222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1" name="Rectangle 223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2" name="Rectangle 224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3" name="Rectangle 225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4" name="Rectangle 226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635" name="Rectangle 227"/>
            <p:cNvSpPr>
              <a:spLocks noChangeArrowheads="1"/>
            </p:cNvSpPr>
            <p:nvPr/>
          </p:nvSpPr>
          <p:spPr bwMode="auto">
            <a:xfrm>
              <a:off x="1498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36" name="Line 228"/>
            <p:cNvSpPr>
              <a:spLocks noChangeShapeType="1"/>
            </p:cNvSpPr>
            <p:nvPr/>
          </p:nvSpPr>
          <p:spPr bwMode="auto">
            <a:xfrm>
              <a:off x="1279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37" name="Line 229"/>
            <p:cNvSpPr>
              <a:spLocks noChangeShapeType="1"/>
            </p:cNvSpPr>
            <p:nvPr/>
          </p:nvSpPr>
          <p:spPr bwMode="auto">
            <a:xfrm>
              <a:off x="1502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38" name="Rectangle 230"/>
            <p:cNvSpPr>
              <a:spLocks noChangeArrowheads="1"/>
            </p:cNvSpPr>
            <p:nvPr/>
          </p:nvSpPr>
          <p:spPr bwMode="auto">
            <a:xfrm>
              <a:off x="1373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39" name="Rectangle 231"/>
            <p:cNvSpPr>
              <a:spLocks noChangeArrowheads="1"/>
            </p:cNvSpPr>
            <p:nvPr/>
          </p:nvSpPr>
          <p:spPr bwMode="auto">
            <a:xfrm>
              <a:off x="1275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40" name="Rectangle 232"/>
            <p:cNvSpPr>
              <a:spLocks noChangeArrowheads="1"/>
            </p:cNvSpPr>
            <p:nvPr/>
          </p:nvSpPr>
          <p:spPr bwMode="auto">
            <a:xfrm>
              <a:off x="1152" y="1920"/>
              <a:ext cx="1601" cy="20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10" name="Group 402"/>
          <p:cNvGrpSpPr>
            <a:grpSpLocks/>
          </p:cNvGrpSpPr>
          <p:nvPr/>
        </p:nvGrpSpPr>
        <p:grpSpPr bwMode="auto">
          <a:xfrm>
            <a:off x="4386263" y="5257800"/>
            <a:ext cx="363537" cy="457200"/>
            <a:chOff x="1152" y="1920"/>
            <a:chExt cx="1601" cy="2016"/>
          </a:xfrm>
        </p:grpSpPr>
        <p:sp>
          <p:nvSpPr>
            <p:cNvPr id="17811" name="Rectangle 403"/>
            <p:cNvSpPr>
              <a:spLocks noChangeArrowheads="1"/>
            </p:cNvSpPr>
            <p:nvPr/>
          </p:nvSpPr>
          <p:spPr bwMode="auto">
            <a:xfrm>
              <a:off x="1275" y="2346"/>
              <a:ext cx="1349" cy="747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254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812" name="Group 404"/>
            <p:cNvGrpSpPr>
              <a:grpSpLocks/>
            </p:cNvGrpSpPr>
            <p:nvPr/>
          </p:nvGrpSpPr>
          <p:grpSpPr bwMode="auto">
            <a:xfrm>
              <a:off x="1767" y="3194"/>
              <a:ext cx="369" cy="319"/>
              <a:chOff x="4128" y="1824"/>
              <a:chExt cx="1056" cy="968"/>
            </a:xfrm>
          </p:grpSpPr>
          <p:sp>
            <p:nvSpPr>
              <p:cNvPr id="17813" name="Rectangle 405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14" name="Rectangle 406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15" name="Rectangle 407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16" name="Rectangle 408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17" name="Rectangle 409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18" name="Rectangle 410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19" name="Rectangle 411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820" name="Rectangle 412"/>
            <p:cNvSpPr>
              <a:spLocks noChangeArrowheads="1"/>
            </p:cNvSpPr>
            <p:nvPr/>
          </p:nvSpPr>
          <p:spPr bwMode="auto">
            <a:xfrm>
              <a:off x="1951" y="2349"/>
              <a:ext cx="222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1" name="Line 413"/>
            <p:cNvSpPr>
              <a:spLocks noChangeShapeType="1"/>
            </p:cNvSpPr>
            <p:nvPr/>
          </p:nvSpPr>
          <p:spPr bwMode="auto">
            <a:xfrm>
              <a:off x="1732" y="2847"/>
              <a:ext cx="2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2" name="Line 414"/>
            <p:cNvSpPr>
              <a:spLocks noChangeShapeType="1"/>
            </p:cNvSpPr>
            <p:nvPr/>
          </p:nvSpPr>
          <p:spPr bwMode="auto">
            <a:xfrm>
              <a:off x="1954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3" name="Rectangle 415"/>
            <p:cNvSpPr>
              <a:spLocks noChangeArrowheads="1"/>
            </p:cNvSpPr>
            <p:nvPr/>
          </p:nvSpPr>
          <p:spPr bwMode="auto">
            <a:xfrm>
              <a:off x="1826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4" name="Rectangle 416"/>
            <p:cNvSpPr>
              <a:spLocks noChangeArrowheads="1"/>
            </p:cNvSpPr>
            <p:nvPr/>
          </p:nvSpPr>
          <p:spPr bwMode="auto">
            <a:xfrm>
              <a:off x="1728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825" name="Group 417"/>
            <p:cNvGrpSpPr>
              <a:grpSpLocks/>
            </p:cNvGrpSpPr>
            <p:nvPr/>
          </p:nvGrpSpPr>
          <p:grpSpPr bwMode="auto">
            <a:xfrm>
              <a:off x="2216" y="3194"/>
              <a:ext cx="370" cy="319"/>
              <a:chOff x="4128" y="1824"/>
              <a:chExt cx="1056" cy="968"/>
            </a:xfrm>
          </p:grpSpPr>
          <p:sp>
            <p:nvSpPr>
              <p:cNvPr id="17826" name="Rectangle 418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7" name="Rectangle 419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8" name="Rectangle 420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29" name="Rectangle 421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30" name="Rectangle 422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31" name="Rectangle 423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32" name="Rectangle 424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833" name="Rectangle 425"/>
            <p:cNvSpPr>
              <a:spLocks noChangeArrowheads="1"/>
            </p:cNvSpPr>
            <p:nvPr/>
          </p:nvSpPr>
          <p:spPr bwMode="auto">
            <a:xfrm>
              <a:off x="2400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34" name="Line 426"/>
            <p:cNvSpPr>
              <a:spLocks noChangeShapeType="1"/>
            </p:cNvSpPr>
            <p:nvPr/>
          </p:nvSpPr>
          <p:spPr bwMode="auto">
            <a:xfrm>
              <a:off x="2181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35" name="Line 427"/>
            <p:cNvSpPr>
              <a:spLocks noChangeShapeType="1"/>
            </p:cNvSpPr>
            <p:nvPr/>
          </p:nvSpPr>
          <p:spPr bwMode="auto">
            <a:xfrm>
              <a:off x="2404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36" name="Rectangle 428"/>
            <p:cNvSpPr>
              <a:spLocks noChangeArrowheads="1"/>
            </p:cNvSpPr>
            <p:nvPr/>
          </p:nvSpPr>
          <p:spPr bwMode="auto">
            <a:xfrm>
              <a:off x="2275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37" name="Rectangle 429"/>
            <p:cNvSpPr>
              <a:spLocks noChangeArrowheads="1"/>
            </p:cNvSpPr>
            <p:nvPr/>
          </p:nvSpPr>
          <p:spPr bwMode="auto">
            <a:xfrm>
              <a:off x="2177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838" name="Group 430"/>
            <p:cNvGrpSpPr>
              <a:grpSpLocks/>
            </p:cNvGrpSpPr>
            <p:nvPr/>
          </p:nvGrpSpPr>
          <p:grpSpPr bwMode="auto">
            <a:xfrm>
              <a:off x="1314" y="3194"/>
              <a:ext cx="370" cy="319"/>
              <a:chOff x="4128" y="1824"/>
              <a:chExt cx="1056" cy="968"/>
            </a:xfrm>
          </p:grpSpPr>
          <p:sp>
            <p:nvSpPr>
              <p:cNvPr id="17839" name="Rectangle 431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40" name="Rectangle 432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41" name="Rectangle 433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42" name="Rectangle 434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43" name="Rectangle 435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44" name="Rectangle 436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45" name="Rectangle 437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846" name="Rectangle 438"/>
            <p:cNvSpPr>
              <a:spLocks noChangeArrowheads="1"/>
            </p:cNvSpPr>
            <p:nvPr/>
          </p:nvSpPr>
          <p:spPr bwMode="auto">
            <a:xfrm>
              <a:off x="1498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47" name="Line 439"/>
            <p:cNvSpPr>
              <a:spLocks noChangeShapeType="1"/>
            </p:cNvSpPr>
            <p:nvPr/>
          </p:nvSpPr>
          <p:spPr bwMode="auto">
            <a:xfrm>
              <a:off x="1279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48" name="Line 440"/>
            <p:cNvSpPr>
              <a:spLocks noChangeShapeType="1"/>
            </p:cNvSpPr>
            <p:nvPr/>
          </p:nvSpPr>
          <p:spPr bwMode="auto">
            <a:xfrm>
              <a:off x="1502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49" name="Rectangle 441"/>
            <p:cNvSpPr>
              <a:spLocks noChangeArrowheads="1"/>
            </p:cNvSpPr>
            <p:nvPr/>
          </p:nvSpPr>
          <p:spPr bwMode="auto">
            <a:xfrm>
              <a:off x="1373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50" name="Rectangle 442"/>
            <p:cNvSpPr>
              <a:spLocks noChangeArrowheads="1"/>
            </p:cNvSpPr>
            <p:nvPr/>
          </p:nvSpPr>
          <p:spPr bwMode="auto">
            <a:xfrm>
              <a:off x="1275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51" name="Rectangle 443"/>
            <p:cNvSpPr>
              <a:spLocks noChangeArrowheads="1"/>
            </p:cNvSpPr>
            <p:nvPr/>
          </p:nvSpPr>
          <p:spPr bwMode="auto">
            <a:xfrm>
              <a:off x="1152" y="1920"/>
              <a:ext cx="1601" cy="20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53" name="Group 445"/>
          <p:cNvGrpSpPr>
            <a:grpSpLocks/>
          </p:cNvGrpSpPr>
          <p:nvPr/>
        </p:nvGrpSpPr>
        <p:grpSpPr bwMode="auto">
          <a:xfrm>
            <a:off x="4860925" y="5257800"/>
            <a:ext cx="363538" cy="457200"/>
            <a:chOff x="1152" y="1920"/>
            <a:chExt cx="1601" cy="2016"/>
          </a:xfrm>
        </p:grpSpPr>
        <p:sp>
          <p:nvSpPr>
            <p:cNvPr id="17854" name="Rectangle 446"/>
            <p:cNvSpPr>
              <a:spLocks noChangeArrowheads="1"/>
            </p:cNvSpPr>
            <p:nvPr/>
          </p:nvSpPr>
          <p:spPr bwMode="auto">
            <a:xfrm>
              <a:off x="1275" y="2346"/>
              <a:ext cx="1349" cy="747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254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855" name="Group 447"/>
            <p:cNvGrpSpPr>
              <a:grpSpLocks/>
            </p:cNvGrpSpPr>
            <p:nvPr/>
          </p:nvGrpSpPr>
          <p:grpSpPr bwMode="auto">
            <a:xfrm>
              <a:off x="1767" y="3194"/>
              <a:ext cx="369" cy="319"/>
              <a:chOff x="4128" y="1824"/>
              <a:chExt cx="1056" cy="968"/>
            </a:xfrm>
          </p:grpSpPr>
          <p:sp>
            <p:nvSpPr>
              <p:cNvPr id="17856" name="Rectangle 448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57" name="Rectangle 449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58" name="Rectangle 450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59" name="Rectangle 451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60" name="Rectangle 452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61" name="Rectangle 453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62" name="Rectangle 454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863" name="Rectangle 455"/>
            <p:cNvSpPr>
              <a:spLocks noChangeArrowheads="1"/>
            </p:cNvSpPr>
            <p:nvPr/>
          </p:nvSpPr>
          <p:spPr bwMode="auto">
            <a:xfrm>
              <a:off x="1951" y="2349"/>
              <a:ext cx="222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64" name="Line 456"/>
            <p:cNvSpPr>
              <a:spLocks noChangeShapeType="1"/>
            </p:cNvSpPr>
            <p:nvPr/>
          </p:nvSpPr>
          <p:spPr bwMode="auto">
            <a:xfrm>
              <a:off x="1732" y="2847"/>
              <a:ext cx="2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65" name="Line 457"/>
            <p:cNvSpPr>
              <a:spLocks noChangeShapeType="1"/>
            </p:cNvSpPr>
            <p:nvPr/>
          </p:nvSpPr>
          <p:spPr bwMode="auto">
            <a:xfrm>
              <a:off x="1954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66" name="Rectangle 458"/>
            <p:cNvSpPr>
              <a:spLocks noChangeArrowheads="1"/>
            </p:cNvSpPr>
            <p:nvPr/>
          </p:nvSpPr>
          <p:spPr bwMode="auto">
            <a:xfrm>
              <a:off x="1826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67" name="Rectangle 459"/>
            <p:cNvSpPr>
              <a:spLocks noChangeArrowheads="1"/>
            </p:cNvSpPr>
            <p:nvPr/>
          </p:nvSpPr>
          <p:spPr bwMode="auto">
            <a:xfrm>
              <a:off x="1728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868" name="Group 460"/>
            <p:cNvGrpSpPr>
              <a:grpSpLocks/>
            </p:cNvGrpSpPr>
            <p:nvPr/>
          </p:nvGrpSpPr>
          <p:grpSpPr bwMode="auto">
            <a:xfrm>
              <a:off x="2216" y="3194"/>
              <a:ext cx="370" cy="319"/>
              <a:chOff x="4128" y="1824"/>
              <a:chExt cx="1056" cy="968"/>
            </a:xfrm>
          </p:grpSpPr>
          <p:sp>
            <p:nvSpPr>
              <p:cNvPr id="17869" name="Rectangle 461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70" name="Rectangle 462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71" name="Rectangle 463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72" name="Rectangle 464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73" name="Rectangle 465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74" name="Rectangle 466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75" name="Rectangle 467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876" name="Rectangle 468"/>
            <p:cNvSpPr>
              <a:spLocks noChangeArrowheads="1"/>
            </p:cNvSpPr>
            <p:nvPr/>
          </p:nvSpPr>
          <p:spPr bwMode="auto">
            <a:xfrm>
              <a:off x="2400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77" name="Line 469"/>
            <p:cNvSpPr>
              <a:spLocks noChangeShapeType="1"/>
            </p:cNvSpPr>
            <p:nvPr/>
          </p:nvSpPr>
          <p:spPr bwMode="auto">
            <a:xfrm>
              <a:off x="2181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78" name="Line 470"/>
            <p:cNvSpPr>
              <a:spLocks noChangeShapeType="1"/>
            </p:cNvSpPr>
            <p:nvPr/>
          </p:nvSpPr>
          <p:spPr bwMode="auto">
            <a:xfrm>
              <a:off x="2404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79" name="Rectangle 471"/>
            <p:cNvSpPr>
              <a:spLocks noChangeArrowheads="1"/>
            </p:cNvSpPr>
            <p:nvPr/>
          </p:nvSpPr>
          <p:spPr bwMode="auto">
            <a:xfrm>
              <a:off x="2275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80" name="Rectangle 472"/>
            <p:cNvSpPr>
              <a:spLocks noChangeArrowheads="1"/>
            </p:cNvSpPr>
            <p:nvPr/>
          </p:nvSpPr>
          <p:spPr bwMode="auto">
            <a:xfrm>
              <a:off x="2177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881" name="Group 473"/>
            <p:cNvGrpSpPr>
              <a:grpSpLocks/>
            </p:cNvGrpSpPr>
            <p:nvPr/>
          </p:nvGrpSpPr>
          <p:grpSpPr bwMode="auto">
            <a:xfrm>
              <a:off x="1314" y="3194"/>
              <a:ext cx="370" cy="319"/>
              <a:chOff x="4128" y="1824"/>
              <a:chExt cx="1056" cy="968"/>
            </a:xfrm>
          </p:grpSpPr>
          <p:sp>
            <p:nvSpPr>
              <p:cNvPr id="17882" name="Rectangle 474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83" name="Rectangle 475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84" name="Rectangle 476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85" name="Rectangle 477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86" name="Rectangle 478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87" name="Rectangle 479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88" name="Rectangle 480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889" name="Rectangle 481"/>
            <p:cNvSpPr>
              <a:spLocks noChangeArrowheads="1"/>
            </p:cNvSpPr>
            <p:nvPr/>
          </p:nvSpPr>
          <p:spPr bwMode="auto">
            <a:xfrm>
              <a:off x="1498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90" name="Line 482"/>
            <p:cNvSpPr>
              <a:spLocks noChangeShapeType="1"/>
            </p:cNvSpPr>
            <p:nvPr/>
          </p:nvSpPr>
          <p:spPr bwMode="auto">
            <a:xfrm>
              <a:off x="1279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91" name="Line 483"/>
            <p:cNvSpPr>
              <a:spLocks noChangeShapeType="1"/>
            </p:cNvSpPr>
            <p:nvPr/>
          </p:nvSpPr>
          <p:spPr bwMode="auto">
            <a:xfrm>
              <a:off x="1502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92" name="Rectangle 484"/>
            <p:cNvSpPr>
              <a:spLocks noChangeArrowheads="1"/>
            </p:cNvSpPr>
            <p:nvPr/>
          </p:nvSpPr>
          <p:spPr bwMode="auto">
            <a:xfrm>
              <a:off x="1373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93" name="Rectangle 485"/>
            <p:cNvSpPr>
              <a:spLocks noChangeArrowheads="1"/>
            </p:cNvSpPr>
            <p:nvPr/>
          </p:nvSpPr>
          <p:spPr bwMode="auto">
            <a:xfrm>
              <a:off x="1275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94" name="Rectangle 486"/>
            <p:cNvSpPr>
              <a:spLocks noChangeArrowheads="1"/>
            </p:cNvSpPr>
            <p:nvPr/>
          </p:nvSpPr>
          <p:spPr bwMode="auto">
            <a:xfrm>
              <a:off x="1152" y="1920"/>
              <a:ext cx="1601" cy="20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726" name="Group 318"/>
          <p:cNvGrpSpPr>
            <a:grpSpLocks/>
          </p:cNvGrpSpPr>
          <p:nvPr/>
        </p:nvGrpSpPr>
        <p:grpSpPr bwMode="auto">
          <a:xfrm>
            <a:off x="2717800" y="4343400"/>
            <a:ext cx="363538" cy="457200"/>
            <a:chOff x="1152" y="1920"/>
            <a:chExt cx="1601" cy="2016"/>
          </a:xfrm>
        </p:grpSpPr>
        <p:sp>
          <p:nvSpPr>
            <p:cNvPr id="17727" name="Rectangle 319"/>
            <p:cNvSpPr>
              <a:spLocks noChangeArrowheads="1"/>
            </p:cNvSpPr>
            <p:nvPr/>
          </p:nvSpPr>
          <p:spPr bwMode="auto">
            <a:xfrm>
              <a:off x="1275" y="2346"/>
              <a:ext cx="1349" cy="747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254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728" name="Group 320"/>
            <p:cNvGrpSpPr>
              <a:grpSpLocks/>
            </p:cNvGrpSpPr>
            <p:nvPr/>
          </p:nvGrpSpPr>
          <p:grpSpPr bwMode="auto">
            <a:xfrm>
              <a:off x="1767" y="3194"/>
              <a:ext cx="369" cy="319"/>
              <a:chOff x="4128" y="1824"/>
              <a:chExt cx="1056" cy="968"/>
            </a:xfrm>
          </p:grpSpPr>
          <p:sp>
            <p:nvSpPr>
              <p:cNvPr id="17729" name="Rectangle 321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30" name="Rectangle 322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31" name="Rectangle 323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32" name="Rectangle 324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33" name="Rectangle 325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34" name="Rectangle 326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35" name="Rectangle 327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736" name="Rectangle 328"/>
            <p:cNvSpPr>
              <a:spLocks noChangeArrowheads="1"/>
            </p:cNvSpPr>
            <p:nvPr/>
          </p:nvSpPr>
          <p:spPr bwMode="auto">
            <a:xfrm>
              <a:off x="1951" y="2349"/>
              <a:ext cx="222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37" name="Line 329"/>
            <p:cNvSpPr>
              <a:spLocks noChangeShapeType="1"/>
            </p:cNvSpPr>
            <p:nvPr/>
          </p:nvSpPr>
          <p:spPr bwMode="auto">
            <a:xfrm>
              <a:off x="1732" y="2847"/>
              <a:ext cx="2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38" name="Line 330"/>
            <p:cNvSpPr>
              <a:spLocks noChangeShapeType="1"/>
            </p:cNvSpPr>
            <p:nvPr/>
          </p:nvSpPr>
          <p:spPr bwMode="auto">
            <a:xfrm>
              <a:off x="1954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39" name="Rectangle 331"/>
            <p:cNvSpPr>
              <a:spLocks noChangeArrowheads="1"/>
            </p:cNvSpPr>
            <p:nvPr/>
          </p:nvSpPr>
          <p:spPr bwMode="auto">
            <a:xfrm>
              <a:off x="1826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40" name="Rectangle 332"/>
            <p:cNvSpPr>
              <a:spLocks noChangeArrowheads="1"/>
            </p:cNvSpPr>
            <p:nvPr/>
          </p:nvSpPr>
          <p:spPr bwMode="auto">
            <a:xfrm>
              <a:off x="1728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741" name="Group 333"/>
            <p:cNvGrpSpPr>
              <a:grpSpLocks/>
            </p:cNvGrpSpPr>
            <p:nvPr/>
          </p:nvGrpSpPr>
          <p:grpSpPr bwMode="auto">
            <a:xfrm>
              <a:off x="2216" y="3194"/>
              <a:ext cx="370" cy="319"/>
              <a:chOff x="4128" y="1824"/>
              <a:chExt cx="1056" cy="968"/>
            </a:xfrm>
          </p:grpSpPr>
          <p:sp>
            <p:nvSpPr>
              <p:cNvPr id="17742" name="Rectangle 334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43" name="Rectangle 335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44" name="Rectangle 336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45" name="Rectangle 337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46" name="Rectangle 338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47" name="Rectangle 339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48" name="Rectangle 340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749" name="Rectangle 341"/>
            <p:cNvSpPr>
              <a:spLocks noChangeArrowheads="1"/>
            </p:cNvSpPr>
            <p:nvPr/>
          </p:nvSpPr>
          <p:spPr bwMode="auto">
            <a:xfrm>
              <a:off x="2400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50" name="Line 342"/>
            <p:cNvSpPr>
              <a:spLocks noChangeShapeType="1"/>
            </p:cNvSpPr>
            <p:nvPr/>
          </p:nvSpPr>
          <p:spPr bwMode="auto">
            <a:xfrm>
              <a:off x="2181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51" name="Line 343"/>
            <p:cNvSpPr>
              <a:spLocks noChangeShapeType="1"/>
            </p:cNvSpPr>
            <p:nvPr/>
          </p:nvSpPr>
          <p:spPr bwMode="auto">
            <a:xfrm>
              <a:off x="2404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52" name="Rectangle 344"/>
            <p:cNvSpPr>
              <a:spLocks noChangeArrowheads="1"/>
            </p:cNvSpPr>
            <p:nvPr/>
          </p:nvSpPr>
          <p:spPr bwMode="auto">
            <a:xfrm>
              <a:off x="2275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53" name="Rectangle 345"/>
            <p:cNvSpPr>
              <a:spLocks noChangeArrowheads="1"/>
            </p:cNvSpPr>
            <p:nvPr/>
          </p:nvSpPr>
          <p:spPr bwMode="auto">
            <a:xfrm>
              <a:off x="2177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754" name="Group 346"/>
            <p:cNvGrpSpPr>
              <a:grpSpLocks/>
            </p:cNvGrpSpPr>
            <p:nvPr/>
          </p:nvGrpSpPr>
          <p:grpSpPr bwMode="auto">
            <a:xfrm>
              <a:off x="1314" y="3194"/>
              <a:ext cx="370" cy="319"/>
              <a:chOff x="4128" y="1824"/>
              <a:chExt cx="1056" cy="968"/>
            </a:xfrm>
          </p:grpSpPr>
          <p:sp>
            <p:nvSpPr>
              <p:cNvPr id="17755" name="Rectangle 347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56" name="Rectangle 348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57" name="Rectangle 349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58" name="Rectangle 350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59" name="Rectangle 351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60" name="Rectangle 352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61" name="Rectangle 353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762" name="Rectangle 354"/>
            <p:cNvSpPr>
              <a:spLocks noChangeArrowheads="1"/>
            </p:cNvSpPr>
            <p:nvPr/>
          </p:nvSpPr>
          <p:spPr bwMode="auto">
            <a:xfrm>
              <a:off x="1498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63" name="Line 355"/>
            <p:cNvSpPr>
              <a:spLocks noChangeShapeType="1"/>
            </p:cNvSpPr>
            <p:nvPr/>
          </p:nvSpPr>
          <p:spPr bwMode="auto">
            <a:xfrm>
              <a:off x="1279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64" name="Line 356"/>
            <p:cNvSpPr>
              <a:spLocks noChangeShapeType="1"/>
            </p:cNvSpPr>
            <p:nvPr/>
          </p:nvSpPr>
          <p:spPr bwMode="auto">
            <a:xfrm>
              <a:off x="1502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65" name="Rectangle 357"/>
            <p:cNvSpPr>
              <a:spLocks noChangeArrowheads="1"/>
            </p:cNvSpPr>
            <p:nvPr/>
          </p:nvSpPr>
          <p:spPr bwMode="auto">
            <a:xfrm>
              <a:off x="1373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66" name="Rectangle 358"/>
            <p:cNvSpPr>
              <a:spLocks noChangeArrowheads="1"/>
            </p:cNvSpPr>
            <p:nvPr/>
          </p:nvSpPr>
          <p:spPr bwMode="auto">
            <a:xfrm>
              <a:off x="1275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67" name="Rectangle 359"/>
            <p:cNvSpPr>
              <a:spLocks noChangeArrowheads="1"/>
            </p:cNvSpPr>
            <p:nvPr/>
          </p:nvSpPr>
          <p:spPr bwMode="auto">
            <a:xfrm>
              <a:off x="1152" y="1920"/>
              <a:ext cx="1601" cy="20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45" name="Rectangle 537"/>
          <p:cNvSpPr>
            <a:spLocks noChangeArrowheads="1"/>
          </p:cNvSpPr>
          <p:nvPr/>
        </p:nvSpPr>
        <p:spPr bwMode="auto">
          <a:xfrm>
            <a:off x="5834063" y="5105400"/>
            <a:ext cx="685800" cy="762000"/>
          </a:xfrm>
          <a:prstGeom prst="rect">
            <a:avLst/>
          </a:prstGeom>
          <a:noFill/>
          <a:ln w="25400">
            <a:pattFill prst="dkUpDiag">
              <a:fgClr>
                <a:srgbClr val="FF0000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46" name="Rectangle 538"/>
          <p:cNvSpPr>
            <a:spLocks noChangeArrowheads="1"/>
          </p:cNvSpPr>
          <p:nvPr/>
        </p:nvSpPr>
        <p:spPr bwMode="auto">
          <a:xfrm>
            <a:off x="7289800" y="3524250"/>
            <a:ext cx="685800" cy="762000"/>
          </a:xfrm>
          <a:prstGeom prst="rect">
            <a:avLst/>
          </a:prstGeom>
          <a:noFill/>
          <a:ln w="25400">
            <a:pattFill prst="dkUpDiag">
              <a:fgClr>
                <a:srgbClr val="FF0000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641" name="Group 233"/>
          <p:cNvGrpSpPr>
            <a:grpSpLocks/>
          </p:cNvGrpSpPr>
          <p:nvPr/>
        </p:nvGrpSpPr>
        <p:grpSpPr bwMode="auto">
          <a:xfrm>
            <a:off x="7461250" y="3670300"/>
            <a:ext cx="363538" cy="457200"/>
            <a:chOff x="1152" y="1920"/>
            <a:chExt cx="1601" cy="2016"/>
          </a:xfrm>
        </p:grpSpPr>
        <p:sp>
          <p:nvSpPr>
            <p:cNvPr id="17642" name="Rectangle 234"/>
            <p:cNvSpPr>
              <a:spLocks noChangeArrowheads="1"/>
            </p:cNvSpPr>
            <p:nvPr/>
          </p:nvSpPr>
          <p:spPr bwMode="auto">
            <a:xfrm>
              <a:off x="1275" y="2346"/>
              <a:ext cx="1349" cy="747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254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643" name="Group 235"/>
            <p:cNvGrpSpPr>
              <a:grpSpLocks/>
            </p:cNvGrpSpPr>
            <p:nvPr/>
          </p:nvGrpSpPr>
          <p:grpSpPr bwMode="auto">
            <a:xfrm>
              <a:off x="1767" y="3194"/>
              <a:ext cx="369" cy="319"/>
              <a:chOff x="4128" y="1824"/>
              <a:chExt cx="1056" cy="968"/>
            </a:xfrm>
          </p:grpSpPr>
          <p:sp>
            <p:nvSpPr>
              <p:cNvPr id="17644" name="Rectangle 236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45" name="Rectangle 237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46" name="Rectangle 238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47" name="Rectangle 239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48" name="Rectangle 240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49" name="Rectangle 241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50" name="Rectangle 242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651" name="Rectangle 243"/>
            <p:cNvSpPr>
              <a:spLocks noChangeArrowheads="1"/>
            </p:cNvSpPr>
            <p:nvPr/>
          </p:nvSpPr>
          <p:spPr bwMode="auto">
            <a:xfrm>
              <a:off x="1951" y="2349"/>
              <a:ext cx="222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52" name="Line 244"/>
            <p:cNvSpPr>
              <a:spLocks noChangeShapeType="1"/>
            </p:cNvSpPr>
            <p:nvPr/>
          </p:nvSpPr>
          <p:spPr bwMode="auto">
            <a:xfrm>
              <a:off x="1732" y="2847"/>
              <a:ext cx="2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53" name="Line 245"/>
            <p:cNvSpPr>
              <a:spLocks noChangeShapeType="1"/>
            </p:cNvSpPr>
            <p:nvPr/>
          </p:nvSpPr>
          <p:spPr bwMode="auto">
            <a:xfrm>
              <a:off x="1954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54" name="Rectangle 246"/>
            <p:cNvSpPr>
              <a:spLocks noChangeArrowheads="1"/>
            </p:cNvSpPr>
            <p:nvPr/>
          </p:nvSpPr>
          <p:spPr bwMode="auto">
            <a:xfrm>
              <a:off x="1826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55" name="Rectangle 247"/>
            <p:cNvSpPr>
              <a:spLocks noChangeArrowheads="1"/>
            </p:cNvSpPr>
            <p:nvPr/>
          </p:nvSpPr>
          <p:spPr bwMode="auto">
            <a:xfrm>
              <a:off x="1728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656" name="Group 248"/>
            <p:cNvGrpSpPr>
              <a:grpSpLocks/>
            </p:cNvGrpSpPr>
            <p:nvPr/>
          </p:nvGrpSpPr>
          <p:grpSpPr bwMode="auto">
            <a:xfrm>
              <a:off x="2216" y="3194"/>
              <a:ext cx="370" cy="319"/>
              <a:chOff x="4128" y="1824"/>
              <a:chExt cx="1056" cy="968"/>
            </a:xfrm>
          </p:grpSpPr>
          <p:sp>
            <p:nvSpPr>
              <p:cNvPr id="17657" name="Rectangle 249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58" name="Rectangle 250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59" name="Rectangle 251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60" name="Rectangle 252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61" name="Rectangle 253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62" name="Rectangle 254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63" name="Rectangle 255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664" name="Rectangle 256"/>
            <p:cNvSpPr>
              <a:spLocks noChangeArrowheads="1"/>
            </p:cNvSpPr>
            <p:nvPr/>
          </p:nvSpPr>
          <p:spPr bwMode="auto">
            <a:xfrm>
              <a:off x="2400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65" name="Line 257"/>
            <p:cNvSpPr>
              <a:spLocks noChangeShapeType="1"/>
            </p:cNvSpPr>
            <p:nvPr/>
          </p:nvSpPr>
          <p:spPr bwMode="auto">
            <a:xfrm>
              <a:off x="2181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66" name="Line 258"/>
            <p:cNvSpPr>
              <a:spLocks noChangeShapeType="1"/>
            </p:cNvSpPr>
            <p:nvPr/>
          </p:nvSpPr>
          <p:spPr bwMode="auto">
            <a:xfrm>
              <a:off x="2404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67" name="Rectangle 259"/>
            <p:cNvSpPr>
              <a:spLocks noChangeArrowheads="1"/>
            </p:cNvSpPr>
            <p:nvPr/>
          </p:nvSpPr>
          <p:spPr bwMode="auto">
            <a:xfrm>
              <a:off x="2275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68" name="Rectangle 260"/>
            <p:cNvSpPr>
              <a:spLocks noChangeArrowheads="1"/>
            </p:cNvSpPr>
            <p:nvPr/>
          </p:nvSpPr>
          <p:spPr bwMode="auto">
            <a:xfrm>
              <a:off x="2177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669" name="Group 261"/>
            <p:cNvGrpSpPr>
              <a:grpSpLocks/>
            </p:cNvGrpSpPr>
            <p:nvPr/>
          </p:nvGrpSpPr>
          <p:grpSpPr bwMode="auto">
            <a:xfrm>
              <a:off x="1314" y="3194"/>
              <a:ext cx="370" cy="319"/>
              <a:chOff x="4128" y="1824"/>
              <a:chExt cx="1056" cy="968"/>
            </a:xfrm>
          </p:grpSpPr>
          <p:sp>
            <p:nvSpPr>
              <p:cNvPr id="17670" name="Rectangle 262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71" name="Rectangle 263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72" name="Rectangle 264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73" name="Rectangle 265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74" name="Rectangle 266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75" name="Rectangle 267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76" name="Rectangle 268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677" name="Rectangle 269"/>
            <p:cNvSpPr>
              <a:spLocks noChangeArrowheads="1"/>
            </p:cNvSpPr>
            <p:nvPr/>
          </p:nvSpPr>
          <p:spPr bwMode="auto">
            <a:xfrm>
              <a:off x="1498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78" name="Line 270"/>
            <p:cNvSpPr>
              <a:spLocks noChangeShapeType="1"/>
            </p:cNvSpPr>
            <p:nvPr/>
          </p:nvSpPr>
          <p:spPr bwMode="auto">
            <a:xfrm>
              <a:off x="1279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79" name="Line 271"/>
            <p:cNvSpPr>
              <a:spLocks noChangeShapeType="1"/>
            </p:cNvSpPr>
            <p:nvPr/>
          </p:nvSpPr>
          <p:spPr bwMode="auto">
            <a:xfrm>
              <a:off x="1502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80" name="Rectangle 272"/>
            <p:cNvSpPr>
              <a:spLocks noChangeArrowheads="1"/>
            </p:cNvSpPr>
            <p:nvPr/>
          </p:nvSpPr>
          <p:spPr bwMode="auto">
            <a:xfrm>
              <a:off x="1373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81" name="Rectangle 273"/>
            <p:cNvSpPr>
              <a:spLocks noChangeArrowheads="1"/>
            </p:cNvSpPr>
            <p:nvPr/>
          </p:nvSpPr>
          <p:spPr bwMode="auto">
            <a:xfrm>
              <a:off x="1275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82" name="Rectangle 274"/>
            <p:cNvSpPr>
              <a:spLocks noChangeArrowheads="1"/>
            </p:cNvSpPr>
            <p:nvPr/>
          </p:nvSpPr>
          <p:spPr bwMode="auto">
            <a:xfrm>
              <a:off x="1152" y="1920"/>
              <a:ext cx="1601" cy="20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95" name="Group 487"/>
          <p:cNvGrpSpPr>
            <a:grpSpLocks/>
          </p:cNvGrpSpPr>
          <p:nvPr/>
        </p:nvGrpSpPr>
        <p:grpSpPr bwMode="auto">
          <a:xfrm>
            <a:off x="5986463" y="5257800"/>
            <a:ext cx="363537" cy="457200"/>
            <a:chOff x="1152" y="1920"/>
            <a:chExt cx="1601" cy="2016"/>
          </a:xfrm>
        </p:grpSpPr>
        <p:sp>
          <p:nvSpPr>
            <p:cNvPr id="17896" name="Rectangle 488"/>
            <p:cNvSpPr>
              <a:spLocks noChangeArrowheads="1"/>
            </p:cNvSpPr>
            <p:nvPr/>
          </p:nvSpPr>
          <p:spPr bwMode="auto">
            <a:xfrm>
              <a:off x="1275" y="2346"/>
              <a:ext cx="1349" cy="747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254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897" name="Group 489"/>
            <p:cNvGrpSpPr>
              <a:grpSpLocks/>
            </p:cNvGrpSpPr>
            <p:nvPr/>
          </p:nvGrpSpPr>
          <p:grpSpPr bwMode="auto">
            <a:xfrm>
              <a:off x="1767" y="3194"/>
              <a:ext cx="369" cy="319"/>
              <a:chOff x="4128" y="1824"/>
              <a:chExt cx="1056" cy="968"/>
            </a:xfrm>
          </p:grpSpPr>
          <p:sp>
            <p:nvSpPr>
              <p:cNvPr id="17898" name="Rectangle 490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99" name="Rectangle 491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00" name="Rectangle 492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01" name="Rectangle 493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02" name="Rectangle 494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03" name="Rectangle 495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04" name="Rectangle 496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905" name="Rectangle 497"/>
            <p:cNvSpPr>
              <a:spLocks noChangeArrowheads="1"/>
            </p:cNvSpPr>
            <p:nvPr/>
          </p:nvSpPr>
          <p:spPr bwMode="auto">
            <a:xfrm>
              <a:off x="1951" y="2349"/>
              <a:ext cx="222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06" name="Line 498"/>
            <p:cNvSpPr>
              <a:spLocks noChangeShapeType="1"/>
            </p:cNvSpPr>
            <p:nvPr/>
          </p:nvSpPr>
          <p:spPr bwMode="auto">
            <a:xfrm>
              <a:off x="1732" y="2847"/>
              <a:ext cx="2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07" name="Line 499"/>
            <p:cNvSpPr>
              <a:spLocks noChangeShapeType="1"/>
            </p:cNvSpPr>
            <p:nvPr/>
          </p:nvSpPr>
          <p:spPr bwMode="auto">
            <a:xfrm>
              <a:off x="1954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08" name="Rectangle 500"/>
            <p:cNvSpPr>
              <a:spLocks noChangeArrowheads="1"/>
            </p:cNvSpPr>
            <p:nvPr/>
          </p:nvSpPr>
          <p:spPr bwMode="auto">
            <a:xfrm>
              <a:off x="1826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09" name="Rectangle 501"/>
            <p:cNvSpPr>
              <a:spLocks noChangeArrowheads="1"/>
            </p:cNvSpPr>
            <p:nvPr/>
          </p:nvSpPr>
          <p:spPr bwMode="auto">
            <a:xfrm>
              <a:off x="1728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910" name="Group 502"/>
            <p:cNvGrpSpPr>
              <a:grpSpLocks/>
            </p:cNvGrpSpPr>
            <p:nvPr/>
          </p:nvGrpSpPr>
          <p:grpSpPr bwMode="auto">
            <a:xfrm>
              <a:off x="2216" y="3194"/>
              <a:ext cx="370" cy="319"/>
              <a:chOff x="4128" y="1824"/>
              <a:chExt cx="1056" cy="968"/>
            </a:xfrm>
          </p:grpSpPr>
          <p:sp>
            <p:nvSpPr>
              <p:cNvPr id="17911" name="Rectangle 503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12" name="Rectangle 504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13" name="Rectangle 505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14" name="Rectangle 506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15" name="Rectangle 507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16" name="Rectangle 508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17" name="Rectangle 509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918" name="Rectangle 510"/>
            <p:cNvSpPr>
              <a:spLocks noChangeArrowheads="1"/>
            </p:cNvSpPr>
            <p:nvPr/>
          </p:nvSpPr>
          <p:spPr bwMode="auto">
            <a:xfrm>
              <a:off x="2400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19" name="Line 511"/>
            <p:cNvSpPr>
              <a:spLocks noChangeShapeType="1"/>
            </p:cNvSpPr>
            <p:nvPr/>
          </p:nvSpPr>
          <p:spPr bwMode="auto">
            <a:xfrm>
              <a:off x="2181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0" name="Line 512"/>
            <p:cNvSpPr>
              <a:spLocks noChangeShapeType="1"/>
            </p:cNvSpPr>
            <p:nvPr/>
          </p:nvSpPr>
          <p:spPr bwMode="auto">
            <a:xfrm>
              <a:off x="2404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" name="Rectangle 513"/>
            <p:cNvSpPr>
              <a:spLocks noChangeArrowheads="1"/>
            </p:cNvSpPr>
            <p:nvPr/>
          </p:nvSpPr>
          <p:spPr bwMode="auto">
            <a:xfrm>
              <a:off x="2275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" name="Rectangle 514"/>
            <p:cNvSpPr>
              <a:spLocks noChangeArrowheads="1"/>
            </p:cNvSpPr>
            <p:nvPr/>
          </p:nvSpPr>
          <p:spPr bwMode="auto">
            <a:xfrm>
              <a:off x="2177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923" name="Group 515"/>
            <p:cNvGrpSpPr>
              <a:grpSpLocks/>
            </p:cNvGrpSpPr>
            <p:nvPr/>
          </p:nvGrpSpPr>
          <p:grpSpPr bwMode="auto">
            <a:xfrm>
              <a:off x="1314" y="3194"/>
              <a:ext cx="370" cy="319"/>
              <a:chOff x="4128" y="1824"/>
              <a:chExt cx="1056" cy="968"/>
            </a:xfrm>
          </p:grpSpPr>
          <p:sp>
            <p:nvSpPr>
              <p:cNvPr id="17924" name="Rectangle 516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56" cy="96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25" name="Rectangle 517"/>
              <p:cNvSpPr>
                <a:spLocks noChangeArrowheads="1"/>
              </p:cNvSpPr>
              <p:nvPr/>
            </p:nvSpPr>
            <p:spPr bwMode="auto">
              <a:xfrm>
                <a:off x="4274" y="2496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26" name="Rectangle 518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27" name="Rectangle 519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28" name="Rectangle 520"/>
              <p:cNvSpPr>
                <a:spLocks noChangeArrowheads="1"/>
              </p:cNvSpPr>
              <p:nvPr/>
            </p:nvSpPr>
            <p:spPr bwMode="auto">
              <a:xfrm>
                <a:off x="4717" y="2352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29" name="Rectangle 521"/>
              <p:cNvSpPr>
                <a:spLocks noChangeArrowheads="1"/>
              </p:cNvSpPr>
              <p:nvPr/>
            </p:nvSpPr>
            <p:spPr bwMode="auto">
              <a:xfrm>
                <a:off x="4715" y="2160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30" name="Rectangle 522"/>
              <p:cNvSpPr>
                <a:spLocks noChangeArrowheads="1"/>
              </p:cNvSpPr>
              <p:nvPr/>
            </p:nvSpPr>
            <p:spPr bwMode="auto">
              <a:xfrm>
                <a:off x="4715" y="1968"/>
                <a:ext cx="323" cy="12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931" name="Rectangle 523"/>
            <p:cNvSpPr>
              <a:spLocks noChangeArrowheads="1"/>
            </p:cNvSpPr>
            <p:nvPr/>
          </p:nvSpPr>
          <p:spPr bwMode="auto">
            <a:xfrm>
              <a:off x="1498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32" name="Line 524"/>
            <p:cNvSpPr>
              <a:spLocks noChangeShapeType="1"/>
            </p:cNvSpPr>
            <p:nvPr/>
          </p:nvSpPr>
          <p:spPr bwMode="auto">
            <a:xfrm>
              <a:off x="1279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33" name="Line 525"/>
            <p:cNvSpPr>
              <a:spLocks noChangeShapeType="1"/>
            </p:cNvSpPr>
            <p:nvPr/>
          </p:nvSpPr>
          <p:spPr bwMode="auto">
            <a:xfrm>
              <a:off x="1502" y="2847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34" name="Rectangle 526"/>
            <p:cNvSpPr>
              <a:spLocks noChangeArrowheads="1"/>
            </p:cNvSpPr>
            <p:nvPr/>
          </p:nvSpPr>
          <p:spPr bwMode="auto">
            <a:xfrm>
              <a:off x="1373" y="2208"/>
              <a:ext cx="261" cy="1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35" name="Rectangle 527"/>
            <p:cNvSpPr>
              <a:spLocks noChangeArrowheads="1"/>
            </p:cNvSpPr>
            <p:nvPr/>
          </p:nvSpPr>
          <p:spPr bwMode="auto">
            <a:xfrm>
              <a:off x="1275" y="2349"/>
              <a:ext cx="223" cy="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36" name="Rectangle 528"/>
            <p:cNvSpPr>
              <a:spLocks noChangeArrowheads="1"/>
            </p:cNvSpPr>
            <p:nvPr/>
          </p:nvSpPr>
          <p:spPr bwMode="auto">
            <a:xfrm>
              <a:off x="1152" y="1920"/>
              <a:ext cx="1601" cy="20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48" name="Oval 540"/>
          <p:cNvSpPr>
            <a:spLocks noChangeArrowheads="1"/>
          </p:cNvSpPr>
          <p:nvPr/>
        </p:nvSpPr>
        <p:spPr bwMode="auto">
          <a:xfrm>
            <a:off x="3937000" y="4114800"/>
            <a:ext cx="1295400" cy="457200"/>
          </a:xfrm>
          <a:prstGeom prst="ellipse">
            <a:avLst/>
          </a:prstGeom>
          <a:noFill/>
          <a:ln w="25400">
            <a:pattFill prst="dkUpDiag">
              <a:fgClr>
                <a:srgbClr val="0000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949" name="AutoShape 541"/>
          <p:cNvCxnSpPr>
            <a:cxnSpLocks noChangeShapeType="1"/>
            <a:stCxn id="17937" idx="3"/>
            <a:endCxn id="17948" idx="2"/>
          </p:cNvCxnSpPr>
          <p:nvPr/>
        </p:nvCxnSpPr>
        <p:spPr bwMode="auto">
          <a:xfrm>
            <a:off x="3263900" y="4267200"/>
            <a:ext cx="660400" cy="76200"/>
          </a:xfrm>
          <a:prstGeom prst="straightConnector1">
            <a:avLst/>
          </a:prstGeom>
          <a:noFill/>
          <a:ln w="25400">
            <a:pattFill prst="dkUpDiag">
              <a:fgClr>
                <a:srgbClr val="0000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50" name="AutoShape 542"/>
          <p:cNvCxnSpPr>
            <a:cxnSpLocks noChangeShapeType="1"/>
            <a:stCxn id="17938" idx="2"/>
            <a:endCxn id="17948" idx="7"/>
          </p:cNvCxnSpPr>
          <p:nvPr/>
        </p:nvCxnSpPr>
        <p:spPr bwMode="auto">
          <a:xfrm flipH="1">
            <a:off x="5043488" y="3884613"/>
            <a:ext cx="701675" cy="284162"/>
          </a:xfrm>
          <a:prstGeom prst="straightConnector1">
            <a:avLst/>
          </a:prstGeom>
          <a:noFill/>
          <a:ln w="25400">
            <a:pattFill prst="dkUpDiag">
              <a:fgClr>
                <a:srgbClr val="0000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51" name="AutoShape 543"/>
          <p:cNvCxnSpPr>
            <a:cxnSpLocks noChangeShapeType="1"/>
            <a:stCxn id="17939" idx="1"/>
            <a:endCxn id="17948" idx="5"/>
          </p:cNvCxnSpPr>
          <p:nvPr/>
        </p:nvCxnSpPr>
        <p:spPr bwMode="auto">
          <a:xfrm flipV="1">
            <a:off x="4841875" y="4518025"/>
            <a:ext cx="201613" cy="574675"/>
          </a:xfrm>
          <a:prstGeom prst="straightConnector1">
            <a:avLst/>
          </a:prstGeom>
          <a:noFill/>
          <a:ln w="25400">
            <a:pattFill prst="dkUpDiag">
              <a:fgClr>
                <a:srgbClr val="0000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53" name="AutoShape 545"/>
          <p:cNvCxnSpPr>
            <a:cxnSpLocks noChangeShapeType="1"/>
            <a:stCxn id="17952" idx="4"/>
            <a:endCxn id="17945" idx="3"/>
          </p:cNvCxnSpPr>
          <p:nvPr/>
        </p:nvCxnSpPr>
        <p:spPr bwMode="auto">
          <a:xfrm flipH="1">
            <a:off x="6532563" y="4965700"/>
            <a:ext cx="1214437" cy="520700"/>
          </a:xfrm>
          <a:prstGeom prst="straightConnector1">
            <a:avLst/>
          </a:prstGeom>
          <a:noFill/>
          <a:ln w="25400">
            <a:pattFill prst="dkUpDiag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55" name="AutoShape 547"/>
          <p:cNvCxnSpPr>
            <a:cxnSpLocks noChangeShapeType="1"/>
            <a:stCxn id="17952" idx="0"/>
            <a:endCxn id="17946" idx="2"/>
          </p:cNvCxnSpPr>
          <p:nvPr/>
        </p:nvCxnSpPr>
        <p:spPr bwMode="auto">
          <a:xfrm flipH="1" flipV="1">
            <a:off x="7632700" y="4298950"/>
            <a:ext cx="114300" cy="336550"/>
          </a:xfrm>
          <a:prstGeom prst="straightConnector1">
            <a:avLst/>
          </a:prstGeom>
          <a:noFill/>
          <a:ln w="25400">
            <a:pattFill prst="dkUpDiag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960" name="Group 552"/>
          <p:cNvGrpSpPr>
            <a:grpSpLocks/>
          </p:cNvGrpSpPr>
          <p:nvPr/>
        </p:nvGrpSpPr>
        <p:grpSpPr bwMode="auto">
          <a:xfrm rot="-5400000">
            <a:off x="1637506" y="3975894"/>
            <a:ext cx="331788" cy="457200"/>
            <a:chOff x="1056" y="3504"/>
            <a:chExt cx="384" cy="528"/>
          </a:xfrm>
        </p:grpSpPr>
        <p:sp>
          <p:nvSpPr>
            <p:cNvPr id="17956" name="Rectangle 548"/>
            <p:cNvSpPr>
              <a:spLocks noChangeArrowheads="1"/>
            </p:cNvSpPr>
            <p:nvPr/>
          </p:nvSpPr>
          <p:spPr bwMode="auto">
            <a:xfrm>
              <a:off x="1056" y="3504"/>
              <a:ext cx="192" cy="528"/>
            </a:xfrm>
            <a:prstGeom prst="rect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57" name="Rectangle 549"/>
            <p:cNvSpPr>
              <a:spLocks noChangeArrowheads="1"/>
            </p:cNvSpPr>
            <p:nvPr/>
          </p:nvSpPr>
          <p:spPr bwMode="auto">
            <a:xfrm>
              <a:off x="1248" y="3504"/>
              <a:ext cx="192" cy="528"/>
            </a:xfrm>
            <a:prstGeom prst="rect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58" name="Line 550"/>
            <p:cNvSpPr>
              <a:spLocks noChangeShapeType="1"/>
            </p:cNvSpPr>
            <p:nvPr/>
          </p:nvSpPr>
          <p:spPr bwMode="auto">
            <a:xfrm>
              <a:off x="1056" y="3888"/>
              <a:ext cx="19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59" name="Line 551"/>
            <p:cNvSpPr>
              <a:spLocks noChangeShapeType="1"/>
            </p:cNvSpPr>
            <p:nvPr/>
          </p:nvSpPr>
          <p:spPr bwMode="auto">
            <a:xfrm>
              <a:off x="1248" y="3648"/>
              <a:ext cx="19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961" name="Group 553"/>
          <p:cNvGrpSpPr>
            <a:grpSpLocks/>
          </p:cNvGrpSpPr>
          <p:nvPr/>
        </p:nvGrpSpPr>
        <p:grpSpPr bwMode="auto">
          <a:xfrm rot="-5400000">
            <a:off x="5180806" y="5968207"/>
            <a:ext cx="331787" cy="457200"/>
            <a:chOff x="1056" y="3504"/>
            <a:chExt cx="384" cy="528"/>
          </a:xfrm>
        </p:grpSpPr>
        <p:sp>
          <p:nvSpPr>
            <p:cNvPr id="17962" name="Rectangle 554"/>
            <p:cNvSpPr>
              <a:spLocks noChangeArrowheads="1"/>
            </p:cNvSpPr>
            <p:nvPr/>
          </p:nvSpPr>
          <p:spPr bwMode="auto">
            <a:xfrm>
              <a:off x="1056" y="3504"/>
              <a:ext cx="192" cy="528"/>
            </a:xfrm>
            <a:prstGeom prst="rect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63" name="Rectangle 555"/>
            <p:cNvSpPr>
              <a:spLocks noChangeArrowheads="1"/>
            </p:cNvSpPr>
            <p:nvPr/>
          </p:nvSpPr>
          <p:spPr bwMode="auto">
            <a:xfrm>
              <a:off x="1248" y="3504"/>
              <a:ext cx="192" cy="528"/>
            </a:xfrm>
            <a:prstGeom prst="rect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64" name="Line 556"/>
            <p:cNvSpPr>
              <a:spLocks noChangeShapeType="1"/>
            </p:cNvSpPr>
            <p:nvPr/>
          </p:nvSpPr>
          <p:spPr bwMode="auto">
            <a:xfrm>
              <a:off x="1056" y="3888"/>
              <a:ext cx="19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65" name="Line 557"/>
            <p:cNvSpPr>
              <a:spLocks noChangeShapeType="1"/>
            </p:cNvSpPr>
            <p:nvPr/>
          </p:nvSpPr>
          <p:spPr bwMode="auto">
            <a:xfrm>
              <a:off x="1248" y="3648"/>
              <a:ext cx="19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966" name="Group 558"/>
          <p:cNvGrpSpPr>
            <a:grpSpLocks/>
          </p:cNvGrpSpPr>
          <p:nvPr/>
        </p:nvGrpSpPr>
        <p:grpSpPr bwMode="auto">
          <a:xfrm rot="-5400000">
            <a:off x="6161881" y="2999582"/>
            <a:ext cx="331787" cy="457200"/>
            <a:chOff x="1056" y="3504"/>
            <a:chExt cx="384" cy="528"/>
          </a:xfrm>
        </p:grpSpPr>
        <p:sp>
          <p:nvSpPr>
            <p:cNvPr id="17967" name="Rectangle 559"/>
            <p:cNvSpPr>
              <a:spLocks noChangeArrowheads="1"/>
            </p:cNvSpPr>
            <p:nvPr/>
          </p:nvSpPr>
          <p:spPr bwMode="auto">
            <a:xfrm>
              <a:off x="1056" y="3504"/>
              <a:ext cx="192" cy="528"/>
            </a:xfrm>
            <a:prstGeom prst="rect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68" name="Rectangle 560"/>
            <p:cNvSpPr>
              <a:spLocks noChangeArrowheads="1"/>
            </p:cNvSpPr>
            <p:nvPr/>
          </p:nvSpPr>
          <p:spPr bwMode="auto">
            <a:xfrm>
              <a:off x="1248" y="3504"/>
              <a:ext cx="192" cy="528"/>
            </a:xfrm>
            <a:prstGeom prst="rect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69" name="Line 561"/>
            <p:cNvSpPr>
              <a:spLocks noChangeShapeType="1"/>
            </p:cNvSpPr>
            <p:nvPr/>
          </p:nvSpPr>
          <p:spPr bwMode="auto">
            <a:xfrm>
              <a:off x="1056" y="3888"/>
              <a:ext cx="19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70" name="Line 562"/>
            <p:cNvSpPr>
              <a:spLocks noChangeShapeType="1"/>
            </p:cNvSpPr>
            <p:nvPr/>
          </p:nvSpPr>
          <p:spPr bwMode="auto">
            <a:xfrm>
              <a:off x="1248" y="3648"/>
              <a:ext cx="19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971" name="Group 563"/>
          <p:cNvGrpSpPr>
            <a:grpSpLocks/>
          </p:cNvGrpSpPr>
          <p:nvPr/>
        </p:nvGrpSpPr>
        <p:grpSpPr bwMode="auto">
          <a:xfrm rot="-5400000">
            <a:off x="7504906" y="2985294"/>
            <a:ext cx="331788" cy="457200"/>
            <a:chOff x="1056" y="3504"/>
            <a:chExt cx="384" cy="528"/>
          </a:xfrm>
        </p:grpSpPr>
        <p:sp>
          <p:nvSpPr>
            <p:cNvPr id="17972" name="Rectangle 564"/>
            <p:cNvSpPr>
              <a:spLocks noChangeArrowheads="1"/>
            </p:cNvSpPr>
            <p:nvPr/>
          </p:nvSpPr>
          <p:spPr bwMode="auto">
            <a:xfrm>
              <a:off x="1056" y="3504"/>
              <a:ext cx="192" cy="528"/>
            </a:xfrm>
            <a:prstGeom prst="rect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73" name="Rectangle 565"/>
            <p:cNvSpPr>
              <a:spLocks noChangeArrowheads="1"/>
            </p:cNvSpPr>
            <p:nvPr/>
          </p:nvSpPr>
          <p:spPr bwMode="auto">
            <a:xfrm>
              <a:off x="1248" y="3504"/>
              <a:ext cx="192" cy="528"/>
            </a:xfrm>
            <a:prstGeom prst="rect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74" name="Line 566"/>
            <p:cNvSpPr>
              <a:spLocks noChangeShapeType="1"/>
            </p:cNvSpPr>
            <p:nvPr/>
          </p:nvSpPr>
          <p:spPr bwMode="auto">
            <a:xfrm>
              <a:off x="1056" y="3888"/>
              <a:ext cx="19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75" name="Line 567"/>
            <p:cNvSpPr>
              <a:spLocks noChangeShapeType="1"/>
            </p:cNvSpPr>
            <p:nvPr/>
          </p:nvSpPr>
          <p:spPr bwMode="auto">
            <a:xfrm>
              <a:off x="1248" y="3648"/>
              <a:ext cx="19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996" name="Group 588"/>
          <p:cNvGrpSpPr>
            <a:grpSpLocks/>
          </p:cNvGrpSpPr>
          <p:nvPr/>
        </p:nvGrpSpPr>
        <p:grpSpPr bwMode="auto">
          <a:xfrm>
            <a:off x="2041525" y="3962400"/>
            <a:ext cx="663575" cy="609600"/>
            <a:chOff x="1286" y="2496"/>
            <a:chExt cx="418" cy="384"/>
          </a:xfrm>
        </p:grpSpPr>
        <p:cxnSp>
          <p:nvCxnSpPr>
            <p:cNvPr id="17976" name="AutoShape 568"/>
            <p:cNvCxnSpPr>
              <a:cxnSpLocks noChangeShapeType="1"/>
              <a:stCxn id="17809" idx="1"/>
              <a:endCxn id="17957" idx="2"/>
            </p:cNvCxnSpPr>
            <p:nvPr/>
          </p:nvCxnSpPr>
          <p:spPr bwMode="auto">
            <a:xfrm flipH="1">
              <a:off x="1286" y="2496"/>
              <a:ext cx="418" cy="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78" name="AutoShape 570"/>
            <p:cNvCxnSpPr>
              <a:cxnSpLocks noChangeShapeType="1"/>
              <a:stCxn id="17767" idx="1"/>
              <a:endCxn id="17956" idx="2"/>
            </p:cNvCxnSpPr>
            <p:nvPr/>
          </p:nvCxnSpPr>
          <p:spPr bwMode="auto">
            <a:xfrm flipH="1" flipV="1">
              <a:off x="1287" y="2700"/>
              <a:ext cx="417" cy="1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997" name="Group 589"/>
          <p:cNvGrpSpPr>
            <a:grpSpLocks/>
          </p:cNvGrpSpPr>
          <p:nvPr/>
        </p:nvGrpSpPr>
        <p:grpSpPr bwMode="auto">
          <a:xfrm>
            <a:off x="6119813" y="3405188"/>
            <a:ext cx="474662" cy="252412"/>
            <a:chOff x="3855" y="2145"/>
            <a:chExt cx="299" cy="159"/>
          </a:xfrm>
        </p:grpSpPr>
        <p:cxnSp>
          <p:nvCxnSpPr>
            <p:cNvPr id="17980" name="AutoShape 572"/>
            <p:cNvCxnSpPr>
              <a:cxnSpLocks noChangeShapeType="1"/>
              <a:stCxn id="17597" idx="0"/>
              <a:endCxn id="17967" idx="1"/>
            </p:cNvCxnSpPr>
            <p:nvPr/>
          </p:nvCxnSpPr>
          <p:spPr bwMode="auto">
            <a:xfrm flipV="1">
              <a:off x="3855" y="2145"/>
              <a:ext cx="130" cy="1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82" name="AutoShape 574"/>
            <p:cNvCxnSpPr>
              <a:cxnSpLocks noChangeShapeType="1"/>
              <a:stCxn id="17640" idx="0"/>
              <a:endCxn id="17967" idx="1"/>
            </p:cNvCxnSpPr>
            <p:nvPr/>
          </p:nvCxnSpPr>
          <p:spPr bwMode="auto">
            <a:xfrm flipH="1" flipV="1">
              <a:off x="3985" y="2145"/>
              <a:ext cx="169" cy="1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983" name="AutoShape 575"/>
          <p:cNvCxnSpPr>
            <a:cxnSpLocks noChangeShapeType="1"/>
            <a:stCxn id="17682" idx="0"/>
            <a:endCxn id="17972" idx="1"/>
          </p:cNvCxnSpPr>
          <p:nvPr/>
        </p:nvCxnSpPr>
        <p:spPr bwMode="auto">
          <a:xfrm flipV="1">
            <a:off x="7643813" y="3390900"/>
            <a:ext cx="25400" cy="266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998" name="Group 590"/>
          <p:cNvGrpSpPr>
            <a:grpSpLocks/>
          </p:cNvGrpSpPr>
          <p:nvPr/>
        </p:nvGrpSpPr>
        <p:grpSpPr bwMode="auto">
          <a:xfrm>
            <a:off x="4568825" y="5727700"/>
            <a:ext cx="1600200" cy="384175"/>
            <a:chOff x="2878" y="3608"/>
            <a:chExt cx="1008" cy="242"/>
          </a:xfrm>
        </p:grpSpPr>
        <p:cxnSp>
          <p:nvCxnSpPr>
            <p:cNvPr id="17984" name="AutoShape 576"/>
            <p:cNvCxnSpPr>
              <a:cxnSpLocks noChangeShapeType="1"/>
              <a:stCxn id="17851" idx="2"/>
              <a:endCxn id="17963" idx="0"/>
            </p:cNvCxnSpPr>
            <p:nvPr/>
          </p:nvCxnSpPr>
          <p:spPr bwMode="auto">
            <a:xfrm>
              <a:off x="2878" y="3608"/>
              <a:ext cx="336" cy="2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85" name="AutoShape 577"/>
            <p:cNvCxnSpPr>
              <a:cxnSpLocks noChangeShapeType="1"/>
              <a:stCxn id="17894" idx="2"/>
              <a:endCxn id="17965" idx="1"/>
            </p:cNvCxnSpPr>
            <p:nvPr/>
          </p:nvCxnSpPr>
          <p:spPr bwMode="auto">
            <a:xfrm>
              <a:off x="3177" y="3608"/>
              <a:ext cx="132" cy="19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86" name="AutoShape 578"/>
            <p:cNvCxnSpPr>
              <a:cxnSpLocks noChangeShapeType="1"/>
              <a:stCxn id="17936" idx="2"/>
              <a:endCxn id="17963" idx="2"/>
            </p:cNvCxnSpPr>
            <p:nvPr/>
          </p:nvCxnSpPr>
          <p:spPr bwMode="auto">
            <a:xfrm flipH="1">
              <a:off x="3518" y="3608"/>
              <a:ext cx="368" cy="2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987" name="Rectangle 579"/>
          <p:cNvSpPr>
            <a:spLocks noChangeArrowheads="1"/>
          </p:cNvSpPr>
          <p:nvPr/>
        </p:nvSpPr>
        <p:spPr bwMode="auto">
          <a:xfrm>
            <a:off x="1422400" y="3581400"/>
            <a:ext cx="1981200" cy="13716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89" name="Rectangle 581"/>
          <p:cNvSpPr>
            <a:spLocks noChangeArrowheads="1"/>
          </p:cNvSpPr>
          <p:nvPr/>
        </p:nvSpPr>
        <p:spPr bwMode="auto">
          <a:xfrm>
            <a:off x="5537200" y="2971800"/>
            <a:ext cx="1524000" cy="13716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90" name="Rectangle 582"/>
          <p:cNvSpPr>
            <a:spLocks noChangeArrowheads="1"/>
          </p:cNvSpPr>
          <p:nvPr/>
        </p:nvSpPr>
        <p:spPr bwMode="auto">
          <a:xfrm>
            <a:off x="7200900" y="2971800"/>
            <a:ext cx="914400" cy="13716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91" name="Text Box 583"/>
          <p:cNvSpPr txBox="1">
            <a:spLocks noChangeArrowheads="1"/>
          </p:cNvSpPr>
          <p:nvPr/>
        </p:nvSpPr>
        <p:spPr bwMode="auto">
          <a:xfrm>
            <a:off x="4565650" y="29083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Proc A</a:t>
            </a:r>
          </a:p>
        </p:txBody>
      </p:sp>
      <p:sp>
        <p:nvSpPr>
          <p:cNvPr id="17992" name="Text Box 584"/>
          <p:cNvSpPr txBox="1">
            <a:spLocks noChangeArrowheads="1"/>
          </p:cNvSpPr>
          <p:nvPr/>
        </p:nvSpPr>
        <p:spPr bwMode="auto">
          <a:xfrm>
            <a:off x="990600" y="50673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Proc B</a:t>
            </a:r>
          </a:p>
        </p:txBody>
      </p:sp>
      <p:sp>
        <p:nvSpPr>
          <p:cNvPr id="17993" name="Text Box 585"/>
          <p:cNvSpPr txBox="1">
            <a:spLocks noChangeArrowheads="1"/>
          </p:cNvSpPr>
          <p:nvPr/>
        </p:nvSpPr>
        <p:spPr bwMode="auto">
          <a:xfrm>
            <a:off x="2971800" y="613410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Proc C</a:t>
            </a:r>
          </a:p>
        </p:txBody>
      </p:sp>
      <p:grpSp>
        <p:nvGrpSpPr>
          <p:cNvPr id="17995" name="Group 587"/>
          <p:cNvGrpSpPr>
            <a:grpSpLocks/>
          </p:cNvGrpSpPr>
          <p:nvPr/>
        </p:nvGrpSpPr>
        <p:grpSpPr bwMode="auto">
          <a:xfrm>
            <a:off x="3094038" y="3898900"/>
            <a:ext cx="3500437" cy="1346200"/>
            <a:chOff x="1949" y="2456"/>
            <a:chExt cx="2205" cy="848"/>
          </a:xfrm>
        </p:grpSpPr>
        <p:cxnSp>
          <p:nvCxnSpPr>
            <p:cNvPr id="17940" name="AutoShape 532"/>
            <p:cNvCxnSpPr>
              <a:cxnSpLocks noChangeShapeType="1"/>
              <a:stCxn id="17767" idx="3"/>
              <a:endCxn id="17851" idx="0"/>
            </p:cNvCxnSpPr>
            <p:nvPr/>
          </p:nvCxnSpPr>
          <p:spPr bwMode="auto">
            <a:xfrm>
              <a:off x="1949" y="2880"/>
              <a:ext cx="929" cy="424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42" name="AutoShape 534"/>
            <p:cNvCxnSpPr>
              <a:cxnSpLocks noChangeShapeType="1"/>
              <a:stCxn id="17809" idx="3"/>
              <a:endCxn id="17597" idx="1"/>
            </p:cNvCxnSpPr>
            <p:nvPr/>
          </p:nvCxnSpPr>
          <p:spPr bwMode="auto">
            <a:xfrm flipV="1">
              <a:off x="1949" y="2456"/>
              <a:ext cx="1783" cy="40"/>
            </a:xfrm>
            <a:prstGeom prst="curvedConnector3">
              <a:avLst>
                <a:gd name="adj1" fmla="val 49972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43" name="AutoShape 535"/>
            <p:cNvCxnSpPr>
              <a:cxnSpLocks noChangeShapeType="1"/>
              <a:stCxn id="17640" idx="2"/>
              <a:endCxn id="17894" idx="0"/>
            </p:cNvCxnSpPr>
            <p:nvPr/>
          </p:nvCxnSpPr>
          <p:spPr bwMode="auto">
            <a:xfrm rot="5400000">
              <a:off x="3318" y="2467"/>
              <a:ext cx="696" cy="977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947" name="AutoShape 539"/>
          <p:cNvCxnSpPr>
            <a:cxnSpLocks noChangeShapeType="1"/>
            <a:stCxn id="17682" idx="2"/>
            <a:endCxn id="17936" idx="0"/>
          </p:cNvCxnSpPr>
          <p:nvPr/>
        </p:nvCxnSpPr>
        <p:spPr bwMode="auto">
          <a:xfrm rot="5400000">
            <a:off x="6353969" y="3955256"/>
            <a:ext cx="1104900" cy="1474788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994" name="Rectangle 586"/>
          <p:cNvSpPr>
            <a:spLocks noChangeArrowheads="1"/>
          </p:cNvSpPr>
          <p:nvPr/>
        </p:nvSpPr>
        <p:spPr bwMode="auto">
          <a:xfrm>
            <a:off x="685800" y="13716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Endpoints: Collection of MAP objects</a:t>
            </a:r>
          </a:p>
          <a:p>
            <a:pPr lvl="1"/>
            <a:r>
              <a:rPr lang="en-US"/>
              <a:t>Virtual network emulated by point-to-point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88" grpId="0" animBg="1"/>
      <p:bldP spid="17411" grpId="0" build="p" autoUpdateAnimBg="0"/>
      <p:bldP spid="17987" grpId="0" animBg="1"/>
      <p:bldP spid="17989" grpId="0" animBg="1"/>
      <p:bldP spid="179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AM-VIA Operations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334000"/>
          </a:xfrm>
        </p:spPr>
        <p:txBody>
          <a:bodyPr/>
          <a:lstStyle/>
          <a:p>
            <a:r>
              <a:rPr lang="en-US"/>
              <a:t>Map </a:t>
            </a:r>
          </a:p>
          <a:p>
            <a:pPr lvl="1"/>
            <a:r>
              <a:rPr lang="en-US"/>
              <a:t>Allocates VI and registered memory resources and establishes connections.</a:t>
            </a:r>
          </a:p>
          <a:p>
            <a:r>
              <a:rPr lang="en-US"/>
              <a:t>Send operations</a:t>
            </a:r>
          </a:p>
          <a:p>
            <a:pPr lvl="1"/>
            <a:r>
              <a:rPr lang="en-US"/>
              <a:t>Copies data into a free send buffer posts descriptor.</a:t>
            </a:r>
          </a:p>
          <a:p>
            <a:r>
              <a:rPr lang="en-US"/>
              <a:t>Receive operations</a:t>
            </a:r>
          </a:p>
          <a:p>
            <a:pPr lvl="1"/>
            <a:r>
              <a:rPr lang="en-US"/>
              <a:t>Short/Long messages: copies data and invokes handler</a:t>
            </a:r>
          </a:p>
          <a:p>
            <a:pPr lvl="1"/>
            <a:r>
              <a:rPr lang="en-US"/>
              <a:t>Medium: invokes handler w/ pointer to data buffer</a:t>
            </a:r>
          </a:p>
          <a:p>
            <a:r>
              <a:rPr lang="en-US"/>
              <a:t>Polling</a:t>
            </a:r>
          </a:p>
          <a:p>
            <a:pPr lvl="1"/>
            <a:r>
              <a:rPr lang="en-US"/>
              <a:t>Request/Reply marshalling </a:t>
            </a:r>
          </a:p>
          <a:p>
            <a:pPr lvl="2"/>
            <a:r>
              <a:rPr lang="en-US"/>
              <a:t>Empties completion queue into Request/Reply FIFO queues</a:t>
            </a:r>
          </a:p>
          <a:p>
            <a:pPr lvl="2"/>
            <a:r>
              <a:rPr lang="en-US"/>
              <a:t>Process single Request and/or Reply on each iteration</a:t>
            </a:r>
          </a:p>
          <a:p>
            <a:pPr lvl="1"/>
            <a:r>
              <a:rPr lang="en-US"/>
              <a:t>Recycles send descriptors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.pot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19322</TotalTime>
  <Words>1182</Words>
  <Application>Microsoft Office PowerPoint</Application>
  <PresentationFormat>On-screen Show (4:3)</PresentationFormat>
  <Paragraphs>350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Times New Roman</vt:lpstr>
      <vt:lpstr>Arial</vt:lpstr>
      <vt:lpstr>Courier New</vt:lpstr>
      <vt:lpstr>Monotype Sorts</vt:lpstr>
      <vt:lpstr>Symbol</vt:lpstr>
      <vt:lpstr>Blank Presentation.pot</vt:lpstr>
      <vt:lpstr>Split-C for the New Millennium</vt:lpstr>
      <vt:lpstr>Introduction</vt:lpstr>
      <vt:lpstr>VI Architecture</vt:lpstr>
      <vt:lpstr>Active Messages</vt:lpstr>
      <vt:lpstr>AM-VIA Components</vt:lpstr>
      <vt:lpstr>AM-VIA Components</vt:lpstr>
      <vt:lpstr>AM-VIA Components</vt:lpstr>
      <vt:lpstr>AM-VIA Integration</vt:lpstr>
      <vt:lpstr>AM-VIA Operations</vt:lpstr>
      <vt:lpstr>PowerPoint Presentation</vt:lpstr>
      <vt:lpstr>PowerPoint Presentation</vt:lpstr>
      <vt:lpstr>PowerPoint Presentation</vt:lpstr>
      <vt:lpstr>PowerPoint Presentation</vt:lpstr>
      <vt:lpstr>Design Tradeoffs</vt:lpstr>
      <vt:lpstr>Reflections</vt:lpstr>
      <vt:lpstr>Split-C</vt:lpstr>
      <vt:lpstr>Implementing Split-C</vt:lpstr>
      <vt:lpstr>Split-C over AMVIA</vt:lpstr>
      <vt:lpstr>Split-C over AMVIA</vt:lpstr>
      <vt:lpstr>Split-C over AMVIA</vt:lpstr>
      <vt:lpstr>Split-C over Reliable VIA</vt:lpstr>
      <vt:lpstr>Split-C over Unreliable VIA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AM(v2) Architecture</vt:lpstr>
      <vt:lpstr>AM(v2) Architecture</vt:lpstr>
      <vt:lpstr>AM(v2) Architecture</vt:lpstr>
      <vt:lpstr>AM(v2) Architecture</vt:lpstr>
      <vt:lpstr>Active Messages</vt:lpstr>
    </vt:vector>
  </TitlesOfParts>
  <Company>University of California,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Philip Buonadonna</dc:creator>
  <cp:lastModifiedBy>Andrew Begel</cp:lastModifiedBy>
  <cp:revision>32</cp:revision>
  <dcterms:created xsi:type="dcterms:W3CDTF">1999-05-02T22:58:17Z</dcterms:created>
  <dcterms:modified xsi:type="dcterms:W3CDTF">2012-08-12T01:17:46Z</dcterms:modified>
</cp:coreProperties>
</file>