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257" r:id="rId2"/>
    <p:sldId id="260" r:id="rId3"/>
    <p:sldId id="261" r:id="rId4"/>
    <p:sldId id="265" r:id="rId5"/>
    <p:sldId id="266" r:id="rId6"/>
    <p:sldId id="267" r:id="rId7"/>
    <p:sldId id="264" r:id="rId8"/>
    <p:sldId id="268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9046" autoAdjust="0"/>
  </p:normalViewPr>
  <p:slideViewPr>
    <p:cSldViewPr>
      <p:cViewPr varScale="1">
        <p:scale>
          <a:sx n="51" d="100"/>
          <a:sy n="51" d="100"/>
        </p:scale>
        <p:origin x="17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55DC301-10C7-4D43-A9F4-454E20197E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695CE-5124-4862-8329-3A7223E52C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6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6DF92-2992-4B90-9268-770FD98014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B25F3-3E64-464E-BE4A-5629350B11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59DB-8653-4AA9-9C48-19F8C94080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7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CA441-B1F5-4956-A923-3C577E63F2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9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54FA2-83C5-49EC-B6FB-22202609E0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1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43B02-4550-4A79-B275-F86ECB0560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33440-9FD3-423D-805C-38EEEB7303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8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BB1EB-A43E-47C9-B3EA-EBC2378550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0D213-72AB-4E0F-8B3E-FDA2DAEB6C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3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55C064D4-A402-4943-8F05-CF29C2944E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and Motivation</a:t>
            </a:r>
          </a:p>
        </p:txBody>
      </p:sp>
      <p:sp>
        <p:nvSpPr>
          <p:cNvPr id="1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Speech recognition is cumbersome</a:t>
            </a:r>
          </a:p>
          <a:p>
            <a:pPr>
              <a:lnSpc>
                <a:spcPct val="90000"/>
              </a:lnSpc>
            </a:pPr>
            <a:r>
              <a:rPr lang="en-US" sz="2800"/>
              <a:t>Not enough study of document navigation and editing tasks</a:t>
            </a:r>
          </a:p>
          <a:p>
            <a:pPr>
              <a:lnSpc>
                <a:spcPct val="90000"/>
              </a:lnSpc>
            </a:pPr>
            <a:r>
              <a:rPr lang="en-US" sz="2800"/>
              <a:t>Current tools support two navigation methods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“Move down five lines, move right four words”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Go to </a:t>
            </a:r>
            <a:r>
              <a:rPr lang="en-US" sz="2400" i="1"/>
              <a:t>The quick brown fox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</a:rPr>
              <a:t>SLOW! FRUSTRATING! ERROR-PRONE! 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We say, let the computer do the walking…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Stages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Poster</a:t>
            </a:r>
          </a:p>
          <a:p>
            <a:r>
              <a:rPr lang="en-US"/>
              <a:t>Expert Interview</a:t>
            </a:r>
          </a:p>
          <a:p>
            <a:r>
              <a:rPr lang="en-US"/>
              <a:t>Pilot Study</a:t>
            </a:r>
          </a:p>
          <a:p>
            <a:r>
              <a:rPr lang="en-US"/>
              <a:t>Analysis and Redesign</a:t>
            </a:r>
          </a:p>
          <a:p>
            <a:r>
              <a:rPr lang="en-US"/>
              <a:t>Rerun study</a:t>
            </a:r>
          </a:p>
          <a:p>
            <a:r>
              <a:rPr lang="en-US"/>
              <a:t>Final Paper and Poster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Expert Interview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Experience with speech recognition</a:t>
            </a:r>
          </a:p>
          <a:p>
            <a:r>
              <a:rPr lang="en-US"/>
              <a:t>Satisfaction with speech recognition</a:t>
            </a:r>
          </a:p>
          <a:p>
            <a:r>
              <a:rPr lang="en-US"/>
              <a:t>Suggestions for improvements</a:t>
            </a:r>
          </a:p>
          <a:p>
            <a:r>
              <a:rPr lang="en-US"/>
              <a:t>Comments/opinions on our proposed solutions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One</a:t>
            </a:r>
            <a:br>
              <a:rPr lang="en-US"/>
            </a:br>
            <a:r>
              <a:rPr lang="en-US"/>
              <a:t>Finding text on another page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/>
              <a:t>Move down five lines, move right four words</a:t>
            </a:r>
          </a:p>
          <a:p>
            <a:endParaRPr lang="en-US" sz="2000"/>
          </a:p>
          <a:p>
            <a:r>
              <a:rPr lang="en-US" sz="2000"/>
              <a:t>Go to </a:t>
            </a:r>
            <a:r>
              <a:rPr lang="en-US" sz="2000" i="1"/>
              <a:t>The quick brown fox</a:t>
            </a:r>
            <a:endParaRPr lang="en-US" sz="2000"/>
          </a:p>
          <a:p>
            <a:endParaRPr lang="en-US" sz="2000"/>
          </a:p>
          <a:p>
            <a:r>
              <a:rPr lang="en-US" sz="2000"/>
              <a:t>Go to </a:t>
            </a:r>
            <a:r>
              <a:rPr lang="en-US" sz="2000" i="1"/>
              <a:t>page 3</a:t>
            </a:r>
            <a:r>
              <a:rPr lang="en-US" sz="2000"/>
              <a:t>, </a:t>
            </a:r>
            <a:r>
              <a:rPr lang="en-US" sz="2000" i="1"/>
              <a:t>paragraph 2</a:t>
            </a:r>
            <a:r>
              <a:rPr lang="en-US" sz="2000"/>
              <a:t>, </a:t>
            </a:r>
            <a:r>
              <a:rPr lang="en-US" sz="2000" i="1"/>
              <a:t>sentence 5</a:t>
            </a:r>
            <a:r>
              <a:rPr lang="en-US" sz="2000"/>
              <a:t>, </a:t>
            </a:r>
            <a:r>
              <a:rPr lang="en-US" sz="2000" i="1"/>
              <a:t>word</a:t>
            </a:r>
            <a:r>
              <a:rPr lang="en-US" sz="2000"/>
              <a:t> </a:t>
            </a:r>
            <a:r>
              <a:rPr lang="en-US" sz="2000" i="1"/>
              <a:t>8</a:t>
            </a:r>
            <a:r>
              <a:rPr lang="en-US" sz="2000"/>
              <a:t>, </a:t>
            </a:r>
            <a:r>
              <a:rPr lang="en-US" sz="2000" i="1"/>
              <a:t>character 4</a:t>
            </a:r>
            <a:r>
              <a:rPr lang="en-US" sz="2000"/>
              <a:t>.  </a:t>
            </a:r>
          </a:p>
        </p:txBody>
      </p:sp>
      <p:sp>
        <p:nvSpPr>
          <p:cNvPr id="1229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Auto-scroll</a:t>
            </a:r>
            <a:br>
              <a:rPr lang="en-US" sz="2000"/>
            </a:br>
            <a:r>
              <a:rPr lang="en-US" sz="2000"/>
              <a:t>Go down… faster… faster… slower… stop</a:t>
            </a:r>
            <a:br>
              <a:rPr lang="en-US" sz="2000"/>
            </a:br>
            <a:r>
              <a:rPr lang="en-US" sz="2000"/>
              <a:t>Go right… faster… stop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Auto-scroll and</a:t>
            </a:r>
            <a:r>
              <a:rPr lang="en-US" sz="2000" b="1"/>
              <a:t> pause</a:t>
            </a:r>
            <a:r>
              <a:rPr lang="en-US" sz="2000"/>
              <a:t> at </a:t>
            </a:r>
            <a:r>
              <a:rPr lang="en-US" sz="2000">
                <a:solidFill>
                  <a:schemeClr val="tx2"/>
                </a:solidFill>
              </a:rPr>
              <a:t>natural landmarks</a:t>
            </a:r>
            <a:r>
              <a:rPr lang="en-US" sz="2000"/>
              <a:t>: section headers, paragraphs, and </a:t>
            </a:r>
            <a:r>
              <a:rPr lang="en-US" sz="2000">
                <a:solidFill>
                  <a:schemeClr val="tx2"/>
                </a:solidFill>
              </a:rPr>
              <a:t>user-defined landmarks</a:t>
            </a:r>
            <a:r>
              <a:rPr lang="en-US" sz="2000"/>
              <a:t>: middle of page, topic sentence</a:t>
            </a: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Two</a:t>
            </a:r>
            <a:br>
              <a:rPr lang="en-US"/>
            </a:br>
            <a:r>
              <a:rPr lang="en-US"/>
              <a:t>Finding text within a page</a:t>
            </a: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1800"/>
              <a:t>Hierarchical</a:t>
            </a:r>
            <a:br>
              <a:rPr lang="en-US" sz="1800"/>
            </a:br>
            <a:r>
              <a:rPr lang="en-US" sz="1800"/>
              <a:t>Keypad Grid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Sunray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X-and-Y</a:t>
            </a:r>
          </a:p>
        </p:txBody>
      </p:sp>
      <p:sp>
        <p:nvSpPr>
          <p:cNvPr id="143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905000"/>
            <a:ext cx="449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Move down five lines, move right four words</a:t>
            </a:r>
          </a:p>
          <a:p>
            <a:pPr>
              <a:lnSpc>
                <a:spcPct val="90000"/>
              </a:lnSpc>
            </a:pPr>
            <a:r>
              <a:rPr lang="en-US" sz="1800"/>
              <a:t>Go to </a:t>
            </a:r>
            <a:r>
              <a:rPr lang="en-US" sz="1800" i="1"/>
              <a:t>The quick brown fox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Go to </a:t>
            </a:r>
            <a:r>
              <a:rPr lang="en-US" sz="1800" i="1"/>
              <a:t>page 3</a:t>
            </a:r>
            <a:r>
              <a:rPr lang="en-US" sz="1800"/>
              <a:t>, </a:t>
            </a:r>
            <a:r>
              <a:rPr lang="en-US" sz="1800" i="1"/>
              <a:t>paragraph 2</a:t>
            </a:r>
            <a:r>
              <a:rPr lang="en-US" sz="1800"/>
              <a:t>, </a:t>
            </a:r>
            <a:r>
              <a:rPr lang="en-US" sz="1800" i="1"/>
              <a:t>sentence 5</a:t>
            </a:r>
            <a:r>
              <a:rPr lang="en-US" sz="1800"/>
              <a:t>, </a:t>
            </a:r>
            <a:r>
              <a:rPr lang="en-US" sz="1800" i="1"/>
              <a:t>word</a:t>
            </a:r>
            <a:r>
              <a:rPr lang="en-US" sz="1800"/>
              <a:t> </a:t>
            </a:r>
            <a:r>
              <a:rPr lang="en-US" sz="1800" i="1"/>
              <a:t>8</a:t>
            </a:r>
            <a:r>
              <a:rPr lang="en-US" sz="1800"/>
              <a:t>, </a:t>
            </a:r>
            <a:r>
              <a:rPr lang="en-US" sz="1800" i="1"/>
              <a:t>character 4</a:t>
            </a:r>
            <a:r>
              <a:rPr lang="en-US" sz="1800"/>
              <a:t>.  </a:t>
            </a:r>
          </a:p>
          <a:p>
            <a:pPr>
              <a:lnSpc>
                <a:spcPct val="90000"/>
              </a:lnSpc>
            </a:pPr>
            <a:r>
              <a:rPr lang="en-US" sz="1800"/>
              <a:t>Auto-scroll</a:t>
            </a:r>
            <a:br>
              <a:rPr lang="en-US" sz="1800"/>
            </a:br>
            <a:r>
              <a:rPr lang="en-US" sz="1800"/>
              <a:t>Go down… faster… faster… slower… stop</a:t>
            </a:r>
            <a:br>
              <a:rPr lang="en-US" sz="1800"/>
            </a:br>
            <a:r>
              <a:rPr lang="en-US" sz="1800"/>
              <a:t>Go right… faster… stop</a:t>
            </a:r>
          </a:p>
          <a:p>
            <a:pPr>
              <a:lnSpc>
                <a:spcPct val="90000"/>
              </a:lnSpc>
            </a:pPr>
            <a:r>
              <a:rPr lang="en-US" sz="1800"/>
              <a:t>Auto-scroll and</a:t>
            </a:r>
            <a:r>
              <a:rPr lang="en-US" sz="1800" b="1"/>
              <a:t> pause</a:t>
            </a:r>
            <a:r>
              <a:rPr lang="en-US" sz="1800"/>
              <a:t> at </a:t>
            </a:r>
            <a:r>
              <a:rPr lang="en-US" sz="1800">
                <a:solidFill>
                  <a:schemeClr val="tx2"/>
                </a:solidFill>
              </a:rPr>
              <a:t>natural landmarks</a:t>
            </a:r>
            <a:r>
              <a:rPr lang="en-US" sz="1800"/>
              <a:t>: section headers, paragraphs, and </a:t>
            </a:r>
            <a:r>
              <a:rPr lang="en-US" sz="1800">
                <a:solidFill>
                  <a:schemeClr val="tx2"/>
                </a:solidFill>
              </a:rPr>
              <a:t>user-defined landmarks</a:t>
            </a:r>
            <a:r>
              <a:rPr lang="en-US" sz="1800"/>
              <a:t>: middle of page, topic sentence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 lvl="1">
              <a:lnSpc>
                <a:spcPct val="90000"/>
              </a:lnSpc>
            </a:pPr>
            <a:endParaRPr lang="en-US" sz="1400"/>
          </a:p>
        </p:txBody>
      </p:sp>
      <p:grpSp>
        <p:nvGrpSpPr>
          <p:cNvPr id="14361" name="Group 25"/>
          <p:cNvGrpSpPr>
            <a:grpSpLocks/>
          </p:cNvGrpSpPr>
          <p:nvPr/>
        </p:nvGrpSpPr>
        <p:grpSpPr bwMode="auto">
          <a:xfrm>
            <a:off x="2667000" y="1981200"/>
            <a:ext cx="1066800" cy="1066800"/>
            <a:chOff x="4608" y="240"/>
            <a:chExt cx="768" cy="768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4608" y="240"/>
              <a:ext cx="76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656" y="2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4656" y="5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4656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4896" y="5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896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5136" y="5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5136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5136" y="2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4896" y="2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5136" y="28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4656" y="5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4896" y="5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5136" y="52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4656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4896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5136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grpSp>
        <p:nvGrpSpPr>
          <p:cNvPr id="14380" name="Group 44"/>
          <p:cNvGrpSpPr>
            <a:grpSpLocks/>
          </p:cNvGrpSpPr>
          <p:nvPr/>
        </p:nvGrpSpPr>
        <p:grpSpPr bwMode="auto">
          <a:xfrm>
            <a:off x="2635250" y="3276600"/>
            <a:ext cx="1250950" cy="1143000"/>
            <a:chOff x="4800" y="336"/>
            <a:chExt cx="788" cy="720"/>
          </a:xfrm>
        </p:grpSpPr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4842" y="336"/>
              <a:ext cx="678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H="1">
              <a:off x="4884" y="376"/>
              <a:ext cx="297" cy="2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H="1">
              <a:off x="4884" y="376"/>
              <a:ext cx="297" cy="51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H="1">
              <a:off x="5054" y="376"/>
              <a:ext cx="127" cy="5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 flipH="1">
              <a:off x="5181" y="376"/>
              <a:ext cx="0" cy="5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5181" y="376"/>
              <a:ext cx="297" cy="51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>
              <a:off x="5181" y="376"/>
              <a:ext cx="127" cy="5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>
              <a:off x="5181" y="376"/>
              <a:ext cx="297" cy="2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4800" y="528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1</a:t>
              </a:r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4800" y="768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2</a:t>
              </a:r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4944" y="86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3</a:t>
              </a:r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5424" y="768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6</a:t>
              </a:r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5404" y="528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7</a:t>
              </a:r>
            </a:p>
          </p:txBody>
        </p:sp>
        <p:sp>
          <p:nvSpPr>
            <p:cNvPr id="14378" name="Text Box 42"/>
            <p:cNvSpPr txBox="1">
              <a:spLocks noChangeArrowheads="1"/>
            </p:cNvSpPr>
            <p:nvPr/>
          </p:nvSpPr>
          <p:spPr bwMode="auto">
            <a:xfrm>
              <a:off x="5260" y="864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5</a:t>
              </a:r>
            </a:p>
          </p:txBody>
        </p:sp>
        <p:sp>
          <p:nvSpPr>
            <p:cNvPr id="14379" name="Text Box 43"/>
            <p:cNvSpPr txBox="1">
              <a:spLocks noChangeArrowheads="1"/>
            </p:cNvSpPr>
            <p:nvPr/>
          </p:nvSpPr>
          <p:spPr bwMode="auto">
            <a:xfrm>
              <a:off x="5068" y="883"/>
              <a:ext cx="1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/>
                <a:t>4</a:t>
              </a:r>
            </a:p>
          </p:txBody>
        </p:sp>
      </p:grpSp>
      <p:grpSp>
        <p:nvGrpSpPr>
          <p:cNvPr id="14386" name="Group 50"/>
          <p:cNvGrpSpPr>
            <a:grpSpLocks/>
          </p:cNvGrpSpPr>
          <p:nvPr/>
        </p:nvGrpSpPr>
        <p:grpSpPr bwMode="auto">
          <a:xfrm>
            <a:off x="2743200" y="4648200"/>
            <a:ext cx="1066800" cy="1066800"/>
            <a:chOff x="1824" y="2880"/>
            <a:chExt cx="672" cy="672"/>
          </a:xfrm>
        </p:grpSpPr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1824" y="2880"/>
              <a:ext cx="672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>
              <a:off x="1920" y="2928"/>
              <a:ext cx="0" cy="47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3" name="Line 47"/>
            <p:cNvSpPr>
              <a:spLocks noChangeShapeType="1"/>
            </p:cNvSpPr>
            <p:nvPr/>
          </p:nvSpPr>
          <p:spPr bwMode="auto">
            <a:xfrm>
              <a:off x="1936" y="3433"/>
              <a:ext cx="44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Pilot Study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Pre-interview</a:t>
            </a:r>
          </a:p>
          <a:p>
            <a:r>
              <a:rPr lang="en-US" sz="2400"/>
              <a:t>Post-interview</a:t>
            </a:r>
          </a:p>
          <a:p>
            <a:r>
              <a:rPr lang="en-US" sz="2400"/>
              <a:t>Video taped </a:t>
            </a:r>
          </a:p>
          <a:p>
            <a:r>
              <a:rPr lang="en-US" sz="2400"/>
              <a:t>3 Modes</a:t>
            </a:r>
          </a:p>
          <a:p>
            <a:pPr lvl="1"/>
            <a:r>
              <a:rPr lang="en-US" sz="2000"/>
              <a:t>Keyboard+Mouse, VR, SpeedNav™</a:t>
            </a:r>
          </a:p>
          <a:p>
            <a:pPr>
              <a:lnSpc>
                <a:spcPct val="10000"/>
              </a:lnSpc>
            </a:pPr>
            <a:endParaRPr lang="en-US" sz="2400"/>
          </a:p>
          <a:p>
            <a:r>
              <a:rPr lang="en-US" sz="2400"/>
              <a:t>4 subjects</a:t>
            </a:r>
            <a:endParaRPr lang="en-US"/>
          </a:p>
        </p:txBody>
      </p:sp>
      <p:sp>
        <p:nvSpPr>
          <p:cNvPr id="1638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905000"/>
            <a:ext cx="3810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Navigate document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Forward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Short, medium, long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Backwards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Medium</a:t>
            </a:r>
          </a:p>
          <a:p>
            <a:pPr>
              <a:lnSpc>
                <a:spcPct val="90000"/>
              </a:lnSpc>
            </a:pPr>
            <a:r>
              <a:rPr lang="en-US" sz="2400"/>
              <a:t>Then, highlight short stretch of text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3 Documents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Familiar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Read once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Unknown</a:t>
            </a:r>
          </a:p>
        </p:txBody>
      </p:sp>
      <p:graphicFrame>
        <p:nvGraphicFramePr>
          <p:cNvPr id="16410" name="Group 26"/>
          <p:cNvGraphicFramePr>
            <a:graphicFrameLocks noGrp="1"/>
          </p:cNvGraphicFramePr>
          <p:nvPr/>
        </p:nvGraphicFramePr>
        <p:xfrm>
          <a:off x="533400" y="4902200"/>
          <a:ext cx="4343400" cy="1576388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</a:tblGrid>
              <a:tr h="814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Non-impaired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Novice SR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Motor-impaired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SR expert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Non-impaired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SR expert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Motor-impaired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SR expert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Time to completion</a:t>
            </a:r>
          </a:p>
          <a:p>
            <a:pPr>
              <a:lnSpc>
                <a:spcPct val="90000"/>
              </a:lnSpc>
            </a:pPr>
            <a:r>
              <a:rPr lang="en-US" sz="2000"/>
              <a:t>Number of errors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Finding: 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Overshoot</a:t>
            </a:r>
            <a:r>
              <a:rPr lang="en-US" sz="1600" b="1"/>
              <a:t> 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saying faster instead of slower, vice versa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Selection: 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Start position incorrect (#chars, words, sentences)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End position incorrect (#chars, words, sentences)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Recognition error in command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Navigational estimation error</a:t>
            </a:r>
          </a:p>
          <a:p>
            <a:pPr>
              <a:lnSpc>
                <a:spcPct val="90000"/>
              </a:lnSpc>
            </a:pPr>
            <a:r>
              <a:rPr lang="en-US" sz="2000"/>
              <a:t>Number of commands spoken</a:t>
            </a:r>
          </a:p>
          <a:p>
            <a:pPr>
              <a:lnSpc>
                <a:spcPct val="90000"/>
              </a:lnSpc>
            </a:pPr>
            <a:r>
              <a:rPr lang="en-US" sz="2000"/>
              <a:t>Number of words spoken</a:t>
            </a:r>
          </a:p>
          <a:p>
            <a:pPr>
              <a:lnSpc>
                <a:spcPct val="90000"/>
              </a:lnSpc>
            </a:pPr>
            <a:r>
              <a:rPr lang="en-US" sz="2000"/>
              <a:t>Subjective approval</a:t>
            </a:r>
          </a:p>
          <a:p>
            <a:pPr>
              <a:lnSpc>
                <a:spcPct val="90000"/>
              </a:lnSpc>
            </a:pPr>
            <a:r>
              <a:rPr lang="en-US" sz="2000"/>
              <a:t>Training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Navigation Error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Undershoot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Overshoot</a:t>
            </a:r>
            <a:r>
              <a:rPr lang="en-US" sz="1800" b="1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Inappropriate scroll speed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Highlighting Error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Start position incorrect 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#chars, words, sentences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End position incorrect </a:t>
            </a:r>
          </a:p>
          <a:p>
            <a:pPr lvl="2">
              <a:lnSpc>
                <a:spcPct val="90000"/>
              </a:lnSpc>
            </a:pPr>
            <a:r>
              <a:rPr lang="en-US" sz="1600"/>
              <a:t>#chars, words, sentences</a:t>
            </a:r>
          </a:p>
          <a:p>
            <a:pPr lvl="1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Recognition error in commands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4114800" cy="4114800"/>
          </a:xfrm>
        </p:spPr>
        <p:txBody>
          <a:bodyPr/>
          <a:lstStyle/>
          <a:p>
            <a:r>
              <a:rPr lang="en-US" sz="2000"/>
              <a:t>Time to completion</a:t>
            </a:r>
          </a:p>
          <a:p>
            <a:endParaRPr lang="en-US" sz="2000"/>
          </a:p>
          <a:p>
            <a:r>
              <a:rPr lang="en-US" sz="2000"/>
              <a:t>Number of commands spoken</a:t>
            </a:r>
          </a:p>
          <a:p>
            <a:endParaRPr lang="en-US" sz="2000"/>
          </a:p>
          <a:p>
            <a:r>
              <a:rPr lang="en-US" sz="2000"/>
              <a:t>Number of words spoken</a:t>
            </a:r>
          </a:p>
          <a:p>
            <a:endParaRPr lang="en-US" sz="2000"/>
          </a:p>
          <a:p>
            <a:r>
              <a:rPr lang="en-US" sz="2000"/>
              <a:t>Subjective approval</a:t>
            </a:r>
          </a:p>
          <a:p>
            <a:endParaRPr lang="en-US" sz="2000"/>
          </a:p>
          <a:p>
            <a:r>
              <a:rPr lang="en-US" sz="2000"/>
              <a:t>Training time</a:t>
            </a:r>
          </a:p>
          <a:p>
            <a:endParaRPr lang="en-US" sz="2000"/>
          </a:p>
          <a:p>
            <a:r>
              <a:rPr lang="en-US" sz="2000"/>
              <a:t>Fatigue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Design Questions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Cursor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Default scroll in Word leaves cursor at bottom -- can’t read what’s below the screen!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Scroll with cursor on left margin, right margin, or center? How might position affect ability to scan left and right?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Cursor movement draws the eye; keep cursor stationary and move document instead?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Sunray Option: Can people follow diagonal cursor movement?</a:t>
            </a:r>
          </a:p>
          <a:p>
            <a:pPr>
              <a:lnSpc>
                <a:spcPct val="90000"/>
              </a:lnSpc>
            </a:pPr>
            <a:r>
              <a:rPr lang="en-US" sz="1800"/>
              <a:t>Speed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Need various starting speeds and speed multipliers. User-controllable?</a:t>
            </a:r>
          </a:p>
          <a:p>
            <a:pPr lvl="1">
              <a:lnSpc>
                <a:spcPct val="90000"/>
              </a:lnSpc>
            </a:pPr>
            <a:r>
              <a:rPr lang="en-US" sz="1600" b="1"/>
              <a:t>Speech recognition adds one second delay! Causes overshoot! 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User must anticipate when to stop. </a:t>
            </a:r>
          </a:p>
          <a:p>
            <a:pPr>
              <a:lnSpc>
                <a:spcPct val="90000"/>
              </a:lnSpc>
            </a:pPr>
            <a:r>
              <a:rPr lang="en-US" sz="1800"/>
              <a:t>Cognitive Issues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How do we ensure that subjects’ documents are </a:t>
            </a:r>
            <a:r>
              <a:rPr lang="en-US" sz="1600" i="1"/>
              <a:t>matched</a:t>
            </a:r>
            <a:r>
              <a:rPr lang="en-US" sz="1600"/>
              <a:t>?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Will document retention affect repeated task performance? </a:t>
            </a:r>
          </a:p>
          <a:p>
            <a:pPr>
              <a:lnSpc>
                <a:spcPct val="90000"/>
              </a:lnSpc>
            </a:pPr>
            <a:r>
              <a:rPr lang="en-US" sz="1800"/>
              <a:t>Measurements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Should application record timestamps of user to make timing easier on us?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Measure long distance (between screen) navigation technique separately from short distance (on same screen) navigation?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Tsimmes:Applications:Microsoft Office X:Templates:Presentations:Designs:Blueprint</Template>
  <TotalTime>199</TotalTime>
  <Words>486</Words>
  <Application>Microsoft Office PowerPoint</Application>
  <PresentationFormat>On-screen Show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Times</vt:lpstr>
      <vt:lpstr>Arial</vt:lpstr>
      <vt:lpstr>Wingdings</vt:lpstr>
      <vt:lpstr>Blueprint</vt:lpstr>
      <vt:lpstr>Introduction and Motivation</vt:lpstr>
      <vt:lpstr>Project Stages</vt:lpstr>
      <vt:lpstr>Expert Interview</vt:lpstr>
      <vt:lpstr>Task One Finding text on another page</vt:lpstr>
      <vt:lpstr>Task Two Finding text within a page</vt:lpstr>
      <vt:lpstr>Pilot Study</vt:lpstr>
      <vt:lpstr>Metrics</vt:lpstr>
      <vt:lpstr>Evaluation Metrics</vt:lpstr>
      <vt:lpstr>Design Questions</vt:lpstr>
    </vt:vector>
  </TitlesOfParts>
  <Company>Moo Cow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Navigation and Editing by Voice</dc:title>
  <dc:creator>Andrew Begel</dc:creator>
  <cp:lastModifiedBy>Andrew Begel</cp:lastModifiedBy>
  <cp:revision>18</cp:revision>
  <dcterms:created xsi:type="dcterms:W3CDTF">2002-03-09T20:22:52Z</dcterms:created>
  <dcterms:modified xsi:type="dcterms:W3CDTF">2012-08-12T01:11:19Z</dcterms:modified>
</cp:coreProperties>
</file>