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86" r:id="rId3"/>
    <p:sldId id="279" r:id="rId4"/>
    <p:sldId id="281" r:id="rId5"/>
    <p:sldId id="282" r:id="rId6"/>
    <p:sldId id="283" r:id="rId7"/>
    <p:sldId id="287" r:id="rId8"/>
    <p:sldId id="288" r:id="rId9"/>
    <p:sldId id="264" r:id="rId10"/>
    <p:sldId id="295" r:id="rId11"/>
    <p:sldId id="296" r:id="rId12"/>
    <p:sldId id="284" r:id="rId13"/>
    <p:sldId id="293" r:id="rId14"/>
    <p:sldId id="289" r:id="rId15"/>
    <p:sldId id="290" r:id="rId16"/>
    <p:sldId id="291" r:id="rId17"/>
    <p:sldId id="292" r:id="rId18"/>
    <p:sldId id="285" r:id="rId19"/>
    <p:sldId id="294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BFF"/>
    <a:srgbClr val="FFF93F"/>
    <a:srgbClr val="FDF300"/>
    <a:srgbClr val="333366"/>
    <a:srgbClr val="0E471F"/>
    <a:srgbClr val="004080"/>
    <a:srgbClr val="9248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3" autoAdjust="0"/>
    <p:restoredTop sz="94664" autoAdjust="0"/>
  </p:normalViewPr>
  <p:slideViewPr>
    <p:cSldViewPr>
      <p:cViewPr varScale="1">
        <p:scale>
          <a:sx n="47" d="100"/>
          <a:sy n="47" d="100"/>
        </p:scale>
        <p:origin x="12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CEC515-F882-43DE-89D0-89D677C839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0EA063-CABD-49F0-9511-812B4CE3C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2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141628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21582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19860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88010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387078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369705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27281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24870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9397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4224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SpeechTek 2005</a:t>
            </a:r>
          </a:p>
        </p:txBody>
      </p:sp>
    </p:spTree>
    <p:extLst>
      <p:ext uri="{BB962C8B-B14F-4D97-AF65-F5344CB8AC3E}">
        <p14:creationId xmlns:p14="http://schemas.microsoft.com/office/powerpoint/2010/main" val="219273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FF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77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4080"/>
                </a:solidFill>
              </a:defRPr>
            </a:lvl1pPr>
          </a:lstStyle>
          <a:p>
            <a:r>
              <a:rPr lang="en-US"/>
              <a:t>SpeechTek 2005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8488" y="6477000"/>
            <a:ext cx="1550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4080"/>
                </a:solidFill>
              </a:rPr>
              <a:t>Februrary 22, 2005</a:t>
            </a:r>
            <a:endParaRPr lang="en-US">
              <a:solidFill>
                <a:srgbClr val="00408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7772400" cy="1143000"/>
          </a:xfrm>
        </p:spPr>
        <p:txBody>
          <a:bodyPr anchor="ctr"/>
          <a:lstStyle/>
          <a:p>
            <a:r>
              <a:rPr lang="en-US">
                <a:solidFill>
                  <a:schemeClr val="bg2"/>
                </a:solidFill>
              </a:rPr>
              <a:t>Programming By Voice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6400800" cy="1752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0E471F"/>
                </a:solidFill>
              </a:rPr>
              <a:t>University of California, Berkeley</a:t>
            </a:r>
          </a:p>
          <a:p>
            <a:pPr algn="l">
              <a:lnSpc>
                <a:spcPct val="90000"/>
              </a:lnSpc>
            </a:pPr>
            <a:r>
              <a:rPr lang="en-US" sz="3200">
                <a:solidFill>
                  <a:srgbClr val="0E471F"/>
                </a:solidFill>
              </a:rPr>
              <a:t>SpeechTek 2005</a:t>
            </a:r>
            <a:endParaRPr lang="en-US" sz="3200">
              <a:solidFill>
                <a:schemeClr val="accent2"/>
              </a:solidFill>
            </a:endParaRPr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24525"/>
            <a:ext cx="49530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by Context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9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by Context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9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820738" y="2181225"/>
            <a:ext cx="5803900" cy="3695700"/>
            <a:chOff x="522" y="1374"/>
            <a:chExt cx="3656" cy="2328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toload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812800" y="2184400"/>
            <a:ext cx="5803900" cy="3695700"/>
            <a:chOff x="522" y="1374"/>
            <a:chExt cx="3656" cy="2328"/>
          </a:xfrm>
        </p:grpSpPr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toload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E471F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965450" y="2514600"/>
            <a:ext cx="259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Monotype Sorts" charset="2"/>
              <a:buChar char="3"/>
            </a:pPr>
            <a:r>
              <a:rPr lang="en-US" sz="3600">
                <a:solidFill>
                  <a:srgbClr val="800080"/>
                </a:solidFill>
                <a:latin typeface="Arial" panose="020B0604020202020204" pitchFamily="34" charset="0"/>
              </a:rPr>
              <a:t> filetoload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The Vision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r>
              <a:rPr lang="en-US"/>
              <a:t>Naturally Verbalized Programs</a:t>
            </a:r>
          </a:p>
          <a:p>
            <a:pPr lvl="1"/>
            <a:r>
              <a:rPr lang="en-US"/>
              <a:t>Spoken Java Language</a:t>
            </a:r>
          </a:p>
          <a:p>
            <a:r>
              <a:rPr lang="en-US"/>
              <a:t>Navigation and Editing Command Language</a:t>
            </a:r>
          </a:p>
          <a:p>
            <a:r>
              <a:rPr lang="en-US"/>
              <a:t>Analyses that Resolve Ambiguities</a:t>
            </a:r>
          </a:p>
          <a:p>
            <a:endParaRPr lang="en-US"/>
          </a:p>
          <a:p>
            <a:r>
              <a:rPr lang="en-US"/>
              <a:t>Prototype: </a:t>
            </a:r>
            <a:r>
              <a:rPr lang="en-US">
                <a:solidFill>
                  <a:srgbClr val="0E471F"/>
                </a:solidFill>
              </a:rPr>
              <a:t>SPED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</a:t>
            </a:r>
            <a:r>
              <a:rPr lang="en-US"/>
              <a:t>eech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Speech Recognition: IBM ViaVoice</a:t>
            </a:r>
          </a:p>
          <a:p>
            <a:r>
              <a:rPr lang="en-US"/>
              <a:t>Eclipse IDE</a:t>
            </a:r>
          </a:p>
          <a:p>
            <a:r>
              <a:rPr lang="en-US"/>
              <a:t>Harmonia program analysis toolkit</a:t>
            </a:r>
          </a:p>
          <a:p>
            <a:pPr lvl="1"/>
            <a:r>
              <a:rPr lang="en-US"/>
              <a:t>Generalized LR parsing with input stream ambiguities</a:t>
            </a:r>
          </a:p>
          <a:p>
            <a:pPr lvl="1"/>
            <a:r>
              <a:rPr lang="en-US"/>
              <a:t>Persistent, incremental semantics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Hypothesis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Programmers can learn to use SPED efficiently for many programming tasks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User Study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Train users on Spoken Java and command language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Edit an existing program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Create some new code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Metrics: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Speed, vocabulary mistakes, grammatical mistakes, system understanding errors, subjective impressions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Enabling programming by voice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New methods for handling input ambiguities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Exploiting syntax and semantics of programming domain 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Analyses for mixed command and programming languages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Interface to commercial speech recognition tools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 i="1">
              <a:solidFill>
                <a:schemeClr val="accent2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8</a:t>
            </a:r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18063"/>
            <a:ext cx="65532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28600" y="6477000"/>
            <a:ext cx="57912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905000" y="6208713"/>
            <a:ext cx="560863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Andrew Begel:</a:t>
            </a:r>
            <a:r>
              <a:rPr lang="en-US" i="1">
                <a:solidFill>
                  <a:srgbClr val="0E471F"/>
                </a:solidFill>
                <a:latin typeface="Arial" panose="020B0604020202020204" pitchFamily="34" charset="0"/>
              </a:rPr>
              <a:t> abegel@cs.berkeley.edu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1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  <a:sym typeface="Monotype Sorts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3276600" y="2819400"/>
            <a:ext cx="5562600" cy="685800"/>
          </a:xfrm>
          <a:prstGeom prst="wedgeRoundRectCallout">
            <a:avLst>
              <a:gd name="adj1" fmla="val -73259"/>
              <a:gd name="adj2" fmla="val 9884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429000" y="29718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4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int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eye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equals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0 aye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less</a:t>
            </a:r>
            <a:r>
              <a:rPr lang="en-US" sz="2000" i="1">
                <a:solidFill>
                  <a:srgbClr val="80080F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then</a:t>
            </a:r>
            <a:r>
              <a:rPr lang="en-US" sz="2000">
                <a:solidFill>
                  <a:srgbClr val="E20B16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ten i plus plus</a:t>
            </a:r>
            <a:endParaRPr lang="en-US" sz="1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286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4114800" y="1808163"/>
            <a:ext cx="2166938" cy="1163637"/>
            <a:chOff x="2592" y="113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13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44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44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020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Sometimes it’s hard!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46" name="AutoShape 14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  <p:sp>
        <p:nvSpPr>
          <p:cNvPr id="95251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  <a:noFill/>
          <a:ln/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24200" y="4724400"/>
            <a:ext cx="5791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24200" y="4772025"/>
            <a:ext cx="5562600" cy="409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4 * 8 = file; toload = won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sp>
        <p:nvSpPr>
          <p:cNvPr id="993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  <p:sp>
        <p:nvSpPr>
          <p:cNvPr id="99344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  <a:noFill/>
          <a:ln/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124200" y="5410200"/>
            <a:ext cx="57912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124200" y="4724400"/>
            <a:ext cx="5791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24200" y="4772025"/>
            <a:ext cx="5562600" cy="409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4 * 8 = file; toload = won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sp>
        <p:nvSpPr>
          <p:cNvPr id="100359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0360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5486400"/>
            <a:ext cx="571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fore.times(8).equalsFile(2, load == 1)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62" name="AutoShape 10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SpeechTek 2005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Disambiguation by Context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  <p:sp>
        <p:nvSpPr>
          <p:cNvPr id="69671" name="Rectangle 3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447800"/>
            <a:ext cx="5867400" cy="236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try {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 catch (IOException e) {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e.printStackTrace();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9677" name="Group 45"/>
          <p:cNvGrpSpPr>
            <a:grpSpLocks/>
          </p:cNvGrpSpPr>
          <p:nvPr/>
        </p:nvGrpSpPr>
        <p:grpSpPr bwMode="auto">
          <a:xfrm>
            <a:off x="457200" y="4267200"/>
            <a:ext cx="7162800" cy="1574800"/>
            <a:chOff x="288" y="2688"/>
            <a:chExt cx="4512" cy="992"/>
          </a:xfrm>
        </p:grpSpPr>
        <p:pic>
          <p:nvPicPr>
            <p:cNvPr id="69673" name="Picture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73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74" name="AutoShape 42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675" name="Text Box 43"/>
            <p:cNvSpPr txBox="1">
              <a:spLocks noChangeArrowheads="1"/>
            </p:cNvSpPr>
            <p:nvPr/>
          </p:nvSpPr>
          <p:spPr bwMode="auto">
            <a:xfrm>
              <a:off x="1776" y="2784"/>
              <a:ext cx="297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9679" name="Rectangle 4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410200"/>
            <a:ext cx="472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AAAAAA"/>
      </a:accent1>
      <a:accent2>
        <a:srgbClr val="468A4B"/>
      </a:accent2>
      <a:accent3>
        <a:srgbClr val="AAAAAA"/>
      </a:accent3>
      <a:accent4>
        <a:srgbClr val="DADADA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9717</TotalTime>
  <Words>782</Words>
  <Application>Microsoft Office PowerPoint</Application>
  <PresentationFormat>On-screen Show (4:3)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Times</vt:lpstr>
      <vt:lpstr>Verdana</vt:lpstr>
      <vt:lpstr>Arial</vt:lpstr>
      <vt:lpstr>Courier New</vt:lpstr>
      <vt:lpstr>Monotype Sorts</vt:lpstr>
      <vt:lpstr>Zapf Dingbats</vt:lpstr>
      <vt:lpstr>Blank Presentation</vt:lpstr>
      <vt:lpstr>Programming By Voice</vt:lpstr>
      <vt:lpstr>Programming by Voice</vt:lpstr>
      <vt:lpstr>Programming by Voice</vt:lpstr>
      <vt:lpstr>Ambiguities</vt:lpstr>
      <vt:lpstr>Sometimes it’s hard!</vt:lpstr>
      <vt:lpstr>Many Valid Interpretations!</vt:lpstr>
      <vt:lpstr>Many Valid Interpretations!</vt:lpstr>
      <vt:lpstr>Many Valid Interpretations!</vt:lpstr>
      <vt:lpstr>Disambiguation by Context</vt:lpstr>
      <vt:lpstr>Disambiguating by Context</vt:lpstr>
      <vt:lpstr>Disambiguating by Context</vt:lpstr>
      <vt:lpstr>Disambiguating “filetoload”</vt:lpstr>
      <vt:lpstr>Disambiguating “filetoload”</vt:lpstr>
      <vt:lpstr>Disambiguating “filetoload”</vt:lpstr>
      <vt:lpstr>Disambiguating “filetoload”</vt:lpstr>
      <vt:lpstr>Disambiguating “filetoload”</vt:lpstr>
      <vt:lpstr>Disambiguating “filetoload”</vt:lpstr>
      <vt:lpstr>The Vision</vt:lpstr>
      <vt:lpstr>Implementation</vt:lpstr>
      <vt:lpstr>Evaluation</vt:lpstr>
      <vt:lpstr>Contributions</vt:lpstr>
    </vt:vector>
  </TitlesOfParts>
  <Company>뿿��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Toomim’s Harmonia Research</dc:title>
  <dc:creator>Andrew Begel</dc:creator>
  <cp:lastModifiedBy>Andrew Begel</cp:lastModifiedBy>
  <cp:revision>160</cp:revision>
  <dcterms:created xsi:type="dcterms:W3CDTF">2004-06-17T17:24:13Z</dcterms:created>
  <dcterms:modified xsi:type="dcterms:W3CDTF">2012-08-12T01:48:46Z</dcterms:modified>
</cp:coreProperties>
</file>