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16"/>
  </p:notesMasterIdLst>
  <p:handoutMasterIdLst>
    <p:handoutMasterId r:id="rId117"/>
  </p:handoutMasterIdLst>
  <p:sldIdLst>
    <p:sldId id="258" r:id="rId2"/>
    <p:sldId id="462" r:id="rId3"/>
    <p:sldId id="298" r:id="rId4"/>
    <p:sldId id="367" r:id="rId5"/>
    <p:sldId id="368" r:id="rId6"/>
    <p:sldId id="286" r:id="rId7"/>
    <p:sldId id="301" r:id="rId8"/>
    <p:sldId id="303" r:id="rId9"/>
    <p:sldId id="304" r:id="rId10"/>
    <p:sldId id="305" r:id="rId11"/>
    <p:sldId id="363" r:id="rId12"/>
    <p:sldId id="271" r:id="rId13"/>
    <p:sldId id="374" r:id="rId14"/>
    <p:sldId id="375" r:id="rId15"/>
    <p:sldId id="377" r:id="rId16"/>
    <p:sldId id="279" r:id="rId17"/>
    <p:sldId id="281" r:id="rId18"/>
    <p:sldId id="307" r:id="rId19"/>
    <p:sldId id="467" r:id="rId20"/>
    <p:sldId id="285" r:id="rId21"/>
    <p:sldId id="463" r:id="rId22"/>
    <p:sldId id="356" r:id="rId23"/>
    <p:sldId id="349" r:id="rId24"/>
    <p:sldId id="264" r:id="rId25"/>
    <p:sldId id="295" r:id="rId26"/>
    <p:sldId id="296" r:id="rId27"/>
    <p:sldId id="284" r:id="rId28"/>
    <p:sldId id="293" r:id="rId29"/>
    <p:sldId id="289" r:id="rId30"/>
    <p:sldId id="290" r:id="rId31"/>
    <p:sldId id="291" r:id="rId32"/>
    <p:sldId id="292" r:id="rId33"/>
    <p:sldId id="464" r:id="rId34"/>
    <p:sldId id="380" r:id="rId35"/>
    <p:sldId id="360" r:id="rId36"/>
    <p:sldId id="316" r:id="rId37"/>
    <p:sldId id="381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4" r:id="rId46"/>
    <p:sldId id="468" r:id="rId47"/>
    <p:sldId id="469" r:id="rId48"/>
    <p:sldId id="470" r:id="rId49"/>
    <p:sldId id="471" r:id="rId50"/>
    <p:sldId id="472" r:id="rId51"/>
    <p:sldId id="473" r:id="rId52"/>
    <p:sldId id="491" r:id="rId53"/>
    <p:sldId id="474" r:id="rId54"/>
    <p:sldId id="475" r:id="rId55"/>
    <p:sldId id="476" r:id="rId56"/>
    <p:sldId id="489" r:id="rId57"/>
    <p:sldId id="490" r:id="rId58"/>
    <p:sldId id="479" r:id="rId59"/>
    <p:sldId id="480" r:id="rId60"/>
    <p:sldId id="481" r:id="rId61"/>
    <p:sldId id="482" r:id="rId62"/>
    <p:sldId id="492" r:id="rId63"/>
    <p:sldId id="493" r:id="rId64"/>
    <p:sldId id="497" r:id="rId65"/>
    <p:sldId id="498" r:id="rId66"/>
    <p:sldId id="499" r:id="rId67"/>
    <p:sldId id="500" r:id="rId68"/>
    <p:sldId id="501" r:id="rId69"/>
    <p:sldId id="502" r:id="rId70"/>
    <p:sldId id="503" r:id="rId71"/>
    <p:sldId id="504" r:id="rId72"/>
    <p:sldId id="505" r:id="rId73"/>
    <p:sldId id="506" r:id="rId74"/>
    <p:sldId id="507" r:id="rId75"/>
    <p:sldId id="508" r:id="rId76"/>
    <p:sldId id="336" r:id="rId77"/>
    <p:sldId id="338" r:id="rId78"/>
    <p:sldId id="509" r:id="rId79"/>
    <p:sldId id="341" r:id="rId80"/>
    <p:sldId id="382" r:id="rId81"/>
    <p:sldId id="419" r:id="rId82"/>
    <p:sldId id="344" r:id="rId83"/>
    <p:sldId id="345" r:id="rId84"/>
    <p:sldId id="438" r:id="rId85"/>
    <p:sldId id="346" r:id="rId86"/>
    <p:sldId id="420" r:id="rId87"/>
    <p:sldId id="421" r:id="rId88"/>
    <p:sldId id="422" r:id="rId89"/>
    <p:sldId id="362" r:id="rId90"/>
    <p:sldId id="465" r:id="rId91"/>
    <p:sldId id="347" r:id="rId92"/>
    <p:sldId id="310" r:id="rId93"/>
    <p:sldId id="423" r:id="rId94"/>
    <p:sldId id="424" r:id="rId95"/>
    <p:sldId id="425" r:id="rId96"/>
    <p:sldId id="426" r:id="rId97"/>
    <p:sldId id="427" r:id="rId98"/>
    <p:sldId id="428" r:id="rId99"/>
    <p:sldId id="429" r:id="rId100"/>
    <p:sldId id="430" r:id="rId101"/>
    <p:sldId id="431" r:id="rId102"/>
    <p:sldId id="311" r:id="rId103"/>
    <p:sldId id="433" r:id="rId104"/>
    <p:sldId id="432" r:id="rId105"/>
    <p:sldId id="434" r:id="rId106"/>
    <p:sldId id="435" r:id="rId107"/>
    <p:sldId id="437" r:id="rId108"/>
    <p:sldId id="436" r:id="rId109"/>
    <p:sldId id="348" r:id="rId110"/>
    <p:sldId id="466" r:id="rId111"/>
    <p:sldId id="361" r:id="rId112"/>
    <p:sldId id="272" r:id="rId113"/>
    <p:sldId id="461" r:id="rId114"/>
    <p:sldId id="379" r:id="rId1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800000"/>
    <a:srgbClr val="FF6666"/>
    <a:srgbClr val="AAF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71" autoAdjust="0"/>
    <p:restoredTop sz="80872" autoAdjust="0"/>
  </p:normalViewPr>
  <p:slideViewPr>
    <p:cSldViewPr>
      <p:cViewPr varScale="1">
        <p:scale>
          <a:sx n="59" d="100"/>
          <a:sy n="59" d="100"/>
        </p:scale>
        <p:origin x="92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84"/>
    </p:cViewPr>
  </p:sorterViewPr>
  <p:notesViewPr>
    <p:cSldViewPr>
      <p:cViewPr varScale="1">
        <p:scale>
          <a:sx n="85" d="100"/>
          <a:sy n="85" d="100"/>
        </p:scale>
        <p:origin x="-137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85A849-3425-46E5-967C-84E2A603EC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25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FD7B0C-3F92-4FD2-BF33-9304429BC56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62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C9695-147B-473C-8686-494F46D80C25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</p:txBody>
      </p:sp>
    </p:spTree>
    <p:extLst>
      <p:ext uri="{BB962C8B-B14F-4D97-AF65-F5344CB8AC3E}">
        <p14:creationId xmlns:p14="http://schemas.microsoft.com/office/powerpoint/2010/main" val="3737546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5AABA9-AEE5-4E9D-A05A-6183D642D9FE}" type="slidenum">
              <a:rPr lang="en-US"/>
              <a:pPr/>
              <a:t>10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585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C1E4E-B8BA-4668-AA8E-1A36542E0D74}" type="slidenum">
              <a:rPr lang="en-US"/>
              <a:pPr/>
              <a:t>101</a:t>
            </a:fld>
            <a:endParaRPr lang="en-US"/>
          </a:p>
        </p:txBody>
      </p:sp>
      <p:sp>
        <p:nvSpPr>
          <p:cNvPr id="470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80053887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C7846D-AFD1-4D19-8F43-57A70F36C4D0}" type="slidenum">
              <a:rPr lang="en-US"/>
              <a:pPr/>
              <a:t>102</a:t>
            </a:fld>
            <a:endParaRPr lang="en-US"/>
          </a:p>
        </p:txBody>
      </p:sp>
      <p:sp>
        <p:nvSpPr>
          <p:cNvPr id="167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595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4541D-3CB5-4499-96D9-8738AD4DBCA4}" type="slidenum">
              <a:rPr lang="en-US"/>
              <a:pPr/>
              <a:t>103</a:t>
            </a:fld>
            <a:endParaRPr lang="en-US"/>
          </a:p>
        </p:txBody>
      </p:sp>
      <p:sp>
        <p:nvSpPr>
          <p:cNvPr id="474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8738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0E3FF3-7A69-4491-AFB8-7261AEEFD1AA}" type="slidenum">
              <a:rPr lang="en-US"/>
              <a:pPr/>
              <a:t>104</a:t>
            </a:fld>
            <a:endParaRPr lang="en-US"/>
          </a:p>
        </p:txBody>
      </p:sp>
      <p:sp>
        <p:nvSpPr>
          <p:cNvPr id="472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73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80FDA8-F0DE-4E34-8E7E-AEF65ACF9A96}" type="slidenum">
              <a:rPr lang="en-US"/>
              <a:pPr/>
              <a:t>105</a:t>
            </a:fld>
            <a:endParaRPr lang="en-US"/>
          </a:p>
        </p:txBody>
      </p:sp>
      <p:sp>
        <p:nvSpPr>
          <p:cNvPr id="476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0473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7A036-9A95-42B6-9E87-842587A652A5}" type="slidenum">
              <a:rPr lang="en-US"/>
              <a:pPr/>
              <a:t>106</a:t>
            </a:fld>
            <a:endParaRPr lang="en-US"/>
          </a:p>
        </p:txBody>
      </p:sp>
      <p:sp>
        <p:nvSpPr>
          <p:cNvPr id="478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1624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A4A57-3D5B-41FB-B183-CF86E52E629A}" type="slidenum">
              <a:rPr lang="en-US"/>
              <a:pPr/>
              <a:t>107</a:t>
            </a:fld>
            <a:endParaRPr lang="en-US"/>
          </a:p>
        </p:txBody>
      </p:sp>
      <p:sp>
        <p:nvSpPr>
          <p:cNvPr id="482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918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A2A1EF-737F-4177-9A76-104E23CA8A8F}" type="slidenum">
              <a:rPr lang="en-US"/>
              <a:pPr/>
              <a:t>108</a:t>
            </a:fld>
            <a:endParaRPr lang="en-US"/>
          </a:p>
        </p:txBody>
      </p:sp>
      <p:sp>
        <p:nvSpPr>
          <p:cNvPr id="48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503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4C8A5-BCB2-48AD-8A98-86FB9C23B446}" type="slidenum">
              <a:rPr lang="en-US"/>
              <a:pPr/>
              <a:t>109</a:t>
            </a:fld>
            <a:endParaRPr lang="en-US"/>
          </a:p>
        </p:txBody>
      </p:sp>
      <p:sp>
        <p:nvSpPr>
          <p:cNvPr id="241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0413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C17BF3-76FB-4453-B854-B7414F7084C1}" type="slidenum">
              <a:rPr lang="en-US"/>
              <a:pPr/>
              <a:t>110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47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FBD06C-38F9-4A9E-9FB7-02C1EDF16E45}" type="slidenum">
              <a:rPr lang="en-US"/>
              <a:pPr/>
              <a:t>11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9526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A4325B-F587-496D-BBBD-7DC79FE1B55A}" type="slidenum">
              <a:rPr lang="en-US"/>
              <a:pPr/>
              <a:t>111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139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04436-4CA2-4BE6-B819-673BB4799654}" type="slidenum">
              <a:rPr lang="en-US"/>
              <a:pPr/>
              <a:t>112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24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00305-CB8F-47E5-8858-203F2B8AA017}" type="slidenum">
              <a:rPr lang="en-US"/>
              <a:pPr/>
              <a:t>113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096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A526BC-8425-4D4A-94BB-FB1F93F6E0B9}" type="slidenum">
              <a:rPr lang="en-US"/>
              <a:pPr/>
              <a:t>114</a:t>
            </a:fld>
            <a:endParaRPr lang="en-US"/>
          </a:p>
        </p:txBody>
      </p:sp>
      <p:sp>
        <p:nvSpPr>
          <p:cNvPr id="356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4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92459-024D-4609-88AF-47843171EE59}" type="slidenum">
              <a:rPr lang="en-US"/>
              <a:pPr/>
              <a:t>12</a:t>
            </a:fld>
            <a:endParaRPr lang="en-US"/>
          </a:p>
        </p:txBody>
      </p:sp>
      <p:sp>
        <p:nvSpPr>
          <p:cNvPr id="1433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AD9837-2A85-4332-B9EF-C2B43A0382BD}" type="slidenum">
              <a:rPr lang="en-US"/>
              <a:pPr/>
              <a:t>13</a:t>
            </a:fld>
            <a:endParaRPr 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92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CBCA5-884A-438D-8FF1-E78DAA8EA3F5}" type="slidenum">
              <a:rPr lang="en-US"/>
              <a:pPr/>
              <a:t>14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81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9FF47-099D-488E-A072-8D8404AA93B9}" type="slidenum">
              <a:rPr lang="en-US"/>
              <a:pPr/>
              <a:t>15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4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08736-7C96-4904-BFB6-70359DBC44F2}" type="slidenum">
              <a:rPr lang="en-US"/>
              <a:pPr/>
              <a:t>16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7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A72916-55B6-4780-BB36-BE3C193ED155}" type="slidenum">
              <a:rPr lang="en-US"/>
              <a:pPr/>
              <a:t>17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2578953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1022C-2F6A-4715-A4BB-89222A5B795E}" type="slidenum">
              <a:rPr lang="en-US"/>
              <a:pPr/>
              <a:t>18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70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BD2146-AAEA-42ED-8F0C-C80E586B3E26}" type="slidenum">
              <a:rPr lang="en-US"/>
              <a:pPr/>
              <a:t>19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5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9D4C04-5D03-45A0-9CA0-004344FD6207}" type="slidenum">
              <a:rPr lang="en-US"/>
              <a:pPr/>
              <a:t>2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684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32C552-C57D-4972-978B-D52DDFD47ED1}" type="slidenum">
              <a:rPr lang="en-US"/>
              <a:pPr/>
              <a:t>20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41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A79AFC-C86F-4A32-9422-007C8CA5077B}" type="slidenum">
              <a:rPr lang="en-US"/>
              <a:pPr/>
              <a:t>21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DB3D0-80A7-41F7-BDD9-47D5BE3D4C15}" type="slidenum">
              <a:rPr lang="en-US"/>
              <a:pPr/>
              <a:t>22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6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6D55-DC2D-46C8-915B-A8E24262E1AB}" type="slidenum">
              <a:rPr lang="en-US"/>
              <a:pPr/>
              <a:t>23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3023165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8167A-C898-459A-8ED0-FBD431C10478}" type="slidenum">
              <a:rPr lang="en-US"/>
              <a:pPr/>
              <a:t>24</a:t>
            </a:fld>
            <a:endParaRPr lang="en-US"/>
          </a:p>
        </p:txBody>
      </p:sp>
      <p:sp>
        <p:nvSpPr>
          <p:cNvPr id="130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376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44BF5E-7B75-4A70-B039-8B5FD10B6C25}" type="slidenum">
              <a:rPr lang="en-US"/>
              <a:pPr/>
              <a:t>25</a:t>
            </a:fld>
            <a:endParaRPr lang="en-US"/>
          </a:p>
        </p:txBody>
      </p:sp>
      <p:sp>
        <p:nvSpPr>
          <p:cNvPr id="1310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8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F3B63-B6E0-4F95-B271-FBFE11C0ACC7}" type="slidenum">
              <a:rPr lang="en-US"/>
              <a:pPr/>
              <a:t>26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589118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44E77F-FE2D-475C-834F-A8A55BFF95B9}" type="slidenum">
              <a:rPr lang="en-US"/>
              <a:pPr/>
              <a:t>27</a:t>
            </a:fld>
            <a:endParaRPr lang="en-US"/>
          </a:p>
        </p:txBody>
      </p:sp>
      <p:sp>
        <p:nvSpPr>
          <p:cNvPr id="13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480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3D2E46-0899-411A-8D6A-70E37C02CDBE}" type="slidenum">
              <a:rPr lang="en-US"/>
              <a:pPr/>
              <a:t>28</a:t>
            </a:fld>
            <a:endParaRPr lang="en-US"/>
          </a:p>
        </p:txBody>
      </p:sp>
      <p:sp>
        <p:nvSpPr>
          <p:cNvPr id="1351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Change IDs to Names.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96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1E94DD-FD90-4954-BFE0-44AE7C6DD971}" type="slidenum">
              <a:rPr lang="en-US"/>
              <a:pPr/>
              <a:t>29</a:t>
            </a:fld>
            <a:endParaRPr lang="en-US"/>
          </a:p>
        </p:txBody>
      </p:sp>
      <p:sp>
        <p:nvSpPr>
          <p:cNvPr id="1361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80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89C788-E3D5-4312-93D5-0D0A0963AE0C}" type="slidenum">
              <a:rPr lang="en-US"/>
              <a:pPr/>
              <a:t>3</a:t>
            </a:fld>
            <a:endParaRPr lang="en-US"/>
          </a:p>
        </p:txBody>
      </p:sp>
      <p:sp>
        <p:nvSpPr>
          <p:cNvPr id="1208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What we want to do: comp, nav, edit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57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F9E2B-73EF-4B0F-9F2F-94D69DC6D16A}" type="slidenum">
              <a:rPr lang="en-US"/>
              <a:pPr/>
              <a:t>30</a:t>
            </a:fld>
            <a:endParaRPr lang="en-US"/>
          </a:p>
        </p:txBody>
      </p:sp>
      <p:sp>
        <p:nvSpPr>
          <p:cNvPr id="138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47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F97B9D-DCF6-41BB-909F-51262B1C8E25}" type="slidenum">
              <a:rPr lang="en-US"/>
              <a:pPr/>
              <a:t>31</a:t>
            </a:fld>
            <a:endParaRPr lang="en-US"/>
          </a:p>
        </p:txBody>
      </p:sp>
      <p:sp>
        <p:nvSpPr>
          <p:cNvPr id="139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“method” by “function” (or objects)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3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2D8C0-78F0-4FB7-9A95-9A0C4F6DAA59}" type="slidenum">
              <a:rPr lang="en-US"/>
              <a:pPr/>
              <a:t>32</a:t>
            </a:fld>
            <a:endParaRPr lang="en-US"/>
          </a:p>
        </p:txBody>
      </p:sp>
      <p:sp>
        <p:nvSpPr>
          <p:cNvPr id="140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if system can’t disambiguate.</a:t>
            </a:r>
          </a:p>
        </p:txBody>
      </p:sp>
    </p:spTree>
    <p:extLst>
      <p:ext uri="{BB962C8B-B14F-4D97-AF65-F5344CB8AC3E}">
        <p14:creationId xmlns:p14="http://schemas.microsoft.com/office/powerpoint/2010/main" val="3667410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D2EAC-1121-4A26-ACC9-ECCEAA123DBD}" type="slidenum">
              <a:rPr lang="en-US"/>
              <a:pPr/>
              <a:t>33</a:t>
            </a:fld>
            <a:endParaRPr lang="en-US"/>
          </a:p>
        </p:txBody>
      </p:sp>
      <p:sp>
        <p:nvSpPr>
          <p:cNvPr id="557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2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2A268F-F826-46C2-ABCB-812CC95E6FA4}" type="slidenum">
              <a:rPr lang="en-US"/>
              <a:pPr/>
              <a:t>34</a:t>
            </a:fld>
            <a:endParaRPr lang="en-US"/>
          </a:p>
        </p:txBody>
      </p:sp>
      <p:sp>
        <p:nvSpPr>
          <p:cNvPr id="358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C4B4C8-CD4C-49F6-8CC8-430689B5714B}" type="slidenum">
              <a:rPr lang="en-US"/>
              <a:pPr/>
              <a:t>35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92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F25A10-5093-4746-BF34-199B1280BEB4}" type="slidenum">
              <a:rPr lang="en-US"/>
              <a:pPr/>
              <a:t>36</a:t>
            </a:fld>
            <a:endParaRPr lang="en-US"/>
          </a:p>
        </p:txBody>
      </p:sp>
      <p:sp>
        <p:nvSpPr>
          <p:cNvPr id="2058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Don’t have time to talk about embedded langs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188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F5FDF3-DD7D-4A9D-970D-67EEB4F25F96}" type="slidenum">
              <a:rPr lang="en-US"/>
              <a:pPr/>
              <a:t>37</a:t>
            </a:fld>
            <a:endParaRPr lang="en-US"/>
          </a:p>
        </p:txBody>
      </p:sp>
      <p:sp>
        <p:nvSpPr>
          <p:cNvPr id="360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70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A6C99-FD29-4983-9AE6-B6EAA01ABCF0}" type="slidenum">
              <a:rPr lang="en-US"/>
              <a:pPr/>
              <a:t>38</a:t>
            </a:fld>
            <a:endParaRPr lang="en-US"/>
          </a:p>
        </p:txBody>
      </p:sp>
      <p:sp>
        <p:nvSpPr>
          <p:cNvPr id="4259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57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679DF4-9D64-41E7-A02F-B7745956517D}" type="slidenum">
              <a:rPr lang="en-US"/>
              <a:pPr/>
              <a:t>39</a:t>
            </a:fld>
            <a:endParaRPr lang="en-US"/>
          </a:p>
        </p:txBody>
      </p:sp>
      <p:sp>
        <p:nvSpPr>
          <p:cNvPr id="427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73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C2E3A5-9D18-49D7-A8B5-EE839F1CF703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conventionalized programmign languages bcause of training and tools. </a:t>
            </a:r>
          </a:p>
          <a:p>
            <a:r>
              <a:rPr lang="en-US"/>
              <a:t>Already existing tools for adapting to programming languages (declaration before def)</a:t>
            </a:r>
          </a:p>
          <a:p>
            <a:r>
              <a:rPr lang="en-US"/>
              <a:t>(programming not ambiguous because it makes the compiler and validation easier). </a:t>
            </a:r>
          </a:p>
          <a:p>
            <a:r>
              <a:rPr lang="en-US"/>
              <a:t>Introduce programming by voice as a solution.</a:t>
            </a:r>
          </a:p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</p:txBody>
      </p:sp>
    </p:spTree>
    <p:extLst>
      <p:ext uri="{BB962C8B-B14F-4D97-AF65-F5344CB8AC3E}">
        <p14:creationId xmlns:p14="http://schemas.microsoft.com/office/powerpoint/2010/main" val="34231758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A793A2-1A5D-4AC8-BC06-18DA2C20C717}" type="slidenum">
              <a:rPr lang="en-US"/>
              <a:pPr/>
              <a:t>40</a:t>
            </a:fld>
            <a:endParaRPr lang="en-US"/>
          </a:p>
        </p:txBody>
      </p:sp>
      <p:sp>
        <p:nvSpPr>
          <p:cNvPr id="4280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60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6586C-5ABF-45EA-9F2C-76CA26928212}" type="slidenum">
              <a:rPr lang="en-US"/>
              <a:pPr/>
              <a:t>41</a:t>
            </a:fld>
            <a:endParaRPr lang="en-US"/>
          </a:p>
        </p:txBody>
      </p:sp>
      <p:sp>
        <p:nvSpPr>
          <p:cNvPr id="429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679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568941-F009-4ECB-ABA8-1A0D43422EF2}" type="slidenum">
              <a:rPr lang="en-US"/>
              <a:pPr/>
              <a:t>42</a:t>
            </a:fld>
            <a:endParaRPr lang="en-US"/>
          </a:p>
        </p:txBody>
      </p:sp>
      <p:sp>
        <p:nvSpPr>
          <p:cNvPr id="4300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 now see that x &lt; 7 forms a subexpression.</a:t>
            </a:r>
          </a:p>
        </p:txBody>
      </p:sp>
    </p:spTree>
    <p:extLst>
      <p:ext uri="{BB962C8B-B14F-4D97-AF65-F5344CB8AC3E}">
        <p14:creationId xmlns:p14="http://schemas.microsoft.com/office/powerpoint/2010/main" val="2585333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34FF2-9ECA-4E21-B7D3-34124F127768}" type="slidenum">
              <a:rPr lang="en-US"/>
              <a:pPr/>
              <a:t>43</a:t>
            </a:fld>
            <a:endParaRPr lang="en-US"/>
          </a:p>
        </p:txBody>
      </p:sp>
      <p:sp>
        <p:nvSpPr>
          <p:cNvPr id="431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can make a tree.</a:t>
            </a:r>
          </a:p>
        </p:txBody>
      </p:sp>
    </p:spTree>
    <p:extLst>
      <p:ext uri="{BB962C8B-B14F-4D97-AF65-F5344CB8AC3E}">
        <p14:creationId xmlns:p14="http://schemas.microsoft.com/office/powerpoint/2010/main" val="4245512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0931D-2650-46C6-940B-5C0F8A08002B}" type="slidenum">
              <a:rPr lang="en-US"/>
              <a:pPr/>
              <a:t>44</a:t>
            </a:fld>
            <a:endParaRPr lang="en-US"/>
          </a:p>
        </p:txBody>
      </p:sp>
      <p:sp>
        <p:nvSpPr>
          <p:cNvPr id="4321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910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277E9-5704-4B41-9477-05A11C73027B}" type="slidenum">
              <a:rPr lang="en-US"/>
              <a:pPr/>
              <a:t>45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305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CCB32-DAAF-4F80-9376-465E2CFAE865}" type="slidenum">
              <a:rPr lang="en-US"/>
              <a:pPr/>
              <a:t>46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56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8DF44-0BFB-43ED-8554-F2F3B4B1473F}" type="slidenum">
              <a:rPr lang="en-US"/>
              <a:pPr/>
              <a:t>47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83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185257-66B1-4E62-89F5-E6CCBD591926}" type="slidenum">
              <a:rPr lang="en-US"/>
              <a:pPr/>
              <a:t>48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586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10143-2035-43D3-809E-027132091285}" type="slidenum">
              <a:rPr lang="en-US"/>
              <a:pPr/>
              <a:t>49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8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C07749-E22E-48AE-B6AA-9544FB9583DB}" type="slidenum">
              <a:rPr lang="en-US"/>
              <a:pPr/>
              <a:t>5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592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95A87-041A-4F76-91C3-1189E61FD6EA}" type="slidenum">
              <a:rPr lang="en-US"/>
              <a:pPr/>
              <a:t>50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116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3EF429-E364-4E04-9230-BE8522052EDE}" type="slidenum">
              <a:rPr lang="en-US"/>
              <a:pPr/>
              <a:t>51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2893617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34607-A493-4F8F-8DE9-7943B0D86216}" type="slidenum">
              <a:rPr lang="en-US"/>
              <a:pPr/>
              <a:t>52</a:t>
            </a:fld>
            <a:endParaRPr lang="en-US"/>
          </a:p>
        </p:txBody>
      </p:sp>
      <p:sp>
        <p:nvSpPr>
          <p:cNvPr id="61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328305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3D8022-2631-416E-90C2-EFC8A63C1012}" type="slidenum">
              <a:rPr lang="en-US"/>
              <a:pPr/>
              <a:t>53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950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EEEC4-3C27-4EC8-A90E-A84BD963DD67}" type="slidenum">
              <a:rPr lang="en-US"/>
              <a:pPr/>
              <a:t>54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067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BFF8DF-EC78-43F3-B631-AA3A8BFC7AB1}" type="slidenum">
              <a:rPr lang="en-US"/>
              <a:pPr/>
              <a:t>55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7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9F3268-2B39-4BB8-99A3-375223B2D0AF}" type="slidenum">
              <a:rPr lang="en-US"/>
              <a:pPr/>
              <a:t>56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41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E9985-7EA1-4668-B789-79B12B27D221}" type="slidenum">
              <a:rPr lang="en-US"/>
              <a:pPr/>
              <a:t>57</a:t>
            </a:fld>
            <a:endParaRPr 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Yield is identical. We do structural sharing so we don’t use up too much space.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88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AF1FD1-FA69-4ADF-8FBA-EC06D1237BE8}" type="slidenum">
              <a:rPr lang="en-US"/>
              <a:pPr/>
              <a:t>58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358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B0BE5D-FE48-4FDF-A454-6A9DA27D44FD}" type="slidenum">
              <a:rPr lang="en-US"/>
              <a:pPr/>
              <a:t>59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2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19916A-0FE8-4E68-8A8F-2FA6BB5790F7}" type="slidenum">
              <a:rPr lang="en-US"/>
              <a:pPr/>
              <a:t>6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684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F9429F-E4C5-4FDF-8E36-E45B16BDE840}" type="slidenum">
              <a:rPr lang="en-US"/>
              <a:pPr/>
              <a:t>60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62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46B161-8B65-400B-801C-240F70DB6B62}" type="slidenum">
              <a:rPr lang="en-US"/>
              <a:pPr/>
              <a:t>61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76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3119B-2DB4-47FA-9C95-1595CF835600}" type="slidenum">
              <a:rPr lang="en-US"/>
              <a:pPr/>
              <a:t>62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03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534BA9-D407-4231-99D4-438EA9D41144}" type="slidenum">
              <a:rPr lang="en-US"/>
              <a:pPr/>
              <a:t>63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656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3AA138-C56D-4296-AD71-B37BB0FD76E7}" type="slidenum">
              <a:rPr lang="en-US"/>
              <a:pPr/>
              <a:t>64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852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12844B-210D-4ADC-AFE3-7B3121B312D5}" type="slidenum">
              <a:rPr lang="en-US"/>
              <a:pPr/>
              <a:t>65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62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BC6A67-BFD1-471D-8831-92F020CF576E}" type="slidenum">
              <a:rPr lang="en-US"/>
              <a:pPr/>
              <a:t>66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219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B3A673-3A2F-4F00-85C5-1A04966CF10B}" type="slidenum">
              <a:rPr lang="en-US"/>
              <a:pPr/>
              <a:t>67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2710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759AE-FE96-4B24-A529-CC5722EEA707}" type="slidenum">
              <a:rPr lang="en-US"/>
              <a:pPr/>
              <a:t>68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033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AB820A-129B-48C8-8E56-88CF5DC84365}" type="slidenum">
              <a:rPr lang="en-US"/>
              <a:pPr/>
              <a:t>69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922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2475AB-8265-4B65-899D-D2FA6AEAB6F7}" type="slidenum">
              <a:rPr lang="en-US"/>
              <a:pPr/>
              <a:t>7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tools badly adapt VR to programming</a:t>
            </a:r>
          </a:p>
          <a:p>
            <a:r>
              <a:rPr lang="en-US"/>
              <a:t> (No compiler technology)</a:t>
            </a:r>
          </a:p>
          <a:p>
            <a:r>
              <a:rPr lang="en-US"/>
              <a:t>More explicitly list out loud what the awkwardness is.</a:t>
            </a:r>
          </a:p>
          <a:p>
            <a:r>
              <a:rPr lang="en-US"/>
              <a:t>Requires users to spell identifiers</a:t>
            </a:r>
          </a:p>
          <a:p>
            <a:r>
              <a:rPr lang="en-US"/>
              <a:t>VR finds small words hard to understand.</a:t>
            </a:r>
          </a:p>
          <a:p>
            <a:r>
              <a:rPr lang="en-US"/>
              <a:t>prescriptive way to enter the program</a:t>
            </a:r>
          </a:p>
          <a:p>
            <a:r>
              <a:rPr lang="en-US"/>
              <a:t>once code is in editor, it can no longer be edited by template.</a:t>
            </a:r>
          </a:p>
          <a:p>
            <a:r>
              <a:rPr lang="en-US"/>
              <a:t>code entry is over-stylized</a:t>
            </a:r>
          </a:p>
          <a:p>
            <a:r>
              <a:rPr lang="en-US"/>
              <a:t>no solution for nav and editing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905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00856-7613-472C-9999-E1F3362203B7}" type="slidenum">
              <a:rPr lang="en-US"/>
              <a:pPr/>
              <a:t>70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2156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5C33E4-D6A8-4D1A-824D-403BC29C17CE}" type="slidenum">
              <a:rPr lang="en-US"/>
              <a:pPr/>
              <a:t>71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286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2F56CA-8A41-4BB6-AF69-45F68BD123E9}" type="slidenum">
              <a:rPr lang="en-US"/>
              <a:pPr/>
              <a:t>72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807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6DBEB2-5940-47C7-AAB9-EC9DC33CD6F6}" type="slidenum">
              <a:rPr lang="en-US"/>
              <a:pPr/>
              <a:t>73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63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F3942-0019-446D-A84F-578DC71FEC71}" type="slidenum">
              <a:rPr lang="en-US"/>
              <a:pPr/>
              <a:t>74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966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2AFF07-00AD-47FA-B827-F36229827D9E}" type="slidenum">
              <a:rPr lang="en-US"/>
              <a:pPr/>
              <a:t>75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308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1C619-518E-4655-902C-2E4D3C29D4F7}" type="slidenum">
              <a:rPr lang="en-US"/>
              <a:pPr/>
              <a:t>76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8182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7565B-ABE8-442C-83D2-418940E3F5D4}" type="slidenum">
              <a:rPr lang="en-US"/>
              <a:pPr/>
              <a:t>77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432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5DBC9-EF92-4875-B95E-50D17B1FDDCC}" type="slidenum">
              <a:rPr lang="en-US"/>
              <a:pPr/>
              <a:t>79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GLR Parsing Algorithm</a:t>
            </a:r>
          </a:p>
          <a:p>
            <a:pPr lvl="1"/>
            <a:r>
              <a:rPr lang="en-US"/>
              <a:t>Tomita [1985]</a:t>
            </a:r>
          </a:p>
          <a:p>
            <a:pPr lvl="1"/>
            <a:r>
              <a:rPr lang="en-US"/>
              <a:t>Farshi [1991]</a:t>
            </a:r>
          </a:p>
          <a:p>
            <a:pPr lvl="1"/>
            <a:r>
              <a:rPr lang="en-US"/>
              <a:t>Rekers [1992]</a:t>
            </a:r>
          </a:p>
          <a:p>
            <a:pPr lvl="1"/>
            <a:r>
              <a:rPr lang="en-US"/>
              <a:t>Johnstone </a:t>
            </a:r>
            <a:r>
              <a:rPr lang="en-US" i="1"/>
              <a:t>et. al.</a:t>
            </a:r>
            <a:r>
              <a:rPr lang="en-US"/>
              <a:t> [2002]</a:t>
            </a:r>
          </a:p>
          <a:p>
            <a:r>
              <a:rPr lang="en-US"/>
              <a:t>Incremental GLR</a:t>
            </a:r>
          </a:p>
          <a:p>
            <a:pPr lvl="1"/>
            <a:r>
              <a:rPr lang="en-US"/>
              <a:t>Wagner [1997] </a:t>
            </a:r>
          </a:p>
          <a:p>
            <a:pPr>
              <a:lnSpc>
                <a:spcPct val="90000"/>
              </a:lnSpc>
            </a:pPr>
            <a:r>
              <a:rPr lang="en-US" sz="1000"/>
              <a:t>Ambiguous Input Streams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Aycock and Horspool [2001]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6421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BD667-06C6-41EC-805F-C650A18CF5AE}" type="slidenum">
              <a:rPr lang="en-US"/>
              <a:pPr/>
              <a:t>80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169CB-5C4A-42AF-BA46-C368F597EF43}" type="slidenum">
              <a:rPr lang="en-US"/>
              <a:pPr/>
              <a:t>8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641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DA0CF1-72CD-4321-B3B4-D1F6CB6BDD54}" type="slidenum">
              <a:rPr lang="en-US"/>
              <a:pPr/>
              <a:t>81</a:t>
            </a:fld>
            <a:endParaRPr lang="en-US"/>
          </a:p>
        </p:txBody>
      </p:sp>
      <p:sp>
        <p:nvSpPr>
          <p:cNvPr id="444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4662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1F3D48-C4F1-4EE2-B829-DAAB345B30FE}" type="slidenum">
              <a:rPr lang="en-US"/>
              <a:pPr/>
              <a:t>82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1498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63D84-04F3-4495-A291-D056B570E4EE}" type="slidenum">
              <a:rPr lang="en-US"/>
              <a:pPr/>
              <a:t>83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6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9260C7-3B4D-41E9-B262-D77468FFC0FA}" type="slidenum">
              <a:rPr lang="en-US"/>
              <a:pPr/>
              <a:t>84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25654140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4983C3-9649-44F3-B6D8-D8A108189907}" type="slidenum">
              <a:rPr lang="en-US"/>
              <a:pPr/>
              <a:t>85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30313793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AEE998-6C19-463A-B509-FD526410B7C7}" type="slidenum">
              <a:rPr lang="en-US"/>
              <a:pPr/>
              <a:t>86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449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7DA82-D967-4474-8EDE-79C92D0DF0DC}" type="slidenum">
              <a:rPr lang="en-US"/>
              <a:pPr/>
              <a:t>87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0272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6D374-9B28-4521-A64E-25D5E4E04AA5}" type="slidenum">
              <a:rPr lang="en-US"/>
              <a:pPr/>
              <a:t>88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F50AE-6C51-4CDD-A3CF-EF9708ECF613}" type="slidenum">
              <a:rPr lang="en-US"/>
              <a:pPr/>
              <a:t>89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28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0B6BAC-D9C6-4C26-AFBD-0A3640C7BB46}" type="slidenum">
              <a:rPr lang="en-US"/>
              <a:pPr/>
              <a:t>90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88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B2712-00B1-44B7-82E6-773EFDB423C7}" type="slidenum">
              <a:rPr lang="en-US"/>
              <a:pPr/>
              <a:t>9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44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802EA-A3C4-49A0-AB2B-6F291E10AB10}" type="slidenum">
              <a:rPr lang="en-US"/>
              <a:pPr/>
              <a:t>91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/>
              <a:t>Metrics:</a:t>
            </a:r>
          </a:p>
          <a:p>
            <a:pPr lvl="1"/>
            <a:r>
              <a:rPr lang="en-US" sz="1000"/>
              <a:t>Time to scroll to right page, Number of commands, Number of recognition errors, Number of system mistakes, Number of times invoking mouse-grid</a:t>
            </a:r>
          </a:p>
          <a:p>
            <a:r>
              <a:rPr lang="en-US" sz="1000"/>
              <a:t>Results:</a:t>
            </a:r>
          </a:p>
          <a:p>
            <a:pPr lvl="1"/>
            <a:r>
              <a:rPr lang="en-US" sz="1000"/>
              <a:t>Existing tools require too many commands, prone to errors and misestimation. </a:t>
            </a:r>
          </a:p>
          <a:p>
            <a:pPr lvl="1"/>
            <a:r>
              <a:rPr lang="en-US" sz="1000"/>
              <a:t>Cognitive load of reading is too high when user must control navigation at the same time. </a:t>
            </a:r>
          </a:p>
          <a:p>
            <a:pPr lvl="1"/>
            <a:r>
              <a:rPr lang="en-US" sz="1000"/>
              <a:t>Voice recognition induces too much delay for accurate control.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63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8B47B-BB9F-4883-8A64-C5537CBBED78}" type="slidenum">
              <a:rPr lang="en-US"/>
              <a:pPr/>
              <a:t>92</a:t>
            </a:fld>
            <a:endParaRPr lang="en-US"/>
          </a:p>
        </p:txBody>
      </p:sp>
      <p:sp>
        <p:nvSpPr>
          <p:cNvPr id="16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72533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7EF8E7-8AE9-429D-AFF8-636CAEEC2601}" type="slidenum">
              <a:rPr lang="en-US"/>
              <a:pPr/>
              <a:t>93</a:t>
            </a:fld>
            <a:endParaRPr lang="en-US"/>
          </a:p>
        </p:txBody>
      </p:sp>
      <p:sp>
        <p:nvSpPr>
          <p:cNvPr id="452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86514345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372528-E65F-425C-9884-04269C26F2A2}" type="slidenum">
              <a:rPr lang="en-US"/>
              <a:pPr/>
              <a:t>94</a:t>
            </a:fld>
            <a:endParaRPr lang="en-US"/>
          </a:p>
        </p:txBody>
      </p:sp>
      <p:sp>
        <p:nvSpPr>
          <p:cNvPr id="4546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414859752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3EB848-8E26-402C-AA66-D200F14BFDC0}" type="slidenum">
              <a:rPr lang="en-US"/>
              <a:pPr/>
              <a:t>95</a:t>
            </a:fld>
            <a:endParaRPr lang="en-US"/>
          </a:p>
        </p:txBody>
      </p:sp>
      <p:sp>
        <p:nvSpPr>
          <p:cNvPr id="4567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970970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4C4F99-2D55-4E3D-9477-2F86DC52DFF5}" type="slidenum">
              <a:rPr lang="en-US"/>
              <a:pPr/>
              <a:t>96</a:t>
            </a:fld>
            <a:endParaRPr lang="en-US"/>
          </a:p>
        </p:txBody>
      </p:sp>
      <p:sp>
        <p:nvSpPr>
          <p:cNvPr id="458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4229396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2066F-36F1-49F4-8675-E86E7C69C80C}" type="slidenum">
              <a:rPr lang="en-US"/>
              <a:pPr/>
              <a:t>97</a:t>
            </a:fld>
            <a:endParaRPr lang="en-US"/>
          </a:p>
        </p:txBody>
      </p:sp>
      <p:sp>
        <p:nvSpPr>
          <p:cNvPr id="460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56492071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6E038-B233-4CB1-B819-E02F5E6B88B0}" type="slidenum">
              <a:rPr lang="en-US"/>
              <a:pPr/>
              <a:t>98</a:t>
            </a:fld>
            <a:endParaRPr lang="en-US"/>
          </a:p>
        </p:txBody>
      </p:sp>
      <p:sp>
        <p:nvSpPr>
          <p:cNvPr id="462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873972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5365B-2A31-48FE-9C8C-10B9943954DE}" type="slidenum">
              <a:rPr lang="en-US"/>
              <a:pPr/>
              <a:t>99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4824214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83F9A9-D834-4317-8BE1-0151FF8E3DCE}" type="slidenum">
              <a:rPr lang="en-US"/>
              <a:pPr/>
              <a:t>100</a:t>
            </a:fld>
            <a:endParaRPr lang="en-US"/>
          </a:p>
        </p:txBody>
      </p:sp>
      <p:sp>
        <p:nvSpPr>
          <p:cNvPr id="466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79541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9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7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8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67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55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4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848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931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62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C2CD67DE-1D1C-4623-B2C8-E034468BE462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wmf"/><Relationship Id="rId4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1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1838"/>
            <a:ext cx="4572000" cy="104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3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44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45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46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43400" y="2349500"/>
            <a:ext cx="38354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3378200" y="2654300"/>
            <a:ext cx="1117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74" name="Group 46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80" name="Text Box 52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81" name="Text Box 53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82" name="Text Box 54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83" name="Text Box 55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84" name="Text Box 56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50585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6592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5929" name="Rectangle 9"/>
          <p:cNvSpPr>
            <a:spLocks noChangeArrowheads="1"/>
          </p:cNvSpPr>
          <p:nvPr/>
        </p:nvSpPr>
        <p:spPr bwMode="auto">
          <a:xfrm>
            <a:off x="5943600" y="2286000"/>
            <a:ext cx="9906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Phonetics-based subtoken search</a:t>
            </a:r>
          </a:p>
        </p:txBody>
      </p:sp>
      <p:sp>
        <p:nvSpPr>
          <p:cNvPr id="4689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69012" name="Group 20"/>
          <p:cNvGrpSpPr>
            <a:grpSpLocks/>
          </p:cNvGrpSpPr>
          <p:nvPr/>
        </p:nvGrpSpPr>
        <p:grpSpPr bwMode="auto">
          <a:xfrm>
            <a:off x="4191000" y="1295400"/>
            <a:ext cx="3657600" cy="4013200"/>
            <a:chOff x="2640" y="816"/>
            <a:chExt cx="2304" cy="2528"/>
          </a:xfrm>
        </p:grpSpPr>
        <p:sp>
          <p:nvSpPr>
            <p:cNvPr id="469000" name="Rectangle 8"/>
            <p:cNvSpPr>
              <a:spLocks noChangeArrowheads="1"/>
            </p:cNvSpPr>
            <p:nvPr/>
          </p:nvSpPr>
          <p:spPr bwMode="auto">
            <a:xfrm>
              <a:off x="2640" y="816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1" name="Rectangle 9"/>
            <p:cNvSpPr>
              <a:spLocks noChangeArrowheads="1"/>
            </p:cNvSpPr>
            <p:nvPr/>
          </p:nvSpPr>
          <p:spPr bwMode="auto">
            <a:xfrm>
              <a:off x="3360" y="1008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2" name="Rectangle 10"/>
            <p:cNvSpPr>
              <a:spLocks noChangeArrowheads="1"/>
            </p:cNvSpPr>
            <p:nvPr/>
          </p:nvSpPr>
          <p:spPr bwMode="auto">
            <a:xfrm>
              <a:off x="3312" y="1248"/>
              <a:ext cx="960" cy="192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3" name="Rectangle 11"/>
            <p:cNvSpPr>
              <a:spLocks noChangeArrowheads="1"/>
            </p:cNvSpPr>
            <p:nvPr/>
          </p:nvSpPr>
          <p:spPr bwMode="auto">
            <a:xfrm>
              <a:off x="2640" y="3104"/>
              <a:ext cx="1008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9004" name="Rectangle 12"/>
            <p:cNvSpPr>
              <a:spLocks noChangeArrowheads="1"/>
            </p:cNvSpPr>
            <p:nvPr/>
          </p:nvSpPr>
          <p:spPr bwMode="auto">
            <a:xfrm>
              <a:off x="4320" y="3104"/>
              <a:ext cx="624" cy="240"/>
            </a:xfrm>
            <a:prstGeom prst="rect">
              <a:avLst/>
            </a:prstGeom>
            <a:solidFill>
              <a:srgbClr val="FDF300">
                <a:alpha val="46001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9005" name="Group 13"/>
          <p:cNvGrpSpPr>
            <a:grpSpLocks/>
          </p:cNvGrpSpPr>
          <p:nvPr/>
        </p:nvGrpSpPr>
        <p:grpSpPr bwMode="auto">
          <a:xfrm>
            <a:off x="609600" y="5562600"/>
            <a:ext cx="2133600" cy="1066800"/>
            <a:chOff x="384" y="3504"/>
            <a:chExt cx="1344" cy="672"/>
          </a:xfrm>
        </p:grpSpPr>
        <p:pic>
          <p:nvPicPr>
            <p:cNvPr id="468999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3541"/>
              <a:ext cx="768" cy="6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8998" name="AutoShape 6"/>
            <p:cNvSpPr>
              <a:spLocks noChangeArrowheads="1"/>
            </p:cNvSpPr>
            <p:nvPr/>
          </p:nvSpPr>
          <p:spPr bwMode="auto">
            <a:xfrm>
              <a:off x="960" y="3504"/>
              <a:ext cx="768" cy="288"/>
            </a:xfrm>
            <a:prstGeom prst="wedgeRoundRectCallout">
              <a:avLst>
                <a:gd name="adj1" fmla="val -68880"/>
                <a:gd name="adj2" fmla="val 96528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latin typeface="Arial" panose="020B0604020202020204" pitchFamily="34" charset="0"/>
                </a:rPr>
                <a:t>find lode</a:t>
              </a:r>
            </a:p>
          </p:txBody>
        </p:sp>
      </p:grpSp>
      <p:grpSp>
        <p:nvGrpSpPr>
          <p:cNvPr id="469014" name="Group 22"/>
          <p:cNvGrpSpPr>
            <a:grpSpLocks/>
          </p:cNvGrpSpPr>
          <p:nvPr/>
        </p:nvGrpSpPr>
        <p:grpSpPr bwMode="auto">
          <a:xfrm>
            <a:off x="4343400" y="965200"/>
            <a:ext cx="3276600" cy="4981575"/>
            <a:chOff x="2736" y="608"/>
            <a:chExt cx="2064" cy="3138"/>
          </a:xfrm>
        </p:grpSpPr>
        <p:sp>
          <p:nvSpPr>
            <p:cNvPr id="469006" name="AutoShape 14"/>
            <p:cNvSpPr>
              <a:spLocks noChangeArrowheads="1"/>
            </p:cNvSpPr>
            <p:nvPr/>
          </p:nvSpPr>
          <p:spPr bwMode="auto">
            <a:xfrm>
              <a:off x="2736" y="1104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/>
            </a:p>
          </p:txBody>
        </p:sp>
        <p:sp>
          <p:nvSpPr>
            <p:cNvPr id="469008" name="AutoShape 16"/>
            <p:cNvSpPr>
              <a:spLocks noChangeArrowheads="1"/>
            </p:cNvSpPr>
            <p:nvPr/>
          </p:nvSpPr>
          <p:spPr bwMode="auto">
            <a:xfrm>
              <a:off x="3552" y="144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3</a:t>
              </a:r>
              <a:endParaRPr lang="en-US"/>
            </a:p>
          </p:txBody>
        </p:sp>
        <p:sp>
          <p:nvSpPr>
            <p:cNvPr id="469009" name="AutoShape 17"/>
            <p:cNvSpPr>
              <a:spLocks noChangeArrowheads="1"/>
            </p:cNvSpPr>
            <p:nvPr/>
          </p:nvSpPr>
          <p:spPr bwMode="auto">
            <a:xfrm>
              <a:off x="2928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4</a:t>
              </a:r>
              <a:endParaRPr lang="en-US"/>
            </a:p>
          </p:txBody>
        </p:sp>
        <p:sp>
          <p:nvSpPr>
            <p:cNvPr id="469010" name="AutoShape 18"/>
            <p:cNvSpPr>
              <a:spLocks noChangeArrowheads="1"/>
            </p:cNvSpPr>
            <p:nvPr/>
          </p:nvSpPr>
          <p:spPr bwMode="auto">
            <a:xfrm>
              <a:off x="4416" y="3360"/>
              <a:ext cx="384" cy="386"/>
            </a:xfrm>
            <a:prstGeom prst="upArrow">
              <a:avLst>
                <a:gd name="adj1" fmla="val 50000"/>
                <a:gd name="adj2" fmla="val 2513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5</a:t>
              </a:r>
              <a:endParaRPr lang="en-US"/>
            </a:p>
          </p:txBody>
        </p:sp>
        <p:sp>
          <p:nvSpPr>
            <p:cNvPr id="469011" name="AutoShape 19"/>
            <p:cNvSpPr>
              <a:spLocks noChangeArrowheads="1"/>
            </p:cNvSpPr>
            <p:nvPr/>
          </p:nvSpPr>
          <p:spPr bwMode="auto">
            <a:xfrm>
              <a:off x="3488" y="608"/>
              <a:ext cx="386" cy="38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19050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</p:txBody>
      </p:sp>
      <p:sp>
        <p:nvSpPr>
          <p:cNvPr id="165907" name="Rectangle 1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5910" name="Group 22"/>
          <p:cNvGrpSpPr>
            <a:grpSpLocks/>
          </p:cNvGrpSpPr>
          <p:nvPr/>
        </p:nvGrpSpPr>
        <p:grpSpPr bwMode="auto">
          <a:xfrm>
            <a:off x="2819400" y="1295400"/>
            <a:ext cx="609600" cy="4267200"/>
            <a:chOff x="1776" y="816"/>
            <a:chExt cx="384" cy="2688"/>
          </a:xfrm>
        </p:grpSpPr>
        <p:sp>
          <p:nvSpPr>
            <p:cNvPr id="165908" name="AutoShape 20"/>
            <p:cNvSpPr>
              <a:spLocks noChangeArrowheads="1"/>
            </p:cNvSpPr>
            <p:nvPr/>
          </p:nvSpPr>
          <p:spPr bwMode="auto">
            <a:xfrm>
              <a:off x="1776" y="816"/>
              <a:ext cx="38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1</a:t>
              </a:r>
              <a:endParaRPr lang="en-US" sz="1400"/>
            </a:p>
          </p:txBody>
        </p:sp>
        <p:sp>
          <p:nvSpPr>
            <p:cNvPr id="165909" name="AutoShape 21"/>
            <p:cNvSpPr>
              <a:spLocks noChangeArrowheads="1"/>
            </p:cNvSpPr>
            <p:nvPr/>
          </p:nvSpPr>
          <p:spPr bwMode="auto">
            <a:xfrm>
              <a:off x="1776" y="3120"/>
              <a:ext cx="384" cy="38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</a:rPr>
                <a:t>2</a:t>
              </a:r>
              <a:endParaRPr lang="en-US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19050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</p:txBody>
      </p:sp>
      <p:sp>
        <p:nvSpPr>
          <p:cNvPr id="47309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3093" name="AutoShape 5"/>
          <p:cNvSpPr>
            <a:spLocks noChangeArrowheads="1"/>
          </p:cNvSpPr>
          <p:nvPr/>
        </p:nvSpPr>
        <p:spPr bwMode="auto">
          <a:xfrm>
            <a:off x="29718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73094" name="AutoShape 6"/>
          <p:cNvSpPr>
            <a:spLocks noChangeArrowheads="1"/>
          </p:cNvSpPr>
          <p:nvPr/>
        </p:nvSpPr>
        <p:spPr bwMode="auto">
          <a:xfrm>
            <a:off x="29718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19050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</p:txBody>
      </p:sp>
      <p:sp>
        <p:nvSpPr>
          <p:cNvPr id="47104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1045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71046" name="AutoShape 6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471047" name="AutoShape 7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471048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</p:txBody>
      </p:sp>
      <p:sp>
        <p:nvSpPr>
          <p:cNvPr id="4751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4343400" y="2946400"/>
            <a:ext cx="381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9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VR</a:t>
            </a:r>
          </a:p>
        </p:txBody>
      </p:sp>
      <p:sp>
        <p:nvSpPr>
          <p:cNvPr id="4771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7189" name="Rectangle 5"/>
          <p:cNvSpPr>
            <a:spLocks noChangeArrowheads="1"/>
          </p:cNvSpPr>
          <p:nvPr/>
        </p:nvSpPr>
        <p:spPr bwMode="auto">
          <a:xfrm>
            <a:off x="4343400" y="2946400"/>
            <a:ext cx="381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771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VR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back to Java and reinsert in buffer</a:t>
            </a:r>
          </a:p>
        </p:txBody>
      </p:sp>
      <p:sp>
        <p:nvSpPr>
          <p:cNvPr id="48128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4343400" y="2946400"/>
            <a:ext cx="381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8128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290" name="AutoShape 10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Modification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19200"/>
            <a:ext cx="3352800" cy="4419600"/>
          </a:xfrm>
        </p:spPr>
        <p:txBody>
          <a:bodyPr/>
          <a:lstStyle/>
          <a:p>
            <a:pPr marL="533400" indent="-533400" algn="ctr">
              <a:lnSpc>
                <a:spcPct val="90000"/>
              </a:lnSpc>
              <a:buFontTx/>
              <a:buNone/>
            </a:pPr>
            <a:r>
              <a:rPr lang="en-US"/>
              <a:t>Edit </a:t>
            </a:r>
            <a:r>
              <a:rPr lang="en-US">
                <a:latin typeface="Courier New" panose="02070309020205020404" pitchFamily="49" charset="0"/>
              </a:rPr>
              <a:t>ed</a:t>
            </a:r>
            <a:r>
              <a:rPr lang="en-US"/>
              <a:t> style!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Structurally select code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Java to Spoken Java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Edit using VR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Convert back to Java and reinsert in buffer</a:t>
            </a:r>
          </a:p>
        </p:txBody>
      </p:sp>
      <p:sp>
        <p:nvSpPr>
          <p:cNvPr id="47923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791200" cy="495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filetoload = stream.readString();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	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4792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9240" name="Rectangle 8"/>
          <p:cNvSpPr>
            <a:spLocks noChangeArrowheads="1"/>
          </p:cNvSpPr>
          <p:nvPr/>
        </p:nvSpPr>
        <p:spPr bwMode="auto">
          <a:xfrm>
            <a:off x="4267200" y="2946400"/>
            <a:ext cx="4572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Study - Compare with VoiceCode</a:t>
            </a: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>
                <a:solidFill>
                  <a:srgbClr val="800000"/>
                </a:solidFill>
              </a:rPr>
              <a:t>Goal:  Understand how SPEED can be used by 		  experts and compare it with VoiceCode</a:t>
            </a:r>
            <a:endParaRPr lang="en-US" sz="280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Train expert Java programmers on SPEED and VoiceCode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Author new code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Build a data structure with associated algorithms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Modify existing code</a:t>
            </a:r>
          </a:p>
          <a:p>
            <a:pPr marL="914400" lvl="1" indent="-457200">
              <a:lnSpc>
                <a:spcPct val="90000"/>
              </a:lnSpc>
              <a:buClr>
                <a:srgbClr val="004080"/>
              </a:buClr>
              <a:buFont typeface="Arial" panose="020B0604020202020204" pitchFamily="34" charset="0"/>
              <a:buChar char="–"/>
            </a:pPr>
            <a:r>
              <a:rPr lang="en-US" sz="2400"/>
              <a:t>Edit data abstraction and update algorithms 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Metrics: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Speed, vocabulary mistakes, forgotten vocabulary, grammatical mistakes, grammatical substitutions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Word tokenization errors, disambiguation errors, irresolvable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PBV: Related Work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53340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 adapts to human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838200" y="5715000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 adapts to computer</a:t>
            </a:r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152400" y="2971800"/>
            <a:ext cx="13700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000080"/>
                </a:solidFill>
              </a:rPr>
              <a:t>Complete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Solution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593725" y="15240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Very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806450" y="51054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Not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32766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32766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Desilets ‘01 ‘04</a:t>
            </a:r>
          </a:p>
        </p:txBody>
      </p:sp>
      <p:sp>
        <p:nvSpPr>
          <p:cNvPr id="281621" name="Text Box 21"/>
          <p:cNvSpPr txBox="1">
            <a:spLocks noChangeArrowheads="1"/>
          </p:cNvSpPr>
          <p:nvPr/>
        </p:nvSpPr>
        <p:spPr bwMode="auto">
          <a:xfrm>
            <a:off x="1676400" y="4419600"/>
            <a:ext cx="174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Klarlund ‘02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4267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6" grpId="0" animBg="1"/>
      <p:bldP spid="281623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 Authoring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Analysis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Ambiguity-Aware Analysis Details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Navigation and Modification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Early pruning of ambiguities using analysis feedback</a:t>
            </a:r>
          </a:p>
          <a:p>
            <a:pPr>
              <a:lnSpc>
                <a:spcPct val="90000"/>
              </a:lnSpc>
            </a:pPr>
            <a:r>
              <a:rPr lang="en-US" sz="2800"/>
              <a:t>Improve automation of semantic disambiguation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ideas from NLP, machine learning</a:t>
            </a:r>
          </a:p>
          <a:p>
            <a:pPr>
              <a:lnSpc>
                <a:spcPct val="90000"/>
              </a:lnSpc>
            </a:pPr>
            <a:r>
              <a:rPr lang="en-US" sz="2800"/>
              <a:t>Design spoken variants of other programming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Commenting by voice</a:t>
            </a:r>
          </a:p>
          <a:p>
            <a:pPr>
              <a:lnSpc>
                <a:spcPct val="90000"/>
              </a:lnSpc>
            </a:pPr>
            <a:r>
              <a:rPr lang="en-US" sz="2800"/>
              <a:t>Use programming by voice as platform for studies of program comprehension and expression</a:t>
            </a:r>
          </a:p>
          <a:p>
            <a:pPr>
              <a:lnSpc>
                <a:spcPct val="90000"/>
              </a:lnSpc>
            </a:pPr>
            <a:r>
              <a:rPr lang="en-US" sz="2800"/>
              <a:t>Study programming by voice with novice programmers to see if it can make learning syntax easier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900"/>
              <a:t>Studied programmers to understand and design a naturally verbalizable input for programming</a:t>
            </a:r>
          </a:p>
          <a:p>
            <a:pPr>
              <a:lnSpc>
                <a:spcPct val="90000"/>
              </a:lnSpc>
            </a:pPr>
            <a:r>
              <a:rPr lang="en-US" sz="2900"/>
              <a:t>Created programming tools designed for spoken interaction </a:t>
            </a:r>
          </a:p>
          <a:p>
            <a:pPr>
              <a:lnSpc>
                <a:spcPct val="90000"/>
              </a:lnSpc>
            </a:pPr>
            <a:r>
              <a:rPr lang="en-US" sz="2900"/>
              <a:t>Exploited the syntax and semantics of programming domain for disambiguation</a:t>
            </a:r>
          </a:p>
          <a:p>
            <a:pPr lvl="1">
              <a:lnSpc>
                <a:spcPct val="90000"/>
              </a:lnSpc>
            </a:pPr>
            <a:r>
              <a:rPr lang="en-US" sz="2500"/>
              <a:t>Enhanced lexical, syntactic, semantic analyses for support and resolution of verbal ambiguities</a:t>
            </a:r>
          </a:p>
          <a:p>
            <a:pPr>
              <a:lnSpc>
                <a:spcPct val="90000"/>
              </a:lnSpc>
            </a:pPr>
            <a:r>
              <a:rPr lang="en-US" sz="2900"/>
              <a:t>Evaluated design and tools by studying programmers using voice for software development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3468688" y="6056313"/>
            <a:ext cx="233521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Any Questions?</a:t>
            </a:r>
            <a:endParaRPr lang="en-US" i="1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  <p:bldP spid="7988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chemeClr val="tx1"/>
                </a:solidFill>
              </a:rPr>
              <a:t>End of Talk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5331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Move cursor structurally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End the if statement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/>
            </a:r>
            <a:b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Begin the method</a:t>
            </a: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/>
            <a:r>
              <a:rPr lang="en-US"/>
              <a:t>10 programmers read Java code out loud</a:t>
            </a:r>
          </a:p>
          <a:p>
            <a:pPr marL="533400" indent="-533400"/>
            <a:r>
              <a:rPr lang="en-US"/>
              <a:t>Most programmers spoke the same way</a:t>
            </a:r>
          </a:p>
          <a:p>
            <a:pPr marL="533400" indent="-533400"/>
            <a:r>
              <a:rPr lang="en-US"/>
              <a:t>But, there were some interesting differences...</a:t>
            </a:r>
            <a:endParaRPr 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Awkwardness by Design (Structural)</a:t>
            </a:r>
          </a:p>
          <a:p>
            <a:pPr lvl="1" algn="ctr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b="1">
              <a:solidFill>
                <a:srgbClr val="00800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(3 + 5) * 7</a:t>
            </a:r>
            <a:endParaRPr lang="en-US" sz="3200" b="1">
              <a:solidFill>
                <a:srgbClr val="008000"/>
              </a:solidFill>
            </a:endParaRPr>
          </a:p>
          <a:p>
            <a:pPr algn="ctr"/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1600200"/>
            <a:ext cx="73914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	      Individual Inconsistency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/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  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 out println</a:t>
            </a:r>
            <a:endParaRPr lang="en-US" sz="3200">
              <a:solidFill>
                <a:srgbClr val="004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		bar sub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bar of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i from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Native English speakers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non-native speakers (Pronunciation)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tur</a:t>
            </a:r>
            <a:r>
              <a:rPr lang="en-US" sz="2800">
                <a:solidFill>
                  <a:srgbClr val="004080"/>
                </a:solidFill>
              </a:rPr>
              <a:t> vs.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 u r</a:t>
            </a: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endParaRPr lang="en-US" b="1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println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array[i++]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004080"/>
                </a:solidFill>
              </a:rPr>
              <a:t>vs</a:t>
            </a:r>
            <a:r>
              <a:rPr lang="en-US" sz="3200">
                <a:solidFill>
                  <a:srgbClr val="004080"/>
                </a:solidFill>
              </a:rPr>
              <a:t>.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array[i]++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More Natural Way to Code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12913" y="4635500"/>
            <a:ext cx="6629400" cy="439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Abbreviations in built-in code have long form equivalents 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Some phrases altered to better fit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cast foo to integer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set foo to 6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Monotype Sorts" pitchFamily="-19" charset="2"/>
              </a:rPr>
              <a:t> increment the ith element of array foo</a:t>
            </a:r>
          </a:p>
          <a:p>
            <a:pPr marL="609600" indent="-609600">
              <a:lnSpc>
                <a:spcPct val="40000"/>
              </a:lnSpc>
              <a:buFont typeface="Arial" panose="020B0604020202020204" pitchFamily="34" charset="0"/>
              <a:buChar char="•"/>
            </a:pPr>
            <a:endParaRPr lang="en-US" sz="2800">
              <a:sym typeface="Monotype Sorts" pitchFamily="-19" charset="2"/>
            </a:endParaRPr>
          </a:p>
          <a:p>
            <a:pPr marL="609600" indent="-609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Monotype Sorts" pitchFamily="-19" charset="2"/>
              </a:rPr>
              <a:t>Tradeoff between flexibility and ambiguities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Development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4191000"/>
          </a:xfrm>
        </p:spPr>
        <p:txBody>
          <a:bodyPr/>
          <a:lstStyle/>
          <a:p>
            <a:r>
              <a:rPr lang="en-US" sz="2800"/>
              <a:t>People spend a lot of time developing software. </a:t>
            </a:r>
          </a:p>
          <a:p>
            <a:r>
              <a:rPr lang="en-US" sz="2800"/>
              <a:t>There’s a continuing demand for more people.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Make people more productive.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Enlarge the pool of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Better education and helping people with disabilities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To serve community requires understanding of PL, SE and HCI.</a:t>
            </a:r>
          </a:p>
        </p:txBody>
      </p:sp>
      <p:pic>
        <p:nvPicPr>
          <p:cNvPr id="55296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296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829050" y="1295400"/>
            <a:ext cx="4171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while (counter &lt; limit)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9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2966" name="Rectangle 6"/>
          <p:cNvSpPr>
            <a:spLocks noChangeArrowheads="1"/>
          </p:cNvSpPr>
          <p:nvPr/>
        </p:nvSpPr>
        <p:spPr bwMode="auto">
          <a:xfrm>
            <a:off x="3752850" y="1219200"/>
            <a:ext cx="41719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2967" name="Rectangle 7"/>
          <p:cNvSpPr>
            <a:spLocks noChangeArrowheads="1"/>
          </p:cNvSpPr>
          <p:nvPr/>
        </p:nvSpPr>
        <p:spPr bwMode="auto">
          <a:xfrm>
            <a:off x="5545138" y="2063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Build an editor that supports </a:t>
            </a:r>
            <a:r>
              <a:rPr lang="en-US" sz="2800" i="1"/>
              <a:t>naturally</a:t>
            </a:r>
            <a:r>
              <a:rPr lang="en-US" sz="2800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E471F"/>
                </a:solidFill>
              </a:rPr>
              <a:t>SPEED</a:t>
            </a:r>
            <a:r>
              <a:rPr lang="en-US" sz="2400"/>
              <a:t>: </a:t>
            </a:r>
            <a:r>
              <a:rPr lang="en-US" sz="2400">
                <a:solidFill>
                  <a:srgbClr val="0E471F"/>
                </a:solidFill>
              </a:rPr>
              <a:t>SPE</a:t>
            </a:r>
            <a:r>
              <a:rPr lang="en-US" sz="2400"/>
              <a:t>ech </a:t>
            </a:r>
            <a:r>
              <a:rPr lang="en-US" sz="2400">
                <a:solidFill>
                  <a:srgbClr val="0E471F"/>
                </a:solidFill>
              </a:rPr>
              <a:t>ED</a:t>
            </a:r>
            <a:r>
              <a:rPr lang="en-US" sz="2400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IBM ViaVoice, Eclipse IDE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 sz="2000"/>
              <a:t>Smith - JavaSpeak [ASSETS 2000]</a:t>
            </a:r>
          </a:p>
          <a:p>
            <a:pPr marL="914400" lvl="1" indent="-457200">
              <a:lnSpc>
                <a:spcPct val="90000"/>
              </a:lnSpc>
            </a:pPr>
            <a:endParaRPr lang="en-US" sz="24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Input requires new compiler analyses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Existing analyses are not built for ambiguity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Analyzed by Harmonia Program Analysis Toolkit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 Authoring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Analysis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Ambiguity-Aware Analysis Details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Navigation and Modification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LR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9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9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9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9671" name="Rectangle 3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9683" name="Group 51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9673" name="Picture 4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74" name="AutoShape 42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9675" name="Text Box 43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9679" name="Rectangle 4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7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Input Stream Ambiguities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2362200" y="2754313"/>
            <a:ext cx="1160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file</a:t>
            </a:r>
          </a:p>
        </p:txBody>
      </p:sp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3733800" y="2754313"/>
            <a:ext cx="671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to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4800600" y="2754313"/>
            <a:ext cx="11604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load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2209800" y="2743200"/>
            <a:ext cx="39624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Text Box 26"/>
          <p:cNvSpPr txBox="1">
            <a:spLocks noChangeArrowheads="1"/>
          </p:cNvSpPr>
          <p:nvPr/>
        </p:nvSpPr>
        <p:spPr bwMode="auto">
          <a:xfrm>
            <a:off x="830263" y="1447800"/>
            <a:ext cx="7475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/>
              <a:t>Homophones cause input stream ambiguities</a:t>
            </a:r>
          </a:p>
        </p:txBody>
      </p:sp>
      <p:grpSp>
        <p:nvGrpSpPr>
          <p:cNvPr id="110626" name="Group 34"/>
          <p:cNvGrpSpPr>
            <a:grpSpLocks/>
          </p:cNvGrpSpPr>
          <p:nvPr/>
        </p:nvGrpSpPr>
        <p:grpSpPr bwMode="auto">
          <a:xfrm>
            <a:off x="3581400" y="2133600"/>
            <a:ext cx="2590800" cy="2438400"/>
            <a:chOff x="2256" y="1680"/>
            <a:chExt cx="1632" cy="1536"/>
          </a:xfrm>
        </p:grpSpPr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352" y="1714"/>
              <a:ext cx="2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2</a:t>
              </a:r>
            </a:p>
          </p:txBody>
        </p:sp>
        <p:sp>
          <p:nvSpPr>
            <p:cNvPr id="110621" name="Text Box 29"/>
            <p:cNvSpPr txBox="1">
              <a:spLocks noChangeArrowheads="1"/>
            </p:cNvSpPr>
            <p:nvPr/>
          </p:nvSpPr>
          <p:spPr bwMode="auto">
            <a:xfrm>
              <a:off x="2352" y="2450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too</a:t>
              </a:r>
            </a:p>
          </p:txBody>
        </p:sp>
        <p:sp>
          <p:nvSpPr>
            <p:cNvPr id="110622" name="Text Box 30"/>
            <p:cNvSpPr txBox="1">
              <a:spLocks noChangeArrowheads="1"/>
            </p:cNvSpPr>
            <p:nvPr/>
          </p:nvSpPr>
          <p:spPr bwMode="auto">
            <a:xfrm>
              <a:off x="2352" y="2818"/>
              <a:ext cx="57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two</a:t>
              </a:r>
            </a:p>
          </p:txBody>
        </p:sp>
        <p:sp>
          <p:nvSpPr>
            <p:cNvPr id="110623" name="Text Box 31"/>
            <p:cNvSpPr txBox="1">
              <a:spLocks noChangeArrowheads="1"/>
            </p:cNvSpPr>
            <p:nvPr/>
          </p:nvSpPr>
          <p:spPr bwMode="auto">
            <a:xfrm>
              <a:off x="3024" y="2450"/>
              <a:ext cx="7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b="1">
                  <a:solidFill>
                    <a:schemeClr val="bg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lode</a:t>
              </a:r>
            </a:p>
          </p:txBody>
        </p:sp>
        <p:sp>
          <p:nvSpPr>
            <p:cNvPr id="110624" name="Rectangle 32"/>
            <p:cNvSpPr>
              <a:spLocks noChangeArrowheads="1"/>
            </p:cNvSpPr>
            <p:nvPr/>
          </p:nvSpPr>
          <p:spPr bwMode="auto">
            <a:xfrm>
              <a:off x="2256" y="1680"/>
              <a:ext cx="720" cy="1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25" name="Rectangle 33"/>
            <p:cNvSpPr>
              <a:spLocks noChangeArrowheads="1"/>
            </p:cNvSpPr>
            <p:nvPr/>
          </p:nvSpPr>
          <p:spPr bwMode="auto">
            <a:xfrm>
              <a:off x="2256" y="2064"/>
              <a:ext cx="16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637" name="Group 45"/>
          <p:cNvGrpSpPr>
            <a:grpSpLocks/>
          </p:cNvGrpSpPr>
          <p:nvPr/>
        </p:nvGrpSpPr>
        <p:grpSpPr bwMode="auto">
          <a:xfrm>
            <a:off x="808038" y="4754563"/>
            <a:ext cx="7421562" cy="1646237"/>
            <a:chOff x="509" y="2995"/>
            <a:chExt cx="4675" cy="1037"/>
          </a:xfrm>
        </p:grpSpPr>
        <p:grpSp>
          <p:nvGrpSpPr>
            <p:cNvPr id="110635" name="Group 43"/>
            <p:cNvGrpSpPr>
              <a:grpSpLocks/>
            </p:cNvGrpSpPr>
            <p:nvPr/>
          </p:nvGrpSpPr>
          <p:grpSpPr bwMode="auto">
            <a:xfrm>
              <a:off x="509" y="3408"/>
              <a:ext cx="4675" cy="624"/>
              <a:chOff x="509" y="3408"/>
              <a:chExt cx="4675" cy="624"/>
            </a:xfrm>
          </p:grpSpPr>
          <p:sp>
            <p:nvSpPr>
              <p:cNvPr id="110628" name="Text Box 36"/>
              <p:cNvSpPr txBox="1">
                <a:spLocks noChangeArrowheads="1"/>
              </p:cNvSpPr>
              <p:nvPr/>
            </p:nvSpPr>
            <p:spPr bwMode="auto">
              <a:xfrm>
                <a:off x="521" y="3408"/>
                <a:ext cx="14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to load</a:t>
                </a:r>
                <a:endParaRPr lang="en-US" sz="2000" b="1">
                  <a:solidFill>
                    <a:srgbClr val="C00B15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10629" name="Text Box 37"/>
              <p:cNvSpPr txBox="1">
                <a:spLocks noChangeArrowheads="1"/>
              </p:cNvSpPr>
              <p:nvPr/>
            </p:nvSpPr>
            <p:spPr bwMode="auto">
              <a:xfrm>
                <a:off x="509" y="3744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2 load</a:t>
                </a:r>
              </a:p>
            </p:txBody>
          </p:sp>
          <p:sp>
            <p:nvSpPr>
              <p:cNvPr id="110630" name="Text Box 38"/>
              <p:cNvSpPr txBox="1">
                <a:spLocks noChangeArrowheads="1"/>
              </p:cNvSpPr>
              <p:nvPr/>
            </p:nvSpPr>
            <p:spPr bwMode="auto">
              <a:xfrm>
                <a:off x="2141" y="3408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 tolode</a:t>
                </a:r>
              </a:p>
            </p:txBody>
          </p:sp>
          <p:sp>
            <p:nvSpPr>
              <p:cNvPr id="110631" name="Text Box 39"/>
              <p:cNvSpPr txBox="1">
                <a:spLocks noChangeArrowheads="1"/>
              </p:cNvSpPr>
              <p:nvPr/>
            </p:nvSpPr>
            <p:spPr bwMode="auto">
              <a:xfrm>
                <a:off x="2141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file2 lode</a:t>
                </a:r>
              </a:p>
            </p:txBody>
          </p:sp>
          <p:sp>
            <p:nvSpPr>
              <p:cNvPr id="110633" name="Text Box 41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filetoload</a:t>
                </a:r>
              </a:p>
            </p:txBody>
          </p:sp>
          <p:sp>
            <p:nvSpPr>
              <p:cNvPr id="110634" name="Text Box 42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38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filetwolode</a:t>
                </a:r>
              </a:p>
            </p:txBody>
          </p:sp>
        </p:grpSp>
        <p:sp>
          <p:nvSpPr>
            <p:cNvPr id="110636" name="Text Box 44"/>
            <p:cNvSpPr txBox="1">
              <a:spLocks noChangeArrowheads="1"/>
            </p:cNvSpPr>
            <p:nvPr/>
          </p:nvSpPr>
          <p:spPr bwMode="auto">
            <a:xfrm>
              <a:off x="804" y="2995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A Few Lexical Interpretations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915400" cy="914400"/>
          </a:xfrm>
        </p:spPr>
        <p:txBody>
          <a:bodyPr/>
          <a:lstStyle/>
          <a:p>
            <a:r>
              <a:rPr lang="en-US"/>
              <a:t>Syntactic Ambiguities Abound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96263" name="Group 7"/>
          <p:cNvGrpSpPr>
            <a:grpSpLocks/>
          </p:cNvGrpSpPr>
          <p:nvPr/>
        </p:nvGrpSpPr>
        <p:grpSpPr bwMode="auto">
          <a:xfrm>
            <a:off x="820738" y="2181225"/>
            <a:ext cx="5803900" cy="3695700"/>
            <a:chOff x="522" y="1374"/>
            <a:chExt cx="3656" cy="2328"/>
          </a:xfrm>
        </p:grpSpPr>
        <p:sp>
          <p:nvSpPr>
            <p:cNvPr id="96264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96265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96266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96267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96268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tolode</a:t>
              </a:r>
            </a:p>
          </p:txBody>
        </p:sp>
      </p:grpSp>
      <p:grpSp>
        <p:nvGrpSpPr>
          <p:cNvPr id="9626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9627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9627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9627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9627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9627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9627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20000" cy="914400"/>
          </a:xfrm>
        </p:spPr>
        <p:txBody>
          <a:bodyPr/>
          <a:lstStyle/>
          <a:p>
            <a:r>
              <a:rPr lang="en-US"/>
              <a:t>Use Language Knowledge</a:t>
            </a:r>
          </a:p>
        </p:txBody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5479" name="Group 7"/>
          <p:cNvGrpSpPr>
            <a:grpSpLocks/>
          </p:cNvGrpSpPr>
          <p:nvPr/>
        </p:nvGrpSpPr>
        <p:grpSpPr bwMode="auto">
          <a:xfrm>
            <a:off x="812800" y="2184400"/>
            <a:ext cx="5803900" cy="3695700"/>
            <a:chOff x="522" y="1374"/>
            <a:chExt cx="3656" cy="2328"/>
          </a:xfrm>
        </p:grpSpPr>
        <p:sp>
          <p:nvSpPr>
            <p:cNvPr id="105480" name="Text Box 8"/>
            <p:cNvSpPr txBox="1">
              <a:spLocks noChangeArrowheads="1"/>
            </p:cNvSpPr>
            <p:nvPr/>
          </p:nvSpPr>
          <p:spPr bwMode="auto">
            <a:xfrm>
              <a:off x="522" y="1374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 load</a:t>
              </a:r>
            </a:p>
          </p:txBody>
        </p:sp>
        <p:sp>
          <p:nvSpPr>
            <p:cNvPr id="105481" name="Text Box 9"/>
            <p:cNvSpPr txBox="1">
              <a:spLocks noChangeArrowheads="1"/>
            </p:cNvSpPr>
            <p:nvPr/>
          </p:nvSpPr>
          <p:spPr bwMode="auto">
            <a:xfrm>
              <a:off x="522" y="3106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6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 load</a:t>
              </a:r>
            </a:p>
          </p:txBody>
        </p:sp>
        <p:sp>
          <p:nvSpPr>
            <p:cNvPr id="105482" name="Text Box 10"/>
            <p:cNvSpPr txBox="1">
              <a:spLocks noChangeArrowheads="1"/>
            </p:cNvSpPr>
            <p:nvPr/>
          </p:nvSpPr>
          <p:spPr bwMode="auto">
            <a:xfrm>
              <a:off x="522" y="3452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7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to.load</a:t>
              </a:r>
            </a:p>
          </p:txBody>
        </p:sp>
        <p:sp>
          <p:nvSpPr>
            <p:cNvPr id="105483" name="Text Box 11"/>
            <p:cNvSpPr txBox="1">
              <a:spLocks noChangeArrowheads="1"/>
            </p:cNvSpPr>
            <p:nvPr/>
          </p:nvSpPr>
          <p:spPr bwMode="auto">
            <a:xfrm>
              <a:off x="1840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9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2 load</a:t>
              </a:r>
            </a:p>
          </p:txBody>
        </p:sp>
        <p:sp>
          <p:nvSpPr>
            <p:cNvPr id="105484" name="Text Box 12"/>
            <p:cNvSpPr txBox="1">
              <a:spLocks noChangeArrowheads="1"/>
            </p:cNvSpPr>
            <p:nvPr/>
          </p:nvSpPr>
          <p:spPr bwMode="auto">
            <a:xfrm>
              <a:off x="3089" y="1374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 tolode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5486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5487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5488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5489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5490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5492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5493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5494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5495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5497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names or #s</a:t>
            </a:r>
          </a:p>
        </p:txBody>
      </p:sp>
      <p:sp>
        <p:nvSpPr>
          <p:cNvPr id="105498" name="Text Box 26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1380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1390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1392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1393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814388" y="3279775"/>
            <a:ext cx="5803900" cy="3148013"/>
            <a:chOff x="513" y="2066"/>
            <a:chExt cx="3656" cy="1983"/>
          </a:xfrm>
        </p:grpSpPr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1835" y="2066"/>
              <a:ext cx="12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1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513" y="3799"/>
              <a:ext cx="11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8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01398" name="Text Box 22"/>
            <p:cNvSpPr txBox="1">
              <a:spLocks noChangeArrowheads="1"/>
            </p:cNvSpPr>
            <p:nvPr/>
          </p:nvSpPr>
          <p:spPr bwMode="auto">
            <a:xfrm>
              <a:off x="513" y="2759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5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3080" y="2066"/>
              <a:ext cx="10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file.tolode</a:t>
              </a:r>
            </a:p>
          </p:txBody>
        </p:sp>
      </p:grpSp>
      <p:sp>
        <p:nvSpPr>
          <p:cNvPr id="101400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1401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names or #s</a:t>
            </a:r>
          </a:p>
        </p:txBody>
      </p:sp>
      <p:sp>
        <p:nvSpPr>
          <p:cNvPr id="101402" name="Text Box 26"/>
          <p:cNvSpPr txBox="1">
            <a:spLocks noChangeArrowheads="1"/>
          </p:cNvSpPr>
          <p:nvPr/>
        </p:nvSpPr>
        <p:spPr bwMode="auto">
          <a:xfrm>
            <a:off x="2971800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/>
              <a:t>Our Goal</a:t>
            </a:r>
            <a:endParaRPr lang="en-US" sz="360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4419600"/>
          </a:xfrm>
        </p:spPr>
        <p:txBody>
          <a:bodyPr/>
          <a:lstStyle/>
          <a:p>
            <a:r>
              <a:rPr lang="en-US"/>
              <a:t>Enable software developer to program using voice recognition</a:t>
            </a:r>
          </a:p>
          <a:p>
            <a:pPr>
              <a:lnSpc>
                <a:spcPct val="40000"/>
              </a:lnSpc>
              <a:buFontTx/>
              <a:buNone/>
            </a:pPr>
            <a:endParaRPr lang="en-US"/>
          </a:p>
        </p:txBody>
      </p:sp>
      <p:grpSp>
        <p:nvGrpSpPr>
          <p:cNvPr id="113681" name="Group 17"/>
          <p:cNvGrpSpPr>
            <a:grpSpLocks/>
          </p:cNvGrpSpPr>
          <p:nvPr/>
        </p:nvGrpSpPr>
        <p:grpSpPr bwMode="auto">
          <a:xfrm>
            <a:off x="685800" y="4191000"/>
            <a:ext cx="2081213" cy="2438400"/>
            <a:chOff x="544" y="2496"/>
            <a:chExt cx="1311" cy="1536"/>
          </a:xfrm>
        </p:grpSpPr>
        <p:pic>
          <p:nvPicPr>
            <p:cNvPr id="11366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" y="2496"/>
              <a:ext cx="1311" cy="1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672" name="Text Box 8"/>
            <p:cNvSpPr txBox="1">
              <a:spLocks noChangeArrowheads="1"/>
            </p:cNvSpPr>
            <p:nvPr/>
          </p:nvSpPr>
          <p:spPr bwMode="auto">
            <a:xfrm>
              <a:off x="681" y="3705"/>
              <a:ext cx="1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Authoring</a:t>
              </a:r>
            </a:p>
          </p:txBody>
        </p:sp>
      </p:grpSp>
      <p:grpSp>
        <p:nvGrpSpPr>
          <p:cNvPr id="113680" name="Group 16"/>
          <p:cNvGrpSpPr>
            <a:grpSpLocks/>
          </p:cNvGrpSpPr>
          <p:nvPr/>
        </p:nvGrpSpPr>
        <p:grpSpPr bwMode="auto">
          <a:xfrm>
            <a:off x="3668713" y="4316413"/>
            <a:ext cx="1763712" cy="2312987"/>
            <a:chOff x="2529" y="2575"/>
            <a:chExt cx="1111" cy="1457"/>
          </a:xfrm>
        </p:grpSpPr>
        <p:pic>
          <p:nvPicPr>
            <p:cNvPr id="113671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575"/>
              <a:ext cx="844" cy="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673" name="Text Box 9"/>
            <p:cNvSpPr txBox="1">
              <a:spLocks noChangeArrowheads="1"/>
            </p:cNvSpPr>
            <p:nvPr/>
          </p:nvSpPr>
          <p:spPr bwMode="auto">
            <a:xfrm>
              <a:off x="2529" y="3705"/>
              <a:ext cx="11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Navigation</a:t>
              </a:r>
            </a:p>
          </p:txBody>
        </p:sp>
      </p:grp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6335713" y="4335463"/>
            <a:ext cx="2020887" cy="2293937"/>
            <a:chOff x="4256" y="2587"/>
            <a:chExt cx="1273" cy="1445"/>
          </a:xfrm>
        </p:grpSpPr>
        <p:pic>
          <p:nvPicPr>
            <p:cNvPr id="113670" name="Picture 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6" y="2587"/>
              <a:ext cx="1011" cy="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4256" y="3705"/>
              <a:ext cx="12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>
                  <a:solidFill>
                    <a:srgbClr val="663300"/>
                  </a:solidFill>
                </a:rPr>
                <a:t>Modification</a:t>
              </a:r>
            </a:p>
          </p:txBody>
        </p:sp>
      </p:grpSp>
      <p:grpSp>
        <p:nvGrpSpPr>
          <p:cNvPr id="113682" name="Group 18"/>
          <p:cNvGrpSpPr>
            <a:grpSpLocks/>
          </p:cNvGrpSpPr>
          <p:nvPr/>
        </p:nvGrpSpPr>
        <p:grpSpPr bwMode="auto">
          <a:xfrm>
            <a:off x="2209800" y="990600"/>
            <a:ext cx="5181600" cy="1722438"/>
            <a:chOff x="1392" y="624"/>
            <a:chExt cx="3264" cy="1085"/>
          </a:xfrm>
        </p:grpSpPr>
        <p:pic>
          <p:nvPicPr>
            <p:cNvPr id="113683" name="Picture 1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684" name="AutoShape 20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grpSp>
        <p:nvGrpSpPr>
          <p:cNvPr id="102413" name="Group 13"/>
          <p:cNvGrpSpPr>
            <a:grpSpLocks/>
          </p:cNvGrpSpPr>
          <p:nvPr/>
        </p:nvGrpSpPr>
        <p:grpSpPr bwMode="auto">
          <a:xfrm>
            <a:off x="814388" y="2730500"/>
            <a:ext cx="5902325" cy="1497013"/>
            <a:chOff x="513" y="1720"/>
            <a:chExt cx="3718" cy="943"/>
          </a:xfrm>
        </p:grpSpPr>
        <p:sp>
          <p:nvSpPr>
            <p:cNvPr id="102414" name="Text Box 14"/>
            <p:cNvSpPr txBox="1">
              <a:spLocks noChangeArrowheads="1"/>
            </p:cNvSpPr>
            <p:nvPr/>
          </p:nvSpPr>
          <p:spPr bwMode="auto">
            <a:xfrm>
              <a:off x="1835" y="1720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0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102415" name="Text Box 15"/>
            <p:cNvSpPr txBox="1">
              <a:spLocks noChangeArrowheads="1"/>
            </p:cNvSpPr>
            <p:nvPr/>
          </p:nvSpPr>
          <p:spPr bwMode="auto">
            <a:xfrm>
              <a:off x="513" y="1720"/>
              <a:ext cx="1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2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102416" name="Text Box 16"/>
            <p:cNvSpPr txBox="1">
              <a:spLocks noChangeArrowheads="1"/>
            </p:cNvSpPr>
            <p:nvPr/>
          </p:nvSpPr>
          <p:spPr bwMode="auto">
            <a:xfrm>
              <a:off x="513" y="2066"/>
              <a:ext cx="11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102417" name="Text Box 17"/>
            <p:cNvSpPr txBox="1">
              <a:spLocks noChangeArrowheads="1"/>
            </p:cNvSpPr>
            <p:nvPr/>
          </p:nvSpPr>
          <p:spPr bwMode="auto">
            <a:xfrm>
              <a:off x="513" y="2413"/>
              <a:ext cx="125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4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102418" name="Text Box 18"/>
            <p:cNvSpPr txBox="1">
              <a:spLocks noChangeArrowheads="1"/>
            </p:cNvSpPr>
            <p:nvPr/>
          </p:nvSpPr>
          <p:spPr bwMode="auto">
            <a:xfrm>
              <a:off x="3080" y="1720"/>
              <a:ext cx="11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Times" panose="02020603050405020304" pitchFamily="18" charset="0"/>
                <a:buAutoNum type="arabicPeriod" startAt="13"/>
              </a:pPr>
              <a:r>
                <a:rPr lang="en-US" sz="2000">
                  <a:solidFill>
                    <a:srgbClr val="0E471F"/>
                  </a:solidFill>
                  <a:latin typeface="Arial" panose="020B0604020202020204" pitchFamily="34" charset="0"/>
                </a:rPr>
                <a:t>file(tolode)</a:t>
              </a:r>
            </a:p>
          </p:txBody>
        </p:sp>
      </p:grp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names or #s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2434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3448" name="Text Box 24"/>
          <p:cNvSpPr txBox="1">
            <a:spLocks noChangeArrowheads="1"/>
          </p:cNvSpPr>
          <p:nvPr/>
        </p:nvSpPr>
        <p:spPr bwMode="auto">
          <a:xfrm>
            <a:off x="7002463" y="2181225"/>
            <a:ext cx="18272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5"/>
            </a:pPr>
            <a:r>
              <a:rPr lang="en-US" sz="2000">
                <a:solidFill>
                  <a:srgbClr val="0E471F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03449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names or #s</a:t>
            </a:r>
          </a:p>
        </p:txBody>
      </p:sp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7002463" y="2730500"/>
            <a:ext cx="1657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16"/>
            </a:pPr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103458" name="Rectangle 34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906463" y="1639888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 load</a:t>
            </a:r>
            <a:endParaRPr lang="en-US" sz="2000" u="sng">
              <a:solidFill>
                <a:srgbClr val="C00B15"/>
              </a:solidFill>
              <a:latin typeface="Arial" panose="020B0604020202020204" pitchFamily="34" charset="0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1162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2 load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097463" y="1639888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 tolode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7212013" y="1639888"/>
            <a:ext cx="140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u="sng">
                <a:solidFill>
                  <a:srgbClr val="C00B15"/>
                </a:solidFill>
                <a:latin typeface="Arial" panose="020B0604020202020204" pitchFamily="34" charset="0"/>
              </a:rPr>
              <a:t>filetoload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2963863" y="3886200"/>
            <a:ext cx="574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immediately adjacent names or #s</a:t>
            </a:r>
          </a:p>
        </p:txBody>
      </p: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2963863" y="4476750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2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variables named “file”</a:t>
            </a:r>
          </a:p>
        </p:txBody>
      </p:sp>
      <p:sp>
        <p:nvSpPr>
          <p:cNvPr id="104475" name="Text Box 27"/>
          <p:cNvSpPr txBox="1">
            <a:spLocks noChangeArrowheads="1"/>
          </p:cNvSpPr>
          <p:nvPr/>
        </p:nvSpPr>
        <p:spPr bwMode="auto">
          <a:xfrm>
            <a:off x="2963863" y="5067300"/>
            <a:ext cx="3978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3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methods named “file”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2963863" y="5657850"/>
            <a:ext cx="4656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Times" panose="02020603050405020304" pitchFamily="18" charset="0"/>
              <a:buAutoNum type="arabicPeriod" startAt="4"/>
            </a:pPr>
            <a:r>
              <a:rPr lang="en-US">
                <a:solidFill>
                  <a:srgbClr val="0E471F"/>
                </a:solidFill>
                <a:latin typeface="Arial" panose="020B0604020202020204" pitchFamily="34" charset="0"/>
              </a:rPr>
              <a:t>No method named “filetoload”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2965450" y="2514600"/>
            <a:ext cx="2598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Monotype Sorts" pitchFamily="-19" charset="2"/>
              <a:buChar char="ü"/>
            </a:pPr>
            <a:r>
              <a:rPr lang="en-US" sz="3600">
                <a:solidFill>
                  <a:srgbClr val="800080"/>
                </a:solidFill>
                <a:latin typeface="Arial" panose="020B0604020202020204" pitchFamily="34" charset="0"/>
              </a:rPr>
              <a:t> filetoload</a:t>
            </a:r>
          </a:p>
        </p:txBody>
      </p:sp>
      <p:sp>
        <p:nvSpPr>
          <p:cNvPr id="104480" name="Rectangle 3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696200" cy="914400"/>
          </a:xfrm>
          <a:noFill/>
          <a:ln/>
        </p:spPr>
        <p:txBody>
          <a:bodyPr/>
          <a:lstStyle/>
          <a:p>
            <a:r>
              <a:rPr lang="en-US"/>
              <a:t>Filter by Program Context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 Authoring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Analysis Overview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Ambiguity-Aware Analysis Details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Navigation and Modification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5737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38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738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357384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357385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357388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57389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57390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57391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57392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57393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57394" name="AutoShape 18"/>
          <p:cNvCxnSpPr>
            <a:cxnSpLocks noChangeShapeType="1"/>
            <a:stCxn id="357388" idx="2"/>
            <a:endCxn id="35738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5" name="AutoShape 19"/>
          <p:cNvCxnSpPr>
            <a:cxnSpLocks noChangeShapeType="1"/>
            <a:stCxn id="357388" idx="2"/>
            <a:endCxn id="35739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6" name="AutoShape 20"/>
          <p:cNvCxnSpPr>
            <a:cxnSpLocks noChangeShapeType="1"/>
            <a:stCxn id="357390" idx="2"/>
            <a:endCxn id="35739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7" name="AutoShape 21"/>
          <p:cNvCxnSpPr>
            <a:cxnSpLocks noChangeShapeType="1"/>
            <a:stCxn id="357390" idx="2"/>
            <a:endCxn id="35739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398" name="AutoShape 22"/>
          <p:cNvCxnSpPr>
            <a:cxnSpLocks noChangeShapeType="1"/>
            <a:stCxn id="357390" idx="2"/>
            <a:endCxn id="35739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7399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57413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7414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7415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57416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57417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357418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57419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57420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57421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57422" name="AutoShape 46"/>
          <p:cNvCxnSpPr>
            <a:cxnSpLocks noChangeShapeType="1"/>
            <a:stCxn id="357419" idx="2"/>
            <a:endCxn id="35741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3" name="AutoShape 47"/>
          <p:cNvCxnSpPr>
            <a:cxnSpLocks noChangeShapeType="1"/>
            <a:stCxn id="357419" idx="2"/>
            <a:endCxn id="35742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4" name="AutoShape 48"/>
          <p:cNvCxnSpPr>
            <a:cxnSpLocks noChangeShapeType="1"/>
            <a:stCxn id="357419" idx="2"/>
            <a:endCxn id="35742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25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57426" name="AutoShape 50"/>
          <p:cNvCxnSpPr>
            <a:cxnSpLocks noChangeShapeType="1"/>
            <a:stCxn id="357425" idx="1"/>
            <a:endCxn id="35738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7427" name="AutoShape 51"/>
          <p:cNvCxnSpPr>
            <a:cxnSpLocks noChangeShapeType="1"/>
            <a:stCxn id="357425" idx="1"/>
            <a:endCxn id="35741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428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7429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89" name="Group 33"/>
          <p:cNvGraphicFramePr>
            <a:graphicFrameLocks noGrp="1"/>
          </p:cNvGraphicFramePr>
          <p:nvPr/>
        </p:nvGraphicFramePr>
        <p:xfrm>
          <a:off x="1371600" y="762000"/>
          <a:ext cx="7239000" cy="4333875"/>
        </p:xfrm>
        <a:graphic>
          <a:graphicData uri="http://schemas.openxmlformats.org/drawingml/2006/table">
            <a:tbl>
              <a:tblPr/>
              <a:tblGrid>
                <a:gridCol w="2413000"/>
                <a:gridCol w="2413000"/>
                <a:gridCol w="2413000"/>
              </a:tblGrid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imes" panose="02020603050405020304" pitchFamily="18" charset="0"/>
                        </a:rPr>
                        <a:t>Single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imes" panose="02020603050405020304" pitchFamily="18" charset="0"/>
                        </a:rPr>
                        <a:t>Spelling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b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imes" panose="02020603050405020304" pitchFamily="18" charset="0"/>
                        </a:rPr>
                        <a:t>Multiple Spellings</a:t>
                      </a:r>
                    </a:p>
                  </a:txBody>
                  <a:tcPr anchor="b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5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imes" panose="02020603050405020304" pitchFamily="18" charset="0"/>
                        </a:rPr>
                        <a:t>Single Lexical Category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Unambiguous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FF9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Homophone IDs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Capitalized IDs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1354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4080"/>
                          </a:solidFill>
                          <a:effectLst/>
                          <a:latin typeface="Times" panose="02020603050405020304" pitchFamily="18" charset="0"/>
                        </a:rPr>
                        <a:t>Multiple Lexical Categories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Non-reserved keywords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Embedded languages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A2A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Homophones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A5"/>
                    </a:solidFill>
                  </a:tcPr>
                </a:tc>
              </a:tr>
            </a:tbl>
          </a:graphicData>
        </a:graphic>
      </p:graphicFrame>
      <p:sp>
        <p:nvSpPr>
          <p:cNvPr id="173084" name="Rectangle 2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412163" cy="609600"/>
          </a:xfrm>
        </p:spPr>
        <p:txBody>
          <a:bodyPr/>
          <a:lstStyle/>
          <a:p>
            <a:r>
              <a:rPr lang="en-US"/>
              <a:t>Input Stream Classification</a:t>
            </a:r>
          </a:p>
        </p:txBody>
      </p:sp>
      <p:sp>
        <p:nvSpPr>
          <p:cNvPr id="173085" name="Text Box 29"/>
          <p:cNvSpPr txBox="1">
            <a:spLocks noChangeArrowheads="1"/>
          </p:cNvSpPr>
          <p:nvPr/>
        </p:nvSpPr>
        <p:spPr bwMode="auto">
          <a:xfrm>
            <a:off x="517525" y="5654675"/>
            <a:ext cx="8397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004080"/>
                </a:solidFill>
              </a:rPr>
              <a:t>Lexical ambiguities are also caused by word concatenation, abbreviated names, names without inconsistent pronunciation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8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59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9428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59429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359436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359439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359440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359441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359442" name="AutoShape 18"/>
          <p:cNvCxnSpPr>
            <a:cxnSpLocks noChangeShapeType="1"/>
            <a:stCxn id="359436" idx="2"/>
            <a:endCxn id="359437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3" name="AutoShape 19"/>
          <p:cNvCxnSpPr>
            <a:cxnSpLocks noChangeShapeType="1"/>
            <a:stCxn id="359436" idx="2"/>
            <a:endCxn id="359438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4" name="AutoShape 20"/>
          <p:cNvCxnSpPr>
            <a:cxnSpLocks noChangeShapeType="1"/>
            <a:stCxn id="359438" idx="2"/>
            <a:endCxn id="359439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5" name="AutoShape 21"/>
          <p:cNvCxnSpPr>
            <a:cxnSpLocks noChangeShapeType="1"/>
            <a:stCxn id="359438" idx="2"/>
            <a:endCxn id="359440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46" name="AutoShape 22"/>
          <p:cNvCxnSpPr>
            <a:cxnSpLocks noChangeShapeType="1"/>
            <a:stCxn id="359438" idx="2"/>
            <a:endCxn id="359441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59447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359461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9462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9463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59464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59465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59466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359467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359468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359469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359470" name="AutoShape 46"/>
          <p:cNvCxnSpPr>
            <a:cxnSpLocks noChangeShapeType="1"/>
            <a:stCxn id="359467" idx="2"/>
            <a:endCxn id="359466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1" name="AutoShape 47"/>
          <p:cNvCxnSpPr>
            <a:cxnSpLocks noChangeShapeType="1"/>
            <a:stCxn id="359467" idx="2"/>
            <a:endCxn id="359468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2" name="AutoShape 48"/>
          <p:cNvCxnSpPr>
            <a:cxnSpLocks noChangeShapeType="1"/>
            <a:stCxn id="359467" idx="2"/>
            <a:endCxn id="359469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473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359474" name="AutoShape 50"/>
          <p:cNvCxnSpPr>
            <a:cxnSpLocks noChangeShapeType="1"/>
            <a:stCxn id="359473" idx="1"/>
            <a:endCxn id="359436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9475" name="AutoShape 51"/>
          <p:cNvCxnSpPr>
            <a:cxnSpLocks noChangeShapeType="1"/>
            <a:stCxn id="359473" idx="1"/>
            <a:endCxn id="359467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9476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359477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9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63536" name="Group 16"/>
          <p:cNvGrpSpPr>
            <a:grpSpLocks/>
          </p:cNvGrpSpPr>
          <p:nvPr/>
        </p:nvGrpSpPr>
        <p:grpSpPr bwMode="auto">
          <a:xfrm>
            <a:off x="4724400" y="5562600"/>
            <a:ext cx="914400" cy="508000"/>
            <a:chOff x="2976" y="3504"/>
            <a:chExt cx="576" cy="320"/>
          </a:xfrm>
        </p:grpSpPr>
        <p:sp>
          <p:nvSpPr>
            <p:cNvPr id="363524" name="Rectangle 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63531" name="Oval 11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63537" name="Group 17"/>
          <p:cNvGrpSpPr>
            <a:grpSpLocks/>
          </p:cNvGrpSpPr>
          <p:nvPr/>
        </p:nvGrpSpPr>
        <p:grpSpPr bwMode="auto">
          <a:xfrm>
            <a:off x="5791200" y="5562600"/>
            <a:ext cx="914400" cy="533400"/>
            <a:chOff x="3648" y="3504"/>
            <a:chExt cx="576" cy="336"/>
          </a:xfrm>
        </p:grpSpPr>
        <p:sp>
          <p:nvSpPr>
            <p:cNvPr id="363528" name="Rectangle 8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63533" name="Oval 13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63538" name="Group 18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63529" name="Rectangle 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63534" name="Oval 14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63539" name="Group 19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63530" name="Rectangle 10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63535" name="Oval 1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0691" name="Group 3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0692" name="Rectangle 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0693" name="Oval 5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70694" name="Group 6"/>
          <p:cNvGrpSpPr>
            <a:grpSpLocks/>
          </p:cNvGrpSpPr>
          <p:nvPr/>
        </p:nvGrpSpPr>
        <p:grpSpPr bwMode="auto">
          <a:xfrm>
            <a:off x="5791200" y="5562600"/>
            <a:ext cx="914400" cy="533400"/>
            <a:chOff x="3648" y="3504"/>
            <a:chExt cx="576" cy="336"/>
          </a:xfrm>
        </p:grpSpPr>
        <p:sp>
          <p:nvSpPr>
            <p:cNvPr id="370695" name="Rectangle 7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0696" name="Oval 8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0697" name="Group 9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70698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0699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0700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070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070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Programming by Voice Challenges</a:t>
            </a:r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Programming languages were not designed to be spoken.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Speech is inherently ambiguous. 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9" charset="2"/>
              <a:buChar char="H"/>
            </a:pPr>
            <a:r>
              <a:rPr lang="en-US" sz="2800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1718" name="Group 6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1719" name="Rectangle 7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1720" name="Oval 8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1721" name="Group 9"/>
          <p:cNvGrpSpPr>
            <a:grpSpLocks/>
          </p:cNvGrpSpPr>
          <p:nvPr/>
        </p:nvGrpSpPr>
        <p:grpSpPr bwMode="auto">
          <a:xfrm>
            <a:off x="6858000" y="5562600"/>
            <a:ext cx="914400" cy="533400"/>
            <a:chOff x="4320" y="3504"/>
            <a:chExt cx="576" cy="336"/>
          </a:xfrm>
        </p:grpSpPr>
        <p:sp>
          <p:nvSpPr>
            <p:cNvPr id="371722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1723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1724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1725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1726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1728" name="Group 1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1729" name="Rectangle 1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1730" name="Oval 1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2745" name="Group 9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2746" name="Rectangle 10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2747" name="Oval 11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2748" name="Group 12"/>
          <p:cNvGrpSpPr>
            <a:grpSpLocks/>
          </p:cNvGrpSpPr>
          <p:nvPr/>
        </p:nvGrpSpPr>
        <p:grpSpPr bwMode="auto">
          <a:xfrm>
            <a:off x="7924800" y="5562600"/>
            <a:ext cx="914400" cy="533400"/>
            <a:chOff x="4992" y="3504"/>
            <a:chExt cx="576" cy="336"/>
          </a:xfrm>
        </p:grpSpPr>
        <p:sp>
          <p:nvSpPr>
            <p:cNvPr id="372749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2750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2753" name="Group 17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2754" name="Rectangle 18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2755" name="Oval 19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2756" name="Group 20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2757" name="Rectangle 21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2758" name="Oval 22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3772" name="Group 12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3773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3774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3775" name="Group 15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3776" name="Rectangle 16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3777" name="Oval 17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3780" name="Group 20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3781" name="Rectangle 21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3782" name="Oval 22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3783" name="Group 23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3784" name="Rectangle 24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3785" name="Oval 25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4799" name="Group 15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4800" name="Rectangle 1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4801" name="Oval 1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4802" name="Group 18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4803" name="Rectangle 1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4804" name="Oval 20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4807" name="Group 23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4808" name="Rectangle 24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4809" name="Oval 25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4810" name="Group 2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4811" name="Rectangle 2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4812" name="Oval 2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374815" name="AutoShape 31"/>
          <p:cNvSpPr>
            <a:spLocks noChangeArrowheads="1"/>
          </p:cNvSpPr>
          <p:nvPr/>
        </p:nvSpPr>
        <p:spPr bwMode="auto">
          <a:xfrm>
            <a:off x="25146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374816" name="AutoShape 32"/>
          <p:cNvCxnSpPr>
            <a:cxnSpLocks noChangeShapeType="1"/>
            <a:stCxn id="374815" idx="2"/>
            <a:endCxn id="374808" idx="0"/>
          </p:cNvCxnSpPr>
          <p:nvPr/>
        </p:nvCxnSpPr>
        <p:spPr bwMode="auto">
          <a:xfrm flipH="1">
            <a:off x="2209800" y="49530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817" name="AutoShape 33"/>
          <p:cNvCxnSpPr>
            <a:cxnSpLocks noChangeShapeType="1"/>
            <a:stCxn id="374815" idx="2"/>
            <a:endCxn id="374803" idx="0"/>
          </p:cNvCxnSpPr>
          <p:nvPr/>
        </p:nvCxnSpPr>
        <p:spPr bwMode="auto">
          <a:xfrm>
            <a:off x="3276600" y="49530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4818" name="AutoShape 34"/>
          <p:cNvCxnSpPr>
            <a:cxnSpLocks noChangeShapeType="1"/>
            <a:stCxn id="374815" idx="2"/>
            <a:endCxn id="374800" idx="0"/>
          </p:cNvCxnSpPr>
          <p:nvPr/>
        </p:nvCxnSpPr>
        <p:spPr bwMode="auto">
          <a:xfrm>
            <a:off x="3276600" y="4953000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LR Parsing</a:t>
            </a:r>
          </a:p>
        </p:txBody>
      </p:sp>
      <p:grpSp>
        <p:nvGrpSpPr>
          <p:cNvPr id="375823" name="Group 15"/>
          <p:cNvGrpSpPr>
            <a:grpSpLocks/>
          </p:cNvGrpSpPr>
          <p:nvPr/>
        </p:nvGrpSpPr>
        <p:grpSpPr bwMode="auto">
          <a:xfrm>
            <a:off x="4114800" y="5562600"/>
            <a:ext cx="914400" cy="533400"/>
            <a:chOff x="4992" y="3504"/>
            <a:chExt cx="576" cy="336"/>
          </a:xfrm>
        </p:grpSpPr>
        <p:sp>
          <p:nvSpPr>
            <p:cNvPr id="375824" name="Rectangle 1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5825" name="Oval 1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375826" name="Group 18"/>
          <p:cNvGrpSpPr>
            <a:grpSpLocks/>
          </p:cNvGrpSpPr>
          <p:nvPr/>
        </p:nvGrpSpPr>
        <p:grpSpPr bwMode="auto">
          <a:xfrm>
            <a:off x="2971800" y="5562600"/>
            <a:ext cx="914400" cy="533400"/>
            <a:chOff x="4320" y="3504"/>
            <a:chExt cx="576" cy="336"/>
          </a:xfrm>
        </p:grpSpPr>
        <p:sp>
          <p:nvSpPr>
            <p:cNvPr id="375827" name="Rectangle 19"/>
            <p:cNvSpPr>
              <a:spLocks noChangeArrowheads="1"/>
            </p:cNvSpPr>
            <p:nvPr/>
          </p:nvSpPr>
          <p:spPr bwMode="auto">
            <a:xfrm>
              <a:off x="4320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&lt;</a:t>
              </a:r>
            </a:p>
          </p:txBody>
        </p:sp>
        <p:sp>
          <p:nvSpPr>
            <p:cNvPr id="375828" name="Oval 20"/>
            <p:cNvSpPr>
              <a:spLocks noChangeArrowheads="1"/>
            </p:cNvSpPr>
            <p:nvPr/>
          </p:nvSpPr>
          <p:spPr bwMode="auto">
            <a:xfrm>
              <a:off x="4656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</a:t>
              </a:r>
            </a:p>
          </p:txBody>
        </p:sp>
      </p:grpSp>
      <p:grpSp>
        <p:nvGrpSpPr>
          <p:cNvPr id="375831" name="Group 23"/>
          <p:cNvGrpSpPr>
            <a:grpSpLocks/>
          </p:cNvGrpSpPr>
          <p:nvPr/>
        </p:nvGrpSpPr>
        <p:grpSpPr bwMode="auto">
          <a:xfrm>
            <a:off x="1828800" y="5562600"/>
            <a:ext cx="914400" cy="533400"/>
            <a:chOff x="3648" y="3504"/>
            <a:chExt cx="576" cy="336"/>
          </a:xfrm>
        </p:grpSpPr>
        <p:sp>
          <p:nvSpPr>
            <p:cNvPr id="375832" name="Rectangle 24"/>
            <p:cNvSpPr>
              <a:spLocks noChangeArrowheads="1"/>
            </p:cNvSpPr>
            <p:nvPr/>
          </p:nvSpPr>
          <p:spPr bwMode="auto">
            <a:xfrm>
              <a:off x="364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375833" name="Oval 25"/>
            <p:cNvSpPr>
              <a:spLocks noChangeArrowheads="1"/>
            </p:cNvSpPr>
            <p:nvPr/>
          </p:nvSpPr>
          <p:spPr bwMode="auto">
            <a:xfrm>
              <a:off x="398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375834" name="Group 26"/>
          <p:cNvGrpSpPr>
            <a:grpSpLocks/>
          </p:cNvGrpSpPr>
          <p:nvPr/>
        </p:nvGrpSpPr>
        <p:grpSpPr bwMode="auto">
          <a:xfrm>
            <a:off x="762000" y="5562600"/>
            <a:ext cx="914400" cy="508000"/>
            <a:chOff x="2976" y="3504"/>
            <a:chExt cx="576" cy="320"/>
          </a:xfrm>
        </p:grpSpPr>
        <p:sp>
          <p:nvSpPr>
            <p:cNvPr id="375835" name="Rectangle 27"/>
            <p:cNvSpPr>
              <a:spLocks noChangeArrowheads="1"/>
            </p:cNvSpPr>
            <p:nvPr/>
          </p:nvSpPr>
          <p:spPr bwMode="auto">
            <a:xfrm>
              <a:off x="2976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75836" name="Oval 28"/>
            <p:cNvSpPr>
              <a:spLocks noChangeArrowheads="1"/>
            </p:cNvSpPr>
            <p:nvPr/>
          </p:nvSpPr>
          <p:spPr bwMode="auto">
            <a:xfrm>
              <a:off x="3312" y="368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375839" name="AutoShape 31"/>
          <p:cNvSpPr>
            <a:spLocks noChangeArrowheads="1"/>
          </p:cNvSpPr>
          <p:nvPr/>
        </p:nvSpPr>
        <p:spPr bwMode="auto">
          <a:xfrm>
            <a:off x="2514600" y="4495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375840" name="AutoShape 32"/>
          <p:cNvCxnSpPr>
            <a:cxnSpLocks noChangeShapeType="1"/>
            <a:stCxn id="375839" idx="2"/>
            <a:endCxn id="375832" idx="0"/>
          </p:cNvCxnSpPr>
          <p:nvPr/>
        </p:nvCxnSpPr>
        <p:spPr bwMode="auto">
          <a:xfrm flipH="1">
            <a:off x="2209800" y="4953000"/>
            <a:ext cx="10668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1" name="AutoShape 33"/>
          <p:cNvCxnSpPr>
            <a:cxnSpLocks noChangeShapeType="1"/>
            <a:stCxn id="375839" idx="2"/>
            <a:endCxn id="375827" idx="0"/>
          </p:cNvCxnSpPr>
          <p:nvPr/>
        </p:nvCxnSpPr>
        <p:spPr bwMode="auto">
          <a:xfrm>
            <a:off x="3276600" y="4953000"/>
            <a:ext cx="76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2" name="AutoShape 34"/>
          <p:cNvCxnSpPr>
            <a:cxnSpLocks noChangeShapeType="1"/>
            <a:stCxn id="375839" idx="2"/>
            <a:endCxn id="375824" idx="0"/>
          </p:cNvCxnSpPr>
          <p:nvPr/>
        </p:nvCxnSpPr>
        <p:spPr bwMode="auto">
          <a:xfrm>
            <a:off x="3276600" y="4953000"/>
            <a:ext cx="1219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5844" name="AutoShape 36"/>
          <p:cNvSpPr>
            <a:spLocks noChangeArrowheads="1"/>
          </p:cNvSpPr>
          <p:nvPr/>
        </p:nvSpPr>
        <p:spPr bwMode="auto">
          <a:xfrm>
            <a:off x="5257800" y="4495800"/>
            <a:ext cx="1295400" cy="1447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5847" name="AutoShape 39"/>
          <p:cNvSpPr>
            <a:spLocks noChangeArrowheads="1"/>
          </p:cNvSpPr>
          <p:nvPr/>
        </p:nvSpPr>
        <p:spPr bwMode="auto">
          <a:xfrm>
            <a:off x="2514600" y="33528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 Stmt</a:t>
            </a:r>
          </a:p>
        </p:txBody>
      </p:sp>
      <p:cxnSp>
        <p:nvCxnSpPr>
          <p:cNvPr id="375848" name="AutoShape 40"/>
          <p:cNvCxnSpPr>
            <a:cxnSpLocks noChangeShapeType="1"/>
            <a:stCxn id="375847" idx="2"/>
            <a:endCxn id="375835" idx="0"/>
          </p:cNvCxnSpPr>
          <p:nvPr/>
        </p:nvCxnSpPr>
        <p:spPr bwMode="auto">
          <a:xfrm flipH="1">
            <a:off x="1143000" y="3810000"/>
            <a:ext cx="2133600" cy="1752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49" name="AutoShape 41"/>
          <p:cNvCxnSpPr>
            <a:cxnSpLocks noChangeShapeType="1"/>
            <a:stCxn id="375847" idx="2"/>
            <a:endCxn id="375839" idx="0"/>
          </p:cNvCxnSpPr>
          <p:nvPr/>
        </p:nvCxnSpPr>
        <p:spPr bwMode="auto">
          <a:xfrm>
            <a:off x="3276600" y="3810000"/>
            <a:ext cx="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5850" name="AutoShape 42"/>
          <p:cNvCxnSpPr>
            <a:cxnSpLocks noChangeShapeType="1"/>
            <a:stCxn id="375847" idx="2"/>
            <a:endCxn id="375844" idx="0"/>
          </p:cNvCxnSpPr>
          <p:nvPr/>
        </p:nvCxnSpPr>
        <p:spPr bwMode="auto">
          <a:xfrm>
            <a:off x="3276600" y="3810000"/>
            <a:ext cx="26289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380940" name="Group 12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5715000"/>
            <a:ext cx="914400" cy="533400"/>
            <a:chOff x="1872" y="3504"/>
            <a:chExt cx="576" cy="336"/>
          </a:xfrm>
        </p:grpSpPr>
        <p:sp>
          <p:nvSpPr>
            <p:cNvPr id="380945" name="Rectangle 17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57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5" name="Group 37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380959" name="AutoShape 31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56321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8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321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2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322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5251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5252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65254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525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59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0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5261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2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3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6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5267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527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729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67302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5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8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730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731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1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14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731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731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731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69350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935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935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6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935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936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6936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65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936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 Authoring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Analysis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Ambiguity-Aware Analysis Details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Navigation and Modification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9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139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139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140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1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141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1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141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344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7344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4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345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5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55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345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8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345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6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346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346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4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3465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66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7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3468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69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0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3471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2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73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3474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75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6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3477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8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235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5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2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61235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236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236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7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237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237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78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9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1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2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2383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7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2389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90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2391" name="AutoShape 39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12392" name="AutoShape 40"/>
          <p:cNvCxnSpPr>
            <a:cxnSpLocks noChangeShapeType="1"/>
            <a:stCxn id="612391" idx="2"/>
            <a:endCxn id="612368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91" idx="2"/>
            <a:endCxn id="612372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91" idx="2"/>
            <a:endCxn id="61235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49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0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1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5532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34" name="Group 4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36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7" name="Group 4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39" name="Oval 5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0" name="Group 5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5541" name="AutoShape 5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Oval 5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3" name="Group 5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45" name="Oval 5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5547" name="AutoShape 5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52" name="Group 64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54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5556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58" name="Group 70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60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1" name="Group 73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5562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5564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575565" name="AutoShape 77"/>
          <p:cNvCxnSpPr>
            <a:cxnSpLocks noChangeShapeType="1"/>
            <a:stCxn id="575564" idx="2"/>
            <a:endCxn id="575544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6" name="AutoShape 78"/>
          <p:cNvCxnSpPr>
            <a:cxnSpLocks noChangeShapeType="1"/>
            <a:stCxn id="575564" idx="2"/>
            <a:endCxn id="575548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7" name="AutoShape 79"/>
          <p:cNvCxnSpPr>
            <a:cxnSpLocks noChangeShapeType="1"/>
            <a:stCxn id="575564" idx="2"/>
            <a:endCxn id="57553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5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5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79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82" name="Group 46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84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5" name="Group 49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587" name="Oval 5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8" name="Group 52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0" name="Oval 54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1" name="Group 55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7592" name="AutoShape 56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Oval 57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594" name="Group 58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6" name="Oval 60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7" name="Group 61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7598" name="AutoShape 62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9" name="Oval 63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0" name="Group 6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7601" name="Rectangle 6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602" name="Oval 6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7604" name="Rectangle 6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05" name="Oval 6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7607" name="AutoShape 7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08" name="Oval 7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9" name="Group 7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7610" name="Rectangle 7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11" name="Oval 7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12" name="Group 7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7613" name="AutoShape 7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14" name="Oval 7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7615" name="AutoShape 79"/>
          <p:cNvSpPr>
            <a:spLocks noChangeArrowheads="1"/>
          </p:cNvSpPr>
          <p:nvPr/>
        </p:nvSpPr>
        <p:spPr bwMode="auto">
          <a:xfrm>
            <a:off x="2667000" y="4800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577616" name="AutoShape 80"/>
          <p:cNvCxnSpPr>
            <a:cxnSpLocks noChangeShapeType="1"/>
            <a:stCxn id="577615" idx="2"/>
            <a:endCxn id="577595" idx="0"/>
          </p:cNvCxnSpPr>
          <p:nvPr/>
        </p:nvCxnSpPr>
        <p:spPr bwMode="auto">
          <a:xfrm flipH="1">
            <a:off x="2209800" y="5257800"/>
            <a:ext cx="914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7" name="AutoShape 81"/>
          <p:cNvCxnSpPr>
            <a:cxnSpLocks noChangeShapeType="1"/>
            <a:stCxn id="577615" idx="2"/>
            <a:endCxn id="577599" idx="0"/>
          </p:cNvCxnSpPr>
          <p:nvPr/>
        </p:nvCxnSpPr>
        <p:spPr bwMode="auto">
          <a:xfrm flipH="1">
            <a:off x="3098800" y="5257800"/>
            <a:ext cx="25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8" name="AutoShape 82"/>
          <p:cNvCxnSpPr>
            <a:cxnSpLocks noChangeShapeType="1"/>
            <a:stCxn id="577615" idx="2"/>
            <a:endCxn id="577586" idx="0"/>
          </p:cNvCxnSpPr>
          <p:nvPr/>
        </p:nvCxnSpPr>
        <p:spPr bwMode="auto">
          <a:xfrm>
            <a:off x="3124200" y="5257800"/>
            <a:ext cx="762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58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958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58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59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59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959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59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0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960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30" name="Group 46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9631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32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633" name="AutoShape 49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579634" name="AutoShape 50"/>
          <p:cNvCxnSpPr>
            <a:cxnSpLocks noChangeShapeType="1"/>
            <a:stCxn id="579633" idx="2"/>
            <a:endCxn id="57960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5" name="AutoShape 51"/>
          <p:cNvCxnSpPr>
            <a:cxnSpLocks noChangeShapeType="1"/>
            <a:stCxn id="579633" idx="2"/>
            <a:endCxn id="57960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6" name="AutoShape 52"/>
          <p:cNvCxnSpPr>
            <a:cxnSpLocks noChangeShapeType="1"/>
            <a:stCxn id="579633" idx="2"/>
            <a:endCxn id="57958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7" name="AutoShape 53"/>
          <p:cNvCxnSpPr>
            <a:cxnSpLocks noChangeShapeType="1"/>
            <a:stCxn id="579633" idx="2"/>
            <a:endCxn id="57959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8" name="AutoShape 54"/>
          <p:cNvCxnSpPr>
            <a:cxnSpLocks noChangeShapeType="1"/>
            <a:stCxn id="579633" idx="2"/>
            <a:endCxn id="579631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9639" name="Group 55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9640" name="Rectangle 5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641" name="Oval 5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42" name="Group 58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9643" name="Rectangle 59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44" name="Oval 60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5" name="Group 61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9646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647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8" name="Group 64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9649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0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1" name="Group 67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9652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3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54" name="Group 70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9655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6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7" name="Group 73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9658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9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9660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579661" name="AutoShape 77"/>
          <p:cNvCxnSpPr>
            <a:cxnSpLocks noChangeShapeType="1"/>
            <a:stCxn id="579660" idx="2"/>
            <a:endCxn id="579655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2" name="AutoShape 78"/>
          <p:cNvCxnSpPr>
            <a:cxnSpLocks noChangeShapeType="1"/>
            <a:stCxn id="579660" idx="2"/>
            <a:endCxn id="579659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3" name="AutoShape 79"/>
          <p:cNvCxnSpPr>
            <a:cxnSpLocks noChangeShapeType="1"/>
            <a:stCxn id="579660" idx="2"/>
            <a:endCxn id="579646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258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0825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6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608262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6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5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6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8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0826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7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74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0827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7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80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08281" name="AutoShape 25"/>
          <p:cNvCxnSpPr>
            <a:cxnSpLocks noChangeShapeType="1"/>
            <a:stCxn id="608280" idx="2"/>
            <a:endCxn id="608272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2" name="AutoShape 26"/>
          <p:cNvCxnSpPr>
            <a:cxnSpLocks noChangeShapeType="1"/>
            <a:stCxn id="608280" idx="2"/>
            <a:endCxn id="608276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3" name="AutoShape 27"/>
          <p:cNvCxnSpPr>
            <a:cxnSpLocks noChangeShapeType="1"/>
            <a:stCxn id="608280" idx="2"/>
            <a:endCxn id="608259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4" name="AutoShape 28"/>
          <p:cNvCxnSpPr>
            <a:cxnSpLocks noChangeShapeType="1"/>
            <a:stCxn id="608280" idx="2"/>
            <a:endCxn id="608263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5" name="AutoShape 29"/>
          <p:cNvCxnSpPr>
            <a:cxnSpLocks noChangeShapeType="1"/>
            <a:stCxn id="608280" idx="2"/>
            <a:endCxn id="608278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8286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88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89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91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2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94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5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97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98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08299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301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08302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303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304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08305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6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08307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08308" name="AutoShape 52"/>
          <p:cNvCxnSpPr>
            <a:cxnSpLocks noChangeShapeType="1"/>
            <a:stCxn id="608307" idx="2"/>
            <a:endCxn id="608302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307" idx="2"/>
            <a:endCxn id="608306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307" idx="2"/>
            <a:endCxn id="608293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8311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08312" name="AutoShape 56"/>
          <p:cNvCxnSpPr>
            <a:cxnSpLocks noChangeShapeType="1"/>
            <a:stCxn id="608311" idx="2"/>
            <a:endCxn id="608266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311" idx="2"/>
            <a:endCxn id="608270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4" name="AutoShape 58"/>
          <p:cNvCxnSpPr>
            <a:cxnSpLocks noChangeShapeType="1"/>
            <a:stCxn id="608311" idx="2"/>
            <a:endCxn id="608280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30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030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0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</a:t>
            </a:r>
          </a:p>
        </p:txBody>
      </p:sp>
      <p:grpSp>
        <p:nvGrpSpPr>
          <p:cNvPr id="61031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1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031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2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032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2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10329" name="AutoShape 25"/>
          <p:cNvCxnSpPr>
            <a:cxnSpLocks noChangeShapeType="1"/>
            <a:stCxn id="610328" idx="2"/>
            <a:endCxn id="61032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0" name="AutoShape 26"/>
          <p:cNvCxnSpPr>
            <a:cxnSpLocks noChangeShapeType="1"/>
            <a:stCxn id="610328" idx="2"/>
            <a:endCxn id="61032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1" name="AutoShape 27"/>
          <p:cNvCxnSpPr>
            <a:cxnSpLocks noChangeShapeType="1"/>
            <a:stCxn id="610328" idx="2"/>
            <a:endCxn id="61030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28" idx="2"/>
            <a:endCxn id="61031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28" idx="2"/>
            <a:endCxn id="610326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0334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10335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36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37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0341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3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0344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0347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49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51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52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0353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54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0355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10356" name="AutoShape 52"/>
          <p:cNvCxnSpPr>
            <a:cxnSpLocks noChangeShapeType="1"/>
            <a:stCxn id="610355" idx="2"/>
            <a:endCxn id="610350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7" name="AutoShape 53"/>
          <p:cNvCxnSpPr>
            <a:cxnSpLocks noChangeShapeType="1"/>
            <a:stCxn id="610355" idx="2"/>
            <a:endCxn id="610354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8" name="AutoShape 54"/>
          <p:cNvCxnSpPr>
            <a:cxnSpLocks noChangeShapeType="1"/>
            <a:stCxn id="610355" idx="2"/>
            <a:endCxn id="610341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9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10360" name="AutoShape 56"/>
          <p:cNvCxnSpPr>
            <a:cxnSpLocks noChangeShapeType="1"/>
            <a:stCxn id="610359" idx="2"/>
            <a:endCxn id="610314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1" name="AutoShape 57"/>
          <p:cNvCxnSpPr>
            <a:cxnSpLocks noChangeShapeType="1"/>
            <a:stCxn id="610359" idx="2"/>
            <a:endCxn id="610318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2" name="AutoShape 58"/>
          <p:cNvCxnSpPr>
            <a:cxnSpLocks noChangeShapeType="1"/>
            <a:stCxn id="610359" idx="2"/>
            <a:endCxn id="610328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3" name="AutoShape 59"/>
          <p:cNvSpPr>
            <a:spLocks noChangeArrowheads="1"/>
          </p:cNvSpPr>
          <p:nvPr/>
        </p:nvSpPr>
        <p:spPr bwMode="auto">
          <a:xfrm>
            <a:off x="2641600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Expr</a:t>
            </a:r>
          </a:p>
        </p:txBody>
      </p:sp>
      <p:cxnSp>
        <p:nvCxnSpPr>
          <p:cNvPr id="610364" name="AutoShape 60"/>
          <p:cNvCxnSpPr>
            <a:cxnSpLocks noChangeShapeType="1"/>
            <a:stCxn id="610363" idx="2"/>
            <a:endCxn id="610344" idx="0"/>
          </p:cNvCxnSpPr>
          <p:nvPr/>
        </p:nvCxnSpPr>
        <p:spPr bwMode="auto">
          <a:xfrm flipH="1">
            <a:off x="533400" y="4495800"/>
            <a:ext cx="2565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5" name="AutoShape 61"/>
          <p:cNvCxnSpPr>
            <a:cxnSpLocks noChangeShapeType="1"/>
            <a:stCxn id="610363" idx="2"/>
            <a:endCxn id="610348" idx="0"/>
          </p:cNvCxnSpPr>
          <p:nvPr/>
        </p:nvCxnSpPr>
        <p:spPr bwMode="auto">
          <a:xfrm flipH="1">
            <a:off x="1422400" y="4495800"/>
            <a:ext cx="1676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6" name="AutoShape 62"/>
          <p:cNvCxnSpPr>
            <a:cxnSpLocks noChangeShapeType="1"/>
            <a:stCxn id="610363" idx="2"/>
            <a:endCxn id="610355" idx="0"/>
          </p:cNvCxnSpPr>
          <p:nvPr/>
        </p:nvCxnSpPr>
        <p:spPr bwMode="auto">
          <a:xfrm flipH="1">
            <a:off x="3095625" y="4495800"/>
            <a:ext cx="31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7" name="AutoShape 63"/>
          <p:cNvCxnSpPr>
            <a:cxnSpLocks noChangeShapeType="1"/>
            <a:stCxn id="610363" idx="2"/>
            <a:endCxn id="610335" idx="0"/>
          </p:cNvCxnSpPr>
          <p:nvPr/>
        </p:nvCxnSpPr>
        <p:spPr bwMode="auto">
          <a:xfrm>
            <a:off x="3098800" y="4495800"/>
            <a:ext cx="1854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8" name="AutoShape 64"/>
          <p:cNvCxnSpPr>
            <a:cxnSpLocks noChangeShapeType="1"/>
            <a:stCxn id="610363" idx="2"/>
            <a:endCxn id="610338" idx="0"/>
          </p:cNvCxnSpPr>
          <p:nvPr/>
        </p:nvCxnSpPr>
        <p:spPr bwMode="auto">
          <a:xfrm>
            <a:off x="3098800" y="4495800"/>
            <a:ext cx="29210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Monotype Sorts" pitchFamily="-19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  <a:endParaRPr lang="en-US" sz="18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52" name="Oval 104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/>
              <a:t>Current Tools are Awkward!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pic>
        <p:nvPicPr>
          <p:cNvPr id="117812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352800" y="1371600"/>
            <a:ext cx="3352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  <a:endParaRPr lang="en-US" sz="1800">
              <a:solidFill>
                <a:srgbClr val="3333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28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29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30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31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32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33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34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4513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3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7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38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7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48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1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52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3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4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5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6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0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1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6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7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Ambiguity Support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Ambiguity Support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1148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  <a:r>
              <a:rPr lang="en-US" sz="3600"/>
              <a:t> </a:t>
            </a:r>
            <a:endParaRPr lang="en-US"/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800000"/>
                </a:solidFill>
              </a:rPr>
              <a:t>Fork when the lexical input is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Generalized traditional GLR algorithm</a:t>
            </a:r>
          </a:p>
          <a:p>
            <a:r>
              <a:rPr lang="en-US"/>
              <a:t>Many subtle algorithm changes</a:t>
            </a:r>
          </a:p>
          <a:p>
            <a:r>
              <a:rPr lang="en-US"/>
              <a:t>Engineering the parser was challenging</a:t>
            </a:r>
          </a:p>
          <a:p>
            <a:pPr lvl="1"/>
            <a:r>
              <a:rPr lang="en-US"/>
              <a:t>Preserving subtree sharing when parses have different yields</a:t>
            </a:r>
          </a:p>
          <a:p>
            <a:pPr lvl="1"/>
            <a:r>
              <a:rPr lang="en-US"/>
              <a:t>Preserving efficiency when parses get out of sync</a:t>
            </a:r>
          </a:p>
          <a:p>
            <a:pPr lvl="1"/>
            <a:r>
              <a:rPr lang="en-US"/>
              <a:t>The devil is in the details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Geneology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 </a:t>
            </a:r>
            <a:r>
              <a:rPr lang="en-US" i="1">
                <a:solidFill>
                  <a:srgbClr val="6C3600"/>
                </a:solidFill>
              </a:rPr>
              <a:t>et. al.</a:t>
            </a:r>
            <a:endParaRPr lang="en-US">
              <a:solidFill>
                <a:srgbClr val="6C3600"/>
              </a:solidFill>
            </a:endParaRP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6452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6441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7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6448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6450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05600" y="1397000"/>
            <a:ext cx="15240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0" y="1701800"/>
            <a:ext cx="4876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352800" y="20828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4646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9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9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443395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443401" name="Group 9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443402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3403" name="AutoShape 11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443404" name="Text Box 12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Persistent Semantic Info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800000"/>
                </a:solidFill>
              </a:rPr>
              <a:t>What does this name mean?</a:t>
            </a:r>
            <a:r>
              <a:rPr lang="en-US" sz="2800"/>
              <a:t> 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90000"/>
              </a:lnSpc>
            </a:pPr>
            <a:r>
              <a:rPr lang="en-US" sz="2800"/>
              <a:t>Needed an incrementally updateable persistent semantic info data structure</a:t>
            </a:r>
          </a:p>
          <a:p>
            <a:pPr>
              <a:lnSpc>
                <a:spcPct val="90000"/>
              </a:lnSpc>
            </a:pPr>
            <a:r>
              <a:rPr lang="en-US" sz="2800"/>
              <a:t>Visibility Graph 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Graph data structure for name resolution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Nodes are scopes in the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Name:Kind:Type Bindings at each node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Edges represent visibility of names</a:t>
            </a:r>
          </a:p>
          <a:p>
            <a:pPr>
              <a:lnSpc>
                <a:spcPct val="90000"/>
              </a:lnSpc>
            </a:pPr>
            <a:r>
              <a:rPr lang="en-US" sz="2800"/>
              <a:t>We designed algorithms for </a:t>
            </a:r>
            <a:r>
              <a:rPr lang="en-US" sz="2800" i="1"/>
              <a:t>name propagation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Type checking implemented via graph traversal and binding lookup</a:t>
            </a:r>
            <a:endParaRPr lang="en-US" sz="280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237163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file(to.load)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file(to(load))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9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0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  <p:bldP spid="449547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println()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</a:t>
            </a:r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9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4343400" y="2044700"/>
            <a:ext cx="38862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3352800" y="23495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AutoShape 30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8516" name="Rectangle 36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7" name="Rectangle 37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Rectangle 38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Rectangle 39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Rectangle 40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Text Box 41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8522" name="Text Box 42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8523" name="Text Box 43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8524" name="Text Box 44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4852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 Authoring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Analysis Overview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Ambiguity-Aware Analysis Details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Navigation and Modification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14400"/>
          </a:xfrm>
        </p:spPr>
        <p:txBody>
          <a:bodyPr/>
          <a:lstStyle/>
          <a:p>
            <a:r>
              <a:rPr lang="en-US"/>
              <a:t>Study - Navigation by Speech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Eight navigation tasks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Search through text (required reading text), </a:t>
            </a:r>
            <a:r>
              <a:rPr lang="en-US" sz="2800" i="1"/>
              <a:t>e.g.</a:t>
            </a:r>
            <a:endParaRPr lang="en-US" sz="2800"/>
          </a:p>
          <a:p>
            <a:pPr marL="533400" indent="-533400" algn="ctr">
              <a:lnSpc>
                <a:spcPct val="40000"/>
              </a:lnSpc>
              <a:buFontTx/>
              <a:buNone/>
            </a:pPr>
            <a:endParaRPr lang="en-US" sz="2000" b="1">
              <a:solidFill>
                <a:srgbClr val="800040"/>
              </a:solidFill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40"/>
                </a:solidFill>
                <a:latin typeface="Courier New" panose="02070309020205020404" pitchFamily="49" charset="0"/>
              </a:rPr>
              <a:t>		Find the sentence where Romeo cries out 		about his fate after killing Tybalt.</a:t>
            </a:r>
            <a:endParaRPr lang="en-US" sz="2000" b="1">
              <a:solidFill>
                <a:srgbClr val="80004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sz="2400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191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Metrics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Time to scroll to right page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commands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recognition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system mistakes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648200" y="3089275"/>
            <a:ext cx="4191000" cy="346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Results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Existing tools require too many commands, prone to errors, misestimation 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Cognitive load is too high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Voice recognition induces too much delay for accurate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60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3657600" y="1524000"/>
            <a:ext cx="4953000" cy="4191000"/>
          </a:xfrm>
          <a:prstGeom prst="rect">
            <a:avLst/>
          </a:prstGeom>
          <a:solidFill>
            <a:srgbClr val="DAFFC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3849" name="Line 9"/>
          <p:cNvSpPr>
            <a:spLocks noChangeShapeType="1"/>
          </p:cNvSpPr>
          <p:nvPr/>
        </p:nvSpPr>
        <p:spPr bwMode="auto">
          <a:xfrm>
            <a:off x="53340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0" name="Line 10"/>
          <p:cNvSpPr>
            <a:spLocks noChangeShapeType="1"/>
          </p:cNvSpPr>
          <p:nvPr/>
        </p:nvSpPr>
        <p:spPr bwMode="auto">
          <a:xfrm>
            <a:off x="70104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3657600" y="2895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3657600" y="4343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54" name="Text Box 14"/>
          <p:cNvSpPr txBox="1">
            <a:spLocks noChangeArrowheads="1"/>
          </p:cNvSpPr>
          <p:nvPr/>
        </p:nvSpPr>
        <p:spPr bwMode="auto">
          <a:xfrm>
            <a:off x="43434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63855" name="Text Box 15"/>
          <p:cNvSpPr txBox="1">
            <a:spLocks noChangeArrowheads="1"/>
          </p:cNvSpPr>
          <p:nvPr/>
        </p:nvSpPr>
        <p:spPr bwMode="auto">
          <a:xfrm>
            <a:off x="60198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63856" name="Text Box 16"/>
          <p:cNvSpPr txBox="1">
            <a:spLocks noChangeArrowheads="1"/>
          </p:cNvSpPr>
          <p:nvPr/>
        </p:nvSpPr>
        <p:spPr bwMode="auto">
          <a:xfrm>
            <a:off x="76200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76200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63858" name="Text Box 18"/>
          <p:cNvSpPr txBox="1">
            <a:spLocks noChangeArrowheads="1"/>
          </p:cNvSpPr>
          <p:nvPr/>
        </p:nvSpPr>
        <p:spPr bwMode="auto">
          <a:xfrm>
            <a:off x="6019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43434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6096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7620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618" name="Rectangle 34"/>
          <p:cNvSpPr>
            <a:spLocks noChangeArrowheads="1"/>
          </p:cNvSpPr>
          <p:nvPr/>
        </p:nvSpPr>
        <p:spPr bwMode="auto">
          <a:xfrm>
            <a:off x="3657600" y="1524000"/>
            <a:ext cx="4953000" cy="4191000"/>
          </a:xfrm>
          <a:prstGeom prst="rect">
            <a:avLst/>
          </a:prstGeom>
          <a:solidFill>
            <a:srgbClr val="DAFFC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1619" name="Line 35"/>
          <p:cNvSpPr>
            <a:spLocks noChangeShapeType="1"/>
          </p:cNvSpPr>
          <p:nvPr/>
        </p:nvSpPr>
        <p:spPr bwMode="auto">
          <a:xfrm>
            <a:off x="53340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0" name="Line 36"/>
          <p:cNvSpPr>
            <a:spLocks noChangeShapeType="1"/>
          </p:cNvSpPr>
          <p:nvPr/>
        </p:nvSpPr>
        <p:spPr bwMode="auto">
          <a:xfrm>
            <a:off x="70104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1" name="Line 37"/>
          <p:cNvSpPr>
            <a:spLocks noChangeShapeType="1"/>
          </p:cNvSpPr>
          <p:nvPr/>
        </p:nvSpPr>
        <p:spPr bwMode="auto">
          <a:xfrm>
            <a:off x="3657600" y="2895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2" name="Line 38"/>
          <p:cNvSpPr>
            <a:spLocks noChangeShapeType="1"/>
          </p:cNvSpPr>
          <p:nvPr/>
        </p:nvSpPr>
        <p:spPr bwMode="auto">
          <a:xfrm>
            <a:off x="3657600" y="4343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1623" name="Text Box 39"/>
          <p:cNvSpPr txBox="1">
            <a:spLocks noChangeArrowheads="1"/>
          </p:cNvSpPr>
          <p:nvPr/>
        </p:nvSpPr>
        <p:spPr bwMode="auto">
          <a:xfrm>
            <a:off x="43434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1624" name="Text Box 40"/>
          <p:cNvSpPr txBox="1">
            <a:spLocks noChangeArrowheads="1"/>
          </p:cNvSpPr>
          <p:nvPr/>
        </p:nvSpPr>
        <p:spPr bwMode="auto">
          <a:xfrm>
            <a:off x="60198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1625" name="Text Box 41"/>
          <p:cNvSpPr txBox="1">
            <a:spLocks noChangeArrowheads="1"/>
          </p:cNvSpPr>
          <p:nvPr/>
        </p:nvSpPr>
        <p:spPr bwMode="auto">
          <a:xfrm>
            <a:off x="76200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1626" name="Text Box 42"/>
          <p:cNvSpPr txBox="1">
            <a:spLocks noChangeArrowheads="1"/>
          </p:cNvSpPr>
          <p:nvPr/>
        </p:nvSpPr>
        <p:spPr bwMode="auto">
          <a:xfrm>
            <a:off x="76200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1627" name="Text Box 43"/>
          <p:cNvSpPr txBox="1">
            <a:spLocks noChangeArrowheads="1"/>
          </p:cNvSpPr>
          <p:nvPr/>
        </p:nvSpPr>
        <p:spPr bwMode="auto">
          <a:xfrm>
            <a:off x="6019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1628" name="Text Box 44"/>
          <p:cNvSpPr txBox="1">
            <a:spLocks noChangeArrowheads="1"/>
          </p:cNvSpPr>
          <p:nvPr/>
        </p:nvSpPr>
        <p:spPr bwMode="auto">
          <a:xfrm>
            <a:off x="43434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1629" name="Text Box 45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451630" name="Text Box 46"/>
          <p:cNvSpPr txBox="1">
            <a:spLocks noChangeArrowheads="1"/>
          </p:cNvSpPr>
          <p:nvPr/>
        </p:nvSpPr>
        <p:spPr bwMode="auto">
          <a:xfrm>
            <a:off x="6096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51631" name="Text Box 47"/>
          <p:cNvSpPr txBox="1">
            <a:spLocks noChangeArrowheads="1"/>
          </p:cNvSpPr>
          <p:nvPr/>
        </p:nvSpPr>
        <p:spPr bwMode="auto">
          <a:xfrm>
            <a:off x="7620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</p:txBody>
      </p:sp>
      <p:grpSp>
        <p:nvGrpSpPr>
          <p:cNvPr id="451617" name="Group 33"/>
          <p:cNvGrpSpPr>
            <a:grpSpLocks/>
          </p:cNvGrpSpPr>
          <p:nvPr/>
        </p:nvGrpSpPr>
        <p:grpSpPr bwMode="auto">
          <a:xfrm>
            <a:off x="5334000" y="1524000"/>
            <a:ext cx="1676400" cy="1371600"/>
            <a:chOff x="2976" y="960"/>
            <a:chExt cx="1056" cy="864"/>
          </a:xfrm>
        </p:grpSpPr>
        <p:sp>
          <p:nvSpPr>
            <p:cNvPr id="451588" name="Rectangle 4"/>
            <p:cNvSpPr>
              <a:spLocks noChangeArrowheads="1"/>
            </p:cNvSpPr>
            <p:nvPr/>
          </p:nvSpPr>
          <p:spPr bwMode="auto">
            <a:xfrm>
              <a:off x="2976" y="960"/>
              <a:ext cx="1056" cy="864"/>
            </a:xfrm>
            <a:prstGeom prst="rect">
              <a:avLst/>
            </a:prstGeom>
            <a:solidFill>
              <a:srgbClr val="DAFFC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1589" name="Line 5"/>
            <p:cNvSpPr>
              <a:spLocks noChangeShapeType="1"/>
            </p:cNvSpPr>
            <p:nvPr/>
          </p:nvSpPr>
          <p:spPr bwMode="auto">
            <a:xfrm>
              <a:off x="3333" y="9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3691" y="9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>
              <a:off x="2976" y="1243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2" name="Line 8"/>
            <p:cNvSpPr>
              <a:spLocks noChangeShapeType="1"/>
            </p:cNvSpPr>
            <p:nvPr/>
          </p:nvSpPr>
          <p:spPr bwMode="auto">
            <a:xfrm>
              <a:off x="2976" y="1541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1593" name="Text Box 9"/>
            <p:cNvSpPr txBox="1">
              <a:spLocks noChangeArrowheads="1"/>
            </p:cNvSpPr>
            <p:nvPr/>
          </p:nvSpPr>
          <p:spPr bwMode="auto">
            <a:xfrm>
              <a:off x="3072" y="10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451594" name="Text Box 10"/>
            <p:cNvSpPr txBox="1">
              <a:spLocks noChangeArrowheads="1"/>
            </p:cNvSpPr>
            <p:nvPr/>
          </p:nvSpPr>
          <p:spPr bwMode="auto">
            <a:xfrm>
              <a:off x="3436" y="103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451595" name="Text Box 11"/>
            <p:cNvSpPr txBox="1">
              <a:spLocks noChangeArrowheads="1"/>
            </p:cNvSpPr>
            <p:nvPr/>
          </p:nvSpPr>
          <p:spPr bwMode="auto">
            <a:xfrm>
              <a:off x="3792" y="1039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51596" name="Text Box 12"/>
            <p:cNvSpPr txBox="1">
              <a:spLocks noChangeArrowheads="1"/>
            </p:cNvSpPr>
            <p:nvPr/>
          </p:nvSpPr>
          <p:spPr bwMode="auto">
            <a:xfrm>
              <a:off x="3792" y="133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451597" name="Text Box 13"/>
            <p:cNvSpPr txBox="1">
              <a:spLocks noChangeArrowheads="1"/>
            </p:cNvSpPr>
            <p:nvPr/>
          </p:nvSpPr>
          <p:spPr bwMode="auto">
            <a:xfrm>
              <a:off x="3432" y="132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451598" name="Text Box 14"/>
            <p:cNvSpPr txBox="1">
              <a:spLocks noChangeArrowheads="1"/>
            </p:cNvSpPr>
            <p:nvPr/>
          </p:nvSpPr>
          <p:spPr bwMode="auto">
            <a:xfrm>
              <a:off x="3072" y="132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451599" name="Text Box 15"/>
            <p:cNvSpPr txBox="1">
              <a:spLocks noChangeArrowheads="1"/>
            </p:cNvSpPr>
            <p:nvPr/>
          </p:nvSpPr>
          <p:spPr bwMode="auto">
            <a:xfrm>
              <a:off x="3072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451600" name="Text Box 16"/>
            <p:cNvSpPr txBox="1">
              <a:spLocks noChangeArrowheads="1"/>
            </p:cNvSpPr>
            <p:nvPr/>
          </p:nvSpPr>
          <p:spPr bwMode="auto">
            <a:xfrm>
              <a:off x="3432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451601" name="Text Box 17"/>
            <p:cNvSpPr txBox="1">
              <a:spLocks noChangeArrowheads="1"/>
            </p:cNvSpPr>
            <p:nvPr/>
          </p:nvSpPr>
          <p:spPr bwMode="auto">
            <a:xfrm>
              <a:off x="3799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ChangeArrowheads="1"/>
          </p:cNvSpPr>
          <p:nvPr/>
        </p:nvSpPr>
        <p:spPr bwMode="auto">
          <a:xfrm>
            <a:off x="3657600" y="1524000"/>
            <a:ext cx="4953000" cy="4191000"/>
          </a:xfrm>
          <a:prstGeom prst="rect">
            <a:avLst/>
          </a:prstGeom>
          <a:solidFill>
            <a:srgbClr val="DAFFC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53635" name="Line 3"/>
          <p:cNvSpPr>
            <a:spLocks noChangeShapeType="1"/>
          </p:cNvSpPr>
          <p:nvPr/>
        </p:nvSpPr>
        <p:spPr bwMode="auto">
          <a:xfrm>
            <a:off x="53340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6" name="Line 4"/>
          <p:cNvSpPr>
            <a:spLocks noChangeShapeType="1"/>
          </p:cNvSpPr>
          <p:nvPr/>
        </p:nvSpPr>
        <p:spPr bwMode="auto">
          <a:xfrm>
            <a:off x="7010400" y="15240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7" name="Line 5"/>
          <p:cNvSpPr>
            <a:spLocks noChangeShapeType="1"/>
          </p:cNvSpPr>
          <p:nvPr/>
        </p:nvSpPr>
        <p:spPr bwMode="auto">
          <a:xfrm>
            <a:off x="3657600" y="28956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8" name="Line 6"/>
          <p:cNvSpPr>
            <a:spLocks noChangeShapeType="1"/>
          </p:cNvSpPr>
          <p:nvPr/>
        </p:nvSpPr>
        <p:spPr bwMode="auto">
          <a:xfrm>
            <a:off x="3657600" y="43434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39" name="Text Box 7"/>
          <p:cNvSpPr txBox="1">
            <a:spLocks noChangeArrowheads="1"/>
          </p:cNvSpPr>
          <p:nvPr/>
        </p:nvSpPr>
        <p:spPr bwMode="auto">
          <a:xfrm>
            <a:off x="43434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53640" name="Text Box 8"/>
          <p:cNvSpPr txBox="1">
            <a:spLocks noChangeArrowheads="1"/>
          </p:cNvSpPr>
          <p:nvPr/>
        </p:nvSpPr>
        <p:spPr bwMode="auto">
          <a:xfrm>
            <a:off x="60198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7620000" y="1905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76200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453643" name="Text Box 11"/>
          <p:cNvSpPr txBox="1">
            <a:spLocks noChangeArrowheads="1"/>
          </p:cNvSpPr>
          <p:nvPr/>
        </p:nvSpPr>
        <p:spPr bwMode="auto">
          <a:xfrm>
            <a:off x="60198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43434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3645" name="Text Box 13"/>
          <p:cNvSpPr txBox="1">
            <a:spLocks noChangeArrowheads="1"/>
          </p:cNvSpPr>
          <p:nvPr/>
        </p:nvSpPr>
        <p:spPr bwMode="auto">
          <a:xfrm>
            <a:off x="4343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453646" name="Text Box 14"/>
          <p:cNvSpPr txBox="1">
            <a:spLocks noChangeArrowheads="1"/>
          </p:cNvSpPr>
          <p:nvPr/>
        </p:nvSpPr>
        <p:spPr bwMode="auto">
          <a:xfrm>
            <a:off x="6096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453647" name="Text Box 15"/>
          <p:cNvSpPr txBox="1">
            <a:spLocks noChangeArrowheads="1"/>
          </p:cNvSpPr>
          <p:nvPr/>
        </p:nvSpPr>
        <p:spPr bwMode="auto">
          <a:xfrm>
            <a:off x="76200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45364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3649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</p:txBody>
      </p:sp>
      <p:grpSp>
        <p:nvGrpSpPr>
          <p:cNvPr id="453665" name="Group 33"/>
          <p:cNvGrpSpPr>
            <a:grpSpLocks/>
          </p:cNvGrpSpPr>
          <p:nvPr/>
        </p:nvGrpSpPr>
        <p:grpSpPr bwMode="auto">
          <a:xfrm>
            <a:off x="5334000" y="1524000"/>
            <a:ext cx="1676400" cy="1371600"/>
            <a:chOff x="2976" y="960"/>
            <a:chExt cx="1056" cy="864"/>
          </a:xfrm>
        </p:grpSpPr>
        <p:sp>
          <p:nvSpPr>
            <p:cNvPr id="453666" name="Rectangle 34"/>
            <p:cNvSpPr>
              <a:spLocks noChangeArrowheads="1"/>
            </p:cNvSpPr>
            <p:nvPr/>
          </p:nvSpPr>
          <p:spPr bwMode="auto">
            <a:xfrm>
              <a:off x="2976" y="960"/>
              <a:ext cx="1056" cy="864"/>
            </a:xfrm>
            <a:prstGeom prst="rect">
              <a:avLst/>
            </a:prstGeom>
            <a:solidFill>
              <a:srgbClr val="DAFFC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600"/>
            </a:p>
          </p:txBody>
        </p:sp>
        <p:sp>
          <p:nvSpPr>
            <p:cNvPr id="453667" name="Line 35"/>
            <p:cNvSpPr>
              <a:spLocks noChangeShapeType="1"/>
            </p:cNvSpPr>
            <p:nvPr/>
          </p:nvSpPr>
          <p:spPr bwMode="auto">
            <a:xfrm>
              <a:off x="3333" y="9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8" name="Line 36"/>
            <p:cNvSpPr>
              <a:spLocks noChangeShapeType="1"/>
            </p:cNvSpPr>
            <p:nvPr/>
          </p:nvSpPr>
          <p:spPr bwMode="auto">
            <a:xfrm>
              <a:off x="3691" y="96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69" name="Line 37"/>
            <p:cNvSpPr>
              <a:spLocks noChangeShapeType="1"/>
            </p:cNvSpPr>
            <p:nvPr/>
          </p:nvSpPr>
          <p:spPr bwMode="auto">
            <a:xfrm>
              <a:off x="2976" y="1243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0" name="Line 38"/>
            <p:cNvSpPr>
              <a:spLocks noChangeShapeType="1"/>
            </p:cNvSpPr>
            <p:nvPr/>
          </p:nvSpPr>
          <p:spPr bwMode="auto">
            <a:xfrm>
              <a:off x="2976" y="1541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3671" name="Text Box 39"/>
            <p:cNvSpPr txBox="1">
              <a:spLocks noChangeArrowheads="1"/>
            </p:cNvSpPr>
            <p:nvPr/>
          </p:nvSpPr>
          <p:spPr bwMode="auto">
            <a:xfrm>
              <a:off x="3072" y="1036"/>
              <a:ext cx="1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453672" name="Text Box 40"/>
            <p:cNvSpPr txBox="1">
              <a:spLocks noChangeArrowheads="1"/>
            </p:cNvSpPr>
            <p:nvPr/>
          </p:nvSpPr>
          <p:spPr bwMode="auto">
            <a:xfrm>
              <a:off x="3436" y="103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453673" name="Text Box 41"/>
            <p:cNvSpPr txBox="1">
              <a:spLocks noChangeArrowheads="1"/>
            </p:cNvSpPr>
            <p:nvPr/>
          </p:nvSpPr>
          <p:spPr bwMode="auto">
            <a:xfrm>
              <a:off x="3792" y="1039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453674" name="Text Box 42"/>
            <p:cNvSpPr txBox="1">
              <a:spLocks noChangeArrowheads="1"/>
            </p:cNvSpPr>
            <p:nvPr/>
          </p:nvSpPr>
          <p:spPr bwMode="auto">
            <a:xfrm>
              <a:off x="3792" y="1336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453675" name="Text Box 43"/>
            <p:cNvSpPr txBox="1">
              <a:spLocks noChangeArrowheads="1"/>
            </p:cNvSpPr>
            <p:nvPr/>
          </p:nvSpPr>
          <p:spPr bwMode="auto">
            <a:xfrm>
              <a:off x="3432" y="132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453676" name="Text Box 44"/>
            <p:cNvSpPr txBox="1">
              <a:spLocks noChangeArrowheads="1"/>
            </p:cNvSpPr>
            <p:nvPr/>
          </p:nvSpPr>
          <p:spPr bwMode="auto">
            <a:xfrm>
              <a:off x="3072" y="132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453677" name="Text Box 45"/>
            <p:cNvSpPr txBox="1">
              <a:spLocks noChangeArrowheads="1"/>
            </p:cNvSpPr>
            <p:nvPr/>
          </p:nvSpPr>
          <p:spPr bwMode="auto">
            <a:xfrm>
              <a:off x="3072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453678" name="Text Box 46"/>
            <p:cNvSpPr txBox="1">
              <a:spLocks noChangeArrowheads="1"/>
            </p:cNvSpPr>
            <p:nvPr/>
          </p:nvSpPr>
          <p:spPr bwMode="auto">
            <a:xfrm>
              <a:off x="3432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453679" name="Text Box 47"/>
            <p:cNvSpPr txBox="1">
              <a:spLocks noChangeArrowheads="1"/>
            </p:cNvSpPr>
            <p:nvPr/>
          </p:nvSpPr>
          <p:spPr bwMode="auto">
            <a:xfrm>
              <a:off x="3799" y="1584"/>
              <a:ext cx="1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</p:grpSp>
      <p:sp>
        <p:nvSpPr>
          <p:cNvPr id="453651" name="Rectangle 19"/>
          <p:cNvSpPr>
            <a:spLocks noChangeArrowheads="1"/>
          </p:cNvSpPr>
          <p:nvPr/>
        </p:nvSpPr>
        <p:spPr bwMode="auto">
          <a:xfrm>
            <a:off x="6477000" y="1524000"/>
            <a:ext cx="533400" cy="457200"/>
          </a:xfrm>
          <a:prstGeom prst="rect">
            <a:avLst/>
          </a:prstGeom>
          <a:solidFill>
            <a:srgbClr val="DAFFCE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>
            <a:off x="6657975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53" name="Line 21"/>
          <p:cNvSpPr>
            <a:spLocks noChangeShapeType="1"/>
          </p:cNvSpPr>
          <p:nvPr/>
        </p:nvSpPr>
        <p:spPr bwMode="auto">
          <a:xfrm>
            <a:off x="683895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54" name="Line 22"/>
          <p:cNvSpPr>
            <a:spLocks noChangeShapeType="1"/>
          </p:cNvSpPr>
          <p:nvPr/>
        </p:nvSpPr>
        <p:spPr bwMode="auto">
          <a:xfrm>
            <a:off x="6477000" y="1673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3655" name="Line 23"/>
          <p:cNvSpPr>
            <a:spLocks noChangeShapeType="1"/>
          </p:cNvSpPr>
          <p:nvPr/>
        </p:nvSpPr>
        <p:spPr bwMode="auto">
          <a:xfrm>
            <a:off x="6477000" y="183197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9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5697" name="Rectangle 1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55718" name="Rectangle 3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577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7733" name="AutoShape 5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7734" name="AutoShape 6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5978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9781" name="AutoShape 5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59782" name="AutoShape 6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6182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461831" name="AutoShape 7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461832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Mouse Grid</a:t>
            </a:r>
          </a:p>
          <a:p>
            <a:pPr marL="533400" indent="-533400">
              <a:buFont typeface="Arial" panose="020B0604020202020204" pitchFamily="34" charset="0"/>
              <a:buAutoNum type="arabicPeriod"/>
            </a:pPr>
            <a:r>
              <a:rPr lang="en-US" sz="2800"/>
              <a:t>Context-Sensitive Mouse Grid</a:t>
            </a:r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400"/>
              <a:t>Smith - Tree Hierarchy Navigation [ASSETS 2004]</a:t>
            </a:r>
          </a:p>
        </p:txBody>
      </p:sp>
      <p:sp>
        <p:nvSpPr>
          <p:cNvPr id="46387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9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63881" name="AutoShape 9"/>
          <p:cNvSpPr>
            <a:spLocks noChangeArrowheads="1"/>
          </p:cNvSpPr>
          <p:nvPr/>
        </p:nvSpPr>
        <p:spPr bwMode="auto">
          <a:xfrm>
            <a:off x="48768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/>
          </a:p>
        </p:txBody>
      </p:sp>
      <p:sp>
        <p:nvSpPr>
          <p:cNvPr id="463882" name="AutoShape 10"/>
          <p:cNvSpPr>
            <a:spLocks noChangeArrowheads="1"/>
          </p:cNvSpPr>
          <p:nvPr/>
        </p:nvSpPr>
        <p:spPr bwMode="auto">
          <a:xfrm>
            <a:off x="61722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/>
          </a:p>
        </p:txBody>
      </p:sp>
      <p:sp>
        <p:nvSpPr>
          <p:cNvPr id="463883" name="AutoShape 11"/>
          <p:cNvSpPr>
            <a:spLocks noChangeArrowheads="1"/>
          </p:cNvSpPr>
          <p:nvPr/>
        </p:nvSpPr>
        <p:spPr bwMode="auto">
          <a:xfrm>
            <a:off x="6705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/>
          </a:p>
        </p:txBody>
      </p:sp>
      <p:sp>
        <p:nvSpPr>
          <p:cNvPr id="463884" name="AutoShape 12"/>
          <p:cNvSpPr>
            <a:spLocks noChangeArrowheads="1"/>
          </p:cNvSpPr>
          <p:nvPr/>
        </p:nvSpPr>
        <p:spPr bwMode="auto">
          <a:xfrm>
            <a:off x="7467600" y="2667000"/>
            <a:ext cx="609600" cy="612775"/>
          </a:xfrm>
          <a:prstGeom prst="upArrow">
            <a:avLst>
              <a:gd name="adj1" fmla="val 50000"/>
              <a:gd name="adj2" fmla="val 2513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9653</TotalTime>
  <Words>4901</Words>
  <Application>Microsoft Office PowerPoint</Application>
  <PresentationFormat>On-screen Show (4:3)</PresentationFormat>
  <Paragraphs>2590</Paragraphs>
  <Slides>114</Slides>
  <Notes>113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114</vt:i4>
      </vt:variant>
    </vt:vector>
  </HeadingPairs>
  <TitlesOfParts>
    <vt:vector size="123" baseType="lpstr">
      <vt:lpstr>Times</vt:lpstr>
      <vt:lpstr>Verdana</vt:lpstr>
      <vt:lpstr>Arial</vt:lpstr>
      <vt:lpstr>Courier New</vt:lpstr>
      <vt:lpstr>Zapf Dingbats</vt:lpstr>
      <vt:lpstr>Monotype Sorts</vt:lpstr>
      <vt:lpstr>Wingdings</vt:lpstr>
      <vt:lpstr>Garamond</vt:lpstr>
      <vt:lpstr>Blank Presentation</vt:lpstr>
      <vt:lpstr>Spoken Language Support for Software Development</vt:lpstr>
      <vt:lpstr>Software Development</vt:lpstr>
      <vt:lpstr>Our Goal</vt:lpstr>
      <vt:lpstr>Programming by Voice Challenges</vt:lpstr>
      <vt:lpstr>Talk Outline</vt:lpstr>
      <vt:lpstr>Programming by Voice</vt:lpstr>
      <vt:lpstr>Current Tools are Awkward!</vt:lpstr>
      <vt:lpstr>PowerPoint Presentation</vt:lpstr>
      <vt:lpstr>PowerPoint Presentation</vt:lpstr>
      <vt:lpstr>PowerPoint Presentation</vt:lpstr>
      <vt:lpstr>PBV: Related Work</vt:lpstr>
      <vt:lpstr>How do Programmers Speak Code?</vt:lpstr>
      <vt:lpstr>How do Programmers Speak Code?</vt:lpstr>
      <vt:lpstr>How do Programmers Speak Code?</vt:lpstr>
      <vt:lpstr>How do Programmers Speak Code?</vt:lpstr>
      <vt:lpstr>A More Natural Way to Code</vt:lpstr>
      <vt:lpstr>Too Many Ambiguities</vt:lpstr>
      <vt:lpstr>Sometimes It’s Non-Obvious</vt:lpstr>
      <vt:lpstr>Spoken Java</vt:lpstr>
      <vt:lpstr>SPEED: Speech Editor</vt:lpstr>
      <vt:lpstr>Talk Outline</vt:lpstr>
      <vt:lpstr>Traditional Compiler Analyses</vt:lpstr>
      <vt:lpstr>Ambiguity-Aware Analyses</vt:lpstr>
      <vt:lpstr>Disambiguation Example</vt:lpstr>
      <vt:lpstr>Input Stream Ambiguities</vt:lpstr>
      <vt:lpstr>A Few Lexical Interpretations</vt:lpstr>
      <vt:lpstr>Syntactic Ambiguities Abound</vt:lpstr>
      <vt:lpstr>Use Language Knowledge</vt:lpstr>
      <vt:lpstr>Filter by Program Context</vt:lpstr>
      <vt:lpstr>Filter by Program Context</vt:lpstr>
      <vt:lpstr>Filter by Program Context</vt:lpstr>
      <vt:lpstr>Filter by Program Context</vt:lpstr>
      <vt:lpstr>Talk Outline</vt:lpstr>
      <vt:lpstr>Ambiguity-Aware Analyses</vt:lpstr>
      <vt:lpstr>Scan Input Stream</vt:lpstr>
      <vt:lpstr>Input Stream Classification</vt:lpstr>
      <vt:lpstr>Ambiguity-Aware Analyses</vt:lpstr>
      <vt:lpstr>LR Parsing</vt:lpstr>
      <vt:lpstr>LR Parsing</vt:lpstr>
      <vt:lpstr>LR Parsing</vt:lpstr>
      <vt:lpstr>LR Parsing</vt:lpstr>
      <vt:lpstr>LR Parsing</vt:lpstr>
      <vt:lpstr>LR Parsing</vt:lpstr>
      <vt:lpstr>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XGLR Parsing</vt:lpstr>
      <vt:lpstr>GLR Ambiguity Support</vt:lpstr>
      <vt:lpstr>XGLR Ambiguity Support</vt:lpstr>
      <vt:lpstr>XGLR Summary</vt:lpstr>
      <vt:lpstr>GLR Parsing Geneology</vt:lpstr>
      <vt:lpstr>Ambiguity-Aware Analyses</vt:lpstr>
      <vt:lpstr>Incremental Semantics</vt:lpstr>
      <vt:lpstr>Persistent Semantic Info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Study - Navigation by Speech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Modification</vt:lpstr>
      <vt:lpstr>SPEED Modification</vt:lpstr>
      <vt:lpstr>SPEED Modification</vt:lpstr>
      <vt:lpstr>SPEED Modification</vt:lpstr>
      <vt:lpstr>SPEED Modification</vt:lpstr>
      <vt:lpstr>SPEED Modification</vt:lpstr>
      <vt:lpstr>SPEED Modification</vt:lpstr>
      <vt:lpstr>Study - Compare with VoiceCode</vt:lpstr>
      <vt:lpstr>Talk Outline</vt:lpstr>
      <vt:lpstr>Future Directions</vt:lpstr>
      <vt:lpstr>Contributions</vt:lpstr>
      <vt:lpstr>End of Talk</vt:lpstr>
      <vt:lpstr>How do Programmers Speak Code?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66</cp:revision>
  <cp:lastPrinted>2005-02-18T20:13:40Z</cp:lastPrinted>
  <dcterms:created xsi:type="dcterms:W3CDTF">2005-02-10T06:20:30Z</dcterms:created>
  <dcterms:modified xsi:type="dcterms:W3CDTF">2012-08-12T02:17:32Z</dcterms:modified>
</cp:coreProperties>
</file>