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7"/>
  </p:notesMasterIdLst>
  <p:handoutMasterIdLst>
    <p:handoutMasterId r:id="rId108"/>
  </p:handoutMasterIdLst>
  <p:sldIdLst>
    <p:sldId id="258" r:id="rId2"/>
    <p:sldId id="462" r:id="rId3"/>
    <p:sldId id="529" r:id="rId4"/>
    <p:sldId id="532" r:id="rId5"/>
    <p:sldId id="517" r:id="rId6"/>
    <p:sldId id="518" r:id="rId7"/>
    <p:sldId id="367" r:id="rId8"/>
    <p:sldId id="368" r:id="rId9"/>
    <p:sldId id="286" r:id="rId10"/>
    <p:sldId id="301" r:id="rId11"/>
    <p:sldId id="303" r:id="rId12"/>
    <p:sldId id="304" r:id="rId13"/>
    <p:sldId id="305" r:id="rId14"/>
    <p:sldId id="363" r:id="rId15"/>
    <p:sldId id="271" r:id="rId16"/>
    <p:sldId id="374" r:id="rId17"/>
    <p:sldId id="375" r:id="rId18"/>
    <p:sldId id="377" r:id="rId19"/>
    <p:sldId id="279" r:id="rId20"/>
    <p:sldId id="281" r:id="rId21"/>
    <p:sldId id="307" r:id="rId22"/>
    <p:sldId id="533" r:id="rId23"/>
    <p:sldId id="467" r:id="rId24"/>
    <p:sldId id="285" r:id="rId25"/>
    <p:sldId id="463" r:id="rId26"/>
    <p:sldId id="356" r:id="rId27"/>
    <p:sldId id="349" r:id="rId28"/>
    <p:sldId id="360" r:id="rId29"/>
    <p:sldId id="520" r:id="rId30"/>
    <p:sldId id="531" r:id="rId31"/>
    <p:sldId id="394" r:id="rId32"/>
    <p:sldId id="468" r:id="rId33"/>
    <p:sldId id="469" r:id="rId34"/>
    <p:sldId id="470" r:id="rId35"/>
    <p:sldId id="471" r:id="rId36"/>
    <p:sldId id="472" r:id="rId37"/>
    <p:sldId id="473" r:id="rId38"/>
    <p:sldId id="491" r:id="rId39"/>
    <p:sldId id="474" r:id="rId40"/>
    <p:sldId id="475" r:id="rId41"/>
    <p:sldId id="476" r:id="rId42"/>
    <p:sldId id="489" r:id="rId43"/>
    <p:sldId id="490" r:id="rId44"/>
    <p:sldId id="336" r:id="rId45"/>
    <p:sldId id="338" r:id="rId46"/>
    <p:sldId id="479" r:id="rId47"/>
    <p:sldId id="480" r:id="rId48"/>
    <p:sldId id="481" r:id="rId49"/>
    <p:sldId id="482" r:id="rId50"/>
    <p:sldId id="492" r:id="rId51"/>
    <p:sldId id="493" r:id="rId52"/>
    <p:sldId id="497" r:id="rId53"/>
    <p:sldId id="498" r:id="rId54"/>
    <p:sldId id="499" r:id="rId55"/>
    <p:sldId id="500" r:id="rId56"/>
    <p:sldId id="501" r:id="rId57"/>
    <p:sldId id="502" r:id="rId58"/>
    <p:sldId id="503" r:id="rId59"/>
    <p:sldId id="504" r:id="rId60"/>
    <p:sldId id="505" r:id="rId61"/>
    <p:sldId id="506" r:id="rId62"/>
    <p:sldId id="507" r:id="rId63"/>
    <p:sldId id="508" r:id="rId64"/>
    <p:sldId id="509" r:id="rId65"/>
    <p:sldId id="341" r:id="rId66"/>
    <p:sldId id="382" r:id="rId67"/>
    <p:sldId id="519" r:id="rId68"/>
    <p:sldId id="296" r:id="rId69"/>
    <p:sldId id="344" r:id="rId70"/>
    <p:sldId id="345" r:id="rId71"/>
    <p:sldId id="438" r:id="rId72"/>
    <p:sldId id="346" r:id="rId73"/>
    <p:sldId id="420" r:id="rId74"/>
    <p:sldId id="421" r:id="rId75"/>
    <p:sldId id="422" r:id="rId76"/>
    <p:sldId id="362" r:id="rId77"/>
    <p:sldId id="465" r:id="rId78"/>
    <p:sldId id="347" r:id="rId79"/>
    <p:sldId id="425" r:id="rId80"/>
    <p:sldId id="426" r:id="rId81"/>
    <p:sldId id="427" r:id="rId82"/>
    <p:sldId id="428" r:id="rId83"/>
    <p:sldId id="429" r:id="rId84"/>
    <p:sldId id="430" r:id="rId85"/>
    <p:sldId id="431" r:id="rId86"/>
    <p:sldId id="521" r:id="rId87"/>
    <p:sldId id="522" r:id="rId88"/>
    <p:sldId id="523" r:id="rId89"/>
    <p:sldId id="524" r:id="rId90"/>
    <p:sldId id="525" r:id="rId91"/>
    <p:sldId id="526" r:id="rId92"/>
    <p:sldId id="527" r:id="rId93"/>
    <p:sldId id="528" r:id="rId94"/>
    <p:sldId id="348" r:id="rId95"/>
    <p:sldId id="515" r:id="rId96"/>
    <p:sldId id="466" r:id="rId97"/>
    <p:sldId id="272" r:id="rId98"/>
    <p:sldId id="361" r:id="rId99"/>
    <p:sldId id="516" r:id="rId100"/>
    <p:sldId id="461" r:id="rId101"/>
    <p:sldId id="310" r:id="rId102"/>
    <p:sldId id="510" r:id="rId103"/>
    <p:sldId id="511" r:id="rId104"/>
    <p:sldId id="512" r:id="rId105"/>
    <p:sldId id="513" r:id="rId10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C3600"/>
    <a:srgbClr val="800040"/>
    <a:srgbClr val="006100"/>
    <a:srgbClr val="000080"/>
    <a:srgbClr val="FF6666"/>
    <a:srgbClr val="66FF66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5262" autoAdjust="0"/>
    <p:restoredTop sz="81418" autoAdjust="0"/>
  </p:normalViewPr>
  <p:slideViewPr>
    <p:cSldViewPr>
      <p:cViewPr>
        <p:scale>
          <a:sx n="85" d="100"/>
          <a:sy n="85" d="100"/>
        </p:scale>
        <p:origin x="-376" y="-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1458"/>
    </p:cViewPr>
  </p:sorterViewPr>
  <p:notesViewPr>
    <p:cSldViewPr>
      <p:cViewPr varScale="1">
        <p:scale>
          <a:sx n="95" d="100"/>
          <a:sy n="95" d="100"/>
        </p:scale>
        <p:origin x="-172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03E6AA-6748-493E-B5A5-B5D69A72E5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79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CB9FB5-9D33-494E-A864-6B0638C171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34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1E6EE-A458-49E2-9700-7F1506A64FAD}" type="slidenum">
              <a:rPr lang="en-US"/>
              <a:pPr/>
              <a:t>1</a:t>
            </a:fld>
            <a:endParaRPr lang="en-US"/>
          </a:p>
        </p:txBody>
      </p:sp>
      <p:sp>
        <p:nvSpPr>
          <p:cNvPr id="118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None/>
            </a:pPr>
            <a:r>
              <a:rPr lang="en-US"/>
              <a:t>Broader research goal in building tools for programmers to improve productivity and </a:t>
            </a:r>
          </a:p>
          <a:p>
            <a:pPr marL="228600" indent="-228600">
              <a:buFont typeface="Arial" panose="020B0604020202020204" pitchFamily="34" charset="0"/>
              <a:buNone/>
            </a:pPr>
            <a:r>
              <a:rPr lang="en-US"/>
              <a:t>access. Study programmers first and build tools second. and then build analyses to support tools</a:t>
            </a:r>
          </a:p>
          <a:p>
            <a:pPr marL="228600" indent="-228600">
              <a:buFont typeface="Arial" panose="020B0604020202020204" pitchFamily="34" charset="0"/>
              <a:buNone/>
            </a:pPr>
            <a:endParaRPr lang="en-US"/>
          </a:p>
          <a:p>
            <a:pPr marL="228600" indent="-228600"/>
            <a:r>
              <a:rPr lang="en-US"/>
              <a:t>People spend a lot of time developing software. </a:t>
            </a:r>
          </a:p>
          <a:p>
            <a:pPr marL="228600" indent="-228600"/>
            <a:r>
              <a:rPr lang="en-US"/>
              <a:t>There’s a continuing demand for more people.</a:t>
            </a:r>
          </a:p>
          <a:p>
            <a:pPr marL="228600" indent="-228600">
              <a:buFont typeface="Arial" panose="020B0604020202020204" pitchFamily="34" charset="0"/>
              <a:buAutoNum type="alphaLcPeriod"/>
            </a:pPr>
            <a:r>
              <a:rPr lang="en-US"/>
              <a:t>Make people more productive. b. Enlarge the pool of developers.</a:t>
            </a:r>
          </a:p>
          <a:p>
            <a:pPr marL="228600" indent="-228600">
              <a:buFont typeface="Arial" panose="020B0604020202020204" pitchFamily="34" charset="0"/>
              <a:buNone/>
            </a:pPr>
            <a:r>
              <a:rPr lang="en-US"/>
              <a:t>1b. Better education and helping people with disabilities</a:t>
            </a:r>
          </a:p>
          <a:p>
            <a:pPr marL="228600" indent="-228600">
              <a:buFont typeface="Arial" panose="020B0604020202020204" pitchFamily="34" charset="0"/>
              <a:buNone/>
            </a:pPr>
            <a:r>
              <a:rPr lang="en-US"/>
              <a:t>1a. To serve community requires understanding of PL, SE and HCI.</a:t>
            </a:r>
          </a:p>
          <a:p>
            <a:pPr marL="228600" indent="-22860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17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14DDA4-E611-4B4B-B540-F07203BFB4F6}" type="slidenum">
              <a:rPr lang="en-US"/>
              <a:pPr/>
              <a:t>10</a:t>
            </a:fld>
            <a:endParaRPr lang="en-US"/>
          </a:p>
        </p:txBody>
      </p:sp>
      <p:sp>
        <p:nvSpPr>
          <p:cNvPr id="1228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Existing tools badly adapt VR to programming</a:t>
            </a:r>
          </a:p>
          <a:p>
            <a:r>
              <a:rPr lang="en-US"/>
              <a:t> (No compiler technology)</a:t>
            </a:r>
          </a:p>
          <a:p>
            <a:r>
              <a:rPr lang="en-US"/>
              <a:t>More explicitly list out loud what the awkwardness is.</a:t>
            </a:r>
          </a:p>
          <a:p>
            <a:r>
              <a:rPr lang="en-US"/>
              <a:t>Requires users to spell identifiers</a:t>
            </a:r>
          </a:p>
          <a:p>
            <a:r>
              <a:rPr lang="en-US"/>
              <a:t>VR finds small words hard to understand.</a:t>
            </a:r>
          </a:p>
          <a:p>
            <a:r>
              <a:rPr lang="en-US"/>
              <a:t>prescriptive way to enter the program</a:t>
            </a:r>
          </a:p>
          <a:p>
            <a:r>
              <a:rPr lang="en-US"/>
              <a:t>once code is in editor, it can no longer be edited by template.</a:t>
            </a:r>
          </a:p>
          <a:p>
            <a:r>
              <a:rPr lang="en-US"/>
              <a:t>code entry is over-stylized</a:t>
            </a:r>
          </a:p>
          <a:p>
            <a:r>
              <a:rPr lang="en-US"/>
              <a:t>no solution for nav and editing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3099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AB5AD7-2586-4A7D-BCD6-FF9C22435ACB}" type="slidenum">
              <a:rPr lang="en-US"/>
              <a:pPr/>
              <a:t>100</a:t>
            </a:fld>
            <a:endParaRPr lang="en-US"/>
          </a:p>
        </p:txBody>
      </p:sp>
      <p:sp>
        <p:nvSpPr>
          <p:cNvPr id="551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8240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C32543-FD9A-4FEA-90AF-C0AEAEF1E356}" type="slidenum">
              <a:rPr lang="en-US"/>
              <a:pPr/>
              <a:t>101</a:t>
            </a:fld>
            <a:endParaRPr lang="en-US"/>
          </a:p>
        </p:txBody>
      </p:sp>
      <p:sp>
        <p:nvSpPr>
          <p:cNvPr id="166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147729838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F549E-066B-4D0E-AF51-C4BE5FFEBF10}" type="slidenum">
              <a:rPr lang="en-US"/>
              <a:pPr/>
              <a:t>102</a:t>
            </a:fld>
            <a:endParaRPr lang="en-US"/>
          </a:p>
        </p:txBody>
      </p:sp>
      <p:sp>
        <p:nvSpPr>
          <p:cNvPr id="656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120104703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AD91C5-C48F-4F80-BD19-14DB650FD883}" type="slidenum">
              <a:rPr lang="en-US"/>
              <a:pPr/>
              <a:t>103</a:t>
            </a:fld>
            <a:endParaRPr lang="en-US"/>
          </a:p>
        </p:txBody>
      </p:sp>
      <p:sp>
        <p:nvSpPr>
          <p:cNvPr id="658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367312202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BBDE76-352E-4D09-B1A8-F9387CAFD1D2}" type="slidenum">
              <a:rPr lang="en-US"/>
              <a:pPr/>
              <a:t>104</a:t>
            </a:fld>
            <a:endParaRPr lang="en-US"/>
          </a:p>
        </p:txBody>
      </p:sp>
      <p:sp>
        <p:nvSpPr>
          <p:cNvPr id="660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100461544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4C85B7-B16C-46D4-BF7C-50DA5D88A654}" type="slidenum">
              <a:rPr lang="en-US"/>
              <a:pPr/>
              <a:t>105</a:t>
            </a:fld>
            <a:endParaRPr lang="en-US"/>
          </a:p>
        </p:txBody>
      </p:sp>
      <p:sp>
        <p:nvSpPr>
          <p:cNvPr id="662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2536649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9DD652-B489-4720-90D1-2A295ADF0EF3}" type="slidenum">
              <a:rPr lang="en-US"/>
              <a:pPr/>
              <a:t>11</a:t>
            </a:fld>
            <a:endParaRPr lang="en-US"/>
          </a:p>
        </p:txBody>
      </p:sp>
      <p:sp>
        <p:nvSpPr>
          <p:cNvPr id="1474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explicitly list out loud what the awkwardness is.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50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8CB4B4-44C8-4504-84D4-1D474B028C5A}" type="slidenum">
              <a:rPr lang="en-US"/>
              <a:pPr/>
              <a:t>12</a:t>
            </a:fld>
            <a:endParaRPr lang="en-US"/>
          </a:p>
        </p:txBody>
      </p:sp>
      <p:sp>
        <p:nvSpPr>
          <p:cNvPr id="149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explicitly list out loud what the awkwardness is.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04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52B45-A6EC-4F42-8841-CEDB573DF68D}" type="slidenum">
              <a:rPr lang="en-US"/>
              <a:pPr/>
              <a:t>13</a:t>
            </a:fld>
            <a:endParaRPr lang="en-US"/>
          </a:p>
        </p:txBody>
      </p:sp>
      <p:sp>
        <p:nvSpPr>
          <p:cNvPr id="151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explicitly list out loud what the awkwardness is.</a:t>
            </a:r>
          </a:p>
          <a:p>
            <a:r>
              <a:rPr lang="en-US"/>
              <a:t>explain that template disappears and explain what it is (behind the scenes)</a:t>
            </a:r>
          </a:p>
        </p:txBody>
      </p:sp>
    </p:spTree>
    <p:extLst>
      <p:ext uri="{BB962C8B-B14F-4D97-AF65-F5344CB8AC3E}">
        <p14:creationId xmlns:p14="http://schemas.microsoft.com/office/powerpoint/2010/main" val="1569954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32635D-10C9-43FF-AECB-95885B761438}" type="slidenum">
              <a:rPr lang="en-US"/>
              <a:pPr/>
              <a:t>14</a:t>
            </a:fld>
            <a:endParaRPr lang="en-US"/>
          </a:p>
        </p:txBody>
      </p:sp>
      <p:sp>
        <p:nvSpPr>
          <p:cNvPr id="284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My goal is to create a solution that is both complete and human-centric</a:t>
            </a:r>
          </a:p>
          <a:p>
            <a:r>
              <a:rPr lang="en-US"/>
              <a:t>complete in that it enables authoring, navigation, and editing.</a:t>
            </a:r>
          </a:p>
          <a:p>
            <a:r>
              <a:rPr lang="en-US"/>
              <a:t>Human centric in that the machine adapts to the programmer.</a:t>
            </a:r>
            <a:r>
              <a:rPr lang="en-US" sz="900"/>
              <a:t> </a:t>
            </a:r>
          </a:p>
          <a:p>
            <a:r>
              <a:rPr lang="en-US" sz="900"/>
              <a:t>Everyone knows this is important work</a:t>
            </a:r>
          </a:p>
          <a:p>
            <a:r>
              <a:rPr lang="en-US" sz="900"/>
              <a:t>but no one has accomplished it yet. My work</a:t>
            </a:r>
          </a:p>
          <a:p>
            <a:r>
              <a:rPr lang="en-US" sz="900"/>
              <a:t>goes the farthest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0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60E19-0C59-48C0-ABB8-0F12ED162FE0}" type="slidenum">
              <a:rPr lang="en-US"/>
              <a:pPr/>
              <a:t>15</a:t>
            </a:fld>
            <a:endParaRPr lang="en-US"/>
          </a:p>
        </p:txBody>
      </p:sp>
      <p:sp>
        <p:nvSpPr>
          <p:cNvPr id="143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82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98B67E-E2F1-4C51-8C3E-669E0148ACED}" type="slidenum">
              <a:rPr lang="en-US"/>
              <a:pPr/>
              <a:t>16</a:t>
            </a:fld>
            <a:endParaRPr lang="en-US"/>
          </a:p>
        </p:txBody>
      </p:sp>
      <p:sp>
        <p:nvSpPr>
          <p:cNvPr id="346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“Think about how to say this”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57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0EBC03-160C-4895-AC97-1FB5E8B61953}" type="slidenum">
              <a:rPr lang="en-US"/>
              <a:pPr/>
              <a:t>17</a:t>
            </a:fld>
            <a:endParaRPr lang="en-US"/>
          </a:p>
        </p:txBody>
      </p:sp>
      <p:sp>
        <p:nvSpPr>
          <p:cNvPr id="348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44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96EB40-D384-4B5C-890F-68EE229EC861}" type="slidenum">
              <a:rPr lang="en-US"/>
              <a:pPr/>
              <a:t>18</a:t>
            </a:fld>
            <a:endParaRPr lang="en-US"/>
          </a:p>
        </p:txBody>
      </p:sp>
      <p:sp>
        <p:nvSpPr>
          <p:cNvPr id="352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62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57CD63-6B6F-402E-87C6-D5916C21C929}" type="slidenum">
              <a:rPr lang="en-US"/>
              <a:pPr/>
              <a:t>19</a:t>
            </a:fld>
            <a:endParaRPr lang="en-US"/>
          </a:p>
        </p:txBody>
      </p:sp>
      <p:sp>
        <p:nvSpPr>
          <p:cNvPr id="1239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Didn’t have to verbalize parens, semicolons, etc.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7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228C01-4018-4B1C-BE87-133961898842}" type="slidenum">
              <a:rPr lang="en-US"/>
              <a:pPr/>
              <a:t>2</a:t>
            </a:fld>
            <a:endParaRPr lang="en-US"/>
          </a:p>
        </p:txBody>
      </p:sp>
      <p:sp>
        <p:nvSpPr>
          <p:cNvPr id="585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have  background in each of these areas, my research lies in the center of all of them. </a:t>
            </a:r>
          </a:p>
        </p:txBody>
      </p:sp>
    </p:spTree>
    <p:extLst>
      <p:ext uri="{BB962C8B-B14F-4D97-AF65-F5344CB8AC3E}">
        <p14:creationId xmlns:p14="http://schemas.microsoft.com/office/powerpoint/2010/main" val="3888239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ADF066-69C0-45D5-B879-198DAD77BB3E}" type="slidenum">
              <a:rPr lang="en-US"/>
              <a:pPr/>
              <a:t>20</a:t>
            </a:fld>
            <a:endParaRPr lang="en-US"/>
          </a:p>
        </p:txBody>
      </p:sp>
      <p:sp>
        <p:nvSpPr>
          <p:cNvPr id="1249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human could eyeball this.</a:t>
            </a:r>
          </a:p>
        </p:txBody>
      </p:sp>
    </p:spTree>
    <p:extLst>
      <p:ext uri="{BB962C8B-B14F-4D97-AF65-F5344CB8AC3E}">
        <p14:creationId xmlns:p14="http://schemas.microsoft.com/office/powerpoint/2010/main" val="38145995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5C1C81-B65D-4139-8B26-8043A7C63E10}" type="slidenum">
              <a:rPr lang="en-US"/>
              <a:pPr/>
              <a:t>21</a:t>
            </a:fld>
            <a:endParaRPr lang="en-US"/>
          </a:p>
        </p:txBody>
      </p:sp>
      <p:sp>
        <p:nvSpPr>
          <p:cNvPr id="158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7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F26934-58ED-402F-9CD4-75ED6C05B5DC}" type="slidenum">
              <a:rPr lang="en-US"/>
              <a:pPr/>
              <a:t>22</a:t>
            </a:fld>
            <a:endParaRPr lang="en-US"/>
          </a:p>
        </p:txBody>
      </p:sp>
      <p:sp>
        <p:nvSpPr>
          <p:cNvPr id="774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977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A85E0F-2AFB-44EA-BAAB-14225C997151}" type="slidenum">
              <a:rPr lang="en-US"/>
              <a:pPr/>
              <a:t>23</a:t>
            </a:fld>
            <a:endParaRPr lang="en-US"/>
          </a:p>
        </p:txBody>
      </p:sp>
      <p:sp>
        <p:nvSpPr>
          <p:cNvPr id="586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85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882F18-A67B-4481-A13B-DF844FC461C2}" type="slidenum">
              <a:rPr lang="en-US"/>
              <a:pPr/>
              <a:t>24</a:t>
            </a:fld>
            <a:endParaRPr lang="en-US"/>
          </a:p>
        </p:txBody>
      </p:sp>
      <p:sp>
        <p:nvSpPr>
          <p:cNvPr id="141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39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72ACD4-DBF4-48AF-8170-47B170703ACF}" type="slidenum">
              <a:rPr lang="en-US"/>
              <a:pPr/>
              <a:t>25</a:t>
            </a:fld>
            <a:endParaRPr lang="en-US"/>
          </a:p>
        </p:txBody>
      </p:sp>
      <p:sp>
        <p:nvSpPr>
          <p:cNvPr id="555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/>
              <a:t>Spoken input requires new compiler analyses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/>
              <a:t>Existing analyses are not built for ambiguity</a:t>
            </a:r>
          </a:p>
          <a:p>
            <a:r>
              <a:rPr lang="en-US"/>
              <a:t>Target 20 minutes.</a:t>
            </a:r>
          </a:p>
        </p:txBody>
      </p:sp>
    </p:spTree>
    <p:extLst>
      <p:ext uri="{BB962C8B-B14F-4D97-AF65-F5344CB8AC3E}">
        <p14:creationId xmlns:p14="http://schemas.microsoft.com/office/powerpoint/2010/main" val="20622133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B2BB68-D783-4302-99AD-CDE87A2E4AF6}" type="slidenum">
              <a:rPr lang="en-US"/>
              <a:pPr/>
              <a:t>26</a:t>
            </a:fld>
            <a:endParaRPr lang="en-US"/>
          </a:p>
        </p:txBody>
      </p:sp>
      <p:sp>
        <p:nvSpPr>
          <p:cNvPr id="266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4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477621-CE02-481C-8830-27820E62C00E}" type="slidenum">
              <a:rPr lang="en-US"/>
              <a:pPr/>
              <a:t>27</a:t>
            </a:fld>
            <a:endParaRPr lang="en-US"/>
          </a:p>
        </p:txBody>
      </p:sp>
      <p:sp>
        <p:nvSpPr>
          <p:cNvPr id="247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Insight here is to generalize GLR algorithm for lexical ambiguities</a:t>
            </a:r>
          </a:p>
          <a:p>
            <a:r>
              <a:rPr lang="en-US"/>
              <a:t>totally changes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12860825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FFEF07-7EEA-40D1-834D-DBA4B4594F9A}" type="slidenum">
              <a:rPr lang="en-US"/>
              <a:pPr/>
              <a:t>28</a:t>
            </a:fld>
            <a:endParaRPr lang="en-US"/>
          </a:p>
        </p:txBody>
      </p:sp>
      <p:sp>
        <p:nvSpPr>
          <p:cNvPr id="278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94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7E134-0951-44D4-BD06-88F9E76E72D6}" type="slidenum">
              <a:rPr lang="en-US"/>
              <a:pPr/>
              <a:t>29</a:t>
            </a:fld>
            <a:endParaRPr lang="en-US"/>
          </a:p>
        </p:txBody>
      </p:sp>
      <p:sp>
        <p:nvSpPr>
          <p:cNvPr id="67789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789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// Edit me</a:t>
            </a:r>
          </a:p>
        </p:txBody>
      </p:sp>
    </p:spTree>
    <p:extLst>
      <p:ext uri="{BB962C8B-B14F-4D97-AF65-F5344CB8AC3E}">
        <p14:creationId xmlns:p14="http://schemas.microsoft.com/office/powerpoint/2010/main" val="3025094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E1BD5E-A652-4B58-84EF-623C0C323C08}" type="slidenum">
              <a:rPr lang="en-US"/>
              <a:pPr/>
              <a:t>3</a:t>
            </a:fld>
            <a:endParaRPr lang="en-US"/>
          </a:p>
        </p:txBody>
      </p:sp>
      <p:sp>
        <p:nvSpPr>
          <p:cNvPr id="745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6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BA87A-C0EA-49C1-95E7-8913BF7890F3}" type="slidenum">
              <a:rPr lang="en-US"/>
              <a:pPr/>
              <a:t>30</a:t>
            </a:fld>
            <a:endParaRPr lang="en-US"/>
          </a:p>
        </p:txBody>
      </p:sp>
      <p:sp>
        <p:nvSpPr>
          <p:cNvPr id="74752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730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EFE4E-4FFD-4FE3-857D-BE98928F72EE}" type="slidenum">
              <a:rPr lang="en-US"/>
              <a:pPr/>
              <a:t>31</a:t>
            </a:fld>
            <a:endParaRPr lang="en-US"/>
          </a:p>
        </p:txBody>
      </p:sp>
      <p:sp>
        <p:nvSpPr>
          <p:cNvPr id="433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Expr is previously parsed. Incremental setting you’re not updating everything.</a:t>
            </a:r>
          </a:p>
          <a:p>
            <a:r>
              <a:rPr lang="en-US"/>
              <a:t>Dangling else problem.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062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CD0DA-E0BA-440A-9DAC-30BAD0DF5AEA}" type="slidenum">
              <a:rPr lang="en-US"/>
              <a:pPr/>
              <a:t>32</a:t>
            </a:fld>
            <a:endParaRPr lang="en-US"/>
          </a:p>
        </p:txBody>
      </p:sp>
      <p:sp>
        <p:nvSpPr>
          <p:cNvPr id="564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924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B677EB-D740-4521-A834-95B223FDD7A5}" type="slidenum">
              <a:rPr lang="en-US"/>
              <a:pPr/>
              <a:t>33</a:t>
            </a:fld>
            <a:endParaRPr lang="en-US"/>
          </a:p>
        </p:txBody>
      </p:sp>
      <p:sp>
        <p:nvSpPr>
          <p:cNvPr id="566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138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5F3B5-FFF1-4CE6-A2EF-779F002E040A}" type="slidenum">
              <a:rPr lang="en-US"/>
              <a:pPr/>
              <a:t>34</a:t>
            </a:fld>
            <a:endParaRPr lang="en-US"/>
          </a:p>
        </p:txBody>
      </p:sp>
      <p:sp>
        <p:nvSpPr>
          <p:cNvPr id="568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533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0F0BE-3C29-4AD2-915E-8AC1A0FD8476}" type="slidenum">
              <a:rPr lang="en-US"/>
              <a:pPr/>
              <a:t>35</a:t>
            </a:fld>
            <a:endParaRPr lang="en-US"/>
          </a:p>
        </p:txBody>
      </p:sp>
      <p:sp>
        <p:nvSpPr>
          <p:cNvPr id="570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469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72C6EC-948A-4ED3-877B-3B1D5846C10E}" type="slidenum">
              <a:rPr lang="en-US"/>
              <a:pPr/>
              <a:t>36</a:t>
            </a:fld>
            <a:endParaRPr lang="en-US"/>
          </a:p>
        </p:txBody>
      </p:sp>
      <p:sp>
        <p:nvSpPr>
          <p:cNvPr id="572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277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8C5487-053C-460A-B0FD-4A55E9292EE2}" type="slidenum">
              <a:rPr lang="en-US"/>
              <a:pPr/>
              <a:t>37</a:t>
            </a:fld>
            <a:endParaRPr lang="en-US"/>
          </a:p>
        </p:txBody>
      </p:sp>
      <p:sp>
        <p:nvSpPr>
          <p:cNvPr id="574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fork? - 1. There actually are two possible parses</a:t>
            </a:r>
          </a:p>
          <a:p>
            <a:r>
              <a:rPr lang="en-US"/>
              <a:t>2. Need more lookahead to figure out which parse is right.</a:t>
            </a:r>
          </a:p>
          <a:p>
            <a:r>
              <a:rPr lang="en-US"/>
              <a:t>3. Need semantics to determine which parse is right.</a:t>
            </a:r>
          </a:p>
        </p:txBody>
      </p:sp>
    </p:spTree>
    <p:extLst>
      <p:ext uri="{BB962C8B-B14F-4D97-AF65-F5344CB8AC3E}">
        <p14:creationId xmlns:p14="http://schemas.microsoft.com/office/powerpoint/2010/main" val="10182846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036AE9-35CA-417B-8745-4FF7C295A145}" type="slidenum">
              <a:rPr lang="en-US"/>
              <a:pPr/>
              <a:t>38</a:t>
            </a:fld>
            <a:endParaRPr lang="en-US"/>
          </a:p>
        </p:txBody>
      </p:sp>
      <p:sp>
        <p:nvSpPr>
          <p:cNvPr id="613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fork? - 1. There actually are two possible parses</a:t>
            </a:r>
          </a:p>
          <a:p>
            <a:r>
              <a:rPr lang="en-US"/>
              <a:t>2. Need more lookahead to figure out which parse is right.</a:t>
            </a:r>
          </a:p>
          <a:p>
            <a:r>
              <a:rPr lang="en-US"/>
              <a:t>3. Need semantics to determine which parse is right.</a:t>
            </a:r>
          </a:p>
          <a:p>
            <a:endParaRPr lang="en-US"/>
          </a:p>
          <a:p>
            <a:r>
              <a:rPr lang="en-US"/>
              <a:t>change Expr to Stmt.</a:t>
            </a:r>
          </a:p>
        </p:txBody>
      </p:sp>
    </p:spTree>
    <p:extLst>
      <p:ext uri="{BB962C8B-B14F-4D97-AF65-F5344CB8AC3E}">
        <p14:creationId xmlns:p14="http://schemas.microsoft.com/office/powerpoint/2010/main" val="23981777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7EA5F-B6C9-479D-B0A7-40EA9A05EDB0}" type="slidenum">
              <a:rPr lang="en-US"/>
              <a:pPr/>
              <a:t>39</a:t>
            </a:fld>
            <a:endParaRPr lang="en-US"/>
          </a:p>
        </p:txBody>
      </p:sp>
      <p:sp>
        <p:nvSpPr>
          <p:cNvPr id="576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6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C9372-D318-4442-9E48-1E71383D932F}" type="slidenum">
              <a:rPr lang="en-US"/>
              <a:pPr/>
              <a:t>4</a:t>
            </a:fld>
            <a:endParaRPr lang="en-US"/>
          </a:p>
        </p:txBody>
      </p:sp>
      <p:sp>
        <p:nvSpPr>
          <p:cNvPr id="7495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258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A8BCA-6F32-418D-A9F2-4ED69AD62176}" type="slidenum">
              <a:rPr lang="en-US"/>
              <a:pPr/>
              <a:t>40</a:t>
            </a:fld>
            <a:endParaRPr lang="en-US"/>
          </a:p>
        </p:txBody>
      </p:sp>
      <p:sp>
        <p:nvSpPr>
          <p:cNvPr id="578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94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ED36A6-EB66-4C26-ABFA-46C4ECCCDD1C}" type="slidenum">
              <a:rPr lang="en-US"/>
              <a:pPr/>
              <a:t>41</a:t>
            </a:fld>
            <a:endParaRPr lang="en-US"/>
          </a:p>
        </p:txBody>
      </p:sp>
      <p:sp>
        <p:nvSpPr>
          <p:cNvPr id="580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979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C45517-337D-4A98-B26E-FC2745859C5E}" type="slidenum">
              <a:rPr lang="en-US"/>
              <a:pPr/>
              <a:t>42</a:t>
            </a:fld>
            <a:endParaRPr lang="en-US"/>
          </a:p>
        </p:txBody>
      </p:sp>
      <p:sp>
        <p:nvSpPr>
          <p:cNvPr id="609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208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52C78-5B17-41EE-A5EC-93E804648A91}" type="slidenum">
              <a:rPr lang="en-US"/>
              <a:pPr/>
              <a:t>43</a:t>
            </a:fld>
            <a:endParaRPr lang="en-US"/>
          </a:p>
        </p:txBody>
      </p:sp>
      <p:sp>
        <p:nvSpPr>
          <p:cNvPr id="611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Yield is identical. We do structural sharing so we don’t use up too much space.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500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A1D2CA-6C06-4D29-BE4A-EE22ED83871B}" type="slidenum">
              <a:rPr lang="en-US"/>
              <a:pPr/>
              <a:t>44</a:t>
            </a:fld>
            <a:endParaRPr lang="en-US"/>
          </a:p>
        </p:txBody>
      </p:sp>
      <p:sp>
        <p:nvSpPr>
          <p:cNvPr id="226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676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79560-0F77-4C4E-8ADD-12B50DCB105C}" type="slidenum">
              <a:rPr lang="en-US"/>
              <a:pPr/>
              <a:t>45</a:t>
            </a:fld>
            <a:endParaRPr lang="en-US"/>
          </a:p>
        </p:txBody>
      </p:sp>
      <p:sp>
        <p:nvSpPr>
          <p:cNvPr id="228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forces a lot of changes to algorithm.</a:t>
            </a:r>
          </a:p>
          <a:p>
            <a:r>
              <a:rPr lang="en-US"/>
              <a:t>No longer true that all parses have the same yield.</a:t>
            </a:r>
          </a:p>
        </p:txBody>
      </p:sp>
    </p:spTree>
    <p:extLst>
      <p:ext uri="{BB962C8B-B14F-4D97-AF65-F5344CB8AC3E}">
        <p14:creationId xmlns:p14="http://schemas.microsoft.com/office/powerpoint/2010/main" val="18227989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CD081-DF7F-49CE-932D-9F19435A8A03}" type="slidenum">
              <a:rPr lang="en-US"/>
              <a:pPr/>
              <a:t>46</a:t>
            </a:fld>
            <a:endParaRPr lang="en-US"/>
          </a:p>
        </p:txBody>
      </p:sp>
      <p:sp>
        <p:nvSpPr>
          <p:cNvPr id="588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state contributions now. so that everyone is aware of what’s coming up.</a:t>
            </a:r>
          </a:p>
        </p:txBody>
      </p:sp>
    </p:spTree>
    <p:extLst>
      <p:ext uri="{BB962C8B-B14F-4D97-AF65-F5344CB8AC3E}">
        <p14:creationId xmlns:p14="http://schemas.microsoft.com/office/powerpoint/2010/main" val="1845334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CFA37-93D4-4C5A-929E-5D9CC8D428CB}" type="slidenum">
              <a:rPr lang="en-US"/>
              <a:pPr/>
              <a:t>47</a:t>
            </a:fld>
            <a:endParaRPr lang="en-US"/>
          </a:p>
        </p:txBody>
      </p:sp>
      <p:sp>
        <p:nvSpPr>
          <p:cNvPr id="590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656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AABAF1-D164-4A1B-B09F-2AE8C7DAE3EF}" type="slidenum">
              <a:rPr lang="en-US"/>
              <a:pPr/>
              <a:t>48</a:t>
            </a:fld>
            <a:endParaRPr lang="en-US"/>
          </a:p>
        </p:txBody>
      </p:sp>
      <p:sp>
        <p:nvSpPr>
          <p:cNvPr id="592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038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5B600-0812-4A6C-87AA-8AE9C266C8B1}" type="slidenum">
              <a:rPr lang="en-US"/>
              <a:pPr/>
              <a:t>49</a:t>
            </a:fld>
            <a:endParaRPr lang="en-US"/>
          </a:p>
        </p:txBody>
      </p:sp>
      <p:sp>
        <p:nvSpPr>
          <p:cNvPr id="594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70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C4977A-5CD5-4AE6-8634-2D6606062201}" type="slidenum">
              <a:rPr lang="en-US"/>
              <a:pPr/>
              <a:t>5</a:t>
            </a:fld>
            <a:endParaRPr lang="en-US"/>
          </a:p>
        </p:txBody>
      </p:sp>
      <p:sp>
        <p:nvSpPr>
          <p:cNvPr id="67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Keyboard is unambiguous. Computers lacked processing power to do the work</a:t>
            </a:r>
          </a:p>
          <a:p>
            <a:r>
              <a:rPr lang="en-US"/>
              <a:t>people are the precious resource. we need to make the computers resolve the ambiguities</a:t>
            </a:r>
          </a:p>
          <a:p>
            <a:r>
              <a:rPr lang="en-US"/>
              <a:t>for us. not we for them. </a:t>
            </a:r>
          </a:p>
          <a:p>
            <a:r>
              <a:rPr lang="en-US"/>
              <a:t>addresses ambiguity and RSI. is a playpen to explore ambiguity. </a:t>
            </a:r>
          </a:p>
          <a:p>
            <a:r>
              <a:rPr lang="en-US"/>
              <a:t>Mankoff Ambiguity mediators, bring amibugity throughout system.</a:t>
            </a:r>
          </a:p>
        </p:txBody>
      </p:sp>
    </p:spTree>
    <p:extLst>
      <p:ext uri="{BB962C8B-B14F-4D97-AF65-F5344CB8AC3E}">
        <p14:creationId xmlns:p14="http://schemas.microsoft.com/office/powerpoint/2010/main" val="2076448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97174-4F0C-43E9-AF6A-139F3E890CD8}" type="slidenum">
              <a:rPr lang="en-US"/>
              <a:pPr/>
              <a:t>50</a:t>
            </a:fld>
            <a:endParaRPr lang="en-US"/>
          </a:p>
        </p:txBody>
      </p:sp>
      <p:sp>
        <p:nvSpPr>
          <p:cNvPr id="615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689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D5B792-F545-441B-A939-A9120CF6BAF5}" type="slidenum">
              <a:rPr lang="en-US"/>
              <a:pPr/>
              <a:t>51</a:t>
            </a:fld>
            <a:endParaRPr lang="en-US"/>
          </a:p>
        </p:txBody>
      </p:sp>
      <p:sp>
        <p:nvSpPr>
          <p:cNvPr id="617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13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27D845-44A2-4F72-9B91-6CCBB9E0A6B2}" type="slidenum">
              <a:rPr lang="en-US"/>
              <a:pPr/>
              <a:t>52</a:t>
            </a:fld>
            <a:endParaRPr lang="en-US"/>
          </a:p>
        </p:txBody>
      </p:sp>
      <p:sp>
        <p:nvSpPr>
          <p:cNvPr id="625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050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40B5C-E1D0-4D13-B91E-EFE0B5B262AE}" type="slidenum">
              <a:rPr lang="en-US"/>
              <a:pPr/>
              <a:t>53</a:t>
            </a:fld>
            <a:endParaRPr lang="en-US"/>
          </a:p>
        </p:txBody>
      </p:sp>
      <p:sp>
        <p:nvSpPr>
          <p:cNvPr id="627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037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28C1E-C7B8-4705-A17E-E22033B766BF}" type="slidenum">
              <a:rPr lang="en-US"/>
              <a:pPr/>
              <a:t>54</a:t>
            </a:fld>
            <a:endParaRPr lang="en-US"/>
          </a:p>
        </p:txBody>
      </p:sp>
      <p:sp>
        <p:nvSpPr>
          <p:cNvPr id="6297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81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61EC09-11BB-4F1D-8E8F-3235A3B54741}" type="slidenum">
              <a:rPr lang="en-US"/>
              <a:pPr/>
              <a:t>55</a:t>
            </a:fld>
            <a:endParaRPr lang="en-US"/>
          </a:p>
        </p:txBody>
      </p:sp>
      <p:sp>
        <p:nvSpPr>
          <p:cNvPr id="631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070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D69F83-33A7-4116-AD4A-D5CD04918F79}" type="slidenum">
              <a:rPr lang="en-US"/>
              <a:pPr/>
              <a:t>56</a:t>
            </a:fld>
            <a:endParaRPr lang="en-US"/>
          </a:p>
        </p:txBody>
      </p:sp>
      <p:sp>
        <p:nvSpPr>
          <p:cNvPr id="633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491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F2B215-B800-492E-940D-E660FC7A9A51}" type="slidenum">
              <a:rPr lang="en-US"/>
              <a:pPr/>
              <a:t>57</a:t>
            </a:fld>
            <a:endParaRPr lang="en-US"/>
          </a:p>
        </p:txBody>
      </p:sp>
      <p:sp>
        <p:nvSpPr>
          <p:cNvPr id="6359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605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32F61C-2224-4E8D-8BBE-1F6B1D2A0D42}" type="slidenum">
              <a:rPr lang="en-US"/>
              <a:pPr/>
              <a:t>58</a:t>
            </a:fld>
            <a:endParaRPr lang="en-US"/>
          </a:p>
        </p:txBody>
      </p:sp>
      <p:sp>
        <p:nvSpPr>
          <p:cNvPr id="6379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506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599070-DFA8-4680-A29C-61D3D66C555B}" type="slidenum">
              <a:rPr lang="en-US"/>
              <a:pPr/>
              <a:t>59</a:t>
            </a:fld>
            <a:endParaRPr lang="en-US"/>
          </a:p>
        </p:txBody>
      </p:sp>
      <p:sp>
        <p:nvSpPr>
          <p:cNvPr id="640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9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EBF42-98D7-4EE5-A136-37B3D57E5B45}" type="slidenum">
              <a:rPr lang="en-US"/>
              <a:pPr/>
              <a:t>6</a:t>
            </a:fld>
            <a:endParaRPr lang="en-US"/>
          </a:p>
        </p:txBody>
      </p:sp>
      <p:sp>
        <p:nvSpPr>
          <p:cNvPr id="673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rewritre to work with previous slide.</a:t>
            </a:r>
          </a:p>
          <a:p>
            <a:r>
              <a:rPr lang="en-US"/>
              <a:t>push on technology for ambiguity resolution and see what it’s capable of.</a:t>
            </a:r>
          </a:p>
          <a:p>
            <a:r>
              <a:rPr lang="en-US"/>
              <a:t>say human-centered again. </a:t>
            </a:r>
          </a:p>
          <a:p>
            <a:r>
              <a:rPr lang="en-US"/>
              <a:t>methodology slide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573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A2DCB6-AE57-41CE-A4F4-6FE2FA03BD38}" type="slidenum">
              <a:rPr lang="en-US"/>
              <a:pPr/>
              <a:t>60</a:t>
            </a:fld>
            <a:endParaRPr lang="en-US"/>
          </a:p>
        </p:txBody>
      </p:sp>
      <p:sp>
        <p:nvSpPr>
          <p:cNvPr id="6420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2097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6828C0-8219-460D-80EA-969032C21B2D}" type="slidenum">
              <a:rPr lang="en-US"/>
              <a:pPr/>
              <a:t>61</a:t>
            </a:fld>
            <a:endParaRPr lang="en-US"/>
          </a:p>
        </p:txBody>
      </p:sp>
      <p:sp>
        <p:nvSpPr>
          <p:cNvPr id="6440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9581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3943A7-4183-4607-9821-54E85475AE7B}" type="slidenum">
              <a:rPr lang="en-US"/>
              <a:pPr/>
              <a:t>62</a:t>
            </a:fld>
            <a:endParaRPr lang="en-US"/>
          </a:p>
        </p:txBody>
      </p:sp>
      <p:sp>
        <p:nvSpPr>
          <p:cNvPr id="646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535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8343DF-D834-44C1-BFB1-786F5524F03B}" type="slidenum">
              <a:rPr lang="en-US"/>
              <a:pPr/>
              <a:t>63</a:t>
            </a:fld>
            <a:endParaRPr lang="en-US"/>
          </a:p>
        </p:txBody>
      </p:sp>
      <p:sp>
        <p:nvSpPr>
          <p:cNvPr id="652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Describe what semantic analysis will do for you here. </a:t>
            </a:r>
          </a:p>
          <a:p>
            <a:r>
              <a:rPr lang="en-US"/>
              <a:t>Syntactically well formed but only valid in certain cases.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656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0B1193-E162-47EE-888B-7D484181E6C8}" type="slidenum">
              <a:rPr lang="en-US"/>
              <a:pPr/>
              <a:t>64</a:t>
            </a:fld>
            <a:endParaRPr lang="en-US"/>
          </a:p>
        </p:txBody>
      </p:sp>
      <p:sp>
        <p:nvSpPr>
          <p:cNvPr id="654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7276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866E1-3C28-4890-A113-5BC80CC7DB0C}" type="slidenum">
              <a:rPr lang="en-US"/>
              <a:pPr/>
              <a:t>65</a:t>
            </a:fld>
            <a:endParaRPr lang="en-US"/>
          </a:p>
        </p:txBody>
      </p:sp>
      <p:sp>
        <p:nvSpPr>
          <p:cNvPr id="231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GLR Parsing Algorithm</a:t>
            </a:r>
          </a:p>
          <a:p>
            <a:pPr lvl="1"/>
            <a:r>
              <a:rPr lang="en-US"/>
              <a:t>Tomita [1985]</a:t>
            </a:r>
          </a:p>
          <a:p>
            <a:pPr lvl="1"/>
            <a:r>
              <a:rPr lang="en-US"/>
              <a:t>Farshi [1991]</a:t>
            </a:r>
          </a:p>
          <a:p>
            <a:pPr lvl="1"/>
            <a:r>
              <a:rPr lang="en-US"/>
              <a:t>Rekers [1992]</a:t>
            </a:r>
          </a:p>
          <a:p>
            <a:pPr lvl="1"/>
            <a:r>
              <a:rPr lang="en-US"/>
              <a:t>Johnstone </a:t>
            </a:r>
            <a:r>
              <a:rPr lang="en-US" i="1"/>
              <a:t>et. al.</a:t>
            </a:r>
            <a:r>
              <a:rPr lang="en-US"/>
              <a:t> [2002]</a:t>
            </a:r>
          </a:p>
          <a:p>
            <a:r>
              <a:rPr lang="en-US"/>
              <a:t>Incremental GLR</a:t>
            </a:r>
          </a:p>
          <a:p>
            <a:pPr lvl="1"/>
            <a:r>
              <a:rPr lang="en-US"/>
              <a:t>Wagner [1997] </a:t>
            </a:r>
          </a:p>
          <a:p>
            <a:pPr>
              <a:lnSpc>
                <a:spcPct val="90000"/>
              </a:lnSpc>
            </a:pPr>
            <a:r>
              <a:rPr lang="en-US" sz="1000"/>
              <a:t>Ambiguous Input Streams</a:t>
            </a:r>
          </a:p>
          <a:p>
            <a:pPr lvl="1">
              <a:lnSpc>
                <a:spcPct val="90000"/>
              </a:lnSpc>
            </a:pPr>
            <a:r>
              <a:rPr lang="en-US" sz="1000"/>
              <a:t>Aycock and Horspool [2001]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894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03BF8-F79E-4317-82F6-F03D12F431D9}" type="slidenum">
              <a:rPr lang="en-US"/>
              <a:pPr/>
              <a:t>66</a:t>
            </a:fld>
            <a:endParaRPr lang="en-US"/>
          </a:p>
        </p:txBody>
      </p:sp>
      <p:sp>
        <p:nvSpPr>
          <p:cNvPr id="362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37 minutes in practice.</a:t>
            </a:r>
          </a:p>
          <a:p>
            <a:r>
              <a:rPr lang="en-US"/>
              <a:t>40 minutes. </a:t>
            </a:r>
          </a:p>
          <a:p>
            <a:r>
              <a:rPr lang="en-US"/>
              <a:t>Please be here at 30 minutes. </a:t>
            </a:r>
          </a:p>
        </p:txBody>
      </p:sp>
    </p:spTree>
    <p:extLst>
      <p:ext uri="{BB962C8B-B14F-4D97-AF65-F5344CB8AC3E}">
        <p14:creationId xmlns:p14="http://schemas.microsoft.com/office/powerpoint/2010/main" val="28594348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EE2F42-83A9-4315-A16F-9C5304B8D84A}" type="slidenum">
              <a:rPr lang="en-US"/>
              <a:pPr/>
              <a:t>67</a:t>
            </a:fld>
            <a:endParaRPr lang="en-US"/>
          </a:p>
        </p:txBody>
      </p:sp>
      <p:sp>
        <p:nvSpPr>
          <p:cNvPr id="67584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Say you don’t need to understand code (just defining a string named file to load and setting its value)</a:t>
            </a:r>
          </a:p>
          <a:p>
            <a:r>
              <a:rPr lang="en-US"/>
              <a:t>This is a Java example.</a:t>
            </a:r>
          </a:p>
          <a:p>
            <a:r>
              <a:rPr lang="en-US"/>
              <a:t>Verbally switch argument into how to do the analysis.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328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0B7803-66DD-4DE7-AD24-AB2CB752F03F}" type="slidenum">
              <a:rPr lang="en-US"/>
              <a:pPr/>
              <a:t>68</a:t>
            </a:fld>
            <a:endParaRPr lang="en-US"/>
          </a:p>
        </p:txBody>
      </p:sp>
      <p:sp>
        <p:nvSpPr>
          <p:cNvPr id="1331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 a small number of the possibilities</a:t>
            </a:r>
          </a:p>
        </p:txBody>
      </p:sp>
    </p:spTree>
    <p:extLst>
      <p:ext uri="{BB962C8B-B14F-4D97-AF65-F5344CB8AC3E}">
        <p14:creationId xmlns:p14="http://schemas.microsoft.com/office/powerpoint/2010/main" val="4615777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9FB1AB-1A54-454A-84A2-2FC862FC7EE8}" type="slidenum">
              <a:rPr lang="en-US"/>
              <a:pPr/>
              <a:t>69</a:t>
            </a:fld>
            <a:endParaRPr lang="en-US"/>
          </a:p>
        </p:txBody>
      </p:sp>
      <p:sp>
        <p:nvSpPr>
          <p:cNvPr id="242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Lied about concatenation. It’s really done in name lookup to avoid ambiguities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98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B006CD-27CA-43D4-89FA-E47861484315}" type="slidenum">
              <a:rPr lang="en-US"/>
              <a:pPr/>
              <a:t>7</a:t>
            </a:fld>
            <a:endParaRPr lang="en-US"/>
          </a:p>
        </p:txBody>
      </p:sp>
      <p:sp>
        <p:nvSpPr>
          <p:cNvPr id="331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 the best way to do things, but too hard to change, so instead we’ll modify the input to the programming language to make it easier for people.</a:t>
            </a:r>
          </a:p>
          <a:p>
            <a:r>
              <a:rPr lang="en-US"/>
              <a:t>i made progress on each of these. none  of these is done yet.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5456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DE0B08-37E0-4511-AB3D-23BD3AC4EFFC}" type="slidenum">
              <a:rPr lang="en-US"/>
              <a:pPr/>
              <a:t>70</a:t>
            </a:fld>
            <a:endParaRPr lang="en-US"/>
          </a:p>
        </p:txBody>
      </p:sp>
      <p:sp>
        <p:nvSpPr>
          <p:cNvPr id="243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6038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3D2E36-B05C-4BE1-964A-F2D43B3E055C}" type="slidenum">
              <a:rPr lang="en-US"/>
              <a:pPr/>
              <a:t>71</a:t>
            </a:fld>
            <a:endParaRPr lang="en-US"/>
          </a:p>
        </p:txBody>
      </p:sp>
      <p:sp>
        <p:nvSpPr>
          <p:cNvPr id="484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Name propagation moves data around the tree so that lookups are super-fast.</a:t>
            </a:r>
          </a:p>
        </p:txBody>
      </p:sp>
    </p:spTree>
    <p:extLst>
      <p:ext uri="{BB962C8B-B14F-4D97-AF65-F5344CB8AC3E}">
        <p14:creationId xmlns:p14="http://schemas.microsoft.com/office/powerpoint/2010/main" val="41995387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4CFDAC-DFC9-4C31-9135-8C6F1F823CC6}" type="slidenum">
              <a:rPr lang="en-US"/>
              <a:pPr/>
              <a:t>72</a:t>
            </a:fld>
            <a:endParaRPr lang="en-US"/>
          </a:p>
        </p:txBody>
      </p:sp>
      <p:sp>
        <p:nvSpPr>
          <p:cNvPr id="2447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Lookups need to be super fast when you are doing a lot of them for disambiguation</a:t>
            </a:r>
          </a:p>
        </p:txBody>
      </p:sp>
    </p:spTree>
    <p:extLst>
      <p:ext uri="{BB962C8B-B14F-4D97-AF65-F5344CB8AC3E}">
        <p14:creationId xmlns:p14="http://schemas.microsoft.com/office/powerpoint/2010/main" val="232885932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95E9C-E51B-408D-9114-218BDC339D05}" type="slidenum">
              <a:rPr lang="en-US"/>
              <a:pPr/>
              <a:t>73</a:t>
            </a:fld>
            <a:endParaRPr lang="en-US"/>
          </a:p>
        </p:txBody>
      </p:sp>
      <p:sp>
        <p:nvSpPr>
          <p:cNvPr id="446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6516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9242C-BF6F-4701-8D2D-8E66F33C2671}" type="slidenum">
              <a:rPr lang="en-US"/>
              <a:pPr/>
              <a:t>74</a:t>
            </a:fld>
            <a:endParaRPr lang="en-US"/>
          </a:p>
        </p:txBody>
      </p:sp>
      <p:sp>
        <p:nvSpPr>
          <p:cNvPr id="448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3953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ED37-242B-4614-A847-6A3CD4A5DF52}" type="slidenum">
              <a:rPr lang="en-US"/>
              <a:pPr/>
              <a:t>75</a:t>
            </a:fld>
            <a:endParaRPr lang="en-US"/>
          </a:p>
        </p:txBody>
      </p:sp>
      <p:sp>
        <p:nvSpPr>
          <p:cNvPr id="450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queries may look simple in this example, but they can be as complicated as the program itself.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5658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C57FE-24C9-461E-8332-7AA2A25990F2}" type="slidenum">
              <a:rPr lang="en-US"/>
              <a:pPr/>
              <a:t>76</a:t>
            </a:fld>
            <a:endParaRPr lang="en-US"/>
          </a:p>
        </p:txBody>
      </p:sp>
      <p:sp>
        <p:nvSpPr>
          <p:cNvPr id="279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7320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1253A-3E5D-464F-A1E5-1488E9D72A1E}" type="slidenum">
              <a:rPr lang="en-US"/>
              <a:pPr/>
              <a:t>77</a:t>
            </a:fld>
            <a:endParaRPr lang="en-US"/>
          </a:p>
        </p:txBody>
      </p:sp>
      <p:sp>
        <p:nvSpPr>
          <p:cNvPr id="559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40 minutes. </a:t>
            </a:r>
          </a:p>
        </p:txBody>
      </p:sp>
    </p:spTree>
    <p:extLst>
      <p:ext uri="{BB962C8B-B14F-4D97-AF65-F5344CB8AC3E}">
        <p14:creationId xmlns:p14="http://schemas.microsoft.com/office/powerpoint/2010/main" val="172472119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5BDD2D-583C-49C1-A64D-9B1F48D06B41}" type="slidenum">
              <a:rPr lang="en-US"/>
              <a:pPr/>
              <a:t>78</a:t>
            </a:fld>
            <a:endParaRPr lang="en-US"/>
          </a:p>
        </p:txBody>
      </p:sp>
      <p:sp>
        <p:nvSpPr>
          <p:cNvPr id="239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7846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054DD-2559-45AE-AFA2-B89187D524DA}" type="slidenum">
              <a:rPr lang="en-US"/>
              <a:pPr/>
              <a:t>79</a:t>
            </a:fld>
            <a:endParaRPr lang="en-US"/>
          </a:p>
        </p:txBody>
      </p:sp>
      <p:sp>
        <p:nvSpPr>
          <p:cNvPr id="456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1343588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606E77-E817-4D29-937C-13A9B1F9BE35}" type="slidenum">
              <a:rPr lang="en-US"/>
              <a:pPr/>
              <a:t>8</a:t>
            </a:fld>
            <a:endParaRPr lang="en-US"/>
          </a:p>
        </p:txBody>
      </p:sp>
      <p:sp>
        <p:nvSpPr>
          <p:cNvPr id="337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target 5 minutes</a:t>
            </a:r>
          </a:p>
        </p:txBody>
      </p:sp>
    </p:spTree>
    <p:extLst>
      <p:ext uri="{BB962C8B-B14F-4D97-AF65-F5344CB8AC3E}">
        <p14:creationId xmlns:p14="http://schemas.microsoft.com/office/powerpoint/2010/main" val="122900999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62773F-9BF5-4371-92A7-93E38939A379}" type="slidenum">
              <a:rPr lang="en-US"/>
              <a:pPr/>
              <a:t>80</a:t>
            </a:fld>
            <a:endParaRPr lang="en-US"/>
          </a:p>
        </p:txBody>
      </p:sp>
      <p:sp>
        <p:nvSpPr>
          <p:cNvPr id="458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146620549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3EA43-8611-4B65-B524-F665659C561F}" type="slidenum">
              <a:rPr lang="en-US"/>
              <a:pPr/>
              <a:t>81</a:t>
            </a:fld>
            <a:endParaRPr lang="en-US"/>
          </a:p>
        </p:txBody>
      </p:sp>
      <p:sp>
        <p:nvSpPr>
          <p:cNvPr id="460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168483377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019F5-098B-4DE7-9F6E-4255559059A7}" type="slidenum">
              <a:rPr lang="en-US"/>
              <a:pPr/>
              <a:t>82</a:t>
            </a:fld>
            <a:endParaRPr lang="en-US"/>
          </a:p>
        </p:txBody>
      </p:sp>
      <p:sp>
        <p:nvSpPr>
          <p:cNvPr id="462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322960999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403F7-0561-462F-AE5E-5F1D8674452C}" type="slidenum">
              <a:rPr lang="en-US"/>
              <a:pPr/>
              <a:t>83</a:t>
            </a:fld>
            <a:endParaRPr lang="en-US"/>
          </a:p>
        </p:txBody>
      </p:sp>
      <p:sp>
        <p:nvSpPr>
          <p:cNvPr id="464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87268053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C895D3-2D30-4EA0-BF76-5646C8140BF4}" type="slidenum">
              <a:rPr lang="en-US"/>
              <a:pPr/>
              <a:t>84</a:t>
            </a:fld>
            <a:endParaRPr lang="en-US"/>
          </a:p>
        </p:txBody>
      </p:sp>
      <p:sp>
        <p:nvSpPr>
          <p:cNvPr id="466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131883709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1689A-4F2C-4D29-A027-60D432BB6936}" type="slidenum">
              <a:rPr lang="en-US"/>
              <a:pPr/>
              <a:t>85</a:t>
            </a:fld>
            <a:endParaRPr lang="en-US"/>
          </a:p>
        </p:txBody>
      </p:sp>
      <p:sp>
        <p:nvSpPr>
          <p:cNvPr id="470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  <a:p>
            <a:r>
              <a:rPr lang="en-US"/>
              <a:t>say editing out loud at end of navgiation.</a:t>
            </a:r>
          </a:p>
        </p:txBody>
      </p:sp>
    </p:spTree>
    <p:extLst>
      <p:ext uri="{BB962C8B-B14F-4D97-AF65-F5344CB8AC3E}">
        <p14:creationId xmlns:p14="http://schemas.microsoft.com/office/powerpoint/2010/main" val="183758790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EDBD5-D5A1-44D9-93C7-EFE69FC2CCC4}" type="slidenum">
              <a:rPr lang="en-US"/>
              <a:pPr/>
              <a:t>86</a:t>
            </a:fld>
            <a:endParaRPr lang="en-US"/>
          </a:p>
        </p:txBody>
      </p:sp>
      <p:sp>
        <p:nvSpPr>
          <p:cNvPr id="72601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60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1069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65C62-E2A9-410E-B537-3535DD1B0A07}" type="slidenum">
              <a:rPr lang="en-US"/>
              <a:pPr/>
              <a:t>87</a:t>
            </a:fld>
            <a:endParaRPr lang="en-US"/>
          </a:p>
        </p:txBody>
      </p:sp>
      <p:sp>
        <p:nvSpPr>
          <p:cNvPr id="72806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80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8480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45FE8-1BBF-469A-9994-7858E926AA46}" type="slidenum">
              <a:rPr lang="en-US"/>
              <a:pPr/>
              <a:t>88</a:t>
            </a:fld>
            <a:endParaRPr lang="en-US"/>
          </a:p>
        </p:txBody>
      </p:sp>
      <p:sp>
        <p:nvSpPr>
          <p:cNvPr id="73011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01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2958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756E40-D055-4FCA-925A-B65B3A6996BB}" type="slidenum">
              <a:rPr lang="en-US"/>
              <a:pPr/>
              <a:t>89</a:t>
            </a:fld>
            <a:endParaRPr lang="en-US"/>
          </a:p>
        </p:txBody>
      </p:sp>
      <p:sp>
        <p:nvSpPr>
          <p:cNvPr id="73216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21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78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DDA07B-61D2-4223-9FBA-B5FF8C26A80B}" type="slidenum">
              <a:rPr lang="en-US"/>
              <a:pPr/>
              <a:t>9</a:t>
            </a:fld>
            <a:endParaRPr lang="en-US"/>
          </a:p>
        </p:txBody>
      </p:sp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22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AAF7E1-BE58-43E4-BED0-EEDEFEF94698}" type="slidenum">
              <a:rPr lang="en-US"/>
              <a:pPr/>
              <a:t>90</a:t>
            </a:fld>
            <a:endParaRPr lang="en-US"/>
          </a:p>
        </p:txBody>
      </p:sp>
      <p:sp>
        <p:nvSpPr>
          <p:cNvPr id="73421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421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9951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690991-A4A9-4C1C-84C1-96022348C477}" type="slidenum">
              <a:rPr lang="en-US"/>
              <a:pPr/>
              <a:t>91</a:t>
            </a:fld>
            <a:endParaRPr lang="en-US"/>
          </a:p>
        </p:txBody>
      </p:sp>
      <p:sp>
        <p:nvSpPr>
          <p:cNvPr id="73625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625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1041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7F0B5-F07C-40D9-8F5D-625B3256A632}" type="slidenum">
              <a:rPr lang="en-US"/>
              <a:pPr/>
              <a:t>92</a:t>
            </a:fld>
            <a:endParaRPr lang="en-US"/>
          </a:p>
        </p:txBody>
      </p:sp>
      <p:sp>
        <p:nvSpPr>
          <p:cNvPr id="73830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830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4550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027E9A-257B-4F50-9435-9CE705981A35}" type="slidenum">
              <a:rPr lang="en-US"/>
              <a:pPr/>
              <a:t>93</a:t>
            </a:fld>
            <a:endParaRPr lang="en-US"/>
          </a:p>
        </p:txBody>
      </p:sp>
      <p:sp>
        <p:nvSpPr>
          <p:cNvPr id="74035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03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8308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0A9275-1E37-413A-8B2F-8BE244DBF85A}" type="slidenum">
              <a:rPr lang="en-US"/>
              <a:pPr/>
              <a:t>94</a:t>
            </a:fld>
            <a:endParaRPr lang="en-US"/>
          </a:p>
        </p:txBody>
      </p:sp>
      <p:sp>
        <p:nvSpPr>
          <p:cNvPr id="241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Say this is for expert java programmers.  </a:t>
            </a:r>
          </a:p>
          <a:p>
            <a:r>
              <a:rPr lang="en-US"/>
              <a:t>Rephrase system understanding (everything else is about the person, but this is about the system).</a:t>
            </a:r>
          </a:p>
          <a:p>
            <a:r>
              <a:rPr lang="en-US"/>
              <a:t>Find some terminology from AI systems evaluations (false positive rate etc)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1882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16D71-32B0-4F83-BCB1-7EEBE8C0860A}" type="slidenum">
              <a:rPr lang="en-US"/>
              <a:pPr/>
              <a:t>95</a:t>
            </a:fld>
            <a:endParaRPr lang="en-US"/>
          </a:p>
        </p:txBody>
      </p:sp>
      <p:sp>
        <p:nvSpPr>
          <p:cNvPr id="668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64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CB4679-A25C-48F0-B5C2-580BFE99545D}" type="slidenum">
              <a:rPr lang="en-US"/>
              <a:pPr/>
              <a:t>96</a:t>
            </a:fld>
            <a:endParaRPr lang="en-US"/>
          </a:p>
        </p:txBody>
      </p:sp>
      <p:sp>
        <p:nvSpPr>
          <p:cNvPr id="561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48 minutes.</a:t>
            </a:r>
          </a:p>
        </p:txBody>
      </p:sp>
    </p:spTree>
    <p:extLst>
      <p:ext uri="{BB962C8B-B14F-4D97-AF65-F5344CB8AC3E}">
        <p14:creationId xmlns:p14="http://schemas.microsoft.com/office/powerpoint/2010/main" val="146442436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6B22DF-FFA0-49E4-B8E9-8607DBD97DA2}" type="slidenum">
              <a:rPr lang="en-US"/>
              <a:pPr/>
              <a:t>97</a:t>
            </a:fld>
            <a:endParaRPr lang="en-US"/>
          </a:p>
        </p:txBody>
      </p:sp>
      <p:sp>
        <p:nvSpPr>
          <p:cNvPr id="137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4932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9BF8E3-5FB7-4735-A230-502DB48448E5}" type="slidenum">
              <a:rPr lang="en-US"/>
              <a:pPr/>
              <a:t>98</a:t>
            </a:fld>
            <a:endParaRPr lang="en-US"/>
          </a:p>
        </p:txBody>
      </p:sp>
      <p:sp>
        <p:nvSpPr>
          <p:cNvPr id="280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5201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CDD545-CE83-447D-8306-9D3C3486B659}" type="slidenum">
              <a:rPr lang="en-US"/>
              <a:pPr/>
              <a:t>99</a:t>
            </a:fld>
            <a:endParaRPr lang="en-US"/>
          </a:p>
        </p:txBody>
      </p:sp>
      <p:sp>
        <p:nvSpPr>
          <p:cNvPr id="669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2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9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7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76200"/>
            <a:ext cx="21145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1912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89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4582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2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072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5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6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09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91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38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914400"/>
            <a:ext cx="914400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327E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845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8534400" y="6400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B6BF9885-EBE6-4037-A5B4-31C51236747F}" type="slidenum">
              <a:rPr lang="en-US" sz="1400"/>
              <a:pPr>
                <a:spcBef>
                  <a:spcPct val="50000"/>
                </a:spcBef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rgbClr val="00408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rgbClr val="00408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rgbClr val="00408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00408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00408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wmf"/><Relationship Id="rId4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00200"/>
            <a:ext cx="9144000" cy="1143000"/>
          </a:xfrm>
        </p:spPr>
        <p:txBody>
          <a:bodyPr anchor="ctr"/>
          <a:lstStyle/>
          <a:p>
            <a:r>
              <a:rPr lang="en-US" sz="5000">
                <a:solidFill>
                  <a:srgbClr val="800000"/>
                </a:solidFill>
              </a:rPr>
              <a:t>Spoken Language Support for Software Development</a:t>
            </a:r>
            <a:endParaRPr lang="en-US" sz="4000">
              <a:solidFill>
                <a:schemeClr val="bg2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5257800"/>
            <a:ext cx="7696200" cy="1600200"/>
          </a:xfrm>
        </p:spPr>
        <p:txBody>
          <a:bodyPr/>
          <a:lstStyle/>
          <a:p>
            <a:pPr algn="l">
              <a:lnSpc>
                <a:spcPct val="70000"/>
              </a:lnSpc>
            </a:pPr>
            <a:r>
              <a:rPr lang="en-US" sz="4000">
                <a:solidFill>
                  <a:srgbClr val="0E471F"/>
                </a:solidFill>
              </a:rPr>
              <a:t>Andrew Begel</a:t>
            </a:r>
          </a:p>
          <a:p>
            <a:pPr algn="l">
              <a:lnSpc>
                <a:spcPct val="70000"/>
              </a:lnSpc>
            </a:pPr>
            <a:r>
              <a:rPr lang="en-US">
                <a:solidFill>
                  <a:srgbClr val="0E471F"/>
                </a:solidFill>
              </a:rPr>
              <a:t>Advisor: Susan L. Graham</a:t>
            </a:r>
          </a:p>
          <a:p>
            <a:pPr algn="l">
              <a:lnSpc>
                <a:spcPct val="70000"/>
              </a:lnSpc>
            </a:pPr>
            <a:r>
              <a:rPr lang="en-US">
                <a:solidFill>
                  <a:srgbClr val="0E471F"/>
                </a:solidFill>
              </a:rPr>
              <a:t>Computer Science Division, EECS</a:t>
            </a:r>
          </a:p>
          <a:p>
            <a:pPr algn="l">
              <a:lnSpc>
                <a:spcPct val="70000"/>
              </a:lnSpc>
            </a:pPr>
            <a:r>
              <a:rPr lang="en-US">
                <a:solidFill>
                  <a:srgbClr val="0E471F"/>
                </a:solidFill>
              </a:rPr>
              <a:t>University of California, Berkeley</a:t>
            </a:r>
            <a:endParaRPr lang="en-US" sz="3200">
              <a:solidFill>
                <a:srgbClr val="0E471F"/>
              </a:solidFill>
            </a:endParaRPr>
          </a:p>
        </p:txBody>
      </p:sp>
      <p:pic>
        <p:nvPicPr>
          <p:cNvPr id="59405" name="Picture 13" descr="harmonia-logo-2003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813425"/>
            <a:ext cx="457200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8" name="AutoShape 8"/>
          <p:cNvSpPr>
            <a:spLocks noChangeArrowheads="1"/>
          </p:cNvSpPr>
          <p:nvPr/>
        </p:nvSpPr>
        <p:spPr bwMode="auto">
          <a:xfrm>
            <a:off x="3048000" y="1295400"/>
            <a:ext cx="5334000" cy="1752600"/>
          </a:xfrm>
          <a:prstGeom prst="wedgeRoundRectCallout">
            <a:avLst>
              <a:gd name="adj1" fmla="val -67856"/>
              <a:gd name="adj2" fmla="val 8088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914400"/>
          </a:xfrm>
        </p:spPr>
        <p:txBody>
          <a:bodyPr/>
          <a:lstStyle/>
          <a:p>
            <a:r>
              <a:rPr lang="en-US"/>
              <a:t>Current Tools are Awkward!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5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▌ </a:t>
            </a:r>
            <a:r>
              <a:rPr lang="en-US" sz="1800" b="1">
                <a:latin typeface="Courier New" panose="02070309020205020404" pitchFamily="49" charset="0"/>
              </a:rPr>
              <a:t>;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1800" b="1">
                <a:latin typeface="Courier New" panose="02070309020205020404" pitchFamily="49" charset="0"/>
              </a:rPr>
              <a:t>;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Monotype Sorts" pitchFamily="-125" charset="2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533400" y="1341438"/>
            <a:ext cx="205422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800080"/>
                </a:solidFill>
              </a:rPr>
              <a:t>VoiceCode</a:t>
            </a:r>
          </a:p>
          <a:p>
            <a:r>
              <a:rPr lang="en-US">
                <a:solidFill>
                  <a:srgbClr val="800080"/>
                </a:solidFill>
              </a:rPr>
              <a:t>[Desilets 2004]</a:t>
            </a:r>
            <a:endParaRPr lang="en-US" sz="3200"/>
          </a:p>
        </p:txBody>
      </p:sp>
      <p:pic>
        <p:nvPicPr>
          <p:cNvPr id="117812" name="Picture 5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18605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782" name="Rectangle 22"/>
          <p:cNvSpPr>
            <a:spLocks noChangeArrowheads="1"/>
          </p:cNvSpPr>
          <p:nvPr/>
        </p:nvSpPr>
        <p:spPr bwMode="auto">
          <a:xfrm>
            <a:off x="3352800" y="1371600"/>
            <a:ext cx="3352800" cy="3810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3336925" y="1371600"/>
            <a:ext cx="50450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333366"/>
                </a:solidFill>
                <a:latin typeface="Arial" panose="020B0604020202020204" pitchFamily="34" charset="0"/>
              </a:rPr>
              <a:t>for loop … after left paren … declare india of type integer … assign zero … after semi … recall one … less than ten … after semi … recall one … increment … after left brace</a:t>
            </a:r>
            <a:endParaRPr lang="en-US" sz="1800">
              <a:solidFill>
                <a:srgbClr val="333366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sz="4000">
                <a:solidFill>
                  <a:srgbClr val="800000"/>
                </a:solidFill>
              </a:rPr>
              <a:t>Any Questions?</a:t>
            </a:r>
            <a:endParaRPr lang="en-US" sz="400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86200"/>
            <a:ext cx="6934200" cy="1752600"/>
          </a:xfrm>
        </p:spPr>
        <p:txBody>
          <a:bodyPr/>
          <a:lstStyle/>
          <a:p>
            <a:endParaRPr lang="en-US" sz="3200"/>
          </a:p>
          <a:p>
            <a:r>
              <a:rPr lang="en-US" sz="3200">
                <a:solidFill>
                  <a:srgbClr val="006100"/>
                </a:solidFill>
              </a:rPr>
              <a:t>Andrew Begel: </a:t>
            </a:r>
            <a:r>
              <a:rPr lang="en-US" sz="3200" i="1">
                <a:solidFill>
                  <a:srgbClr val="006100"/>
                </a:solidFill>
              </a:rPr>
              <a:t>abegel@cs.berkeley.edu</a:t>
            </a:r>
            <a:endParaRPr lang="en-US" sz="3200">
              <a:solidFill>
                <a:srgbClr val="006100"/>
              </a:solidFill>
            </a:endParaRPr>
          </a:p>
        </p:txBody>
      </p:sp>
      <p:pic>
        <p:nvPicPr>
          <p:cNvPr id="550918" name="Picture 6" descr="harmonia-logo-2003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72063"/>
            <a:ext cx="6477000" cy="14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3" name="Rectangle 2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 </a:t>
            </a:r>
            <a:r>
              <a:rPr lang="en-US" sz="2000"/>
              <a:t>[Dragon 2002]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65536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 </a:t>
            </a:r>
            <a:r>
              <a:rPr lang="en-US" sz="2000"/>
              <a:t>[Dragon 2002]</a:t>
            </a:r>
          </a:p>
        </p:txBody>
      </p:sp>
      <p:sp>
        <p:nvSpPr>
          <p:cNvPr id="655365" name="Rectangle 5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rgbClr val="DAFFCE">
              <a:alpha val="31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55366" name="Line 6"/>
          <p:cNvSpPr>
            <a:spLocks noChangeShapeType="1"/>
          </p:cNvSpPr>
          <p:nvPr/>
        </p:nvSpPr>
        <p:spPr bwMode="auto">
          <a:xfrm>
            <a:off x="5334000" y="12954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367" name="Line 7"/>
          <p:cNvSpPr>
            <a:spLocks noChangeShapeType="1"/>
          </p:cNvSpPr>
          <p:nvPr/>
        </p:nvSpPr>
        <p:spPr bwMode="auto">
          <a:xfrm>
            <a:off x="7010400" y="12954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368" name="Line 8"/>
          <p:cNvSpPr>
            <a:spLocks noChangeShapeType="1"/>
          </p:cNvSpPr>
          <p:nvPr/>
        </p:nvSpPr>
        <p:spPr bwMode="auto">
          <a:xfrm>
            <a:off x="3352800" y="28956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369" name="Line 9"/>
          <p:cNvSpPr>
            <a:spLocks noChangeShapeType="1"/>
          </p:cNvSpPr>
          <p:nvPr/>
        </p:nvSpPr>
        <p:spPr bwMode="auto">
          <a:xfrm>
            <a:off x="3352800" y="43434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370" name="Text Box 10"/>
          <p:cNvSpPr txBox="1">
            <a:spLocks noChangeArrowheads="1"/>
          </p:cNvSpPr>
          <p:nvPr/>
        </p:nvSpPr>
        <p:spPr bwMode="auto">
          <a:xfrm>
            <a:off x="4114800" y="1676400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0005A4"/>
                </a:solidFill>
              </a:rPr>
              <a:t>1</a:t>
            </a:r>
          </a:p>
        </p:txBody>
      </p:sp>
      <p:sp>
        <p:nvSpPr>
          <p:cNvPr id="655371" name="Text Box 11"/>
          <p:cNvSpPr txBox="1">
            <a:spLocks noChangeArrowheads="1"/>
          </p:cNvSpPr>
          <p:nvPr/>
        </p:nvSpPr>
        <p:spPr bwMode="auto">
          <a:xfrm>
            <a:off x="5943600" y="1676400"/>
            <a:ext cx="336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0005A4"/>
                </a:solidFill>
              </a:rPr>
              <a:t>2</a:t>
            </a:r>
          </a:p>
        </p:txBody>
      </p:sp>
      <p:sp>
        <p:nvSpPr>
          <p:cNvPr id="655372" name="Text Box 12"/>
          <p:cNvSpPr txBox="1">
            <a:spLocks noChangeArrowheads="1"/>
          </p:cNvSpPr>
          <p:nvPr/>
        </p:nvSpPr>
        <p:spPr bwMode="auto">
          <a:xfrm>
            <a:off x="7816850" y="1676400"/>
            <a:ext cx="336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0005A4"/>
                </a:solidFill>
              </a:rPr>
              <a:t>3</a:t>
            </a:r>
          </a:p>
        </p:txBody>
      </p:sp>
      <p:sp>
        <p:nvSpPr>
          <p:cNvPr id="655373" name="Text Box 13"/>
          <p:cNvSpPr txBox="1">
            <a:spLocks noChangeArrowheads="1"/>
          </p:cNvSpPr>
          <p:nvPr/>
        </p:nvSpPr>
        <p:spPr bwMode="auto">
          <a:xfrm>
            <a:off x="7816850" y="3352800"/>
            <a:ext cx="336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0005A4"/>
                </a:solidFill>
              </a:rPr>
              <a:t>6</a:t>
            </a:r>
          </a:p>
        </p:txBody>
      </p:sp>
      <p:sp>
        <p:nvSpPr>
          <p:cNvPr id="655374" name="Text Box 14"/>
          <p:cNvSpPr txBox="1">
            <a:spLocks noChangeArrowheads="1"/>
          </p:cNvSpPr>
          <p:nvPr/>
        </p:nvSpPr>
        <p:spPr bwMode="auto">
          <a:xfrm>
            <a:off x="5943600" y="3352800"/>
            <a:ext cx="336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0005A4"/>
                </a:solidFill>
              </a:rPr>
              <a:t>5</a:t>
            </a:r>
          </a:p>
        </p:txBody>
      </p:sp>
      <p:sp>
        <p:nvSpPr>
          <p:cNvPr id="655375" name="Text Box 15"/>
          <p:cNvSpPr txBox="1">
            <a:spLocks noChangeArrowheads="1"/>
          </p:cNvSpPr>
          <p:nvPr/>
        </p:nvSpPr>
        <p:spPr bwMode="auto">
          <a:xfrm>
            <a:off x="4165600" y="3352800"/>
            <a:ext cx="336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0005A4"/>
                </a:solidFill>
              </a:rPr>
              <a:t>4</a:t>
            </a:r>
          </a:p>
        </p:txBody>
      </p:sp>
      <p:sp>
        <p:nvSpPr>
          <p:cNvPr id="655376" name="Text Box 16"/>
          <p:cNvSpPr txBox="1">
            <a:spLocks noChangeArrowheads="1"/>
          </p:cNvSpPr>
          <p:nvPr/>
        </p:nvSpPr>
        <p:spPr bwMode="auto">
          <a:xfrm>
            <a:off x="4165600" y="4800600"/>
            <a:ext cx="336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0005A4"/>
                </a:solidFill>
              </a:rPr>
              <a:t>7</a:t>
            </a:r>
          </a:p>
        </p:txBody>
      </p:sp>
      <p:sp>
        <p:nvSpPr>
          <p:cNvPr id="655377" name="Text Box 17"/>
          <p:cNvSpPr txBox="1">
            <a:spLocks noChangeArrowheads="1"/>
          </p:cNvSpPr>
          <p:nvPr/>
        </p:nvSpPr>
        <p:spPr bwMode="auto">
          <a:xfrm>
            <a:off x="5943600" y="4800600"/>
            <a:ext cx="336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0005A4"/>
                </a:solidFill>
              </a:rPr>
              <a:t>8</a:t>
            </a:r>
          </a:p>
        </p:txBody>
      </p:sp>
      <p:sp>
        <p:nvSpPr>
          <p:cNvPr id="655378" name="Text Box 18"/>
          <p:cNvSpPr txBox="1">
            <a:spLocks noChangeArrowheads="1"/>
          </p:cNvSpPr>
          <p:nvPr/>
        </p:nvSpPr>
        <p:spPr bwMode="auto">
          <a:xfrm>
            <a:off x="7816850" y="4800600"/>
            <a:ext cx="336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0005A4"/>
                </a:solidFill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65741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 </a:t>
            </a:r>
            <a:r>
              <a:rPr lang="en-US" sz="2000"/>
              <a:t>[Dragon 2002]</a:t>
            </a:r>
            <a:r>
              <a:rPr lang="en-US" sz="2800"/>
              <a:t/>
            </a:r>
            <a:br>
              <a:rPr lang="en-US" sz="2800"/>
            </a:br>
            <a:r>
              <a:rPr lang="en-US" sz="2800" b="1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657413" name="Rectangle 5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rgbClr val="DAFFCE">
              <a:alpha val="31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57414" name="Line 6"/>
          <p:cNvSpPr>
            <a:spLocks noChangeShapeType="1"/>
          </p:cNvSpPr>
          <p:nvPr/>
        </p:nvSpPr>
        <p:spPr bwMode="auto">
          <a:xfrm>
            <a:off x="5334000" y="12954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415" name="Line 7"/>
          <p:cNvSpPr>
            <a:spLocks noChangeShapeType="1"/>
          </p:cNvSpPr>
          <p:nvPr/>
        </p:nvSpPr>
        <p:spPr bwMode="auto">
          <a:xfrm>
            <a:off x="7010400" y="12954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416" name="Line 8"/>
          <p:cNvSpPr>
            <a:spLocks noChangeShapeType="1"/>
          </p:cNvSpPr>
          <p:nvPr/>
        </p:nvSpPr>
        <p:spPr bwMode="auto">
          <a:xfrm>
            <a:off x="3352800" y="28956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417" name="Line 9"/>
          <p:cNvSpPr>
            <a:spLocks noChangeShapeType="1"/>
          </p:cNvSpPr>
          <p:nvPr/>
        </p:nvSpPr>
        <p:spPr bwMode="auto">
          <a:xfrm>
            <a:off x="3352800" y="43434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443" name="Rectangle 35"/>
          <p:cNvSpPr>
            <a:spLocks noChangeArrowheads="1"/>
          </p:cNvSpPr>
          <p:nvPr/>
        </p:nvSpPr>
        <p:spPr bwMode="auto">
          <a:xfrm>
            <a:off x="5334000" y="1295400"/>
            <a:ext cx="1676400" cy="1600200"/>
          </a:xfrm>
          <a:prstGeom prst="rect">
            <a:avLst/>
          </a:prstGeom>
          <a:solidFill>
            <a:srgbClr val="DAFFCE">
              <a:alpha val="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657444" name="Line 36"/>
          <p:cNvSpPr>
            <a:spLocks noChangeShapeType="1"/>
          </p:cNvSpPr>
          <p:nvPr/>
        </p:nvSpPr>
        <p:spPr bwMode="auto">
          <a:xfrm>
            <a:off x="5900738" y="1295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445" name="Line 37"/>
          <p:cNvSpPr>
            <a:spLocks noChangeShapeType="1"/>
          </p:cNvSpPr>
          <p:nvPr/>
        </p:nvSpPr>
        <p:spPr bwMode="auto">
          <a:xfrm>
            <a:off x="6469063" y="1295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446" name="Line 38"/>
          <p:cNvSpPr>
            <a:spLocks noChangeShapeType="1"/>
          </p:cNvSpPr>
          <p:nvPr/>
        </p:nvSpPr>
        <p:spPr bwMode="auto">
          <a:xfrm>
            <a:off x="5334000" y="181927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447" name="Line 39"/>
          <p:cNvSpPr>
            <a:spLocks noChangeShapeType="1"/>
          </p:cNvSpPr>
          <p:nvPr/>
        </p:nvSpPr>
        <p:spPr bwMode="auto">
          <a:xfrm>
            <a:off x="5334000" y="237172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448" name="Text Box 40"/>
          <p:cNvSpPr txBox="1">
            <a:spLocks noChangeArrowheads="1"/>
          </p:cNvSpPr>
          <p:nvPr/>
        </p:nvSpPr>
        <p:spPr bwMode="auto">
          <a:xfrm>
            <a:off x="5486400" y="1414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05A4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</a:p>
        </p:txBody>
      </p:sp>
      <p:sp>
        <p:nvSpPr>
          <p:cNvPr id="657449" name="Text Box 41"/>
          <p:cNvSpPr txBox="1">
            <a:spLocks noChangeArrowheads="1"/>
          </p:cNvSpPr>
          <p:nvPr/>
        </p:nvSpPr>
        <p:spPr bwMode="auto">
          <a:xfrm>
            <a:off x="6064250" y="14366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5A4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</a:p>
        </p:txBody>
      </p:sp>
      <p:sp>
        <p:nvSpPr>
          <p:cNvPr id="657450" name="Text Box 42"/>
          <p:cNvSpPr txBox="1">
            <a:spLocks noChangeArrowheads="1"/>
          </p:cNvSpPr>
          <p:nvPr/>
        </p:nvSpPr>
        <p:spPr bwMode="auto">
          <a:xfrm>
            <a:off x="6629400" y="14414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5A4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</a:p>
        </p:txBody>
      </p:sp>
      <p:sp>
        <p:nvSpPr>
          <p:cNvPr id="657451" name="Text Box 43"/>
          <p:cNvSpPr txBox="1">
            <a:spLocks noChangeArrowheads="1"/>
          </p:cNvSpPr>
          <p:nvPr/>
        </p:nvSpPr>
        <p:spPr bwMode="auto">
          <a:xfrm>
            <a:off x="6629400" y="199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5A4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6</a:t>
            </a:r>
          </a:p>
        </p:txBody>
      </p:sp>
      <p:sp>
        <p:nvSpPr>
          <p:cNvPr id="657452" name="Text Box 44"/>
          <p:cNvSpPr txBox="1">
            <a:spLocks noChangeArrowheads="1"/>
          </p:cNvSpPr>
          <p:nvPr/>
        </p:nvSpPr>
        <p:spPr bwMode="auto">
          <a:xfrm>
            <a:off x="6057900" y="19700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5A4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5</a:t>
            </a:r>
          </a:p>
        </p:txBody>
      </p:sp>
      <p:sp>
        <p:nvSpPr>
          <p:cNvPr id="657453" name="Text Box 45"/>
          <p:cNvSpPr txBox="1">
            <a:spLocks noChangeArrowheads="1"/>
          </p:cNvSpPr>
          <p:nvPr/>
        </p:nvSpPr>
        <p:spPr bwMode="auto">
          <a:xfrm>
            <a:off x="5486400" y="19700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5A4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4</a:t>
            </a:r>
          </a:p>
        </p:txBody>
      </p:sp>
      <p:sp>
        <p:nvSpPr>
          <p:cNvPr id="657454" name="Text Box 46"/>
          <p:cNvSpPr txBox="1">
            <a:spLocks noChangeArrowheads="1"/>
          </p:cNvSpPr>
          <p:nvPr/>
        </p:nvSpPr>
        <p:spPr bwMode="auto">
          <a:xfrm>
            <a:off x="5486400" y="24511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5A4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7</a:t>
            </a:r>
          </a:p>
        </p:txBody>
      </p:sp>
      <p:sp>
        <p:nvSpPr>
          <p:cNvPr id="657455" name="Text Box 47"/>
          <p:cNvSpPr txBox="1">
            <a:spLocks noChangeArrowheads="1"/>
          </p:cNvSpPr>
          <p:nvPr/>
        </p:nvSpPr>
        <p:spPr bwMode="auto">
          <a:xfrm>
            <a:off x="6057900" y="24511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5A4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8</a:t>
            </a:r>
          </a:p>
        </p:txBody>
      </p:sp>
      <p:sp>
        <p:nvSpPr>
          <p:cNvPr id="657456" name="Text Box 48"/>
          <p:cNvSpPr txBox="1">
            <a:spLocks noChangeArrowheads="1"/>
          </p:cNvSpPr>
          <p:nvPr/>
        </p:nvSpPr>
        <p:spPr bwMode="auto">
          <a:xfrm>
            <a:off x="6640513" y="24511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5A4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6594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 </a:t>
            </a:r>
            <a:r>
              <a:rPr lang="en-US" sz="2000"/>
              <a:t>[Dragon 2002]</a:t>
            </a:r>
            <a:r>
              <a:rPr lang="en-US" sz="2800"/>
              <a:t/>
            </a:r>
            <a:br>
              <a:rPr lang="en-US" sz="2800"/>
            </a:br>
            <a:r>
              <a:rPr lang="en-US" sz="2800" b="1">
                <a:solidFill>
                  <a:srgbClr val="800000"/>
                </a:solidFill>
                <a:latin typeface="Courier New" panose="02070309020205020404" pitchFamily="49" charset="0"/>
              </a:rPr>
              <a:t>2 8</a:t>
            </a:r>
          </a:p>
        </p:txBody>
      </p:sp>
      <p:sp>
        <p:nvSpPr>
          <p:cNvPr id="659461" name="Rectangle 5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rgbClr val="DAFFCE">
              <a:alpha val="31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59462" name="Line 6"/>
          <p:cNvSpPr>
            <a:spLocks noChangeShapeType="1"/>
          </p:cNvSpPr>
          <p:nvPr/>
        </p:nvSpPr>
        <p:spPr bwMode="auto">
          <a:xfrm>
            <a:off x="5334000" y="12954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63" name="Line 7"/>
          <p:cNvSpPr>
            <a:spLocks noChangeShapeType="1"/>
          </p:cNvSpPr>
          <p:nvPr/>
        </p:nvSpPr>
        <p:spPr bwMode="auto">
          <a:xfrm>
            <a:off x="7010400" y="12954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64" name="Line 8"/>
          <p:cNvSpPr>
            <a:spLocks noChangeShapeType="1"/>
          </p:cNvSpPr>
          <p:nvPr/>
        </p:nvSpPr>
        <p:spPr bwMode="auto">
          <a:xfrm>
            <a:off x="3352800" y="28956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65" name="Line 9"/>
          <p:cNvSpPr>
            <a:spLocks noChangeShapeType="1"/>
          </p:cNvSpPr>
          <p:nvPr/>
        </p:nvSpPr>
        <p:spPr bwMode="auto">
          <a:xfrm>
            <a:off x="3352800" y="43434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66" name="Rectangle 10"/>
          <p:cNvSpPr>
            <a:spLocks noChangeArrowheads="1"/>
          </p:cNvSpPr>
          <p:nvPr/>
        </p:nvSpPr>
        <p:spPr bwMode="auto">
          <a:xfrm>
            <a:off x="5334000" y="1295400"/>
            <a:ext cx="1676400" cy="1600200"/>
          </a:xfrm>
          <a:prstGeom prst="rect">
            <a:avLst/>
          </a:prstGeom>
          <a:solidFill>
            <a:srgbClr val="DAFFCE">
              <a:alpha val="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659467" name="Line 11"/>
          <p:cNvSpPr>
            <a:spLocks noChangeShapeType="1"/>
          </p:cNvSpPr>
          <p:nvPr/>
        </p:nvSpPr>
        <p:spPr bwMode="auto">
          <a:xfrm>
            <a:off x="5900738" y="1295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68" name="Line 12"/>
          <p:cNvSpPr>
            <a:spLocks noChangeShapeType="1"/>
          </p:cNvSpPr>
          <p:nvPr/>
        </p:nvSpPr>
        <p:spPr bwMode="auto">
          <a:xfrm>
            <a:off x="6469063" y="1295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69" name="Line 13"/>
          <p:cNvSpPr>
            <a:spLocks noChangeShapeType="1"/>
          </p:cNvSpPr>
          <p:nvPr/>
        </p:nvSpPr>
        <p:spPr bwMode="auto">
          <a:xfrm>
            <a:off x="5334000" y="181927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70" name="Line 14"/>
          <p:cNvSpPr>
            <a:spLocks noChangeShapeType="1"/>
          </p:cNvSpPr>
          <p:nvPr/>
        </p:nvSpPr>
        <p:spPr bwMode="auto">
          <a:xfrm>
            <a:off x="5334000" y="237172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81" name="Rectangle 25"/>
          <p:cNvSpPr>
            <a:spLocks noChangeArrowheads="1"/>
          </p:cNvSpPr>
          <p:nvPr/>
        </p:nvSpPr>
        <p:spPr bwMode="auto">
          <a:xfrm>
            <a:off x="5895975" y="2362200"/>
            <a:ext cx="581025" cy="533400"/>
          </a:xfrm>
          <a:prstGeom prst="rect">
            <a:avLst/>
          </a:prstGeom>
          <a:solidFill>
            <a:srgbClr val="DAFFCE">
              <a:alpha val="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659482" name="Line 26"/>
          <p:cNvSpPr>
            <a:spLocks noChangeShapeType="1"/>
          </p:cNvSpPr>
          <p:nvPr/>
        </p:nvSpPr>
        <p:spPr bwMode="auto">
          <a:xfrm>
            <a:off x="6092825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83" name="Line 27"/>
          <p:cNvSpPr>
            <a:spLocks noChangeShapeType="1"/>
          </p:cNvSpPr>
          <p:nvPr/>
        </p:nvSpPr>
        <p:spPr bwMode="auto">
          <a:xfrm>
            <a:off x="6289675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84" name="Line 28"/>
          <p:cNvSpPr>
            <a:spLocks noChangeShapeType="1"/>
          </p:cNvSpPr>
          <p:nvPr/>
        </p:nvSpPr>
        <p:spPr bwMode="auto">
          <a:xfrm>
            <a:off x="5895975" y="2536825"/>
            <a:ext cx="581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85" name="Line 29"/>
          <p:cNvSpPr>
            <a:spLocks noChangeShapeType="1"/>
          </p:cNvSpPr>
          <p:nvPr/>
        </p:nvSpPr>
        <p:spPr bwMode="auto">
          <a:xfrm>
            <a:off x="5895975" y="2720975"/>
            <a:ext cx="581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66150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 </a:t>
            </a:r>
            <a:r>
              <a:rPr lang="en-US" sz="2000"/>
              <a:t>[Dragon 2002]</a:t>
            </a:r>
            <a:r>
              <a:rPr lang="en-US" sz="2800"/>
              <a:t/>
            </a:r>
            <a:br>
              <a:rPr lang="en-US" sz="2800"/>
            </a:br>
            <a:r>
              <a:rPr lang="en-US" sz="2800" b="1">
                <a:solidFill>
                  <a:srgbClr val="800000"/>
                </a:solidFill>
                <a:latin typeface="Courier New" panose="02070309020205020404" pitchFamily="49" charset="0"/>
              </a:rPr>
              <a:t>2 8 2 select</a:t>
            </a:r>
          </a:p>
        </p:txBody>
      </p:sp>
      <p:sp>
        <p:nvSpPr>
          <p:cNvPr id="661524" name="Rectangle 20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61525" name="Rectangle 21"/>
          <p:cNvSpPr>
            <a:spLocks noChangeArrowheads="1"/>
          </p:cNvSpPr>
          <p:nvPr/>
        </p:nvSpPr>
        <p:spPr bwMode="auto">
          <a:xfrm>
            <a:off x="5943600" y="2286000"/>
            <a:ext cx="990600" cy="381000"/>
          </a:xfrm>
          <a:prstGeom prst="rect">
            <a:avLst/>
          </a:prstGeom>
          <a:solidFill>
            <a:srgbClr val="FDF300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int i = 0</a:t>
            </a:r>
            <a:r>
              <a:rPr lang="en-US" sz="1800" b="1">
                <a:latin typeface="Courier New" panose="02070309020205020404" pitchFamily="49" charset="0"/>
              </a:rPr>
              <a:t>;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▌ </a:t>
            </a:r>
            <a:r>
              <a:rPr lang="en-US" sz="1800" b="1">
                <a:latin typeface="Courier New" panose="02070309020205020404" pitchFamily="49" charset="0"/>
              </a:rPr>
              <a:t>;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Monotype Sorts" pitchFamily="-125" charset="2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46452" name="Group 20"/>
          <p:cNvGrpSpPr>
            <a:grpSpLocks/>
          </p:cNvGrpSpPr>
          <p:nvPr/>
        </p:nvGrpSpPr>
        <p:grpSpPr bwMode="auto">
          <a:xfrm>
            <a:off x="990600" y="4699000"/>
            <a:ext cx="1828800" cy="1625600"/>
            <a:chOff x="624" y="2960"/>
            <a:chExt cx="1152" cy="1024"/>
          </a:xfrm>
        </p:grpSpPr>
        <p:grpSp>
          <p:nvGrpSpPr>
            <p:cNvPr id="146441" name="Group 9"/>
            <p:cNvGrpSpPr>
              <a:grpSpLocks/>
            </p:cNvGrpSpPr>
            <p:nvPr/>
          </p:nvGrpSpPr>
          <p:grpSpPr bwMode="auto">
            <a:xfrm>
              <a:off x="624" y="2966"/>
              <a:ext cx="1152" cy="1018"/>
              <a:chOff x="624" y="2966"/>
              <a:chExt cx="1152" cy="1018"/>
            </a:xfrm>
          </p:grpSpPr>
          <p:sp>
            <p:nvSpPr>
              <p:cNvPr id="146442" name="Rectangle 10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1152" cy="960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43" name="Rectangle 11"/>
              <p:cNvSpPr>
                <a:spLocks noChangeArrowheads="1"/>
              </p:cNvSpPr>
              <p:nvPr/>
            </p:nvSpPr>
            <p:spPr bwMode="auto">
              <a:xfrm>
                <a:off x="912" y="2976"/>
                <a:ext cx="864" cy="96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44" name="Rectangle 12"/>
              <p:cNvSpPr>
                <a:spLocks noChangeArrowheads="1"/>
              </p:cNvSpPr>
              <p:nvPr/>
            </p:nvSpPr>
            <p:spPr bwMode="auto">
              <a:xfrm>
                <a:off x="624" y="3216"/>
                <a:ext cx="1152" cy="72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45" name="Rectangle 13"/>
              <p:cNvSpPr>
                <a:spLocks noChangeArrowheads="1"/>
              </p:cNvSpPr>
              <p:nvPr/>
            </p:nvSpPr>
            <p:spPr bwMode="auto">
              <a:xfrm>
                <a:off x="624" y="3456"/>
                <a:ext cx="1152" cy="48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46" name="Rectangle 14"/>
              <p:cNvSpPr>
                <a:spLocks noChangeArrowheads="1"/>
              </p:cNvSpPr>
              <p:nvPr/>
            </p:nvSpPr>
            <p:spPr bwMode="auto">
              <a:xfrm>
                <a:off x="624" y="3696"/>
                <a:ext cx="1152" cy="24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47" name="Text Box 15"/>
              <p:cNvSpPr txBox="1">
                <a:spLocks noChangeArrowheads="1"/>
              </p:cNvSpPr>
              <p:nvPr/>
            </p:nvSpPr>
            <p:spPr bwMode="auto">
              <a:xfrm>
                <a:off x="662" y="296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146448" name="Text Box 16"/>
              <p:cNvSpPr txBox="1">
                <a:spLocks noChangeArrowheads="1"/>
              </p:cNvSpPr>
              <p:nvPr/>
            </p:nvSpPr>
            <p:spPr bwMode="auto">
              <a:xfrm>
                <a:off x="672" y="32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146449" name="Text Box 17"/>
              <p:cNvSpPr txBox="1">
                <a:spLocks noChangeArrowheads="1"/>
              </p:cNvSpPr>
              <p:nvPr/>
            </p:nvSpPr>
            <p:spPr bwMode="auto">
              <a:xfrm>
                <a:off x="672" y="34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146450" name="Text Box 18"/>
              <p:cNvSpPr txBox="1">
                <a:spLocks noChangeArrowheads="1"/>
              </p:cNvSpPr>
              <p:nvPr/>
            </p:nvSpPr>
            <p:spPr bwMode="auto">
              <a:xfrm>
                <a:off x="672" y="369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4</a:t>
                </a:r>
                <a:endParaRPr lang="en-US"/>
              </a:p>
            </p:txBody>
          </p:sp>
        </p:grpSp>
        <p:sp>
          <p:nvSpPr>
            <p:cNvPr id="146451" name="Text Box 19"/>
            <p:cNvSpPr txBox="1">
              <a:spLocks noChangeArrowheads="1"/>
            </p:cNvSpPr>
            <p:nvPr/>
          </p:nvSpPr>
          <p:spPr bwMode="auto">
            <a:xfrm>
              <a:off x="1528" y="2960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Courier New" panose="02070309020205020404" pitchFamily="49" charset="0"/>
                </a:rPr>
                <a:t>i</a:t>
              </a:r>
              <a:endParaRPr lang="en-US" b="1">
                <a:latin typeface="Courier New" panose="02070309020205020404" pitchFamily="49" charset="0"/>
              </a:endParaRPr>
            </a:p>
          </p:txBody>
        </p:sp>
      </p:grpSp>
      <p:sp>
        <p:nvSpPr>
          <p:cNvPr id="146454" name="Rectangle 22"/>
          <p:cNvSpPr>
            <a:spLocks noChangeArrowheads="1"/>
          </p:cNvSpPr>
          <p:nvPr/>
        </p:nvSpPr>
        <p:spPr bwMode="auto">
          <a:xfrm>
            <a:off x="533400" y="76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/>
              <a:t>Current Tools are Awkward!</a:t>
            </a:r>
          </a:p>
        </p:txBody>
      </p:sp>
      <p:sp>
        <p:nvSpPr>
          <p:cNvPr id="146457" name="Rectangle 25"/>
          <p:cNvSpPr>
            <a:spLocks noChangeArrowheads="1"/>
          </p:cNvSpPr>
          <p:nvPr/>
        </p:nvSpPr>
        <p:spPr bwMode="auto">
          <a:xfrm>
            <a:off x="6705600" y="1397000"/>
            <a:ext cx="1524000" cy="3048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58" name="Rectangle 26"/>
          <p:cNvSpPr>
            <a:spLocks noChangeArrowheads="1"/>
          </p:cNvSpPr>
          <p:nvPr/>
        </p:nvSpPr>
        <p:spPr bwMode="auto">
          <a:xfrm>
            <a:off x="3352800" y="1701800"/>
            <a:ext cx="4876800" cy="3810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59" name="Rectangle 27"/>
          <p:cNvSpPr>
            <a:spLocks noChangeArrowheads="1"/>
          </p:cNvSpPr>
          <p:nvPr/>
        </p:nvSpPr>
        <p:spPr bwMode="auto">
          <a:xfrm>
            <a:off x="3352800" y="2082800"/>
            <a:ext cx="990600" cy="3048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60" name="AutoShape 28"/>
          <p:cNvSpPr>
            <a:spLocks noChangeArrowheads="1"/>
          </p:cNvSpPr>
          <p:nvPr/>
        </p:nvSpPr>
        <p:spPr bwMode="auto">
          <a:xfrm>
            <a:off x="3048000" y="1295400"/>
            <a:ext cx="5334000" cy="1752600"/>
          </a:xfrm>
          <a:prstGeom prst="wedgeRoundRectCallout">
            <a:avLst>
              <a:gd name="adj1" fmla="val -67856"/>
              <a:gd name="adj2" fmla="val 80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46463" name="Picture 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18605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464" name="Text Box 32"/>
          <p:cNvSpPr txBox="1">
            <a:spLocks noChangeArrowheads="1"/>
          </p:cNvSpPr>
          <p:nvPr/>
        </p:nvSpPr>
        <p:spPr bwMode="auto">
          <a:xfrm>
            <a:off x="2438400" y="46482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146465" name="Text Box 33"/>
          <p:cNvSpPr txBox="1">
            <a:spLocks noChangeArrowheads="1"/>
          </p:cNvSpPr>
          <p:nvPr/>
        </p:nvSpPr>
        <p:spPr bwMode="auto">
          <a:xfrm>
            <a:off x="533400" y="1341438"/>
            <a:ext cx="205422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800080"/>
                </a:solidFill>
              </a:rPr>
              <a:t>VoiceCode</a:t>
            </a:r>
          </a:p>
          <a:p>
            <a:r>
              <a:rPr lang="en-US">
                <a:solidFill>
                  <a:srgbClr val="800080"/>
                </a:solidFill>
              </a:rPr>
              <a:t>[Desilets 2004]</a:t>
            </a:r>
            <a:endParaRPr lang="en-US" sz="3200"/>
          </a:p>
        </p:txBody>
      </p:sp>
      <p:sp>
        <p:nvSpPr>
          <p:cNvPr id="146462" name="Text Box 30"/>
          <p:cNvSpPr txBox="1">
            <a:spLocks noChangeArrowheads="1"/>
          </p:cNvSpPr>
          <p:nvPr/>
        </p:nvSpPr>
        <p:spPr bwMode="auto">
          <a:xfrm>
            <a:off x="3336925" y="1371600"/>
            <a:ext cx="50450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333366"/>
                </a:solidFill>
                <a:latin typeface="Arial" panose="020B0604020202020204" pitchFamily="34" charset="0"/>
              </a:rPr>
              <a:t>for loop … after left paren … declare india of type integer … assign zero … after semi … recall one … less than ten … after semi … recall one … increment … after left brace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5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int i = 0</a:t>
            </a:r>
            <a:r>
              <a:rPr lang="en-US" sz="1800" b="1">
                <a:latin typeface="Courier New" panose="02070309020205020404" pitchFamily="49" charset="0"/>
              </a:rPr>
              <a:t>;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i &lt; 10</a:t>
            </a:r>
            <a:r>
              <a:rPr lang="en-US" sz="1800" b="1">
                <a:latin typeface="Courier New" panose="02070309020205020404" pitchFamily="49" charset="0"/>
              </a:rPr>
              <a:t>;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Monotype Sorts" pitchFamily="-125" charset="2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8502" name="Rectangle 22"/>
          <p:cNvSpPr>
            <a:spLocks noChangeArrowheads="1"/>
          </p:cNvSpPr>
          <p:nvPr/>
        </p:nvSpPr>
        <p:spPr bwMode="auto">
          <a:xfrm>
            <a:off x="533400" y="76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/>
              <a:t>Current Tools are Awkward!</a:t>
            </a:r>
          </a:p>
        </p:txBody>
      </p:sp>
      <p:sp>
        <p:nvSpPr>
          <p:cNvPr id="148507" name="Rectangle 27"/>
          <p:cNvSpPr>
            <a:spLocks noChangeArrowheads="1"/>
          </p:cNvSpPr>
          <p:nvPr/>
        </p:nvSpPr>
        <p:spPr bwMode="auto">
          <a:xfrm>
            <a:off x="4343400" y="2044700"/>
            <a:ext cx="3886200" cy="3048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8" name="Rectangle 28"/>
          <p:cNvSpPr>
            <a:spLocks noChangeArrowheads="1"/>
          </p:cNvSpPr>
          <p:nvPr/>
        </p:nvSpPr>
        <p:spPr bwMode="auto">
          <a:xfrm>
            <a:off x="3352800" y="2349500"/>
            <a:ext cx="990600" cy="3048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0" name="AutoShape 30"/>
          <p:cNvSpPr>
            <a:spLocks noChangeArrowheads="1"/>
          </p:cNvSpPr>
          <p:nvPr/>
        </p:nvSpPr>
        <p:spPr bwMode="auto">
          <a:xfrm>
            <a:off x="3048000" y="1295400"/>
            <a:ext cx="5334000" cy="1752600"/>
          </a:xfrm>
          <a:prstGeom prst="wedgeRoundRectCallout">
            <a:avLst>
              <a:gd name="adj1" fmla="val -67856"/>
              <a:gd name="adj2" fmla="val 80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grpSp>
        <p:nvGrpSpPr>
          <p:cNvPr id="148514" name="Group 34"/>
          <p:cNvGrpSpPr>
            <a:grpSpLocks/>
          </p:cNvGrpSpPr>
          <p:nvPr/>
        </p:nvGrpSpPr>
        <p:grpSpPr bwMode="auto">
          <a:xfrm>
            <a:off x="990600" y="4699000"/>
            <a:ext cx="1828800" cy="1625600"/>
            <a:chOff x="624" y="2960"/>
            <a:chExt cx="1152" cy="1024"/>
          </a:xfrm>
        </p:grpSpPr>
        <p:grpSp>
          <p:nvGrpSpPr>
            <p:cNvPr id="148515" name="Group 35"/>
            <p:cNvGrpSpPr>
              <a:grpSpLocks/>
            </p:cNvGrpSpPr>
            <p:nvPr/>
          </p:nvGrpSpPr>
          <p:grpSpPr bwMode="auto">
            <a:xfrm>
              <a:off x="624" y="2966"/>
              <a:ext cx="1152" cy="1018"/>
              <a:chOff x="624" y="2966"/>
              <a:chExt cx="1152" cy="1018"/>
            </a:xfrm>
          </p:grpSpPr>
          <p:sp>
            <p:nvSpPr>
              <p:cNvPr id="148516" name="Rectangle 36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1152" cy="960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17" name="Rectangle 37"/>
              <p:cNvSpPr>
                <a:spLocks noChangeArrowheads="1"/>
              </p:cNvSpPr>
              <p:nvPr/>
            </p:nvSpPr>
            <p:spPr bwMode="auto">
              <a:xfrm>
                <a:off x="912" y="2976"/>
                <a:ext cx="864" cy="96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18" name="Rectangle 38"/>
              <p:cNvSpPr>
                <a:spLocks noChangeArrowheads="1"/>
              </p:cNvSpPr>
              <p:nvPr/>
            </p:nvSpPr>
            <p:spPr bwMode="auto">
              <a:xfrm>
                <a:off x="624" y="3216"/>
                <a:ext cx="1152" cy="72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19" name="Rectangle 39"/>
              <p:cNvSpPr>
                <a:spLocks noChangeArrowheads="1"/>
              </p:cNvSpPr>
              <p:nvPr/>
            </p:nvSpPr>
            <p:spPr bwMode="auto">
              <a:xfrm>
                <a:off x="624" y="3456"/>
                <a:ext cx="1152" cy="48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20" name="Rectangle 40"/>
              <p:cNvSpPr>
                <a:spLocks noChangeArrowheads="1"/>
              </p:cNvSpPr>
              <p:nvPr/>
            </p:nvSpPr>
            <p:spPr bwMode="auto">
              <a:xfrm>
                <a:off x="624" y="3696"/>
                <a:ext cx="1152" cy="24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21" name="Text Box 41"/>
              <p:cNvSpPr txBox="1">
                <a:spLocks noChangeArrowheads="1"/>
              </p:cNvSpPr>
              <p:nvPr/>
            </p:nvSpPr>
            <p:spPr bwMode="auto">
              <a:xfrm>
                <a:off x="662" y="296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148522" name="Text Box 42"/>
              <p:cNvSpPr txBox="1">
                <a:spLocks noChangeArrowheads="1"/>
              </p:cNvSpPr>
              <p:nvPr/>
            </p:nvSpPr>
            <p:spPr bwMode="auto">
              <a:xfrm>
                <a:off x="672" y="32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148523" name="Text Box 43"/>
              <p:cNvSpPr txBox="1">
                <a:spLocks noChangeArrowheads="1"/>
              </p:cNvSpPr>
              <p:nvPr/>
            </p:nvSpPr>
            <p:spPr bwMode="auto">
              <a:xfrm>
                <a:off x="672" y="34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148524" name="Text Box 44"/>
              <p:cNvSpPr txBox="1">
                <a:spLocks noChangeArrowheads="1"/>
              </p:cNvSpPr>
              <p:nvPr/>
            </p:nvSpPr>
            <p:spPr bwMode="auto">
              <a:xfrm>
                <a:off x="672" y="369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4</a:t>
                </a:r>
                <a:endParaRPr lang="en-US"/>
              </a:p>
            </p:txBody>
          </p:sp>
        </p:grpSp>
        <p:sp>
          <p:nvSpPr>
            <p:cNvPr id="148525" name="Text Box 45"/>
            <p:cNvSpPr txBox="1">
              <a:spLocks noChangeArrowheads="1"/>
            </p:cNvSpPr>
            <p:nvPr/>
          </p:nvSpPr>
          <p:spPr bwMode="auto">
            <a:xfrm>
              <a:off x="1528" y="2960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Courier New" panose="02070309020205020404" pitchFamily="49" charset="0"/>
                </a:rPr>
                <a:t>i</a:t>
              </a:r>
              <a:endParaRPr lang="en-US" b="1">
                <a:latin typeface="Courier New" panose="02070309020205020404" pitchFamily="49" charset="0"/>
              </a:endParaRPr>
            </a:p>
          </p:txBody>
        </p:sp>
      </p:grpSp>
      <p:pic>
        <p:nvPicPr>
          <p:cNvPr id="148526" name="Picture 4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18605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8527" name="Text Box 47"/>
          <p:cNvSpPr txBox="1">
            <a:spLocks noChangeArrowheads="1"/>
          </p:cNvSpPr>
          <p:nvPr/>
        </p:nvSpPr>
        <p:spPr bwMode="auto">
          <a:xfrm>
            <a:off x="2438400" y="46482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148528" name="Text Box 48"/>
          <p:cNvSpPr txBox="1">
            <a:spLocks noChangeArrowheads="1"/>
          </p:cNvSpPr>
          <p:nvPr/>
        </p:nvSpPr>
        <p:spPr bwMode="auto">
          <a:xfrm>
            <a:off x="533400" y="1341438"/>
            <a:ext cx="205422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800080"/>
                </a:solidFill>
              </a:rPr>
              <a:t>VoiceCode</a:t>
            </a:r>
          </a:p>
          <a:p>
            <a:r>
              <a:rPr lang="en-US">
                <a:solidFill>
                  <a:srgbClr val="800080"/>
                </a:solidFill>
              </a:rPr>
              <a:t>[Desilets 2004]</a:t>
            </a:r>
            <a:endParaRPr lang="en-US" sz="3200"/>
          </a:p>
        </p:txBody>
      </p:sp>
      <p:sp>
        <p:nvSpPr>
          <p:cNvPr id="148512" name="Text Box 32"/>
          <p:cNvSpPr txBox="1">
            <a:spLocks noChangeArrowheads="1"/>
          </p:cNvSpPr>
          <p:nvPr/>
        </p:nvSpPr>
        <p:spPr bwMode="auto">
          <a:xfrm>
            <a:off x="3336925" y="1371600"/>
            <a:ext cx="50450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333366"/>
                </a:solidFill>
                <a:latin typeface="Arial" panose="020B0604020202020204" pitchFamily="34" charset="0"/>
              </a:rPr>
              <a:t>for loop … after left paren … declare india of type integer … assign zero … after semi … recall one … less than ten … after semi … recall one … increment … after left brace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3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int i = 0</a:t>
            </a:r>
            <a:r>
              <a:rPr lang="en-US" sz="1800" b="1">
                <a:latin typeface="Courier New" panose="02070309020205020404" pitchFamily="49" charset="0"/>
              </a:rPr>
              <a:t>;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i &lt; 10</a:t>
            </a:r>
            <a:r>
              <a:rPr lang="en-US" sz="1800" b="1">
                <a:latin typeface="Courier New" panose="02070309020205020404" pitchFamily="49" charset="0"/>
              </a:rPr>
              <a:t>; i++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▌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Monotype Sorts" pitchFamily="-125" charset="2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50548" name="Group 20"/>
          <p:cNvGrpSpPr>
            <a:grpSpLocks/>
          </p:cNvGrpSpPr>
          <p:nvPr/>
        </p:nvGrpSpPr>
        <p:grpSpPr bwMode="auto">
          <a:xfrm>
            <a:off x="990600" y="4699000"/>
            <a:ext cx="1828800" cy="1625600"/>
            <a:chOff x="624" y="2960"/>
            <a:chExt cx="1152" cy="1024"/>
          </a:xfrm>
        </p:grpSpPr>
        <p:grpSp>
          <p:nvGrpSpPr>
            <p:cNvPr id="150537" name="Group 9"/>
            <p:cNvGrpSpPr>
              <a:grpSpLocks/>
            </p:cNvGrpSpPr>
            <p:nvPr/>
          </p:nvGrpSpPr>
          <p:grpSpPr bwMode="auto">
            <a:xfrm>
              <a:off x="624" y="2966"/>
              <a:ext cx="1152" cy="1018"/>
              <a:chOff x="624" y="2966"/>
              <a:chExt cx="1152" cy="1018"/>
            </a:xfrm>
          </p:grpSpPr>
          <p:sp>
            <p:nvSpPr>
              <p:cNvPr id="150538" name="Rectangle 10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1152" cy="960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39" name="Rectangle 11"/>
              <p:cNvSpPr>
                <a:spLocks noChangeArrowheads="1"/>
              </p:cNvSpPr>
              <p:nvPr/>
            </p:nvSpPr>
            <p:spPr bwMode="auto">
              <a:xfrm>
                <a:off x="912" y="2976"/>
                <a:ext cx="864" cy="96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40" name="Rectangle 12"/>
              <p:cNvSpPr>
                <a:spLocks noChangeArrowheads="1"/>
              </p:cNvSpPr>
              <p:nvPr/>
            </p:nvSpPr>
            <p:spPr bwMode="auto">
              <a:xfrm>
                <a:off x="624" y="3216"/>
                <a:ext cx="1152" cy="72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41" name="Rectangle 13"/>
              <p:cNvSpPr>
                <a:spLocks noChangeArrowheads="1"/>
              </p:cNvSpPr>
              <p:nvPr/>
            </p:nvSpPr>
            <p:spPr bwMode="auto">
              <a:xfrm>
                <a:off x="624" y="3456"/>
                <a:ext cx="1152" cy="48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42" name="Rectangle 14"/>
              <p:cNvSpPr>
                <a:spLocks noChangeArrowheads="1"/>
              </p:cNvSpPr>
              <p:nvPr/>
            </p:nvSpPr>
            <p:spPr bwMode="auto">
              <a:xfrm>
                <a:off x="624" y="3696"/>
                <a:ext cx="1152" cy="24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43" name="Text Box 15"/>
              <p:cNvSpPr txBox="1">
                <a:spLocks noChangeArrowheads="1"/>
              </p:cNvSpPr>
              <p:nvPr/>
            </p:nvSpPr>
            <p:spPr bwMode="auto">
              <a:xfrm>
                <a:off x="662" y="296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150544" name="Text Box 16"/>
              <p:cNvSpPr txBox="1">
                <a:spLocks noChangeArrowheads="1"/>
              </p:cNvSpPr>
              <p:nvPr/>
            </p:nvSpPr>
            <p:spPr bwMode="auto">
              <a:xfrm>
                <a:off x="672" y="32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150545" name="Text Box 17"/>
              <p:cNvSpPr txBox="1">
                <a:spLocks noChangeArrowheads="1"/>
              </p:cNvSpPr>
              <p:nvPr/>
            </p:nvSpPr>
            <p:spPr bwMode="auto">
              <a:xfrm>
                <a:off x="672" y="34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150546" name="Text Box 18"/>
              <p:cNvSpPr txBox="1">
                <a:spLocks noChangeArrowheads="1"/>
              </p:cNvSpPr>
              <p:nvPr/>
            </p:nvSpPr>
            <p:spPr bwMode="auto">
              <a:xfrm>
                <a:off x="672" y="369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4</a:t>
                </a:r>
                <a:endParaRPr lang="en-US"/>
              </a:p>
            </p:txBody>
          </p:sp>
        </p:grpSp>
        <p:sp>
          <p:nvSpPr>
            <p:cNvPr id="150547" name="Text Box 19"/>
            <p:cNvSpPr txBox="1">
              <a:spLocks noChangeArrowheads="1"/>
            </p:cNvSpPr>
            <p:nvPr/>
          </p:nvSpPr>
          <p:spPr bwMode="auto">
            <a:xfrm>
              <a:off x="1528" y="2960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Courier New" panose="02070309020205020404" pitchFamily="49" charset="0"/>
                </a:rPr>
                <a:t>i</a:t>
              </a:r>
              <a:endParaRPr lang="en-US" b="1">
                <a:latin typeface="Courier New" panose="02070309020205020404" pitchFamily="49" charset="0"/>
              </a:endParaRPr>
            </a:p>
          </p:txBody>
        </p:sp>
      </p:grpSp>
      <p:sp>
        <p:nvSpPr>
          <p:cNvPr id="150550" name="Rectangle 22"/>
          <p:cNvSpPr>
            <a:spLocks noChangeArrowheads="1"/>
          </p:cNvSpPr>
          <p:nvPr/>
        </p:nvSpPr>
        <p:spPr bwMode="auto">
          <a:xfrm>
            <a:off x="533400" y="76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/>
              <a:t>Current Tools are Awkward!</a:t>
            </a:r>
          </a:p>
        </p:txBody>
      </p:sp>
      <p:sp>
        <p:nvSpPr>
          <p:cNvPr id="150552" name="Rectangle 24"/>
          <p:cNvSpPr>
            <a:spLocks noChangeArrowheads="1"/>
          </p:cNvSpPr>
          <p:nvPr/>
        </p:nvSpPr>
        <p:spPr bwMode="auto">
          <a:xfrm>
            <a:off x="4343400" y="2349500"/>
            <a:ext cx="3835400" cy="3048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4" name="Rectangle 26"/>
          <p:cNvSpPr>
            <a:spLocks noChangeArrowheads="1"/>
          </p:cNvSpPr>
          <p:nvPr/>
        </p:nvSpPr>
        <p:spPr bwMode="auto">
          <a:xfrm>
            <a:off x="3378200" y="2654300"/>
            <a:ext cx="1117600" cy="3048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0573" name="Group 45"/>
          <p:cNvGrpSpPr>
            <a:grpSpLocks/>
          </p:cNvGrpSpPr>
          <p:nvPr/>
        </p:nvGrpSpPr>
        <p:grpSpPr bwMode="auto">
          <a:xfrm>
            <a:off x="990600" y="4699000"/>
            <a:ext cx="1828800" cy="1625600"/>
            <a:chOff x="624" y="2960"/>
            <a:chExt cx="1152" cy="1024"/>
          </a:xfrm>
        </p:grpSpPr>
        <p:grpSp>
          <p:nvGrpSpPr>
            <p:cNvPr id="150574" name="Group 46"/>
            <p:cNvGrpSpPr>
              <a:grpSpLocks/>
            </p:cNvGrpSpPr>
            <p:nvPr/>
          </p:nvGrpSpPr>
          <p:grpSpPr bwMode="auto">
            <a:xfrm>
              <a:off x="624" y="2966"/>
              <a:ext cx="1152" cy="1018"/>
              <a:chOff x="624" y="2966"/>
              <a:chExt cx="1152" cy="1018"/>
            </a:xfrm>
          </p:grpSpPr>
          <p:sp>
            <p:nvSpPr>
              <p:cNvPr id="150575" name="Rectangle 47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1152" cy="960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76" name="Rectangle 48"/>
              <p:cNvSpPr>
                <a:spLocks noChangeArrowheads="1"/>
              </p:cNvSpPr>
              <p:nvPr/>
            </p:nvSpPr>
            <p:spPr bwMode="auto">
              <a:xfrm>
                <a:off x="912" y="2976"/>
                <a:ext cx="864" cy="96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77" name="Rectangle 49"/>
              <p:cNvSpPr>
                <a:spLocks noChangeArrowheads="1"/>
              </p:cNvSpPr>
              <p:nvPr/>
            </p:nvSpPr>
            <p:spPr bwMode="auto">
              <a:xfrm>
                <a:off x="624" y="3216"/>
                <a:ext cx="1152" cy="72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78" name="Rectangle 50"/>
              <p:cNvSpPr>
                <a:spLocks noChangeArrowheads="1"/>
              </p:cNvSpPr>
              <p:nvPr/>
            </p:nvSpPr>
            <p:spPr bwMode="auto">
              <a:xfrm>
                <a:off x="624" y="3456"/>
                <a:ext cx="1152" cy="48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79" name="Rectangle 51"/>
              <p:cNvSpPr>
                <a:spLocks noChangeArrowheads="1"/>
              </p:cNvSpPr>
              <p:nvPr/>
            </p:nvSpPr>
            <p:spPr bwMode="auto">
              <a:xfrm>
                <a:off x="624" y="3696"/>
                <a:ext cx="1152" cy="24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80" name="Text Box 52"/>
              <p:cNvSpPr txBox="1">
                <a:spLocks noChangeArrowheads="1"/>
              </p:cNvSpPr>
              <p:nvPr/>
            </p:nvSpPr>
            <p:spPr bwMode="auto">
              <a:xfrm>
                <a:off x="662" y="296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150581" name="Text Box 53"/>
              <p:cNvSpPr txBox="1">
                <a:spLocks noChangeArrowheads="1"/>
              </p:cNvSpPr>
              <p:nvPr/>
            </p:nvSpPr>
            <p:spPr bwMode="auto">
              <a:xfrm>
                <a:off x="672" y="32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150582" name="Text Box 54"/>
              <p:cNvSpPr txBox="1">
                <a:spLocks noChangeArrowheads="1"/>
              </p:cNvSpPr>
              <p:nvPr/>
            </p:nvSpPr>
            <p:spPr bwMode="auto">
              <a:xfrm>
                <a:off x="672" y="34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150583" name="Text Box 55"/>
              <p:cNvSpPr txBox="1">
                <a:spLocks noChangeArrowheads="1"/>
              </p:cNvSpPr>
              <p:nvPr/>
            </p:nvSpPr>
            <p:spPr bwMode="auto">
              <a:xfrm>
                <a:off x="672" y="369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4</a:t>
                </a:r>
                <a:endParaRPr lang="en-US"/>
              </a:p>
            </p:txBody>
          </p:sp>
        </p:grpSp>
        <p:sp>
          <p:nvSpPr>
            <p:cNvPr id="150584" name="Text Box 56"/>
            <p:cNvSpPr txBox="1">
              <a:spLocks noChangeArrowheads="1"/>
            </p:cNvSpPr>
            <p:nvPr/>
          </p:nvSpPr>
          <p:spPr bwMode="auto">
            <a:xfrm>
              <a:off x="1528" y="2960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Courier New" panose="02070309020205020404" pitchFamily="49" charset="0"/>
                </a:rPr>
                <a:t>i</a:t>
              </a:r>
              <a:endParaRPr lang="en-US" b="1">
                <a:latin typeface="Courier New" panose="02070309020205020404" pitchFamily="49" charset="0"/>
              </a:endParaRPr>
            </a:p>
          </p:txBody>
        </p:sp>
      </p:grpSp>
      <p:pic>
        <p:nvPicPr>
          <p:cNvPr id="150585" name="Picture 5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18605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0586" name="Text Box 58"/>
          <p:cNvSpPr txBox="1">
            <a:spLocks noChangeArrowheads="1"/>
          </p:cNvSpPr>
          <p:nvPr/>
        </p:nvSpPr>
        <p:spPr bwMode="auto">
          <a:xfrm>
            <a:off x="2438400" y="46482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150587" name="Text Box 59"/>
          <p:cNvSpPr txBox="1">
            <a:spLocks noChangeArrowheads="1"/>
          </p:cNvSpPr>
          <p:nvPr/>
        </p:nvSpPr>
        <p:spPr bwMode="auto">
          <a:xfrm>
            <a:off x="533400" y="1341438"/>
            <a:ext cx="205422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800080"/>
                </a:solidFill>
              </a:rPr>
              <a:t>VoiceCode</a:t>
            </a:r>
          </a:p>
          <a:p>
            <a:r>
              <a:rPr lang="en-US">
                <a:solidFill>
                  <a:srgbClr val="800080"/>
                </a:solidFill>
              </a:rPr>
              <a:t>[Desilets 2004]</a:t>
            </a:r>
            <a:endParaRPr lang="en-US" sz="3200"/>
          </a:p>
        </p:txBody>
      </p:sp>
      <p:sp>
        <p:nvSpPr>
          <p:cNvPr id="150555" name="AutoShape 27"/>
          <p:cNvSpPr>
            <a:spLocks noChangeArrowheads="1"/>
          </p:cNvSpPr>
          <p:nvPr/>
        </p:nvSpPr>
        <p:spPr bwMode="auto">
          <a:xfrm>
            <a:off x="3048000" y="1295400"/>
            <a:ext cx="5334000" cy="1752600"/>
          </a:xfrm>
          <a:prstGeom prst="wedgeRoundRectCallout">
            <a:avLst>
              <a:gd name="adj1" fmla="val -67856"/>
              <a:gd name="adj2" fmla="val 80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50557" name="Text Box 29"/>
          <p:cNvSpPr txBox="1">
            <a:spLocks noChangeArrowheads="1"/>
          </p:cNvSpPr>
          <p:nvPr/>
        </p:nvSpPr>
        <p:spPr bwMode="auto">
          <a:xfrm>
            <a:off x="3336925" y="1371600"/>
            <a:ext cx="50450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333366"/>
                </a:solidFill>
                <a:latin typeface="Arial" panose="020B0604020202020204" pitchFamily="34" charset="0"/>
              </a:rPr>
              <a:t>for loop … after left paren … declare india of type integer … assign zero … after semi … recall one … less than ten … after semi … recall one … increment … after left brace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Programming by Voice Related Work</a:t>
            </a:r>
            <a:endParaRPr lang="en-US"/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1524000" y="1524000"/>
            <a:ext cx="6629400" cy="4114800"/>
          </a:xfrm>
          <a:prstGeom prst="rect">
            <a:avLst/>
          </a:prstGeom>
          <a:gradFill rotWithShape="0">
            <a:gsLst>
              <a:gs pos="0">
                <a:srgbClr val="EAF1F8"/>
              </a:gs>
              <a:gs pos="100000">
                <a:srgbClr val="EAF1F8">
                  <a:gamma/>
                  <a:shade val="68627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09" name="Line 9"/>
          <p:cNvSpPr>
            <a:spLocks noChangeShapeType="1"/>
          </p:cNvSpPr>
          <p:nvPr/>
        </p:nvSpPr>
        <p:spPr bwMode="auto">
          <a:xfrm>
            <a:off x="1524000" y="5638800"/>
            <a:ext cx="693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0" name="Line 10"/>
          <p:cNvSpPr>
            <a:spLocks noChangeShapeType="1"/>
          </p:cNvSpPr>
          <p:nvPr/>
        </p:nvSpPr>
        <p:spPr bwMode="auto">
          <a:xfrm>
            <a:off x="1524000" y="1219200"/>
            <a:ext cx="0" cy="441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1" name="Text Box 11"/>
          <p:cNvSpPr txBox="1">
            <a:spLocks noChangeArrowheads="1"/>
          </p:cNvSpPr>
          <p:nvPr/>
        </p:nvSpPr>
        <p:spPr bwMode="auto">
          <a:xfrm>
            <a:off x="6172200" y="5715000"/>
            <a:ext cx="207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Human-Centric</a:t>
            </a:r>
          </a:p>
        </p:txBody>
      </p:sp>
      <p:sp>
        <p:nvSpPr>
          <p:cNvPr id="281612" name="Text Box 12"/>
          <p:cNvSpPr txBox="1">
            <a:spLocks noChangeArrowheads="1"/>
          </p:cNvSpPr>
          <p:nvPr/>
        </p:nvSpPr>
        <p:spPr bwMode="auto">
          <a:xfrm>
            <a:off x="1484313" y="5715000"/>
            <a:ext cx="240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Computer-Centric</a:t>
            </a:r>
          </a:p>
        </p:txBody>
      </p:sp>
      <p:sp>
        <p:nvSpPr>
          <p:cNvPr id="281614" name="Text Box 14"/>
          <p:cNvSpPr txBox="1">
            <a:spLocks noChangeArrowheads="1"/>
          </p:cNvSpPr>
          <p:nvPr/>
        </p:nvSpPr>
        <p:spPr bwMode="auto">
          <a:xfrm>
            <a:off x="279400" y="1524000"/>
            <a:ext cx="1233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rgbClr val="000080"/>
                </a:solidFill>
              </a:rPr>
              <a:t>Multiple</a:t>
            </a:r>
          </a:p>
          <a:p>
            <a:pPr algn="r"/>
            <a:r>
              <a:rPr lang="en-US">
                <a:solidFill>
                  <a:srgbClr val="000080"/>
                </a:solidFill>
              </a:rPr>
              <a:t>Tasks</a:t>
            </a:r>
          </a:p>
        </p:txBody>
      </p:sp>
      <p:sp>
        <p:nvSpPr>
          <p:cNvPr id="281615" name="Text Box 15"/>
          <p:cNvSpPr txBox="1">
            <a:spLocks noChangeArrowheads="1"/>
          </p:cNvSpPr>
          <p:nvPr/>
        </p:nvSpPr>
        <p:spPr bwMode="auto">
          <a:xfrm>
            <a:off x="76200" y="4876800"/>
            <a:ext cx="14366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rgbClr val="000080"/>
                </a:solidFill>
              </a:rPr>
              <a:t>Authoring</a:t>
            </a:r>
            <a:br>
              <a:rPr lang="en-US">
                <a:solidFill>
                  <a:srgbClr val="000080"/>
                </a:solidFill>
              </a:rPr>
            </a:br>
            <a:r>
              <a:rPr lang="en-US">
                <a:solidFill>
                  <a:srgbClr val="000080"/>
                </a:solidFill>
              </a:rPr>
              <a:t>Only</a:t>
            </a:r>
          </a:p>
        </p:txBody>
      </p:sp>
      <p:sp>
        <p:nvSpPr>
          <p:cNvPr id="281617" name="Text Box 17"/>
          <p:cNvSpPr txBox="1">
            <a:spLocks noChangeArrowheads="1"/>
          </p:cNvSpPr>
          <p:nvPr/>
        </p:nvSpPr>
        <p:spPr bwMode="auto">
          <a:xfrm>
            <a:off x="6553200" y="2362200"/>
            <a:ext cx="153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Arnold ‘00</a:t>
            </a:r>
          </a:p>
        </p:txBody>
      </p:sp>
      <p:sp>
        <p:nvSpPr>
          <p:cNvPr id="281618" name="Text Box 18"/>
          <p:cNvSpPr txBox="1">
            <a:spLocks noChangeArrowheads="1"/>
          </p:cNvSpPr>
          <p:nvPr/>
        </p:nvSpPr>
        <p:spPr bwMode="auto">
          <a:xfrm>
            <a:off x="1981200" y="3505200"/>
            <a:ext cx="1293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91919"/>
                </a:solidFill>
              </a:rPr>
              <a:t>Snell ‘00</a:t>
            </a:r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6172200" y="44196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91919"/>
                </a:solidFill>
              </a:rPr>
              <a:t>Price ‘00 ‘02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1981200" y="3886200"/>
            <a:ext cx="213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91919"/>
                </a:solidFill>
              </a:rPr>
              <a:t>Desilets ‘01 ‘04</a:t>
            </a:r>
          </a:p>
        </p:txBody>
      </p:sp>
      <p:sp>
        <p:nvSpPr>
          <p:cNvPr id="281622" name="Text Box 22"/>
          <p:cNvSpPr txBox="1">
            <a:spLocks noChangeArrowheads="1"/>
          </p:cNvSpPr>
          <p:nvPr/>
        </p:nvSpPr>
        <p:spPr bwMode="auto">
          <a:xfrm>
            <a:off x="3124200" y="5105400"/>
            <a:ext cx="127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91919"/>
                </a:solidFill>
              </a:rPr>
              <a:t>Gray ‘03</a:t>
            </a:r>
          </a:p>
        </p:txBody>
      </p:sp>
      <p:sp>
        <p:nvSpPr>
          <p:cNvPr id="281626" name="Oval 26"/>
          <p:cNvSpPr>
            <a:spLocks noChangeArrowheads="1"/>
          </p:cNvSpPr>
          <p:nvPr/>
        </p:nvSpPr>
        <p:spPr bwMode="auto">
          <a:xfrm>
            <a:off x="6477000" y="1473200"/>
            <a:ext cx="1828800" cy="685800"/>
          </a:xfrm>
          <a:prstGeom prst="ellipse">
            <a:avLst/>
          </a:prstGeom>
          <a:solidFill>
            <a:srgbClr val="FFFF9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23" name="Text Box 23"/>
          <p:cNvSpPr txBox="1">
            <a:spLocks noChangeArrowheads="1"/>
          </p:cNvSpPr>
          <p:nvPr/>
        </p:nvSpPr>
        <p:spPr bwMode="auto">
          <a:xfrm>
            <a:off x="6705600" y="1600200"/>
            <a:ext cx="137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919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Begel ‘05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28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816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28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17" grpId="0"/>
      <p:bldP spid="281618" grpId="0"/>
      <p:bldP spid="281626" grpId="0" animBg="1"/>
      <p:bldP spid="2816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500"/>
              <a:t>How do Programmers Speak Code?</a:t>
            </a: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19600"/>
          </a:xfrm>
        </p:spPr>
        <p:txBody>
          <a:bodyPr/>
          <a:lstStyle/>
          <a:p>
            <a:pPr marL="533400" indent="-533400"/>
            <a:r>
              <a:rPr lang="en-US"/>
              <a:t>10 programmers read Java code out loud</a:t>
            </a:r>
          </a:p>
          <a:p>
            <a:pPr marL="533400" indent="-533400"/>
            <a:r>
              <a:rPr lang="en-US"/>
              <a:t>Most programmers spoke the same way</a:t>
            </a:r>
          </a:p>
          <a:p>
            <a:pPr marL="533400" indent="-533400"/>
            <a:r>
              <a:rPr lang="en-US"/>
              <a:t>But, there were some interesting differences...</a:t>
            </a:r>
            <a:endParaRPr lang="en-US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ChangeArrowheads="1"/>
          </p:cNvSpPr>
          <p:nvPr/>
        </p:nvSpPr>
        <p:spPr bwMode="auto">
          <a:xfrm>
            <a:off x="1066800" y="1600200"/>
            <a:ext cx="7315200" cy="4419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rgbClr val="004080"/>
                </a:solidFill>
              </a:rPr>
              <a:t>Awkwardness by Design (Structural)</a:t>
            </a:r>
          </a:p>
          <a:p>
            <a:pPr lvl="1" algn="ctr" eaLnBrk="1" hangingPunct="1">
              <a:spcBef>
                <a:spcPct val="20000"/>
              </a:spcBef>
            </a:pPr>
            <a:endParaRPr lang="en-US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(int)foo</a:t>
            </a:r>
          </a:p>
          <a:p>
            <a:pPr algn="ctr" eaLnBrk="1" hangingPunct="1">
              <a:spcBef>
                <a:spcPct val="20000"/>
              </a:spcBef>
            </a:pPr>
            <a:endParaRPr lang="en-US" sz="2800" b="1">
              <a:solidFill>
                <a:srgbClr val="00800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(3 + 5) * 7</a:t>
            </a:r>
            <a:endParaRPr lang="en-US" sz="3200" b="1">
              <a:solidFill>
                <a:srgbClr val="008000"/>
              </a:solidFill>
            </a:endParaRPr>
          </a:p>
          <a:p>
            <a:pPr algn="ctr"/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500"/>
              <a:t>How do Programmers Speak Code?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500"/>
              <a:t>How do Programmers Speak Code?</a:t>
            </a:r>
            <a:endParaRPr lang="en-US"/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990600" y="1600200"/>
            <a:ext cx="7391400" cy="4419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r>
              <a:rPr lang="en-US" sz="3200">
                <a:solidFill>
                  <a:srgbClr val="004080"/>
                </a:solidFill>
              </a:rPr>
              <a:t>	      Individual Inconsistency</a:t>
            </a:r>
            <a:br>
              <a:rPr lang="en-US" sz="3200">
                <a:solidFill>
                  <a:srgbClr val="004080"/>
                </a:solidFill>
              </a:rPr>
            </a:br>
            <a:r>
              <a:rPr lang="en-US" sz="3200">
                <a:solidFill>
                  <a:srgbClr val="004080"/>
                </a:solidFill>
              </a:rPr>
              <a:t/>
            </a:r>
            <a:br>
              <a:rPr lang="en-US" sz="3200">
                <a:solidFill>
                  <a:srgbClr val="004080"/>
                </a:solidFill>
              </a:rPr>
            </a:b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	  </a:t>
            </a: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3200">
                <a:solidFill>
                  <a:srgbClr val="004080"/>
                </a:solidFill>
              </a:rPr>
              <a:t> vs. </a:t>
            </a:r>
            <a:br>
              <a:rPr lang="en-US" sz="3200">
                <a:solidFill>
                  <a:srgbClr val="004080"/>
                </a:solidFill>
              </a:rPr>
            </a:br>
            <a:r>
              <a:rPr lang="en-US" sz="3200">
                <a:solidFill>
                  <a:srgbClr val="004080"/>
                </a:solidFill>
              </a:rPr>
              <a:t>	    </a:t>
            </a: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System out println</a:t>
            </a:r>
            <a:endParaRPr lang="en-US" sz="3200">
              <a:solidFill>
                <a:srgbClr val="00408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endParaRPr lang="en-US" sz="3200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		bar sub i</a:t>
            </a:r>
            <a:r>
              <a:rPr lang="en-US" sz="3200">
                <a:solidFill>
                  <a:srgbClr val="004080"/>
                </a:solidFill>
              </a:rPr>
              <a:t> vs. </a:t>
            </a:r>
            <a:br>
              <a:rPr lang="en-US" sz="3200">
                <a:solidFill>
                  <a:srgbClr val="004080"/>
                </a:solidFill>
              </a:rPr>
            </a:br>
            <a:r>
              <a:rPr lang="en-US" sz="3200">
                <a:solidFill>
                  <a:srgbClr val="004080"/>
                </a:solidFill>
              </a:rPr>
              <a:t>		</a:t>
            </a: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bar of i</a:t>
            </a:r>
            <a:r>
              <a:rPr lang="en-US" sz="3200">
                <a:solidFill>
                  <a:srgbClr val="004080"/>
                </a:solidFill>
              </a:rPr>
              <a:t> vs. </a:t>
            </a:r>
            <a:br>
              <a:rPr lang="en-US" sz="3200">
                <a:solidFill>
                  <a:srgbClr val="004080"/>
                </a:solidFill>
              </a:rPr>
            </a:br>
            <a:r>
              <a:rPr lang="en-US" sz="3200">
                <a:solidFill>
                  <a:srgbClr val="004080"/>
                </a:solidFill>
              </a:rPr>
              <a:t>		</a:t>
            </a: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i from bar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500"/>
              <a:t>How do Programmers Speak Code?</a:t>
            </a:r>
            <a:endParaRPr lang="en-US"/>
          </a:p>
        </p:txBody>
      </p:sp>
      <p:sp>
        <p:nvSpPr>
          <p:cNvPr id="351235" name="Rectangle 3"/>
          <p:cNvSpPr>
            <a:spLocks noChangeArrowheads="1"/>
          </p:cNvSpPr>
          <p:nvPr/>
        </p:nvSpPr>
        <p:spPr bwMode="auto">
          <a:xfrm>
            <a:off x="1143000" y="1600200"/>
            <a:ext cx="7086600" cy="4419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3200">
                <a:solidFill>
                  <a:srgbClr val="004080"/>
                </a:solidFill>
              </a:rPr>
              <a:t>Native English speakers vs. </a:t>
            </a:r>
            <a:br>
              <a:rPr lang="en-US" sz="3200">
                <a:solidFill>
                  <a:srgbClr val="004080"/>
                </a:solidFill>
              </a:rPr>
            </a:br>
            <a:r>
              <a:rPr lang="en-US" sz="3200">
                <a:solidFill>
                  <a:srgbClr val="004080"/>
                </a:solidFill>
              </a:rPr>
              <a:t>non-native speakers (Pronunciation)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US" sz="3200">
              <a:solidFill>
                <a:srgbClr val="00408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tur</a:t>
            </a:r>
            <a:r>
              <a:rPr lang="en-US" sz="2800">
                <a:solidFill>
                  <a:srgbClr val="004080"/>
                </a:solidFill>
              </a:rPr>
              <a:t> vs. </a:t>
            </a: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t u r</a:t>
            </a:r>
            <a:r>
              <a:rPr lang="en-US" b="1">
                <a:solidFill>
                  <a:srgbClr val="004080"/>
                </a:solidFill>
              </a:rPr>
              <a:t/>
            </a:r>
            <a:br>
              <a:rPr lang="en-US" b="1">
                <a:solidFill>
                  <a:srgbClr val="004080"/>
                </a:solidFill>
              </a:rPr>
            </a:br>
            <a:endParaRPr lang="en-US" b="1">
              <a:solidFill>
                <a:srgbClr val="00408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println</a:t>
            </a:r>
            <a:endParaRPr lang="en-US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b="1">
                <a:solidFill>
                  <a:srgbClr val="004080"/>
                </a:solidFill>
              </a:rPr>
              <a:t/>
            </a:r>
            <a:br>
              <a:rPr lang="en-US" b="1">
                <a:solidFill>
                  <a:srgbClr val="004080"/>
                </a:solidFill>
              </a:rPr>
            </a:b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array[i++]</a:t>
            </a:r>
            <a:r>
              <a:rPr lang="en-US" sz="2800" b="1">
                <a:solidFill>
                  <a:schemeClr val="accent2"/>
                </a:solidFill>
              </a:rPr>
              <a:t> </a:t>
            </a:r>
            <a:r>
              <a:rPr lang="en-US" sz="2800">
                <a:solidFill>
                  <a:srgbClr val="004080"/>
                </a:solidFill>
              </a:rPr>
              <a:t>vs</a:t>
            </a:r>
            <a:r>
              <a:rPr lang="en-US" sz="3200">
                <a:solidFill>
                  <a:srgbClr val="004080"/>
                </a:solidFill>
              </a:rPr>
              <a:t>.</a:t>
            </a:r>
            <a:r>
              <a:rPr lang="en-US" sz="2800" b="1">
                <a:solidFill>
                  <a:schemeClr val="tx2"/>
                </a:solidFill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array[i]++</a:t>
            </a:r>
            <a:endParaRPr lang="en-US"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458200" cy="914400"/>
          </a:xfrm>
        </p:spPr>
        <p:txBody>
          <a:bodyPr/>
          <a:lstStyle/>
          <a:p>
            <a:r>
              <a:rPr lang="en-US"/>
              <a:t>A More Natural Way to Code</a:t>
            </a:r>
          </a:p>
        </p:txBody>
      </p:sp>
      <p:sp>
        <p:nvSpPr>
          <p:cNvPr id="91143" name="AutoShape 7"/>
          <p:cNvSpPr>
            <a:spLocks noChangeArrowheads="1"/>
          </p:cNvSpPr>
          <p:nvPr/>
        </p:nvSpPr>
        <p:spPr bwMode="auto">
          <a:xfrm>
            <a:off x="2057400" y="1905000"/>
            <a:ext cx="5562600" cy="685800"/>
          </a:xfrm>
          <a:prstGeom prst="wedgeRoundRectCallout">
            <a:avLst>
              <a:gd name="adj1" fmla="val -50972"/>
              <a:gd name="adj2" fmla="val 20046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2286000" y="2057400"/>
            <a:ext cx="525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for int i equals zero i less than ten i plus plus</a:t>
            </a:r>
            <a:endParaRPr lang="en-US" sz="1800">
              <a:solidFill>
                <a:srgbClr val="004080"/>
              </a:solidFill>
              <a:latin typeface="Courier New" panose="02070309020205020404" pitchFamily="49" charset="0"/>
            </a:endParaRPr>
          </a:p>
        </p:txBody>
      </p:sp>
      <p:sp>
        <p:nvSpPr>
          <p:cNvPr id="91149" name="Rectangle 13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Rectangle 1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(int i = 0; i &lt; 10; i++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▌</a:t>
            </a:r>
            <a:endParaRPr lang="en-US" sz="1800" b="1">
              <a:latin typeface="Courier New" panose="02070309020205020404" pitchFamily="49" charset="0"/>
              <a:sym typeface="Monotype Sorts" pitchFamily="-125" charset="2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3" grpId="0" animBg="1"/>
      <p:bldP spid="911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Interactive Software Development</a:t>
            </a:r>
            <a:endParaRPr lang="en-US"/>
          </a:p>
        </p:txBody>
      </p:sp>
      <p:grpSp>
        <p:nvGrpSpPr>
          <p:cNvPr id="552982" name="Group 22"/>
          <p:cNvGrpSpPr>
            <a:grpSpLocks/>
          </p:cNvGrpSpPr>
          <p:nvPr/>
        </p:nvGrpSpPr>
        <p:grpSpPr bwMode="auto">
          <a:xfrm>
            <a:off x="609600" y="1600200"/>
            <a:ext cx="4114800" cy="2895600"/>
            <a:chOff x="384" y="1008"/>
            <a:chExt cx="2592" cy="1824"/>
          </a:xfrm>
        </p:grpSpPr>
        <p:sp>
          <p:nvSpPr>
            <p:cNvPr id="552975" name="Oval 15"/>
            <p:cNvSpPr>
              <a:spLocks noChangeArrowheads="1"/>
            </p:cNvSpPr>
            <p:nvPr/>
          </p:nvSpPr>
          <p:spPr bwMode="auto">
            <a:xfrm>
              <a:off x="1392" y="1248"/>
              <a:ext cx="1584" cy="1584"/>
            </a:xfrm>
            <a:prstGeom prst="ellipse">
              <a:avLst/>
            </a:prstGeom>
            <a:solidFill>
              <a:srgbClr val="FF6666">
                <a:alpha val="600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979" name="Text Box 19"/>
            <p:cNvSpPr txBox="1">
              <a:spLocks noChangeArrowheads="1"/>
            </p:cNvSpPr>
            <p:nvPr/>
          </p:nvSpPr>
          <p:spPr bwMode="auto">
            <a:xfrm>
              <a:off x="384" y="1008"/>
              <a:ext cx="151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Human-Computer</a:t>
              </a:r>
            </a:p>
            <a:p>
              <a:r>
                <a:rPr lang="en-US"/>
                <a:t>Interaction</a:t>
              </a:r>
            </a:p>
          </p:txBody>
        </p:sp>
      </p:grpSp>
      <p:grpSp>
        <p:nvGrpSpPr>
          <p:cNvPr id="552983" name="Group 23"/>
          <p:cNvGrpSpPr>
            <a:grpSpLocks/>
          </p:cNvGrpSpPr>
          <p:nvPr/>
        </p:nvGrpSpPr>
        <p:grpSpPr bwMode="auto">
          <a:xfrm>
            <a:off x="4114800" y="1600200"/>
            <a:ext cx="4375150" cy="2895600"/>
            <a:chOff x="2592" y="1008"/>
            <a:chExt cx="2756" cy="1824"/>
          </a:xfrm>
        </p:grpSpPr>
        <p:sp>
          <p:nvSpPr>
            <p:cNvPr id="552976" name="Oval 16"/>
            <p:cNvSpPr>
              <a:spLocks noChangeArrowheads="1"/>
            </p:cNvSpPr>
            <p:nvPr/>
          </p:nvSpPr>
          <p:spPr bwMode="auto">
            <a:xfrm>
              <a:off x="2592" y="1248"/>
              <a:ext cx="1584" cy="1584"/>
            </a:xfrm>
            <a:prstGeom prst="ellipse">
              <a:avLst/>
            </a:prstGeom>
            <a:solidFill>
              <a:schemeClr val="accent2">
                <a:alpha val="600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980" name="Text Box 20"/>
            <p:cNvSpPr txBox="1">
              <a:spLocks noChangeArrowheads="1"/>
            </p:cNvSpPr>
            <p:nvPr/>
          </p:nvSpPr>
          <p:spPr bwMode="auto">
            <a:xfrm>
              <a:off x="4176" y="1008"/>
              <a:ext cx="11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Programming</a:t>
              </a:r>
            </a:p>
            <a:p>
              <a:r>
                <a:rPr lang="en-US"/>
                <a:t>Languages</a:t>
              </a:r>
            </a:p>
          </p:txBody>
        </p:sp>
      </p:grpSp>
      <p:grpSp>
        <p:nvGrpSpPr>
          <p:cNvPr id="552984" name="Group 24"/>
          <p:cNvGrpSpPr>
            <a:grpSpLocks/>
          </p:cNvGrpSpPr>
          <p:nvPr/>
        </p:nvGrpSpPr>
        <p:grpSpPr bwMode="auto">
          <a:xfrm>
            <a:off x="2971800" y="3276600"/>
            <a:ext cx="2849563" cy="3124200"/>
            <a:chOff x="1872" y="2064"/>
            <a:chExt cx="1795" cy="1968"/>
          </a:xfrm>
        </p:grpSpPr>
        <p:sp>
          <p:nvSpPr>
            <p:cNvPr id="552977" name="Oval 17"/>
            <p:cNvSpPr>
              <a:spLocks noChangeArrowheads="1"/>
            </p:cNvSpPr>
            <p:nvPr/>
          </p:nvSpPr>
          <p:spPr bwMode="auto">
            <a:xfrm>
              <a:off x="2016" y="2064"/>
              <a:ext cx="1584" cy="1584"/>
            </a:xfrm>
            <a:prstGeom prst="ellipse">
              <a:avLst/>
            </a:prstGeom>
            <a:solidFill>
              <a:schemeClr val="hlink">
                <a:alpha val="600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981" name="Text Box 21"/>
            <p:cNvSpPr txBox="1">
              <a:spLocks noChangeArrowheads="1"/>
            </p:cNvSpPr>
            <p:nvPr/>
          </p:nvSpPr>
          <p:spPr bwMode="auto">
            <a:xfrm>
              <a:off x="1872" y="3744"/>
              <a:ext cx="17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Software Engineering</a:t>
              </a:r>
            </a:p>
          </p:txBody>
        </p:sp>
      </p:grpSp>
      <p:grpSp>
        <p:nvGrpSpPr>
          <p:cNvPr id="552988" name="Group 28"/>
          <p:cNvGrpSpPr>
            <a:grpSpLocks/>
          </p:cNvGrpSpPr>
          <p:nvPr/>
        </p:nvGrpSpPr>
        <p:grpSpPr bwMode="auto">
          <a:xfrm>
            <a:off x="228600" y="3581400"/>
            <a:ext cx="4114800" cy="1279525"/>
            <a:chOff x="144" y="2256"/>
            <a:chExt cx="2592" cy="806"/>
          </a:xfrm>
        </p:grpSpPr>
        <p:sp>
          <p:nvSpPr>
            <p:cNvPr id="552985" name="Line 25"/>
            <p:cNvSpPr>
              <a:spLocks noChangeShapeType="1"/>
            </p:cNvSpPr>
            <p:nvPr/>
          </p:nvSpPr>
          <p:spPr bwMode="auto">
            <a:xfrm flipV="1">
              <a:off x="1440" y="2256"/>
              <a:ext cx="1296" cy="52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986" name="Text Box 26"/>
            <p:cNvSpPr txBox="1">
              <a:spLocks noChangeArrowheads="1"/>
            </p:cNvSpPr>
            <p:nvPr/>
          </p:nvSpPr>
          <p:spPr bwMode="auto">
            <a:xfrm>
              <a:off x="144" y="2544"/>
              <a:ext cx="131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Human-Centric</a:t>
              </a:r>
            </a:p>
            <a:p>
              <a:r>
                <a:rPr lang="en-US"/>
                <a:t>Software Tools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 Many Ambiguities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(int i = 0; i &lt; 10; i++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93209" name="Group 25"/>
          <p:cNvGrpSpPr>
            <a:grpSpLocks/>
          </p:cNvGrpSpPr>
          <p:nvPr/>
        </p:nvGrpSpPr>
        <p:grpSpPr bwMode="auto">
          <a:xfrm>
            <a:off x="3276600" y="3124200"/>
            <a:ext cx="5562600" cy="685800"/>
            <a:chOff x="2064" y="1968"/>
            <a:chExt cx="3504" cy="432"/>
          </a:xfrm>
        </p:grpSpPr>
        <p:sp>
          <p:nvSpPr>
            <p:cNvPr id="93190" name="AutoShape 6"/>
            <p:cNvSpPr>
              <a:spLocks noChangeArrowheads="1"/>
            </p:cNvSpPr>
            <p:nvPr/>
          </p:nvSpPr>
          <p:spPr bwMode="auto">
            <a:xfrm>
              <a:off x="2064" y="1968"/>
              <a:ext cx="3504" cy="432"/>
            </a:xfrm>
            <a:prstGeom prst="wedgeRoundRectCallout">
              <a:avLst>
                <a:gd name="adj1" fmla="val -73259"/>
                <a:gd name="adj2" fmla="val 98843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93191" name="Text Box 7"/>
            <p:cNvSpPr txBox="1">
              <a:spLocks noChangeArrowheads="1"/>
            </p:cNvSpPr>
            <p:nvPr/>
          </p:nvSpPr>
          <p:spPr bwMode="auto">
            <a:xfrm>
              <a:off x="2160" y="2064"/>
              <a:ext cx="3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 i="1">
                  <a:solidFill>
                    <a:srgbClr val="E20B16"/>
                  </a:solidFill>
                  <a:latin typeface="Arial" panose="020B0604020202020204" pitchFamily="34" charset="0"/>
                </a:rPr>
                <a:t>4</a:t>
              </a:r>
              <a:r>
                <a:rPr 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int</a:t>
              </a:r>
              <a:r>
                <a:rPr 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 i="1">
                  <a:solidFill>
                    <a:srgbClr val="E20B16"/>
                  </a:solidFill>
                  <a:latin typeface="Arial" panose="020B0604020202020204" pitchFamily="34" charset="0"/>
                </a:rPr>
                <a:t>eye</a:t>
              </a:r>
              <a:r>
                <a:rPr 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equals</a:t>
              </a:r>
              <a:r>
                <a:rPr 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 i="1">
                  <a:solidFill>
                    <a:srgbClr val="E20B16"/>
                  </a:solidFill>
                  <a:latin typeface="Arial" panose="020B0604020202020204" pitchFamily="34" charset="0"/>
                </a:rPr>
                <a:t>0 aye</a:t>
              </a:r>
              <a:r>
                <a:rPr 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less</a:t>
              </a:r>
              <a:r>
                <a:rPr lang="en-US" sz="2000" i="1">
                  <a:solidFill>
                    <a:srgbClr val="80080F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 i="1">
                  <a:solidFill>
                    <a:srgbClr val="E20B16"/>
                  </a:solidFill>
                  <a:latin typeface="Arial" panose="020B0604020202020204" pitchFamily="34" charset="0"/>
                </a:rPr>
                <a:t>then</a:t>
              </a:r>
              <a:r>
                <a:rPr lang="en-US" sz="2000">
                  <a:solidFill>
                    <a:srgbClr val="E20B16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ten i plus plus</a:t>
              </a:r>
              <a:endParaRPr lang="en-US" sz="1800">
                <a:solidFill>
                  <a:schemeClr val="bg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93200" name="Group 16"/>
          <p:cNvGrpSpPr>
            <a:grpSpLocks/>
          </p:cNvGrpSpPr>
          <p:nvPr/>
        </p:nvGrpSpPr>
        <p:grpSpPr bwMode="auto">
          <a:xfrm>
            <a:off x="2743200" y="2667000"/>
            <a:ext cx="1454150" cy="685800"/>
            <a:chOff x="1728" y="1440"/>
            <a:chExt cx="916" cy="432"/>
          </a:xfrm>
        </p:grpSpPr>
        <p:sp>
          <p:nvSpPr>
            <p:cNvPr id="93192" name="Text Box 8"/>
            <p:cNvSpPr txBox="1">
              <a:spLocks noChangeArrowheads="1"/>
            </p:cNvSpPr>
            <p:nvPr/>
          </p:nvSpPr>
          <p:spPr bwMode="auto">
            <a:xfrm>
              <a:off x="1728" y="1440"/>
              <a:ext cx="9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  <a:latin typeface="Arial" panose="020B0604020202020204" pitchFamily="34" charset="0"/>
                </a:rPr>
                <a:t>KW or #?</a:t>
              </a:r>
            </a:p>
          </p:txBody>
        </p:sp>
        <p:sp>
          <p:nvSpPr>
            <p:cNvPr id="93195" name="Line 11"/>
            <p:cNvSpPr>
              <a:spLocks noChangeShapeType="1"/>
            </p:cNvSpPr>
            <p:nvPr/>
          </p:nvSpPr>
          <p:spPr bwMode="auto">
            <a:xfrm>
              <a:off x="2112" y="1728"/>
              <a:ext cx="96" cy="144"/>
            </a:xfrm>
            <a:prstGeom prst="line">
              <a:avLst/>
            </a:prstGeom>
            <a:noFill/>
            <a:ln w="25400">
              <a:solidFill>
                <a:srgbClr val="804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210" name="Group 26"/>
          <p:cNvGrpSpPr>
            <a:grpSpLocks/>
          </p:cNvGrpSpPr>
          <p:nvPr/>
        </p:nvGrpSpPr>
        <p:grpSpPr bwMode="auto">
          <a:xfrm>
            <a:off x="4114800" y="2189163"/>
            <a:ext cx="2166938" cy="1163637"/>
            <a:chOff x="2592" y="1379"/>
            <a:chExt cx="1365" cy="733"/>
          </a:xfrm>
        </p:grpSpPr>
        <p:sp>
          <p:nvSpPr>
            <p:cNvPr id="93193" name="Text Box 9"/>
            <p:cNvSpPr txBox="1">
              <a:spLocks noChangeArrowheads="1"/>
            </p:cNvSpPr>
            <p:nvPr/>
          </p:nvSpPr>
          <p:spPr bwMode="auto">
            <a:xfrm>
              <a:off x="2592" y="1379"/>
              <a:ext cx="1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  <a:latin typeface="Arial" panose="020B0604020202020204" pitchFamily="34" charset="0"/>
                </a:rPr>
                <a:t>Spelling of ID?</a:t>
              </a:r>
            </a:p>
          </p:txBody>
        </p:sp>
        <p:sp>
          <p:nvSpPr>
            <p:cNvPr id="93196" name="Line 12"/>
            <p:cNvSpPr>
              <a:spLocks noChangeShapeType="1"/>
            </p:cNvSpPr>
            <p:nvPr/>
          </p:nvSpPr>
          <p:spPr bwMode="auto">
            <a:xfrm flipH="1">
              <a:off x="2784" y="1680"/>
              <a:ext cx="384" cy="432"/>
            </a:xfrm>
            <a:prstGeom prst="line">
              <a:avLst/>
            </a:prstGeom>
            <a:noFill/>
            <a:ln w="25400">
              <a:solidFill>
                <a:srgbClr val="804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7" name="Line 13"/>
            <p:cNvSpPr>
              <a:spLocks noChangeShapeType="1"/>
            </p:cNvSpPr>
            <p:nvPr/>
          </p:nvSpPr>
          <p:spPr bwMode="auto">
            <a:xfrm>
              <a:off x="3408" y="1680"/>
              <a:ext cx="192" cy="432"/>
            </a:xfrm>
            <a:prstGeom prst="line">
              <a:avLst/>
            </a:prstGeom>
            <a:noFill/>
            <a:ln w="25400">
              <a:solidFill>
                <a:srgbClr val="804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202" name="Group 18"/>
          <p:cNvGrpSpPr>
            <a:grpSpLocks/>
          </p:cNvGrpSpPr>
          <p:nvPr/>
        </p:nvGrpSpPr>
        <p:grpSpPr bwMode="auto">
          <a:xfrm>
            <a:off x="6308725" y="2401888"/>
            <a:ext cx="1589088" cy="950912"/>
            <a:chOff x="3974" y="1273"/>
            <a:chExt cx="1001" cy="599"/>
          </a:xfrm>
        </p:grpSpPr>
        <p:sp>
          <p:nvSpPr>
            <p:cNvPr id="93194" name="Text Box 10"/>
            <p:cNvSpPr txBox="1">
              <a:spLocks noChangeArrowheads="1"/>
            </p:cNvSpPr>
            <p:nvPr/>
          </p:nvSpPr>
          <p:spPr bwMode="auto">
            <a:xfrm>
              <a:off x="3974" y="1273"/>
              <a:ext cx="10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  <a:latin typeface="Arial" panose="020B0604020202020204" pitchFamily="34" charset="0"/>
                </a:rPr>
                <a:t>KW or ID?</a:t>
              </a:r>
            </a:p>
          </p:txBody>
        </p:sp>
        <p:sp>
          <p:nvSpPr>
            <p:cNvPr id="93198" name="Line 14"/>
            <p:cNvSpPr>
              <a:spLocks noChangeShapeType="1"/>
            </p:cNvSpPr>
            <p:nvPr/>
          </p:nvSpPr>
          <p:spPr bwMode="auto">
            <a:xfrm flipH="1">
              <a:off x="4320" y="1536"/>
              <a:ext cx="48" cy="336"/>
            </a:xfrm>
            <a:prstGeom prst="line">
              <a:avLst/>
            </a:prstGeom>
            <a:noFill/>
            <a:ln w="25400">
              <a:solidFill>
                <a:srgbClr val="804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208" name="Group 24"/>
          <p:cNvGrpSpPr>
            <a:grpSpLocks/>
          </p:cNvGrpSpPr>
          <p:nvPr/>
        </p:nvGrpSpPr>
        <p:grpSpPr bwMode="auto">
          <a:xfrm>
            <a:off x="2057400" y="1905000"/>
            <a:ext cx="5562600" cy="685800"/>
            <a:chOff x="1296" y="1200"/>
            <a:chExt cx="3504" cy="432"/>
          </a:xfrm>
        </p:grpSpPr>
        <p:sp>
          <p:nvSpPr>
            <p:cNvPr id="93203" name="AutoShape 19"/>
            <p:cNvSpPr>
              <a:spLocks noChangeArrowheads="1"/>
            </p:cNvSpPr>
            <p:nvPr/>
          </p:nvSpPr>
          <p:spPr bwMode="auto">
            <a:xfrm>
              <a:off x="1296" y="1200"/>
              <a:ext cx="3504" cy="432"/>
            </a:xfrm>
            <a:prstGeom prst="wedgeRoundRectCallout">
              <a:avLst>
                <a:gd name="adj1" fmla="val -50972"/>
                <a:gd name="adj2" fmla="val 200463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93204" name="Text Box 20"/>
            <p:cNvSpPr txBox="1">
              <a:spLocks noChangeArrowheads="1"/>
            </p:cNvSpPr>
            <p:nvPr/>
          </p:nvSpPr>
          <p:spPr bwMode="auto">
            <a:xfrm>
              <a:off x="1440" y="1296"/>
              <a:ext cx="3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for int i equals zero i less than ten i plus plus</a:t>
              </a:r>
              <a:endParaRPr lang="en-US" sz="1800">
                <a:solidFill>
                  <a:srgbClr val="004080"/>
                </a:solidFill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Sometimes It’s Non-Obvious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2209800" y="3352800"/>
            <a:ext cx="6705600" cy="1143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2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09800" y="3429000"/>
            <a:ext cx="6629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(times = 8; file(2, load); times == one)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57711" name="Group 15"/>
          <p:cNvGrpSpPr>
            <a:grpSpLocks/>
          </p:cNvGrpSpPr>
          <p:nvPr/>
        </p:nvGrpSpPr>
        <p:grpSpPr bwMode="auto">
          <a:xfrm>
            <a:off x="1752600" y="1524000"/>
            <a:ext cx="5638800" cy="685800"/>
            <a:chOff x="1104" y="960"/>
            <a:chExt cx="3552" cy="432"/>
          </a:xfrm>
        </p:grpSpPr>
        <p:sp>
          <p:nvSpPr>
            <p:cNvPr id="157704" name="AutoShape 8"/>
            <p:cNvSpPr>
              <a:spLocks noChangeArrowheads="1"/>
            </p:cNvSpPr>
            <p:nvPr/>
          </p:nvSpPr>
          <p:spPr bwMode="auto">
            <a:xfrm>
              <a:off x="1104" y="960"/>
              <a:ext cx="3552" cy="432"/>
            </a:xfrm>
            <a:prstGeom prst="wedgeRoundRectCallout">
              <a:avLst>
                <a:gd name="adj1" fmla="val -57769"/>
                <a:gd name="adj2" fmla="val 206019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7705" name="Text Box 9"/>
            <p:cNvSpPr txBox="1">
              <a:spLocks noChangeArrowheads="1"/>
            </p:cNvSpPr>
            <p:nvPr/>
          </p:nvSpPr>
          <p:spPr bwMode="auto">
            <a:xfrm>
              <a:off x="1200" y="1056"/>
              <a:ext cx="3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for times equals 8 file 2 load times equals one</a:t>
              </a:r>
              <a:endParaRPr lang="en-US" sz="1800">
                <a:solidFill>
                  <a:srgbClr val="00408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57706" name="Rectangle 10"/>
          <p:cNvSpPr>
            <a:spLocks noChangeArrowheads="1"/>
          </p:cNvSpPr>
          <p:nvPr/>
        </p:nvSpPr>
        <p:spPr bwMode="auto">
          <a:xfrm>
            <a:off x="2209800" y="4724400"/>
            <a:ext cx="67056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7" name="Rectangle 1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4757738"/>
            <a:ext cx="6629400" cy="439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anose="02070309020205020404" pitchFamily="49" charset="0"/>
              </a:rPr>
              <a:t>fore *= 8; file.tooLode.times = won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</a:p>
        </p:txBody>
      </p:sp>
      <p:sp>
        <p:nvSpPr>
          <p:cNvPr id="157708" name="Rectangle 12"/>
          <p:cNvSpPr>
            <a:spLocks noChangeArrowheads="1"/>
          </p:cNvSpPr>
          <p:nvPr/>
        </p:nvSpPr>
        <p:spPr bwMode="auto">
          <a:xfrm>
            <a:off x="2209800" y="5410200"/>
            <a:ext cx="6705600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9" name="Rectangle 1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09800" y="5486400"/>
            <a:ext cx="6705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4; times = ate(file).to(load).equals(1)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6" grpId="0" animBg="1"/>
      <p:bldP spid="157707" grpId="0" build="p"/>
      <p:bldP spid="157708" grpId="0" animBg="1"/>
      <p:bldP spid="15770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Tradeoffs</a:t>
            </a:r>
          </a:p>
        </p:txBody>
      </p:sp>
      <p:grpSp>
        <p:nvGrpSpPr>
          <p:cNvPr id="773124" name="Group 4"/>
          <p:cNvGrpSpPr>
            <a:grpSpLocks/>
          </p:cNvGrpSpPr>
          <p:nvPr/>
        </p:nvGrpSpPr>
        <p:grpSpPr bwMode="auto">
          <a:xfrm>
            <a:off x="188913" y="2849563"/>
            <a:ext cx="8504237" cy="2041525"/>
            <a:chOff x="119" y="1795"/>
            <a:chExt cx="5357" cy="1286"/>
          </a:xfrm>
        </p:grpSpPr>
        <p:sp>
          <p:nvSpPr>
            <p:cNvPr id="773125" name="Line 5"/>
            <p:cNvSpPr>
              <a:spLocks noChangeShapeType="1"/>
            </p:cNvSpPr>
            <p:nvPr/>
          </p:nvSpPr>
          <p:spPr bwMode="auto">
            <a:xfrm flipV="1">
              <a:off x="1392" y="2066"/>
              <a:ext cx="2880" cy="16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3126" name="Text Box 6"/>
            <p:cNvSpPr txBox="1">
              <a:spLocks noChangeArrowheads="1"/>
            </p:cNvSpPr>
            <p:nvPr/>
          </p:nvSpPr>
          <p:spPr bwMode="auto">
            <a:xfrm>
              <a:off x="119" y="1795"/>
              <a:ext cx="1369" cy="1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Command</a:t>
              </a:r>
            </a:p>
            <a:p>
              <a:pPr algn="ctr"/>
              <a:r>
                <a:rPr lang="en-US" sz="2800"/>
                <a:t>Language</a:t>
              </a:r>
              <a:endParaRPr lang="en-US"/>
            </a:p>
            <a:p>
              <a:pPr algn="ctr"/>
              <a:endParaRPr lang="en-US"/>
            </a:p>
            <a:p>
              <a:pPr algn="ctr"/>
              <a:r>
                <a:rPr lang="en-US">
                  <a:solidFill>
                    <a:srgbClr val="800000"/>
                  </a:solidFill>
                </a:rPr>
                <a:t>Easy to analyze,</a:t>
              </a:r>
            </a:p>
            <a:p>
              <a:pPr algn="ctr"/>
              <a:r>
                <a:rPr lang="en-US">
                  <a:solidFill>
                    <a:srgbClr val="800000"/>
                  </a:solidFill>
                </a:rPr>
                <a:t>but prescriptive</a:t>
              </a:r>
              <a:endParaRPr lang="en-US"/>
            </a:p>
          </p:txBody>
        </p:sp>
        <p:sp>
          <p:nvSpPr>
            <p:cNvPr id="773127" name="Text Box 7"/>
            <p:cNvSpPr txBox="1">
              <a:spLocks noChangeArrowheads="1"/>
            </p:cNvSpPr>
            <p:nvPr/>
          </p:nvSpPr>
          <p:spPr bwMode="auto">
            <a:xfrm>
              <a:off x="4224" y="1795"/>
              <a:ext cx="1252" cy="1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Natural</a:t>
              </a:r>
              <a:br>
                <a:rPr lang="en-US" sz="2800"/>
              </a:br>
              <a:r>
                <a:rPr lang="en-US" sz="2800"/>
                <a:t>Language</a:t>
              </a:r>
              <a:endParaRPr lang="en-US"/>
            </a:p>
            <a:p>
              <a:pPr algn="ctr"/>
              <a:endParaRPr lang="en-US"/>
            </a:p>
            <a:p>
              <a:pPr algn="ctr"/>
              <a:r>
                <a:rPr lang="en-US">
                  <a:solidFill>
                    <a:srgbClr val="800000"/>
                  </a:solidFill>
                </a:rPr>
                <a:t>Flexible,</a:t>
              </a:r>
            </a:p>
            <a:p>
              <a:pPr algn="ctr"/>
              <a:r>
                <a:rPr lang="en-US">
                  <a:solidFill>
                    <a:srgbClr val="800000"/>
                  </a:solidFill>
                </a:rPr>
                <a:t>but ambiguous</a:t>
              </a:r>
            </a:p>
          </p:txBody>
        </p:sp>
        <p:sp>
          <p:nvSpPr>
            <p:cNvPr id="773128" name="Text Box 8"/>
            <p:cNvSpPr txBox="1">
              <a:spLocks noChangeArrowheads="1"/>
            </p:cNvSpPr>
            <p:nvPr/>
          </p:nvSpPr>
          <p:spPr bwMode="auto">
            <a:xfrm>
              <a:off x="2076" y="2059"/>
              <a:ext cx="157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solidFill>
                    <a:srgbClr val="800000"/>
                  </a:solidFill>
                  <a:latin typeface="Arial" panose="020B0604020202020204" pitchFamily="34" charset="0"/>
                </a:rPr>
                <a:t>Programming</a:t>
              </a:r>
            </a:p>
            <a:p>
              <a:pPr algn="ctr"/>
              <a:r>
                <a:rPr lang="en-US" sz="2800" b="1">
                  <a:solidFill>
                    <a:srgbClr val="800000"/>
                  </a:solidFill>
                  <a:latin typeface="Arial" panose="020B0604020202020204" pitchFamily="34" charset="0"/>
                </a:rPr>
                <a:t>by Voice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Spoken Java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4196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/>
              <a:t>Semantically identical to Java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Syntactically easier to say than Java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Methodology generalizable to any computer language</a:t>
            </a:r>
          </a:p>
          <a:p>
            <a:pPr marL="609600" indent="-609600">
              <a:lnSpc>
                <a:spcPct val="40000"/>
              </a:lnSpc>
            </a:pPr>
            <a:endParaRPr lang="en-US" sz="2800"/>
          </a:p>
          <a:p>
            <a:pPr marL="990600" lvl="1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400"/>
              <a:t>All punctuation has English equivalents</a:t>
            </a:r>
          </a:p>
          <a:p>
            <a:pPr marL="1371600" lvl="2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Open Brace, End For Loop</a:t>
            </a:r>
          </a:p>
          <a:p>
            <a:pPr marL="990600" lvl="1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400"/>
              <a:t>Most punctuation is optional</a:t>
            </a:r>
          </a:p>
          <a:p>
            <a:pPr marL="990600" lvl="1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400"/>
              <a:t>Provide verbalization for all abbreviations</a:t>
            </a:r>
          </a:p>
          <a:p>
            <a:pPr marL="990600" lvl="1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400"/>
              <a:t>Relaxed phrasing for better fit with English</a:t>
            </a:r>
          </a:p>
          <a:p>
            <a:pPr marL="1371600" lvl="2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Courier New" panose="02070309020205020404" pitchFamily="49" charset="0"/>
              </a:rPr>
              <a:t>(int)foo</a:t>
            </a:r>
            <a:r>
              <a:rPr lang="en-US" sz="2000"/>
              <a:t> </a:t>
            </a:r>
            <a:r>
              <a:rPr lang="en-US" sz="2000">
                <a:sym typeface="Monotype Sorts" pitchFamily="-125" charset="2"/>
              </a:rPr>
              <a:t> “cast foo to integer”</a:t>
            </a:r>
          </a:p>
          <a:p>
            <a:pPr marL="1371600" lvl="2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Courier New" panose="02070309020205020404" pitchFamily="49" charset="0"/>
              </a:rPr>
              <a:t>foo = 6</a:t>
            </a:r>
            <a:r>
              <a:rPr lang="en-US" sz="2000"/>
              <a:t> </a:t>
            </a:r>
            <a:r>
              <a:rPr lang="en-US" sz="2000">
                <a:sym typeface="Monotype Sorts" pitchFamily="-125" charset="2"/>
              </a:rPr>
              <a:t> “set foo to 6”</a:t>
            </a:r>
          </a:p>
          <a:p>
            <a:pPr marL="1371600" lvl="2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Courier New" panose="02070309020205020404" pitchFamily="49" charset="0"/>
              </a:rPr>
              <a:t>foo[i]++</a:t>
            </a:r>
            <a:r>
              <a:rPr lang="en-US" sz="2000"/>
              <a:t> </a:t>
            </a:r>
            <a:r>
              <a:rPr lang="en-US" sz="2000">
                <a:sym typeface="Monotype Sorts" pitchFamily="-125" charset="2"/>
              </a:rPr>
              <a:t> “increment the ith element of array foo”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SPEED: Speech Editor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458200" cy="44196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/>
              <a:t>Build an editor that supports </a:t>
            </a:r>
            <a:r>
              <a:rPr lang="en-US" i="1"/>
              <a:t>naturally</a:t>
            </a:r>
            <a:r>
              <a:rPr lang="en-US"/>
              <a:t> verbalized programs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E471F"/>
                </a:solidFill>
              </a:rPr>
              <a:t>SPEED</a:t>
            </a:r>
            <a:r>
              <a:rPr lang="en-US"/>
              <a:t>: </a:t>
            </a:r>
            <a:r>
              <a:rPr lang="en-US">
                <a:solidFill>
                  <a:srgbClr val="0E471F"/>
                </a:solidFill>
              </a:rPr>
              <a:t>SPE</a:t>
            </a:r>
            <a:r>
              <a:rPr lang="en-US"/>
              <a:t>ech </a:t>
            </a:r>
            <a:r>
              <a:rPr lang="en-US">
                <a:solidFill>
                  <a:srgbClr val="0E471F"/>
                </a:solidFill>
              </a:rPr>
              <a:t>ED</a:t>
            </a:r>
            <a:r>
              <a:rPr lang="en-US"/>
              <a:t>itor</a:t>
            </a:r>
          </a:p>
          <a:p>
            <a:pPr marL="1295400" lvl="2" indent="-3810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/>
              <a:t>Based on IBM ViaVoice, Eclipse IDE</a:t>
            </a:r>
          </a:p>
          <a:p>
            <a:pPr marL="914400" lvl="1" indent="-457200">
              <a:lnSpc>
                <a:spcPct val="90000"/>
              </a:lnSpc>
            </a:pPr>
            <a:r>
              <a:rPr lang="en-US"/>
              <a:t>Spoken Java Language for Composition</a:t>
            </a:r>
          </a:p>
          <a:p>
            <a:pPr marL="914400" lvl="1" indent="-457200">
              <a:lnSpc>
                <a:spcPct val="90000"/>
              </a:lnSpc>
            </a:pPr>
            <a:r>
              <a:rPr lang="en-US"/>
              <a:t>Spoken Command language for Navigation, Editing, Template instantiation, Refactorings, Search</a:t>
            </a:r>
          </a:p>
          <a:p>
            <a:pPr marL="914400" lvl="1" indent="-457200">
              <a:lnSpc>
                <a:spcPct val="90000"/>
              </a:lnSpc>
            </a:pPr>
            <a:r>
              <a:rPr lang="en-US"/>
              <a:t>Audible and visual feedback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/>
              <a:t>Similar to JavaSpeak [Smith 2000]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Outline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419600"/>
          </a:xfrm>
        </p:spPr>
        <p:txBody>
          <a:bodyPr/>
          <a:lstStyle/>
          <a:p>
            <a:pPr marL="609600" indent="-609600">
              <a:buClr>
                <a:srgbClr val="004080"/>
              </a:buClr>
            </a:pPr>
            <a:r>
              <a:rPr lang="en-US"/>
              <a:t>Introduction and Motivation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Programming by Voice</a:t>
            </a:r>
          </a:p>
          <a:p>
            <a:pPr marL="609600" indent="-609600">
              <a:buClr>
                <a:srgbClr val="6C3600"/>
              </a:buClr>
              <a:buFont typeface="Wingdings" panose="05000000000000000000" pitchFamily="2" charset="2"/>
              <a:buChar char="Ø"/>
            </a:pPr>
            <a:r>
              <a:rPr lang="en-US" sz="3400" b="1">
                <a:solidFill>
                  <a:srgbClr val="6C3600"/>
                </a:solidFill>
              </a:rPr>
              <a:t>Program Analyses for Ambiguous Inputs </a:t>
            </a:r>
            <a:endParaRPr lang="en-US" sz="3600" b="1">
              <a:solidFill>
                <a:srgbClr val="6C3600"/>
              </a:solidFill>
            </a:endParaRPr>
          </a:p>
          <a:p>
            <a:pPr marL="609600" indent="-609600">
              <a:buClr>
                <a:srgbClr val="004080"/>
              </a:buClr>
            </a:pPr>
            <a:r>
              <a:rPr lang="en-US"/>
              <a:t>Program Navigation and Editing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914400"/>
          </a:xfrm>
        </p:spPr>
        <p:txBody>
          <a:bodyPr/>
          <a:lstStyle/>
          <a:p>
            <a:r>
              <a:rPr lang="en-US"/>
              <a:t>Traditional Compiler Analyses</a:t>
            </a: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457200" y="3200400"/>
            <a:ext cx="2514600" cy="3429000"/>
          </a:xfrm>
          <a:prstGeom prst="rect">
            <a:avLst/>
          </a:prstGeom>
          <a:solidFill>
            <a:srgbClr val="FFB0B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Lexical</a:t>
            </a:r>
            <a:br>
              <a:rPr lang="en-US" sz="3600"/>
            </a:br>
            <a:r>
              <a:rPr lang="en-US" sz="3600"/>
              <a:t>Analysis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914400" y="50292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FOR</a:t>
            </a: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1752600" y="50292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3352800" y="3200400"/>
            <a:ext cx="2514600" cy="3429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Parsing</a:t>
            </a:r>
          </a:p>
        </p:txBody>
      </p:sp>
      <p:sp>
        <p:nvSpPr>
          <p:cNvPr id="265231" name="Rectangle 15"/>
          <p:cNvSpPr>
            <a:spLocks noChangeArrowheads="1"/>
          </p:cNvSpPr>
          <p:nvPr/>
        </p:nvSpPr>
        <p:spPr bwMode="auto">
          <a:xfrm>
            <a:off x="6248400" y="3200400"/>
            <a:ext cx="2514600" cy="3429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Semantic</a:t>
            </a:r>
            <a:br>
              <a:rPr lang="en-US" sz="3600"/>
            </a:br>
            <a:r>
              <a:rPr lang="en-US" sz="3600"/>
              <a:t>Analysis</a:t>
            </a:r>
          </a:p>
        </p:txBody>
      </p:sp>
      <p:pic>
        <p:nvPicPr>
          <p:cNvPr id="26523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1866900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240" name="Rectangle 24"/>
          <p:cNvSpPr>
            <a:spLocks noChangeArrowheads="1"/>
          </p:cNvSpPr>
          <p:nvPr/>
        </p:nvSpPr>
        <p:spPr bwMode="auto">
          <a:xfrm>
            <a:off x="3752850" y="1066800"/>
            <a:ext cx="417195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41" name="Rectangle 2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29050" y="1143000"/>
            <a:ext cx="4171950" cy="1371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(i = 0; i &lt; 10; i++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r>
              <a:rPr lang="en-US" sz="1800" b="1">
                <a:latin typeface="Courier New" panose="02070309020205020404" pitchFamily="49" charset="0"/>
                <a:sym typeface="Zapf Dingbats" pitchFamily="-125" charset="2"/>
              </a:rPr>
              <a:t></a:t>
            </a:r>
            <a:endParaRPr lang="en-US" sz="18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65242" name="Text Box 26"/>
          <p:cNvSpPr txBox="1">
            <a:spLocks noChangeArrowheads="1"/>
          </p:cNvSpPr>
          <p:nvPr/>
        </p:nvSpPr>
        <p:spPr bwMode="auto">
          <a:xfrm>
            <a:off x="609600" y="2667000"/>
            <a:ext cx="802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  <a:latin typeface="Arial" panose="020B0604020202020204" pitchFamily="34" charset="0"/>
              </a:rPr>
              <a:t>Programming languages are designed to be unambiguous</a:t>
            </a:r>
          </a:p>
        </p:txBody>
      </p:sp>
      <p:sp>
        <p:nvSpPr>
          <p:cNvPr id="265243" name="AutoShape 27"/>
          <p:cNvSpPr>
            <a:spLocks noChangeArrowheads="1"/>
          </p:cNvSpPr>
          <p:nvPr/>
        </p:nvSpPr>
        <p:spPr bwMode="auto">
          <a:xfrm>
            <a:off x="3962400" y="42037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200"/>
              <a:t>For Loop</a:t>
            </a:r>
          </a:p>
        </p:txBody>
      </p:sp>
      <p:sp>
        <p:nvSpPr>
          <p:cNvPr id="265244" name="Rectangle 28"/>
          <p:cNvSpPr>
            <a:spLocks noChangeArrowheads="1"/>
          </p:cNvSpPr>
          <p:nvPr/>
        </p:nvSpPr>
        <p:spPr bwMode="auto">
          <a:xfrm>
            <a:off x="3429000" y="5029200"/>
            <a:ext cx="685800" cy="381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FOR</a:t>
            </a:r>
          </a:p>
        </p:txBody>
      </p:sp>
      <p:sp>
        <p:nvSpPr>
          <p:cNvPr id="265246" name="AutoShape 30"/>
          <p:cNvSpPr>
            <a:spLocks noChangeArrowheads="1"/>
          </p:cNvSpPr>
          <p:nvPr/>
        </p:nvSpPr>
        <p:spPr bwMode="auto">
          <a:xfrm>
            <a:off x="4267200" y="4991100"/>
            <a:ext cx="1524000" cy="4572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200"/>
              <a:t>Assign Expr</a:t>
            </a:r>
          </a:p>
        </p:txBody>
      </p:sp>
      <p:sp>
        <p:nvSpPr>
          <p:cNvPr id="265247" name="Rectangle 31"/>
          <p:cNvSpPr>
            <a:spLocks noChangeArrowheads="1"/>
          </p:cNvSpPr>
          <p:nvPr/>
        </p:nvSpPr>
        <p:spPr bwMode="auto">
          <a:xfrm>
            <a:off x="3505200" y="5715000"/>
            <a:ext cx="685800" cy="381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65248" name="Rectangle 32"/>
          <p:cNvSpPr>
            <a:spLocks noChangeArrowheads="1"/>
          </p:cNvSpPr>
          <p:nvPr/>
        </p:nvSpPr>
        <p:spPr bwMode="auto">
          <a:xfrm>
            <a:off x="4305300" y="5715000"/>
            <a:ext cx="685800" cy="381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=</a:t>
            </a:r>
          </a:p>
        </p:txBody>
      </p:sp>
      <p:sp>
        <p:nvSpPr>
          <p:cNvPr id="265249" name="Rectangle 33"/>
          <p:cNvSpPr>
            <a:spLocks noChangeArrowheads="1"/>
          </p:cNvSpPr>
          <p:nvPr/>
        </p:nvSpPr>
        <p:spPr bwMode="auto">
          <a:xfrm>
            <a:off x="5105400" y="5715000"/>
            <a:ext cx="685800" cy="381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cxnSp>
        <p:nvCxnSpPr>
          <p:cNvPr id="265250" name="AutoShape 34"/>
          <p:cNvCxnSpPr>
            <a:cxnSpLocks noChangeShapeType="1"/>
            <a:stCxn id="265243" idx="2"/>
            <a:endCxn id="265244" idx="0"/>
          </p:cNvCxnSpPr>
          <p:nvPr/>
        </p:nvCxnSpPr>
        <p:spPr bwMode="auto">
          <a:xfrm flipH="1">
            <a:off x="3771900" y="4660900"/>
            <a:ext cx="838200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251" name="AutoShape 35"/>
          <p:cNvCxnSpPr>
            <a:cxnSpLocks noChangeShapeType="1"/>
            <a:stCxn id="265243" idx="2"/>
            <a:endCxn id="265246" idx="0"/>
          </p:cNvCxnSpPr>
          <p:nvPr/>
        </p:nvCxnSpPr>
        <p:spPr bwMode="auto">
          <a:xfrm>
            <a:off x="4610100" y="4660900"/>
            <a:ext cx="419100" cy="33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252" name="AutoShape 36"/>
          <p:cNvCxnSpPr>
            <a:cxnSpLocks noChangeShapeType="1"/>
            <a:stCxn id="265246" idx="2"/>
            <a:endCxn id="265247" idx="0"/>
          </p:cNvCxnSpPr>
          <p:nvPr/>
        </p:nvCxnSpPr>
        <p:spPr bwMode="auto">
          <a:xfrm flipH="1">
            <a:off x="3848100" y="5448300"/>
            <a:ext cx="11811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253" name="AutoShape 37"/>
          <p:cNvCxnSpPr>
            <a:cxnSpLocks noChangeShapeType="1"/>
            <a:stCxn id="265246" idx="2"/>
            <a:endCxn id="265248" idx="0"/>
          </p:cNvCxnSpPr>
          <p:nvPr/>
        </p:nvCxnSpPr>
        <p:spPr bwMode="auto">
          <a:xfrm flipH="1">
            <a:off x="4648200" y="5448300"/>
            <a:ext cx="3810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254" name="AutoShape 38"/>
          <p:cNvCxnSpPr>
            <a:cxnSpLocks noChangeShapeType="1"/>
            <a:stCxn id="265246" idx="2"/>
            <a:endCxn id="265249" idx="0"/>
          </p:cNvCxnSpPr>
          <p:nvPr/>
        </p:nvCxnSpPr>
        <p:spPr bwMode="auto">
          <a:xfrm>
            <a:off x="5029200" y="5448300"/>
            <a:ext cx="4191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65282" name="Group 66"/>
          <p:cNvGraphicFramePr>
            <a:graphicFrameLocks noGrp="1"/>
          </p:cNvGraphicFramePr>
          <p:nvPr/>
        </p:nvGraphicFramePr>
        <p:xfrm>
          <a:off x="6400800" y="4573588"/>
          <a:ext cx="2209800" cy="1217612"/>
        </p:xfrm>
        <a:graphic>
          <a:graphicData uri="http://schemas.openxmlformats.org/drawingml/2006/table">
            <a:tbl>
              <a:tblPr/>
              <a:tblGrid>
                <a:gridCol w="736600"/>
                <a:gridCol w="787400"/>
                <a:gridCol w="685800"/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</a:tbl>
          </a:graphicData>
        </a:graphic>
      </p:graphicFrame>
      <p:sp>
        <p:nvSpPr>
          <p:cNvPr id="265283" name="AutoShape 67"/>
          <p:cNvSpPr>
            <a:spLocks noChangeArrowheads="1"/>
          </p:cNvSpPr>
          <p:nvPr/>
        </p:nvSpPr>
        <p:spPr bwMode="auto">
          <a:xfrm>
            <a:off x="27432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84" name="AutoShape 68"/>
          <p:cNvSpPr>
            <a:spLocks noChangeArrowheads="1"/>
          </p:cNvSpPr>
          <p:nvPr/>
        </p:nvSpPr>
        <p:spPr bwMode="auto">
          <a:xfrm>
            <a:off x="56388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AEAA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Ambiguity-Aware Analyses</a:t>
            </a:r>
          </a:p>
        </p:txBody>
      </p:sp>
      <p:pic>
        <p:nvPicPr>
          <p:cNvPr id="245787" name="Picture 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90600"/>
            <a:ext cx="1455738" cy="172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8" name="AutoShape 28"/>
          <p:cNvSpPr>
            <a:spLocks noChangeArrowheads="1"/>
          </p:cNvSpPr>
          <p:nvPr/>
        </p:nvSpPr>
        <p:spPr bwMode="auto">
          <a:xfrm>
            <a:off x="4038600" y="1143000"/>
            <a:ext cx="3352800" cy="762000"/>
          </a:xfrm>
          <a:prstGeom prst="wedgeRoundRectCallout">
            <a:avLst>
              <a:gd name="adj1" fmla="val -58426"/>
              <a:gd name="adj2" fmla="val 94375"/>
              <a:gd name="adj3" fmla="val 16667"/>
            </a:avLst>
          </a:prstGeom>
          <a:solidFill>
            <a:srgbClr val="EBEBE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789" name="Text Box 29"/>
          <p:cNvSpPr txBox="1">
            <a:spLocks noChangeArrowheads="1"/>
          </p:cNvSpPr>
          <p:nvPr/>
        </p:nvSpPr>
        <p:spPr bwMode="auto">
          <a:xfrm>
            <a:off x="4267200" y="1295400"/>
            <a:ext cx="246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i equals zero ...</a:t>
            </a:r>
          </a:p>
        </p:txBody>
      </p:sp>
      <p:sp>
        <p:nvSpPr>
          <p:cNvPr id="245790" name="Text Box 30"/>
          <p:cNvSpPr txBox="1">
            <a:spLocks noChangeArrowheads="1"/>
          </p:cNvSpPr>
          <p:nvPr/>
        </p:nvSpPr>
        <p:spPr bwMode="auto">
          <a:xfrm>
            <a:off x="609600" y="2667000"/>
            <a:ext cx="794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  <a:latin typeface="Arial" panose="020B0604020202020204" pitchFamily="34" charset="0"/>
              </a:rPr>
              <a:t>Handles </a:t>
            </a:r>
            <a:r>
              <a:rPr lang="en-US" i="1">
                <a:solidFill>
                  <a:srgbClr val="800000"/>
                </a:solidFill>
                <a:latin typeface="Arial" panose="020B0604020202020204" pitchFamily="34" charset="0"/>
              </a:rPr>
              <a:t>input stream, syntactic </a:t>
            </a:r>
            <a:r>
              <a:rPr lang="en-US">
                <a:solidFill>
                  <a:srgbClr val="800000"/>
                </a:solidFill>
                <a:latin typeface="Arial" panose="020B0604020202020204" pitchFamily="34" charset="0"/>
              </a:rPr>
              <a:t>and</a:t>
            </a:r>
            <a:r>
              <a:rPr lang="en-US" i="1">
                <a:solidFill>
                  <a:srgbClr val="800000"/>
                </a:solidFill>
                <a:latin typeface="Arial" panose="020B0604020202020204" pitchFamily="34" charset="0"/>
              </a:rPr>
              <a:t> semantic</a:t>
            </a:r>
            <a:r>
              <a:rPr lang="en-US">
                <a:solidFill>
                  <a:srgbClr val="800000"/>
                </a:solidFill>
                <a:latin typeface="Arial" panose="020B0604020202020204" pitchFamily="34" charset="0"/>
              </a:rPr>
              <a:t> ambiguities</a:t>
            </a:r>
          </a:p>
        </p:txBody>
      </p:sp>
      <p:sp>
        <p:nvSpPr>
          <p:cNvPr id="245793" name="Rectangle 33"/>
          <p:cNvSpPr>
            <a:spLocks noChangeArrowheads="1"/>
          </p:cNvSpPr>
          <p:nvPr/>
        </p:nvSpPr>
        <p:spPr bwMode="auto">
          <a:xfrm>
            <a:off x="457200" y="3200400"/>
            <a:ext cx="2514600" cy="3429000"/>
          </a:xfrm>
          <a:prstGeom prst="rect">
            <a:avLst/>
          </a:prstGeom>
          <a:solidFill>
            <a:srgbClr val="FFB0B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Lexical</a:t>
            </a:r>
            <a:br>
              <a:rPr lang="en-US" sz="3600"/>
            </a:br>
            <a:r>
              <a:rPr lang="en-US" sz="3600"/>
              <a:t>Analysis</a:t>
            </a:r>
          </a:p>
        </p:txBody>
      </p:sp>
      <p:sp>
        <p:nvSpPr>
          <p:cNvPr id="245794" name="Rectangle 34"/>
          <p:cNvSpPr>
            <a:spLocks noChangeArrowheads="1"/>
          </p:cNvSpPr>
          <p:nvPr/>
        </p:nvSpPr>
        <p:spPr bwMode="auto">
          <a:xfrm>
            <a:off x="914400" y="50292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FOR</a:t>
            </a:r>
          </a:p>
        </p:txBody>
      </p:sp>
      <p:sp>
        <p:nvSpPr>
          <p:cNvPr id="245795" name="Rectangle 35"/>
          <p:cNvSpPr>
            <a:spLocks noChangeArrowheads="1"/>
          </p:cNvSpPr>
          <p:nvPr/>
        </p:nvSpPr>
        <p:spPr bwMode="auto">
          <a:xfrm>
            <a:off x="1752600" y="50292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45796" name="Rectangle 36"/>
          <p:cNvSpPr>
            <a:spLocks noChangeArrowheads="1"/>
          </p:cNvSpPr>
          <p:nvPr/>
        </p:nvSpPr>
        <p:spPr bwMode="auto">
          <a:xfrm>
            <a:off x="3352800" y="3200400"/>
            <a:ext cx="2514600" cy="3429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Ambiguous</a:t>
            </a:r>
            <a:br>
              <a:rPr lang="en-US" sz="3600"/>
            </a:br>
            <a:r>
              <a:rPr lang="en-US" sz="3600"/>
              <a:t>Parsing</a:t>
            </a:r>
          </a:p>
        </p:txBody>
      </p:sp>
      <p:sp>
        <p:nvSpPr>
          <p:cNvPr id="245797" name="Rectangle 37"/>
          <p:cNvSpPr>
            <a:spLocks noChangeArrowheads="1"/>
          </p:cNvSpPr>
          <p:nvPr/>
        </p:nvSpPr>
        <p:spPr bwMode="auto">
          <a:xfrm>
            <a:off x="6248400" y="3200400"/>
            <a:ext cx="2514600" cy="3429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Semantic</a:t>
            </a:r>
            <a:br>
              <a:rPr lang="en-US" sz="3600"/>
            </a:br>
            <a:r>
              <a:rPr lang="en-US" sz="3600"/>
              <a:t>Ambiguity</a:t>
            </a:r>
            <a:br>
              <a:rPr lang="en-US" sz="3600"/>
            </a:br>
            <a:r>
              <a:rPr lang="en-US" sz="3600"/>
              <a:t>Resolution</a:t>
            </a:r>
          </a:p>
        </p:txBody>
      </p:sp>
      <p:sp>
        <p:nvSpPr>
          <p:cNvPr id="245798" name="AutoShape 38"/>
          <p:cNvSpPr>
            <a:spLocks noChangeArrowheads="1"/>
          </p:cNvSpPr>
          <p:nvPr/>
        </p:nvSpPr>
        <p:spPr bwMode="auto">
          <a:xfrm>
            <a:off x="3617913" y="5029200"/>
            <a:ext cx="725487" cy="255588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For Loop</a:t>
            </a:r>
          </a:p>
        </p:txBody>
      </p:sp>
      <p:sp>
        <p:nvSpPr>
          <p:cNvPr id="245799" name="Rectangle 39"/>
          <p:cNvSpPr>
            <a:spLocks noChangeArrowheads="1"/>
          </p:cNvSpPr>
          <p:nvPr/>
        </p:nvSpPr>
        <p:spPr bwMode="auto">
          <a:xfrm>
            <a:off x="3492500" y="5867400"/>
            <a:ext cx="384175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FOR</a:t>
            </a:r>
          </a:p>
        </p:txBody>
      </p:sp>
      <p:sp>
        <p:nvSpPr>
          <p:cNvPr id="245800" name="AutoShape 40"/>
          <p:cNvSpPr>
            <a:spLocks noChangeArrowheads="1"/>
          </p:cNvSpPr>
          <p:nvPr/>
        </p:nvSpPr>
        <p:spPr bwMode="auto">
          <a:xfrm>
            <a:off x="3962400" y="5867400"/>
            <a:ext cx="927100" cy="2286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Assign Expr</a:t>
            </a:r>
          </a:p>
        </p:txBody>
      </p:sp>
      <p:sp>
        <p:nvSpPr>
          <p:cNvPr id="245801" name="Rectangle 41"/>
          <p:cNvSpPr>
            <a:spLocks noChangeArrowheads="1"/>
          </p:cNvSpPr>
          <p:nvPr/>
        </p:nvSpPr>
        <p:spPr bwMode="auto">
          <a:xfrm>
            <a:off x="3962400" y="6340475"/>
            <a:ext cx="228600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245802" name="Rectangle 42"/>
          <p:cNvSpPr>
            <a:spLocks noChangeArrowheads="1"/>
          </p:cNvSpPr>
          <p:nvPr/>
        </p:nvSpPr>
        <p:spPr bwMode="auto">
          <a:xfrm>
            <a:off x="4267200" y="6340475"/>
            <a:ext cx="228600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=</a:t>
            </a:r>
          </a:p>
        </p:txBody>
      </p:sp>
      <p:sp>
        <p:nvSpPr>
          <p:cNvPr id="245803" name="Rectangle 43"/>
          <p:cNvSpPr>
            <a:spLocks noChangeArrowheads="1"/>
          </p:cNvSpPr>
          <p:nvPr/>
        </p:nvSpPr>
        <p:spPr bwMode="auto">
          <a:xfrm>
            <a:off x="4572000" y="6340475"/>
            <a:ext cx="231775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0</a:t>
            </a:r>
          </a:p>
        </p:txBody>
      </p:sp>
      <p:cxnSp>
        <p:nvCxnSpPr>
          <p:cNvPr id="245804" name="AutoShape 44"/>
          <p:cNvCxnSpPr>
            <a:cxnSpLocks noChangeShapeType="1"/>
            <a:stCxn id="245798" idx="2"/>
            <a:endCxn id="245799" idx="0"/>
          </p:cNvCxnSpPr>
          <p:nvPr/>
        </p:nvCxnSpPr>
        <p:spPr bwMode="auto">
          <a:xfrm flipH="1">
            <a:off x="3684588" y="5284788"/>
            <a:ext cx="296862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05" name="AutoShape 45"/>
          <p:cNvCxnSpPr>
            <a:cxnSpLocks noChangeShapeType="1"/>
            <a:stCxn id="245798" idx="2"/>
            <a:endCxn id="245800" idx="0"/>
          </p:cNvCxnSpPr>
          <p:nvPr/>
        </p:nvCxnSpPr>
        <p:spPr bwMode="auto">
          <a:xfrm>
            <a:off x="3981450" y="5284788"/>
            <a:ext cx="444500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06" name="AutoShape 46"/>
          <p:cNvCxnSpPr>
            <a:cxnSpLocks noChangeShapeType="1"/>
            <a:stCxn id="245800" idx="2"/>
            <a:endCxn id="245801" idx="0"/>
          </p:cNvCxnSpPr>
          <p:nvPr/>
        </p:nvCxnSpPr>
        <p:spPr bwMode="auto">
          <a:xfrm flipH="1">
            <a:off x="4076700" y="6096000"/>
            <a:ext cx="3492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07" name="AutoShape 47"/>
          <p:cNvCxnSpPr>
            <a:cxnSpLocks noChangeShapeType="1"/>
            <a:stCxn id="245800" idx="2"/>
            <a:endCxn id="245802" idx="0"/>
          </p:cNvCxnSpPr>
          <p:nvPr/>
        </p:nvCxnSpPr>
        <p:spPr bwMode="auto">
          <a:xfrm flipH="1">
            <a:off x="4381500" y="6096000"/>
            <a:ext cx="444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08" name="AutoShape 48"/>
          <p:cNvCxnSpPr>
            <a:cxnSpLocks noChangeShapeType="1"/>
            <a:stCxn id="245800" idx="2"/>
            <a:endCxn id="245803" idx="0"/>
          </p:cNvCxnSpPr>
          <p:nvPr/>
        </p:nvCxnSpPr>
        <p:spPr bwMode="auto">
          <a:xfrm>
            <a:off x="4425950" y="6096000"/>
            <a:ext cx="261938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45850" name="Group 90"/>
          <p:cNvGraphicFramePr>
            <a:graphicFrameLocks noGrp="1"/>
          </p:cNvGraphicFramePr>
          <p:nvPr/>
        </p:nvGraphicFramePr>
        <p:xfrm>
          <a:off x="6705600" y="4876800"/>
          <a:ext cx="1905000" cy="1158875"/>
        </p:xfrm>
        <a:graphic>
          <a:graphicData uri="http://schemas.openxmlformats.org/drawingml/2006/table">
            <a:tbl>
              <a:tblPr/>
              <a:tblGrid>
                <a:gridCol w="635000"/>
                <a:gridCol w="677863"/>
                <a:gridCol w="592137"/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foureye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?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</a:tbl>
          </a:graphicData>
        </a:graphic>
      </p:graphicFrame>
      <p:sp>
        <p:nvSpPr>
          <p:cNvPr id="245823" name="AutoShape 63"/>
          <p:cNvSpPr>
            <a:spLocks noChangeArrowheads="1"/>
          </p:cNvSpPr>
          <p:nvPr/>
        </p:nvSpPr>
        <p:spPr bwMode="auto">
          <a:xfrm>
            <a:off x="27432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4" name="AutoShape 64"/>
          <p:cNvSpPr>
            <a:spLocks noChangeArrowheads="1"/>
          </p:cNvSpPr>
          <p:nvPr/>
        </p:nvSpPr>
        <p:spPr bwMode="auto">
          <a:xfrm>
            <a:off x="56388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AEAA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825" name="Group 65"/>
          <p:cNvGrpSpPr>
            <a:grpSpLocks/>
          </p:cNvGrpSpPr>
          <p:nvPr/>
        </p:nvGrpSpPr>
        <p:grpSpPr bwMode="auto">
          <a:xfrm>
            <a:off x="914400" y="5410200"/>
            <a:ext cx="1524000" cy="381000"/>
            <a:chOff x="1008" y="3408"/>
            <a:chExt cx="960" cy="240"/>
          </a:xfrm>
        </p:grpSpPr>
        <p:sp>
          <p:nvSpPr>
            <p:cNvPr id="245826" name="Rectangle 66"/>
            <p:cNvSpPr>
              <a:spLocks noChangeArrowheads="1"/>
            </p:cNvSpPr>
            <p:nvPr/>
          </p:nvSpPr>
          <p:spPr bwMode="auto">
            <a:xfrm>
              <a:off x="1008" y="3408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245827" name="Rectangle 67"/>
            <p:cNvSpPr>
              <a:spLocks noChangeArrowheads="1"/>
            </p:cNvSpPr>
            <p:nvPr/>
          </p:nvSpPr>
          <p:spPr bwMode="auto">
            <a:xfrm>
              <a:off x="1536" y="3408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EYE</a:t>
              </a:r>
            </a:p>
          </p:txBody>
        </p:sp>
      </p:grpSp>
      <p:sp>
        <p:nvSpPr>
          <p:cNvPr id="245828" name="AutoShape 68"/>
          <p:cNvSpPr>
            <a:spLocks noChangeArrowheads="1"/>
          </p:cNvSpPr>
          <p:nvPr/>
        </p:nvSpPr>
        <p:spPr bwMode="auto">
          <a:xfrm>
            <a:off x="4419600" y="5461000"/>
            <a:ext cx="758825" cy="2286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FOUREYE</a:t>
            </a:r>
          </a:p>
        </p:txBody>
      </p:sp>
      <p:sp>
        <p:nvSpPr>
          <p:cNvPr id="245829" name="AutoShape 69"/>
          <p:cNvSpPr>
            <a:spLocks noChangeArrowheads="1"/>
          </p:cNvSpPr>
          <p:nvPr/>
        </p:nvSpPr>
        <p:spPr bwMode="auto">
          <a:xfrm>
            <a:off x="4724400" y="5029200"/>
            <a:ext cx="927100" cy="2286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Assign Expr</a:t>
            </a:r>
          </a:p>
        </p:txBody>
      </p:sp>
      <p:sp>
        <p:nvSpPr>
          <p:cNvPr id="245830" name="Rectangle 70"/>
          <p:cNvSpPr>
            <a:spLocks noChangeArrowheads="1"/>
          </p:cNvSpPr>
          <p:nvPr/>
        </p:nvSpPr>
        <p:spPr bwMode="auto">
          <a:xfrm>
            <a:off x="5257800" y="5461000"/>
            <a:ext cx="228600" cy="228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=</a:t>
            </a:r>
          </a:p>
        </p:txBody>
      </p:sp>
      <p:sp>
        <p:nvSpPr>
          <p:cNvPr id="245831" name="Rectangle 71"/>
          <p:cNvSpPr>
            <a:spLocks noChangeArrowheads="1"/>
          </p:cNvSpPr>
          <p:nvPr/>
        </p:nvSpPr>
        <p:spPr bwMode="auto">
          <a:xfrm>
            <a:off x="5562600" y="5461000"/>
            <a:ext cx="228600" cy="228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0</a:t>
            </a:r>
          </a:p>
        </p:txBody>
      </p:sp>
      <p:cxnSp>
        <p:nvCxnSpPr>
          <p:cNvPr id="245832" name="AutoShape 72"/>
          <p:cNvCxnSpPr>
            <a:cxnSpLocks noChangeShapeType="1"/>
            <a:stCxn id="245829" idx="2"/>
            <a:endCxn id="245828" idx="0"/>
          </p:cNvCxnSpPr>
          <p:nvPr/>
        </p:nvCxnSpPr>
        <p:spPr bwMode="auto">
          <a:xfrm flipH="1">
            <a:off x="4799013" y="5257800"/>
            <a:ext cx="388937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33" name="AutoShape 73"/>
          <p:cNvCxnSpPr>
            <a:cxnSpLocks noChangeShapeType="1"/>
            <a:stCxn id="245829" idx="2"/>
            <a:endCxn id="245830" idx="0"/>
          </p:cNvCxnSpPr>
          <p:nvPr/>
        </p:nvCxnSpPr>
        <p:spPr bwMode="auto">
          <a:xfrm>
            <a:off x="5187950" y="5257800"/>
            <a:ext cx="1841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34" name="AutoShape 74"/>
          <p:cNvCxnSpPr>
            <a:cxnSpLocks noChangeShapeType="1"/>
            <a:stCxn id="245829" idx="2"/>
            <a:endCxn id="245831" idx="0"/>
          </p:cNvCxnSpPr>
          <p:nvPr/>
        </p:nvCxnSpPr>
        <p:spPr bwMode="auto">
          <a:xfrm>
            <a:off x="5187950" y="5257800"/>
            <a:ext cx="4889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36" name="AutoShape 76"/>
          <p:cNvSpPr>
            <a:spLocks noChangeArrowheads="1"/>
          </p:cNvSpPr>
          <p:nvPr/>
        </p:nvSpPr>
        <p:spPr bwMode="auto">
          <a:xfrm>
            <a:off x="3810000" y="4572000"/>
            <a:ext cx="16002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E4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Ambig Stmt</a:t>
            </a:r>
          </a:p>
        </p:txBody>
      </p:sp>
      <p:cxnSp>
        <p:nvCxnSpPr>
          <p:cNvPr id="245837" name="AutoShape 77"/>
          <p:cNvCxnSpPr>
            <a:cxnSpLocks noChangeShapeType="1"/>
            <a:stCxn id="245836" idx="1"/>
            <a:endCxn id="245798" idx="0"/>
          </p:cNvCxnSpPr>
          <p:nvPr/>
        </p:nvCxnSpPr>
        <p:spPr bwMode="auto">
          <a:xfrm flipH="1">
            <a:off x="3981450" y="4876800"/>
            <a:ext cx="6286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38" name="AutoShape 78"/>
          <p:cNvCxnSpPr>
            <a:cxnSpLocks noChangeShapeType="1"/>
            <a:stCxn id="245836" idx="1"/>
            <a:endCxn id="245829" idx="0"/>
          </p:cNvCxnSpPr>
          <p:nvPr/>
        </p:nvCxnSpPr>
        <p:spPr bwMode="auto">
          <a:xfrm>
            <a:off x="4610100" y="4876800"/>
            <a:ext cx="5778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51" name="Text Box 91"/>
          <p:cNvSpPr txBox="1">
            <a:spLocks noChangeArrowheads="1"/>
          </p:cNvSpPr>
          <p:nvPr/>
        </p:nvSpPr>
        <p:spPr bwMode="auto">
          <a:xfrm>
            <a:off x="6248400" y="54864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Monotype Sorts" pitchFamily="-125" charset="2"/>
              </a:rPr>
              <a:t>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45852" name="Text Box 92"/>
          <p:cNvSpPr txBox="1">
            <a:spLocks noChangeArrowheads="1"/>
          </p:cNvSpPr>
          <p:nvPr/>
        </p:nvSpPr>
        <p:spPr bwMode="auto">
          <a:xfrm>
            <a:off x="6248400" y="49530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sym typeface="Monotype Sorts" pitchFamily="-125" charset="2"/>
              </a:rPr>
              <a:t>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Scan Input Stream</a:t>
            </a:r>
          </a:p>
        </p:txBody>
      </p:sp>
      <p:pic>
        <p:nvPicPr>
          <p:cNvPr id="2734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41525"/>
            <a:ext cx="190658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1036638" y="4937125"/>
            <a:ext cx="15017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Commercial</a:t>
            </a:r>
            <a:b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</a:br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Speech</a:t>
            </a:r>
            <a:b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</a:br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Recognizer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273416" name="AutoShape 8"/>
          <p:cNvSpPr>
            <a:spLocks noChangeArrowheads="1"/>
          </p:cNvSpPr>
          <p:nvPr/>
        </p:nvSpPr>
        <p:spPr bwMode="auto">
          <a:xfrm rot="14885" flipH="1">
            <a:off x="2743200" y="3352800"/>
            <a:ext cx="762000" cy="304800"/>
          </a:xfrm>
          <a:prstGeom prst="leftArrow">
            <a:avLst>
              <a:gd name="adj1" fmla="val 23954"/>
              <a:gd name="adj2" fmla="val 62500"/>
            </a:avLst>
          </a:prstGeom>
          <a:solidFill>
            <a:srgbClr val="A0D1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418" name="Text Box 10"/>
          <p:cNvSpPr txBox="1">
            <a:spLocks noChangeArrowheads="1"/>
          </p:cNvSpPr>
          <p:nvPr/>
        </p:nvSpPr>
        <p:spPr bwMode="auto">
          <a:xfrm>
            <a:off x="3886200" y="4098925"/>
            <a:ext cx="1555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Homophone</a:t>
            </a:r>
          </a:p>
          <a:p>
            <a:pPr algn="ctr" eaLnBrk="1" hangingPunct="1"/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Dictionary</a:t>
            </a:r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73419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971800"/>
            <a:ext cx="16764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423" name="Text Box 15"/>
          <p:cNvSpPr txBox="1">
            <a:spLocks noChangeArrowheads="1"/>
          </p:cNvSpPr>
          <p:nvPr/>
        </p:nvSpPr>
        <p:spPr bwMode="auto">
          <a:xfrm>
            <a:off x="6919913" y="4267200"/>
            <a:ext cx="10810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Lexical</a:t>
            </a:r>
            <a:b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</a:br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Analysis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273424" name="AutoShape 16"/>
          <p:cNvSpPr>
            <a:spLocks noChangeArrowheads="1"/>
          </p:cNvSpPr>
          <p:nvPr/>
        </p:nvSpPr>
        <p:spPr bwMode="auto">
          <a:xfrm rot="14885" flipH="1">
            <a:off x="5715000" y="3352800"/>
            <a:ext cx="762000" cy="304800"/>
          </a:xfrm>
          <a:prstGeom prst="leftArrow">
            <a:avLst>
              <a:gd name="adj1" fmla="val 23954"/>
              <a:gd name="adj2" fmla="val 62500"/>
            </a:avLst>
          </a:prstGeom>
          <a:solidFill>
            <a:srgbClr val="A0D1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73425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819400"/>
            <a:ext cx="12065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914400"/>
          </a:xfrm>
        </p:spPr>
        <p:txBody>
          <a:bodyPr/>
          <a:lstStyle/>
          <a:p>
            <a:r>
              <a:rPr lang="en-US" sz="3600"/>
              <a:t>Homophones Cause Ambiguities</a:t>
            </a:r>
            <a:endParaRPr lang="en-US"/>
          </a:p>
        </p:txBody>
      </p:sp>
      <p:sp>
        <p:nvSpPr>
          <p:cNvPr id="676867" name="Rectangle 3"/>
          <p:cNvSpPr>
            <a:spLocks noChangeArrowheads="1"/>
          </p:cNvSpPr>
          <p:nvPr/>
        </p:nvSpPr>
        <p:spPr bwMode="auto">
          <a:xfrm>
            <a:off x="2590800" y="2360613"/>
            <a:ext cx="9159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for</a:t>
            </a:r>
          </a:p>
        </p:txBody>
      </p:sp>
      <p:sp>
        <p:nvSpPr>
          <p:cNvPr id="676868" name="Text Box 4"/>
          <p:cNvSpPr txBox="1">
            <a:spLocks noChangeArrowheads="1"/>
          </p:cNvSpPr>
          <p:nvPr/>
        </p:nvSpPr>
        <p:spPr bwMode="auto">
          <a:xfrm>
            <a:off x="3933825" y="2360613"/>
            <a:ext cx="428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676869" name="Text Box 5"/>
          <p:cNvSpPr txBox="1">
            <a:spLocks noChangeArrowheads="1"/>
          </p:cNvSpPr>
          <p:nvPr/>
        </p:nvSpPr>
        <p:spPr bwMode="auto">
          <a:xfrm>
            <a:off x="4905375" y="2360613"/>
            <a:ext cx="1647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equals</a:t>
            </a:r>
          </a:p>
        </p:txBody>
      </p:sp>
      <p:sp>
        <p:nvSpPr>
          <p:cNvPr id="676870" name="Rectangle 6"/>
          <p:cNvSpPr>
            <a:spLocks noChangeArrowheads="1"/>
          </p:cNvSpPr>
          <p:nvPr/>
        </p:nvSpPr>
        <p:spPr bwMode="auto">
          <a:xfrm>
            <a:off x="2514600" y="2349500"/>
            <a:ext cx="4114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76894" name="Group 30"/>
          <p:cNvGrpSpPr>
            <a:grpSpLocks/>
          </p:cNvGrpSpPr>
          <p:nvPr/>
        </p:nvGrpSpPr>
        <p:grpSpPr bwMode="auto">
          <a:xfrm>
            <a:off x="609600" y="4648200"/>
            <a:ext cx="8018463" cy="1752600"/>
            <a:chOff x="384" y="2928"/>
            <a:chExt cx="5051" cy="1104"/>
          </a:xfrm>
        </p:grpSpPr>
        <p:grpSp>
          <p:nvGrpSpPr>
            <p:cNvPr id="676893" name="Group 29"/>
            <p:cNvGrpSpPr>
              <a:grpSpLocks/>
            </p:cNvGrpSpPr>
            <p:nvPr/>
          </p:nvGrpSpPr>
          <p:grpSpPr bwMode="auto">
            <a:xfrm>
              <a:off x="384" y="3408"/>
              <a:ext cx="5051" cy="624"/>
              <a:chOff x="384" y="3408"/>
              <a:chExt cx="5051" cy="624"/>
            </a:xfrm>
          </p:grpSpPr>
          <p:sp>
            <p:nvSpPr>
              <p:cNvPr id="676881" name="Text Box 17"/>
              <p:cNvSpPr txBox="1">
                <a:spLocks noChangeArrowheads="1"/>
              </p:cNvSpPr>
              <p:nvPr/>
            </p:nvSpPr>
            <p:spPr bwMode="auto">
              <a:xfrm>
                <a:off x="396" y="3408"/>
                <a:ext cx="149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for i equals</a:t>
                </a:r>
              </a:p>
            </p:txBody>
          </p:sp>
          <p:sp>
            <p:nvSpPr>
              <p:cNvPr id="676882" name="Text Box 18"/>
              <p:cNvSpPr txBox="1">
                <a:spLocks noChangeArrowheads="1"/>
              </p:cNvSpPr>
              <p:nvPr/>
            </p:nvSpPr>
            <p:spPr bwMode="auto">
              <a:xfrm>
                <a:off x="384" y="3744"/>
                <a:ext cx="12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4 i equals</a:t>
                </a:r>
              </a:p>
            </p:txBody>
          </p:sp>
          <p:sp>
            <p:nvSpPr>
              <p:cNvPr id="676883" name="Text Box 19"/>
              <p:cNvSpPr txBox="1">
                <a:spLocks noChangeArrowheads="1"/>
              </p:cNvSpPr>
              <p:nvPr/>
            </p:nvSpPr>
            <p:spPr bwMode="auto">
              <a:xfrm>
                <a:off x="1968" y="3408"/>
                <a:ext cx="17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foreeye equals</a:t>
                </a:r>
              </a:p>
            </p:txBody>
          </p:sp>
          <p:sp>
            <p:nvSpPr>
              <p:cNvPr id="676884" name="Text Box 20"/>
              <p:cNvSpPr txBox="1">
                <a:spLocks noChangeArrowheads="1"/>
              </p:cNvSpPr>
              <p:nvPr/>
            </p:nvSpPr>
            <p:spPr bwMode="auto">
              <a:xfrm>
                <a:off x="1968" y="3744"/>
                <a:ext cx="17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fore ayeequals</a:t>
                </a:r>
              </a:p>
            </p:txBody>
          </p:sp>
          <p:sp>
            <p:nvSpPr>
              <p:cNvPr id="676885" name="Text Box 21"/>
              <p:cNvSpPr txBox="1">
                <a:spLocks noChangeArrowheads="1"/>
              </p:cNvSpPr>
              <p:nvPr/>
            </p:nvSpPr>
            <p:spPr bwMode="auto">
              <a:xfrm>
                <a:off x="3821" y="3744"/>
                <a:ext cx="16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foureyeequals</a:t>
                </a:r>
              </a:p>
            </p:txBody>
          </p:sp>
          <p:sp>
            <p:nvSpPr>
              <p:cNvPr id="676886" name="Text Box 22"/>
              <p:cNvSpPr txBox="1">
                <a:spLocks noChangeArrowheads="1"/>
              </p:cNvSpPr>
              <p:nvPr/>
            </p:nvSpPr>
            <p:spPr bwMode="auto">
              <a:xfrm>
                <a:off x="3801" y="3408"/>
                <a:ext cx="12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foriequals</a:t>
                </a:r>
              </a:p>
            </p:txBody>
          </p:sp>
        </p:grpSp>
        <p:sp>
          <p:nvSpPr>
            <p:cNvPr id="676887" name="Text Box 23"/>
            <p:cNvSpPr txBox="1">
              <a:spLocks noChangeArrowheads="1"/>
            </p:cNvSpPr>
            <p:nvPr/>
          </p:nvSpPr>
          <p:spPr bwMode="auto">
            <a:xfrm>
              <a:off x="804" y="2928"/>
              <a:ext cx="37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/>
                <a:t>Concatenated words cause them too</a:t>
              </a:r>
            </a:p>
          </p:txBody>
        </p:sp>
      </p:grpSp>
      <p:grpSp>
        <p:nvGrpSpPr>
          <p:cNvPr id="676892" name="Group 28"/>
          <p:cNvGrpSpPr>
            <a:grpSpLocks/>
          </p:cNvGrpSpPr>
          <p:nvPr/>
        </p:nvGrpSpPr>
        <p:grpSpPr bwMode="auto">
          <a:xfrm>
            <a:off x="2514600" y="1739900"/>
            <a:ext cx="2362200" cy="2374900"/>
            <a:chOff x="1392" y="960"/>
            <a:chExt cx="1488" cy="1496"/>
          </a:xfrm>
        </p:grpSpPr>
        <p:sp>
          <p:nvSpPr>
            <p:cNvPr id="676890" name="Rectangle 26"/>
            <p:cNvSpPr>
              <a:spLocks noChangeArrowheads="1"/>
            </p:cNvSpPr>
            <p:nvPr/>
          </p:nvSpPr>
          <p:spPr bwMode="auto">
            <a:xfrm>
              <a:off x="2256" y="2064"/>
              <a:ext cx="62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6891" name="Group 27"/>
            <p:cNvGrpSpPr>
              <a:grpSpLocks/>
            </p:cNvGrpSpPr>
            <p:nvPr/>
          </p:nvGrpSpPr>
          <p:grpSpPr bwMode="auto">
            <a:xfrm>
              <a:off x="1392" y="960"/>
              <a:ext cx="1488" cy="1496"/>
              <a:chOff x="1392" y="960"/>
              <a:chExt cx="1488" cy="1496"/>
            </a:xfrm>
          </p:grpSpPr>
          <p:sp>
            <p:nvSpPr>
              <p:cNvPr id="676873" name="Text Box 9"/>
              <p:cNvSpPr txBox="1">
                <a:spLocks noChangeArrowheads="1"/>
              </p:cNvSpPr>
              <p:nvPr/>
            </p:nvSpPr>
            <p:spPr bwMode="auto">
              <a:xfrm>
                <a:off x="1440" y="994"/>
                <a:ext cx="27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3200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676874" name="Text Box 10"/>
              <p:cNvSpPr txBox="1">
                <a:spLocks noChangeArrowheads="1"/>
              </p:cNvSpPr>
              <p:nvPr/>
            </p:nvSpPr>
            <p:spPr bwMode="auto">
              <a:xfrm>
                <a:off x="1440" y="1712"/>
                <a:ext cx="73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3200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urier New" panose="02070309020205020404" pitchFamily="49" charset="0"/>
                  </a:rPr>
                  <a:t>fore</a:t>
                </a:r>
              </a:p>
            </p:txBody>
          </p:sp>
          <p:sp>
            <p:nvSpPr>
              <p:cNvPr id="676875" name="Text Box 11"/>
              <p:cNvSpPr txBox="1">
                <a:spLocks noChangeArrowheads="1"/>
              </p:cNvSpPr>
              <p:nvPr/>
            </p:nvSpPr>
            <p:spPr bwMode="auto">
              <a:xfrm>
                <a:off x="1440" y="2091"/>
                <a:ext cx="73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3200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urier New" panose="02070309020205020404" pitchFamily="49" charset="0"/>
                  </a:rPr>
                  <a:t>four</a:t>
                </a:r>
              </a:p>
            </p:txBody>
          </p:sp>
          <p:sp>
            <p:nvSpPr>
              <p:cNvPr id="676877" name="Rectangle 13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864" cy="14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878" name="Rectangle 14"/>
              <p:cNvSpPr>
                <a:spLocks noChangeArrowheads="1"/>
              </p:cNvSpPr>
              <p:nvPr/>
            </p:nvSpPr>
            <p:spPr bwMode="auto">
              <a:xfrm>
                <a:off x="1392" y="1344"/>
                <a:ext cx="1488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888" name="Text Box 24"/>
              <p:cNvSpPr txBox="1">
                <a:spLocks noChangeArrowheads="1"/>
              </p:cNvSpPr>
              <p:nvPr/>
            </p:nvSpPr>
            <p:spPr bwMode="auto">
              <a:xfrm>
                <a:off x="2286" y="1710"/>
                <a:ext cx="57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3200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urier New" panose="02070309020205020404" pitchFamily="49" charset="0"/>
                  </a:rPr>
                  <a:t>eye</a:t>
                </a:r>
              </a:p>
            </p:txBody>
          </p:sp>
          <p:sp>
            <p:nvSpPr>
              <p:cNvPr id="676889" name="Text Box 25"/>
              <p:cNvSpPr txBox="1">
                <a:spLocks noChangeArrowheads="1"/>
              </p:cNvSpPr>
              <p:nvPr/>
            </p:nvSpPr>
            <p:spPr bwMode="auto">
              <a:xfrm>
                <a:off x="2286" y="2091"/>
                <a:ext cx="57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3200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urier New" panose="02070309020205020404" pitchFamily="49" charset="0"/>
                  </a:rPr>
                  <a:t>aye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3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1380" name="Picture 4" descr="turtles up close w h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09888"/>
            <a:ext cx="4046538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13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 Education Projects</a:t>
            </a:r>
          </a:p>
        </p:txBody>
      </p:sp>
      <p:sp>
        <p:nvSpPr>
          <p:cNvPr id="74138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r>
              <a:rPr lang="en-US"/>
              <a:t>StarLogo TNG: Game Construction Kit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Ambiguity-Aware Analyses</a:t>
            </a:r>
          </a:p>
        </p:txBody>
      </p:sp>
      <p:pic>
        <p:nvPicPr>
          <p:cNvPr id="7464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90600"/>
            <a:ext cx="1455738" cy="172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6500" name="AutoShape 4"/>
          <p:cNvSpPr>
            <a:spLocks noChangeArrowheads="1"/>
          </p:cNvSpPr>
          <p:nvPr/>
        </p:nvSpPr>
        <p:spPr bwMode="auto">
          <a:xfrm>
            <a:off x="4038600" y="1143000"/>
            <a:ext cx="3352800" cy="762000"/>
          </a:xfrm>
          <a:prstGeom prst="wedgeRoundRectCallout">
            <a:avLst>
              <a:gd name="adj1" fmla="val -58426"/>
              <a:gd name="adj2" fmla="val 94375"/>
              <a:gd name="adj3" fmla="val 16667"/>
            </a:avLst>
          </a:prstGeom>
          <a:solidFill>
            <a:srgbClr val="EBEBE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46501" name="Text Box 5"/>
          <p:cNvSpPr txBox="1">
            <a:spLocks noChangeArrowheads="1"/>
          </p:cNvSpPr>
          <p:nvPr/>
        </p:nvSpPr>
        <p:spPr bwMode="auto">
          <a:xfrm>
            <a:off x="4267200" y="1295400"/>
            <a:ext cx="246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i equals zero ...</a:t>
            </a:r>
          </a:p>
        </p:txBody>
      </p:sp>
      <p:sp>
        <p:nvSpPr>
          <p:cNvPr id="746502" name="Rectangle 6"/>
          <p:cNvSpPr>
            <a:spLocks noChangeArrowheads="1"/>
          </p:cNvSpPr>
          <p:nvPr/>
        </p:nvSpPr>
        <p:spPr bwMode="auto">
          <a:xfrm>
            <a:off x="457200" y="3200400"/>
            <a:ext cx="2514600" cy="3429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>
                <a:solidFill>
                  <a:schemeClr val="accent1"/>
                </a:solidFill>
              </a:rPr>
              <a:t>Lexical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Analysis</a:t>
            </a:r>
          </a:p>
        </p:txBody>
      </p:sp>
      <p:sp>
        <p:nvSpPr>
          <p:cNvPr id="746503" name="Rectangle 7"/>
          <p:cNvSpPr>
            <a:spLocks noChangeArrowheads="1"/>
          </p:cNvSpPr>
          <p:nvPr/>
        </p:nvSpPr>
        <p:spPr bwMode="auto">
          <a:xfrm>
            <a:off x="914400" y="50292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FOR</a:t>
            </a:r>
          </a:p>
        </p:txBody>
      </p:sp>
      <p:sp>
        <p:nvSpPr>
          <p:cNvPr id="746504" name="Rectangle 8"/>
          <p:cNvSpPr>
            <a:spLocks noChangeArrowheads="1"/>
          </p:cNvSpPr>
          <p:nvPr/>
        </p:nvSpPr>
        <p:spPr bwMode="auto">
          <a:xfrm>
            <a:off x="1752600" y="50292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I</a:t>
            </a:r>
          </a:p>
        </p:txBody>
      </p:sp>
      <p:sp>
        <p:nvSpPr>
          <p:cNvPr id="746505" name="Rectangle 9"/>
          <p:cNvSpPr>
            <a:spLocks noChangeArrowheads="1"/>
          </p:cNvSpPr>
          <p:nvPr/>
        </p:nvSpPr>
        <p:spPr bwMode="auto">
          <a:xfrm>
            <a:off x="3352800" y="3200400"/>
            <a:ext cx="2514600" cy="3429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XGLR</a:t>
            </a:r>
            <a:br>
              <a:rPr lang="en-US" sz="3600"/>
            </a:br>
            <a:r>
              <a:rPr lang="en-US" sz="3600"/>
              <a:t>Ambiguous</a:t>
            </a:r>
            <a:br>
              <a:rPr lang="en-US" sz="3600"/>
            </a:br>
            <a:r>
              <a:rPr lang="en-US" sz="3600"/>
              <a:t>Parsing</a:t>
            </a:r>
          </a:p>
        </p:txBody>
      </p:sp>
      <p:sp>
        <p:nvSpPr>
          <p:cNvPr id="746506" name="Rectangle 10"/>
          <p:cNvSpPr>
            <a:spLocks noChangeArrowheads="1"/>
          </p:cNvSpPr>
          <p:nvPr/>
        </p:nvSpPr>
        <p:spPr bwMode="auto">
          <a:xfrm>
            <a:off x="6248400" y="3200400"/>
            <a:ext cx="2514600" cy="3429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>
                <a:solidFill>
                  <a:schemeClr val="accent1"/>
                </a:solidFill>
              </a:rPr>
              <a:t>Semantic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Ambiguity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Resolution</a:t>
            </a:r>
          </a:p>
        </p:txBody>
      </p:sp>
      <p:sp>
        <p:nvSpPr>
          <p:cNvPr id="746507" name="AutoShape 11"/>
          <p:cNvSpPr>
            <a:spLocks noChangeArrowheads="1"/>
          </p:cNvSpPr>
          <p:nvPr/>
        </p:nvSpPr>
        <p:spPr bwMode="auto">
          <a:xfrm>
            <a:off x="3617913" y="5029200"/>
            <a:ext cx="725487" cy="255588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For Loop</a:t>
            </a:r>
          </a:p>
        </p:txBody>
      </p:sp>
      <p:sp>
        <p:nvSpPr>
          <p:cNvPr id="746508" name="Rectangle 12"/>
          <p:cNvSpPr>
            <a:spLocks noChangeArrowheads="1"/>
          </p:cNvSpPr>
          <p:nvPr/>
        </p:nvSpPr>
        <p:spPr bwMode="auto">
          <a:xfrm>
            <a:off x="3492500" y="5867400"/>
            <a:ext cx="384175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FOR</a:t>
            </a:r>
          </a:p>
        </p:txBody>
      </p:sp>
      <p:sp>
        <p:nvSpPr>
          <p:cNvPr id="746509" name="AutoShape 13"/>
          <p:cNvSpPr>
            <a:spLocks noChangeArrowheads="1"/>
          </p:cNvSpPr>
          <p:nvPr/>
        </p:nvSpPr>
        <p:spPr bwMode="auto">
          <a:xfrm>
            <a:off x="3962400" y="5867400"/>
            <a:ext cx="927100" cy="2286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Assign Expr</a:t>
            </a:r>
          </a:p>
        </p:txBody>
      </p:sp>
      <p:sp>
        <p:nvSpPr>
          <p:cNvPr id="746510" name="Rectangle 14"/>
          <p:cNvSpPr>
            <a:spLocks noChangeArrowheads="1"/>
          </p:cNvSpPr>
          <p:nvPr/>
        </p:nvSpPr>
        <p:spPr bwMode="auto">
          <a:xfrm>
            <a:off x="3962400" y="6340475"/>
            <a:ext cx="228600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746511" name="Rectangle 15"/>
          <p:cNvSpPr>
            <a:spLocks noChangeArrowheads="1"/>
          </p:cNvSpPr>
          <p:nvPr/>
        </p:nvSpPr>
        <p:spPr bwMode="auto">
          <a:xfrm>
            <a:off x="4267200" y="6340475"/>
            <a:ext cx="228600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=</a:t>
            </a:r>
          </a:p>
        </p:txBody>
      </p:sp>
      <p:sp>
        <p:nvSpPr>
          <p:cNvPr id="746512" name="Rectangle 16"/>
          <p:cNvSpPr>
            <a:spLocks noChangeArrowheads="1"/>
          </p:cNvSpPr>
          <p:nvPr/>
        </p:nvSpPr>
        <p:spPr bwMode="auto">
          <a:xfrm>
            <a:off x="4572000" y="6340475"/>
            <a:ext cx="231775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0</a:t>
            </a:r>
          </a:p>
        </p:txBody>
      </p:sp>
      <p:cxnSp>
        <p:nvCxnSpPr>
          <p:cNvPr id="746513" name="AutoShape 17"/>
          <p:cNvCxnSpPr>
            <a:cxnSpLocks noChangeShapeType="1"/>
            <a:stCxn id="746507" idx="2"/>
            <a:endCxn id="746508" idx="0"/>
          </p:cNvCxnSpPr>
          <p:nvPr/>
        </p:nvCxnSpPr>
        <p:spPr bwMode="auto">
          <a:xfrm flipH="1">
            <a:off x="3684588" y="5284788"/>
            <a:ext cx="296862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6514" name="AutoShape 18"/>
          <p:cNvCxnSpPr>
            <a:cxnSpLocks noChangeShapeType="1"/>
            <a:stCxn id="746507" idx="2"/>
            <a:endCxn id="746509" idx="0"/>
          </p:cNvCxnSpPr>
          <p:nvPr/>
        </p:nvCxnSpPr>
        <p:spPr bwMode="auto">
          <a:xfrm>
            <a:off x="3981450" y="5284788"/>
            <a:ext cx="444500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6515" name="AutoShape 19"/>
          <p:cNvCxnSpPr>
            <a:cxnSpLocks noChangeShapeType="1"/>
            <a:stCxn id="746509" idx="2"/>
            <a:endCxn id="746510" idx="0"/>
          </p:cNvCxnSpPr>
          <p:nvPr/>
        </p:nvCxnSpPr>
        <p:spPr bwMode="auto">
          <a:xfrm flipH="1">
            <a:off x="4076700" y="6096000"/>
            <a:ext cx="3492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6516" name="AutoShape 20"/>
          <p:cNvCxnSpPr>
            <a:cxnSpLocks noChangeShapeType="1"/>
            <a:stCxn id="746509" idx="2"/>
            <a:endCxn id="746511" idx="0"/>
          </p:cNvCxnSpPr>
          <p:nvPr/>
        </p:nvCxnSpPr>
        <p:spPr bwMode="auto">
          <a:xfrm flipH="1">
            <a:off x="4381500" y="6096000"/>
            <a:ext cx="444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6517" name="AutoShape 21"/>
          <p:cNvCxnSpPr>
            <a:cxnSpLocks noChangeShapeType="1"/>
            <a:stCxn id="746509" idx="2"/>
            <a:endCxn id="746512" idx="0"/>
          </p:cNvCxnSpPr>
          <p:nvPr/>
        </p:nvCxnSpPr>
        <p:spPr bwMode="auto">
          <a:xfrm>
            <a:off x="4425950" y="6096000"/>
            <a:ext cx="261938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46518" name="Group 22"/>
          <p:cNvGraphicFramePr>
            <a:graphicFrameLocks noGrp="1"/>
          </p:cNvGraphicFramePr>
          <p:nvPr/>
        </p:nvGraphicFramePr>
        <p:xfrm>
          <a:off x="6705600" y="4876800"/>
          <a:ext cx="1905000" cy="1158875"/>
        </p:xfrm>
        <a:graphic>
          <a:graphicData uri="http://schemas.openxmlformats.org/drawingml/2006/table">
            <a:tbl>
              <a:tblPr/>
              <a:tblGrid>
                <a:gridCol w="635000"/>
                <a:gridCol w="677863"/>
                <a:gridCol w="592137"/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</a:rPr>
                        <a:t>foureye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</a:rPr>
                        <a:t>?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746532" name="AutoShape 36"/>
          <p:cNvSpPr>
            <a:spLocks noChangeArrowheads="1"/>
          </p:cNvSpPr>
          <p:nvPr/>
        </p:nvSpPr>
        <p:spPr bwMode="auto">
          <a:xfrm>
            <a:off x="27432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6533" name="AutoShape 37"/>
          <p:cNvSpPr>
            <a:spLocks noChangeArrowheads="1"/>
          </p:cNvSpPr>
          <p:nvPr/>
        </p:nvSpPr>
        <p:spPr bwMode="auto">
          <a:xfrm>
            <a:off x="56388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AEAA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6534" name="Group 38"/>
          <p:cNvGrpSpPr>
            <a:grpSpLocks/>
          </p:cNvGrpSpPr>
          <p:nvPr/>
        </p:nvGrpSpPr>
        <p:grpSpPr bwMode="auto">
          <a:xfrm>
            <a:off x="914400" y="5410200"/>
            <a:ext cx="1524000" cy="381000"/>
            <a:chOff x="1008" y="3408"/>
            <a:chExt cx="960" cy="240"/>
          </a:xfrm>
        </p:grpSpPr>
        <p:sp>
          <p:nvSpPr>
            <p:cNvPr id="746535" name="Rectangle 39"/>
            <p:cNvSpPr>
              <a:spLocks noChangeArrowheads="1"/>
            </p:cNvSpPr>
            <p:nvPr/>
          </p:nvSpPr>
          <p:spPr bwMode="auto">
            <a:xfrm>
              <a:off x="1008" y="3408"/>
              <a:ext cx="432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746536" name="Rectangle 40"/>
            <p:cNvSpPr>
              <a:spLocks noChangeArrowheads="1"/>
            </p:cNvSpPr>
            <p:nvPr/>
          </p:nvSpPr>
          <p:spPr bwMode="auto">
            <a:xfrm>
              <a:off x="1536" y="3408"/>
              <a:ext cx="432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</a:rPr>
                <a:t>EYE</a:t>
              </a:r>
            </a:p>
          </p:txBody>
        </p:sp>
      </p:grpSp>
      <p:sp>
        <p:nvSpPr>
          <p:cNvPr id="746537" name="AutoShape 41"/>
          <p:cNvSpPr>
            <a:spLocks noChangeArrowheads="1"/>
          </p:cNvSpPr>
          <p:nvPr/>
        </p:nvSpPr>
        <p:spPr bwMode="auto">
          <a:xfrm>
            <a:off x="4419600" y="5461000"/>
            <a:ext cx="758825" cy="2286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FOUREYE</a:t>
            </a:r>
          </a:p>
        </p:txBody>
      </p:sp>
      <p:sp>
        <p:nvSpPr>
          <p:cNvPr id="746538" name="AutoShape 42"/>
          <p:cNvSpPr>
            <a:spLocks noChangeArrowheads="1"/>
          </p:cNvSpPr>
          <p:nvPr/>
        </p:nvSpPr>
        <p:spPr bwMode="auto">
          <a:xfrm>
            <a:off x="4724400" y="5029200"/>
            <a:ext cx="927100" cy="2286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Assign Expr</a:t>
            </a:r>
          </a:p>
        </p:txBody>
      </p:sp>
      <p:sp>
        <p:nvSpPr>
          <p:cNvPr id="746539" name="Rectangle 43"/>
          <p:cNvSpPr>
            <a:spLocks noChangeArrowheads="1"/>
          </p:cNvSpPr>
          <p:nvPr/>
        </p:nvSpPr>
        <p:spPr bwMode="auto">
          <a:xfrm>
            <a:off x="5257800" y="5461000"/>
            <a:ext cx="228600" cy="228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=</a:t>
            </a:r>
          </a:p>
        </p:txBody>
      </p:sp>
      <p:sp>
        <p:nvSpPr>
          <p:cNvPr id="746540" name="Rectangle 44"/>
          <p:cNvSpPr>
            <a:spLocks noChangeArrowheads="1"/>
          </p:cNvSpPr>
          <p:nvPr/>
        </p:nvSpPr>
        <p:spPr bwMode="auto">
          <a:xfrm>
            <a:off x="5562600" y="5461000"/>
            <a:ext cx="228600" cy="228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0</a:t>
            </a:r>
          </a:p>
        </p:txBody>
      </p:sp>
      <p:cxnSp>
        <p:nvCxnSpPr>
          <p:cNvPr id="746541" name="AutoShape 45"/>
          <p:cNvCxnSpPr>
            <a:cxnSpLocks noChangeShapeType="1"/>
            <a:stCxn id="746538" idx="2"/>
            <a:endCxn id="746537" idx="0"/>
          </p:cNvCxnSpPr>
          <p:nvPr/>
        </p:nvCxnSpPr>
        <p:spPr bwMode="auto">
          <a:xfrm flipH="1">
            <a:off x="4799013" y="5257800"/>
            <a:ext cx="388937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6542" name="AutoShape 46"/>
          <p:cNvCxnSpPr>
            <a:cxnSpLocks noChangeShapeType="1"/>
            <a:stCxn id="746538" idx="2"/>
            <a:endCxn id="746539" idx="0"/>
          </p:cNvCxnSpPr>
          <p:nvPr/>
        </p:nvCxnSpPr>
        <p:spPr bwMode="auto">
          <a:xfrm>
            <a:off x="5187950" y="5257800"/>
            <a:ext cx="1841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6543" name="AutoShape 47"/>
          <p:cNvCxnSpPr>
            <a:cxnSpLocks noChangeShapeType="1"/>
            <a:stCxn id="746538" idx="2"/>
            <a:endCxn id="746540" idx="0"/>
          </p:cNvCxnSpPr>
          <p:nvPr/>
        </p:nvCxnSpPr>
        <p:spPr bwMode="auto">
          <a:xfrm>
            <a:off x="5187950" y="5257800"/>
            <a:ext cx="4889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6544" name="AutoShape 48"/>
          <p:cNvSpPr>
            <a:spLocks noChangeArrowheads="1"/>
          </p:cNvSpPr>
          <p:nvPr/>
        </p:nvSpPr>
        <p:spPr bwMode="auto">
          <a:xfrm>
            <a:off x="3810000" y="4572000"/>
            <a:ext cx="16002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E4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Ambig Stmt</a:t>
            </a:r>
          </a:p>
        </p:txBody>
      </p:sp>
      <p:cxnSp>
        <p:nvCxnSpPr>
          <p:cNvPr id="746545" name="AutoShape 49"/>
          <p:cNvCxnSpPr>
            <a:cxnSpLocks noChangeShapeType="1"/>
            <a:stCxn id="746544" idx="1"/>
            <a:endCxn id="746507" idx="0"/>
          </p:cNvCxnSpPr>
          <p:nvPr/>
        </p:nvCxnSpPr>
        <p:spPr bwMode="auto">
          <a:xfrm flipH="1">
            <a:off x="3981450" y="4876800"/>
            <a:ext cx="6286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6546" name="AutoShape 50"/>
          <p:cNvCxnSpPr>
            <a:cxnSpLocks noChangeShapeType="1"/>
            <a:stCxn id="746544" idx="1"/>
            <a:endCxn id="746538" idx="0"/>
          </p:cNvCxnSpPr>
          <p:nvPr/>
        </p:nvCxnSpPr>
        <p:spPr bwMode="auto">
          <a:xfrm>
            <a:off x="4610100" y="4876800"/>
            <a:ext cx="5778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6547" name="Text Box 51"/>
          <p:cNvSpPr txBox="1">
            <a:spLocks noChangeArrowheads="1"/>
          </p:cNvSpPr>
          <p:nvPr/>
        </p:nvSpPr>
        <p:spPr bwMode="auto">
          <a:xfrm>
            <a:off x="6248400" y="54864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sym typeface="Monotype Sorts" pitchFamily="-125" charset="2"/>
              </a:rPr>
              <a:t>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46548" name="Text Box 52"/>
          <p:cNvSpPr txBox="1">
            <a:spLocks noChangeArrowheads="1"/>
          </p:cNvSpPr>
          <p:nvPr/>
        </p:nvSpPr>
        <p:spPr bwMode="auto">
          <a:xfrm>
            <a:off x="6248400" y="49530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sym typeface="Monotype Sorts" pitchFamily="-125" charset="2"/>
              </a:rPr>
              <a:t>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954" name="Group 26"/>
          <p:cNvGrpSpPr>
            <a:grpSpLocks/>
          </p:cNvGrpSpPr>
          <p:nvPr/>
        </p:nvGrpSpPr>
        <p:grpSpPr bwMode="auto">
          <a:xfrm>
            <a:off x="6400800" y="5715000"/>
            <a:ext cx="914400" cy="533400"/>
            <a:chOff x="3168" y="3504"/>
            <a:chExt cx="576" cy="336"/>
          </a:xfrm>
        </p:grpSpPr>
        <p:sp>
          <p:nvSpPr>
            <p:cNvPr id="380938" name="Rectangle 10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380939" name="Oval 11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  <a:endParaRPr lang="en-US"/>
          </a:p>
        </p:txBody>
      </p:sp>
      <p:grpSp>
        <p:nvGrpSpPr>
          <p:cNvPr id="380940" name="Group 12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380941" name="Rectangle 13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380942" name="Oval 14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380953" name="Group 25"/>
          <p:cNvGrpSpPr>
            <a:grpSpLocks/>
          </p:cNvGrpSpPr>
          <p:nvPr/>
        </p:nvGrpSpPr>
        <p:grpSpPr bwMode="auto">
          <a:xfrm>
            <a:off x="3200400" y="5715000"/>
            <a:ext cx="914400" cy="533400"/>
            <a:chOff x="1872" y="3504"/>
            <a:chExt cx="576" cy="336"/>
          </a:xfrm>
        </p:grpSpPr>
        <p:sp>
          <p:nvSpPr>
            <p:cNvPr id="380945" name="Rectangle 17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380946" name="Oval 18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380964" name="Group 36"/>
          <p:cNvGrpSpPr>
            <a:grpSpLocks/>
          </p:cNvGrpSpPr>
          <p:nvPr/>
        </p:nvGrpSpPr>
        <p:grpSpPr bwMode="auto">
          <a:xfrm>
            <a:off x="4038600" y="5562600"/>
            <a:ext cx="838200" cy="1143000"/>
            <a:chOff x="2248" y="3264"/>
            <a:chExt cx="528" cy="720"/>
          </a:xfrm>
        </p:grpSpPr>
        <p:sp>
          <p:nvSpPr>
            <p:cNvPr id="380951" name="AutoShape 2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49" name="Oval 21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380955" name="Group 27"/>
          <p:cNvGrpSpPr>
            <a:grpSpLocks/>
          </p:cNvGrpSpPr>
          <p:nvPr/>
        </p:nvGrpSpPr>
        <p:grpSpPr bwMode="auto">
          <a:xfrm>
            <a:off x="4800600" y="5715000"/>
            <a:ext cx="914400" cy="533400"/>
            <a:chOff x="1872" y="3504"/>
            <a:chExt cx="576" cy="336"/>
          </a:xfrm>
        </p:grpSpPr>
        <p:sp>
          <p:nvSpPr>
            <p:cNvPr id="380956" name="Rectangle 28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380957" name="Oval 29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380965" name="Group 37"/>
          <p:cNvGrpSpPr>
            <a:grpSpLocks/>
          </p:cNvGrpSpPr>
          <p:nvPr/>
        </p:nvGrpSpPr>
        <p:grpSpPr bwMode="auto">
          <a:xfrm>
            <a:off x="5638800" y="5562600"/>
            <a:ext cx="838200" cy="1143000"/>
            <a:chOff x="3448" y="3264"/>
            <a:chExt cx="528" cy="720"/>
          </a:xfrm>
        </p:grpSpPr>
        <p:sp>
          <p:nvSpPr>
            <p:cNvPr id="380959" name="AutoShape 31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60" name="Oval 32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380961" name="Group 33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380962" name="Rectangle 34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380963" name="Oval 35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02" name="Group 2"/>
          <p:cNvGrpSpPr>
            <a:grpSpLocks/>
          </p:cNvGrpSpPr>
          <p:nvPr/>
        </p:nvGrpSpPr>
        <p:grpSpPr bwMode="auto">
          <a:xfrm>
            <a:off x="6400800" y="5715000"/>
            <a:ext cx="914400" cy="533400"/>
            <a:chOff x="3168" y="3504"/>
            <a:chExt cx="576" cy="336"/>
          </a:xfrm>
        </p:grpSpPr>
        <p:sp>
          <p:nvSpPr>
            <p:cNvPr id="563203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63204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632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63206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563207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63208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3209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63210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3211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3212" name="Group 12"/>
          <p:cNvGrpSpPr>
            <a:grpSpLocks/>
          </p:cNvGrpSpPr>
          <p:nvPr/>
        </p:nvGrpSpPr>
        <p:grpSpPr bwMode="auto">
          <a:xfrm>
            <a:off x="4038600" y="5562600"/>
            <a:ext cx="838200" cy="1143000"/>
            <a:chOff x="2248" y="3264"/>
            <a:chExt cx="528" cy="720"/>
          </a:xfrm>
        </p:grpSpPr>
        <p:sp>
          <p:nvSpPr>
            <p:cNvPr id="563213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14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3215" name="Group 15"/>
          <p:cNvGrpSpPr>
            <a:grpSpLocks/>
          </p:cNvGrpSpPr>
          <p:nvPr/>
        </p:nvGrpSpPr>
        <p:grpSpPr bwMode="auto">
          <a:xfrm>
            <a:off x="4800600" y="5715000"/>
            <a:ext cx="914400" cy="533400"/>
            <a:chOff x="1872" y="3504"/>
            <a:chExt cx="576" cy="336"/>
          </a:xfrm>
        </p:grpSpPr>
        <p:sp>
          <p:nvSpPr>
            <p:cNvPr id="563216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3217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3218" name="Group 18"/>
          <p:cNvGrpSpPr>
            <a:grpSpLocks/>
          </p:cNvGrpSpPr>
          <p:nvPr/>
        </p:nvGrpSpPr>
        <p:grpSpPr bwMode="auto">
          <a:xfrm>
            <a:off x="5638800" y="5562600"/>
            <a:ext cx="838200" cy="1143000"/>
            <a:chOff x="3448" y="3264"/>
            <a:chExt cx="528" cy="720"/>
          </a:xfrm>
        </p:grpSpPr>
        <p:sp>
          <p:nvSpPr>
            <p:cNvPr id="563219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0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3221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63222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63223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250" name="Group 2"/>
          <p:cNvGrpSpPr>
            <a:grpSpLocks/>
          </p:cNvGrpSpPr>
          <p:nvPr/>
        </p:nvGrpSpPr>
        <p:grpSpPr bwMode="auto">
          <a:xfrm>
            <a:off x="6400800" y="5715000"/>
            <a:ext cx="914400" cy="533400"/>
            <a:chOff x="3168" y="3504"/>
            <a:chExt cx="576" cy="336"/>
          </a:xfrm>
        </p:grpSpPr>
        <p:sp>
          <p:nvSpPr>
            <p:cNvPr id="565251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65252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652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65254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565255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65256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5257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65258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5259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5260" name="Group 1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65261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62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5263" name="Group 15"/>
          <p:cNvGrpSpPr>
            <a:grpSpLocks/>
          </p:cNvGrpSpPr>
          <p:nvPr/>
        </p:nvGrpSpPr>
        <p:grpSpPr bwMode="auto">
          <a:xfrm>
            <a:off x="4800600" y="5715000"/>
            <a:ext cx="914400" cy="533400"/>
            <a:chOff x="1872" y="3504"/>
            <a:chExt cx="576" cy="336"/>
          </a:xfrm>
        </p:grpSpPr>
        <p:sp>
          <p:nvSpPr>
            <p:cNvPr id="565264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5265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5266" name="Group 18"/>
          <p:cNvGrpSpPr>
            <a:grpSpLocks/>
          </p:cNvGrpSpPr>
          <p:nvPr/>
        </p:nvGrpSpPr>
        <p:grpSpPr bwMode="auto">
          <a:xfrm>
            <a:off x="5638800" y="5562600"/>
            <a:ext cx="838200" cy="1143000"/>
            <a:chOff x="3448" y="3264"/>
            <a:chExt cx="528" cy="720"/>
          </a:xfrm>
        </p:grpSpPr>
        <p:sp>
          <p:nvSpPr>
            <p:cNvPr id="565267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68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5269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65270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65271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298" name="Group 2"/>
          <p:cNvGrpSpPr>
            <a:grpSpLocks/>
          </p:cNvGrpSpPr>
          <p:nvPr/>
        </p:nvGrpSpPr>
        <p:grpSpPr bwMode="auto">
          <a:xfrm>
            <a:off x="6400800" y="5715000"/>
            <a:ext cx="914400" cy="533400"/>
            <a:chOff x="3168" y="3504"/>
            <a:chExt cx="576" cy="336"/>
          </a:xfrm>
        </p:grpSpPr>
        <p:sp>
          <p:nvSpPr>
            <p:cNvPr id="567299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67300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67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67302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567303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67304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7305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67306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7307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7308" name="Group 1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67309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310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7311" name="Group 1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67312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7313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7314" name="Group 18"/>
          <p:cNvGrpSpPr>
            <a:grpSpLocks/>
          </p:cNvGrpSpPr>
          <p:nvPr/>
        </p:nvGrpSpPr>
        <p:grpSpPr bwMode="auto">
          <a:xfrm>
            <a:off x="5638800" y="5562600"/>
            <a:ext cx="838200" cy="1143000"/>
            <a:chOff x="3448" y="3264"/>
            <a:chExt cx="528" cy="720"/>
          </a:xfrm>
        </p:grpSpPr>
        <p:sp>
          <p:nvSpPr>
            <p:cNvPr id="567315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316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7317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67318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67319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346" name="Group 2"/>
          <p:cNvGrpSpPr>
            <a:grpSpLocks/>
          </p:cNvGrpSpPr>
          <p:nvPr/>
        </p:nvGrpSpPr>
        <p:grpSpPr bwMode="auto">
          <a:xfrm>
            <a:off x="6400800" y="5715000"/>
            <a:ext cx="914400" cy="533400"/>
            <a:chOff x="3168" y="3504"/>
            <a:chExt cx="576" cy="336"/>
          </a:xfrm>
        </p:grpSpPr>
        <p:sp>
          <p:nvSpPr>
            <p:cNvPr id="569347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69348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693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69350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569351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69352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9353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69354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9355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9356" name="Group 1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69357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58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9359" name="Group 1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69360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9361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9362" name="Group 1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569363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64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9365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69366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69367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394" name="Group 2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571395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1396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713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71398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571399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1400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1401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71402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1403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1404" name="Group 1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71405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6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1407" name="Group 1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71408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1409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1410" name="Group 1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571411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12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1413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71414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1415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42" name="Group 2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573443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734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73446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573447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3449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73450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3451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3452" name="Group 1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73453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54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3455" name="Group 1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73456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3457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3458" name="Group 1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573459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60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3461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73462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3463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3464" name="Group 24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573465" name="Rectangle 25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3466" name="Oval 26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3467" name="Group 27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573468" name="Rectangle 28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3469" name="Oval 29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3470" name="Group 30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573471" name="AutoShape 31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72" name="Oval 32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3473" name="Group 33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573474" name="Rectangle 34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3475" name="Oval 35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3476" name="Group 36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573477" name="AutoShape 37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78" name="Oval 38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354" name="Group 2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612355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612356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6123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612358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612359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612360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2361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612362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2363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2364" name="Group 1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612365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6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12367" name="Group 1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612368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2369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2370" name="Group 1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612371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72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12373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612374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612375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612376" name="Group 24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612377" name="Rectangle 25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612378" name="Oval 26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612379" name="Group 27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612380" name="Rectangle 28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2381" name="Oval 29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2382" name="Group 30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612383" name="AutoShape 31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84" name="Oval 32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12385" name="Group 33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612386" name="Rectangle 34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2387" name="Oval 35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2388" name="Group 36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612389" name="AutoShape 37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90" name="Oval 38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sp>
        <p:nvSpPr>
          <p:cNvPr id="612391" name="AutoShape 39"/>
          <p:cNvSpPr>
            <a:spLocks noChangeArrowheads="1"/>
          </p:cNvSpPr>
          <p:nvPr/>
        </p:nvSpPr>
        <p:spPr bwMode="auto">
          <a:xfrm>
            <a:off x="2638425" y="4795838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612392" name="AutoShape 40"/>
          <p:cNvCxnSpPr>
            <a:cxnSpLocks noChangeShapeType="1"/>
            <a:stCxn id="612391" idx="2"/>
            <a:endCxn id="612368" idx="0"/>
          </p:cNvCxnSpPr>
          <p:nvPr/>
        </p:nvCxnSpPr>
        <p:spPr bwMode="auto">
          <a:xfrm flipH="1">
            <a:off x="2209800" y="5253038"/>
            <a:ext cx="88582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2393" name="AutoShape 41"/>
          <p:cNvCxnSpPr>
            <a:cxnSpLocks noChangeShapeType="1"/>
            <a:stCxn id="612391" idx="2"/>
            <a:endCxn id="612372" idx="0"/>
          </p:cNvCxnSpPr>
          <p:nvPr/>
        </p:nvCxnSpPr>
        <p:spPr bwMode="auto">
          <a:xfrm>
            <a:off x="3095625" y="5253038"/>
            <a:ext cx="3175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2394" name="AutoShape 42"/>
          <p:cNvCxnSpPr>
            <a:cxnSpLocks noChangeShapeType="1"/>
            <a:stCxn id="612391" idx="2"/>
            <a:endCxn id="612355" idx="0"/>
          </p:cNvCxnSpPr>
          <p:nvPr/>
        </p:nvCxnSpPr>
        <p:spPr bwMode="auto">
          <a:xfrm>
            <a:off x="3095625" y="5253038"/>
            <a:ext cx="79057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75494" name="Group 6"/>
          <p:cNvGrpSpPr>
            <a:grpSpLocks/>
          </p:cNvGrpSpPr>
          <p:nvPr/>
        </p:nvGrpSpPr>
        <p:grpSpPr bwMode="auto">
          <a:xfrm>
            <a:off x="4572000" y="5715000"/>
            <a:ext cx="914400" cy="533400"/>
            <a:chOff x="4992" y="3504"/>
            <a:chExt cx="576" cy="336"/>
          </a:xfrm>
        </p:grpSpPr>
        <p:sp>
          <p:nvSpPr>
            <p:cNvPr id="575495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5496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5509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75510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5511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5531" name="Group 43"/>
          <p:cNvGrpSpPr>
            <a:grpSpLocks/>
          </p:cNvGrpSpPr>
          <p:nvPr/>
        </p:nvGrpSpPr>
        <p:grpSpPr bwMode="auto">
          <a:xfrm>
            <a:off x="4572000" y="2743200"/>
            <a:ext cx="914400" cy="533400"/>
            <a:chOff x="4992" y="3504"/>
            <a:chExt cx="576" cy="336"/>
          </a:xfrm>
        </p:grpSpPr>
        <p:sp>
          <p:nvSpPr>
            <p:cNvPr id="575532" name="Rectangle 44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5533" name="Oval 45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5534" name="Group 46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575535" name="Rectangle 47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5536" name="Oval 48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5537" name="Group 4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75538" name="Rectangle 5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5539" name="Oval 5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5568" name="Group 80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624" y="3504"/>
            <a:chExt cx="528" cy="720"/>
          </a:xfrm>
        </p:grpSpPr>
        <p:sp>
          <p:nvSpPr>
            <p:cNvPr id="575541" name="AutoShape 53"/>
            <p:cNvSpPr>
              <a:spLocks noChangeArrowheads="1"/>
            </p:cNvSpPr>
            <p:nvPr/>
          </p:nvSpPr>
          <p:spPr bwMode="auto">
            <a:xfrm>
              <a:off x="624" y="355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42" name="Oval 54"/>
            <p:cNvSpPr>
              <a:spLocks noChangeArrowheads="1"/>
            </p:cNvSpPr>
            <p:nvPr/>
          </p:nvSpPr>
          <p:spPr bwMode="auto">
            <a:xfrm>
              <a:off x="728" y="350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5543" name="Group 5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75544" name="Rectangle 5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5545" name="Oval 5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5546" name="Group 5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575547" name="AutoShape 5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48" name="Oval 6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5549" name="Group 61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575550" name="Rectangle 6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5551" name="Oval 6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5552" name="Group 64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575553" name="Rectangle 65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5554" name="Oval 66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5555" name="Group 67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575556" name="AutoShape 68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7" name="Oval 69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5558" name="Group 70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575559" name="Rectangle 71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5560" name="Oval 72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5561" name="Group 73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575562" name="AutoShape 74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3" name="Oval 75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sp>
        <p:nvSpPr>
          <p:cNvPr id="575564" name="AutoShape 76"/>
          <p:cNvSpPr>
            <a:spLocks noChangeArrowheads="1"/>
          </p:cNvSpPr>
          <p:nvPr/>
        </p:nvSpPr>
        <p:spPr bwMode="auto">
          <a:xfrm>
            <a:off x="2638425" y="4795838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575565" name="AutoShape 77"/>
          <p:cNvCxnSpPr>
            <a:cxnSpLocks noChangeShapeType="1"/>
            <a:stCxn id="575564" idx="2"/>
            <a:endCxn id="575544" idx="0"/>
          </p:cNvCxnSpPr>
          <p:nvPr/>
        </p:nvCxnSpPr>
        <p:spPr bwMode="auto">
          <a:xfrm flipH="1">
            <a:off x="2209800" y="5253038"/>
            <a:ext cx="88582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5566" name="AutoShape 78"/>
          <p:cNvCxnSpPr>
            <a:cxnSpLocks noChangeShapeType="1"/>
            <a:stCxn id="575564" idx="2"/>
            <a:endCxn id="575548" idx="0"/>
          </p:cNvCxnSpPr>
          <p:nvPr/>
        </p:nvCxnSpPr>
        <p:spPr bwMode="auto">
          <a:xfrm>
            <a:off x="3095625" y="5253038"/>
            <a:ext cx="3175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5567" name="AutoShape 79"/>
          <p:cNvCxnSpPr>
            <a:cxnSpLocks noChangeShapeType="1"/>
            <a:stCxn id="575564" idx="2"/>
            <a:endCxn id="575535" idx="0"/>
          </p:cNvCxnSpPr>
          <p:nvPr/>
        </p:nvCxnSpPr>
        <p:spPr bwMode="auto">
          <a:xfrm>
            <a:off x="3095625" y="5253038"/>
            <a:ext cx="79057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555" name="Picture 11" descr="IMG_05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76400"/>
            <a:ext cx="33274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8556" name="Picture 12" descr="IMG_0537_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36950"/>
            <a:ext cx="2811463" cy="332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76200"/>
            <a:ext cx="6705600" cy="762000"/>
          </a:xfrm>
        </p:spPr>
        <p:txBody>
          <a:bodyPr/>
          <a:lstStyle/>
          <a:p>
            <a:r>
              <a:rPr lang="en-US"/>
              <a:t>CS Education Projects</a:t>
            </a:r>
          </a:p>
        </p:txBody>
      </p:sp>
      <p:sp>
        <p:nvSpPr>
          <p:cNvPr id="748549" name="Rectangle 5"/>
          <p:cNvSpPr>
            <a:spLocks noChangeArrowheads="1"/>
          </p:cNvSpPr>
          <p:nvPr/>
        </p:nvSpPr>
        <p:spPr bwMode="auto">
          <a:xfrm>
            <a:off x="2362200" y="1219200"/>
            <a:ext cx="6553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sz="6000" b="0">
                <a:solidFill>
                  <a:srgbClr val="F9869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lk VAG Rounded Black" pitchFamily="-125" charset="0"/>
              </a:rPr>
              <a:t> inesthetic</a:t>
            </a:r>
            <a:r>
              <a:rPr lang="en-US" sz="6000" b="0">
                <a:effectLst>
                  <a:outerShdw blurRad="38100" dist="38100" dir="2700000" algn="tl">
                    <a:srgbClr val="336699"/>
                  </a:outerShdw>
                </a:effectLst>
                <a:latin typeface="Blk VAG Rounded Black" pitchFamily="-125" charset="0"/>
              </a:rPr>
              <a:t/>
            </a:r>
            <a:br>
              <a:rPr lang="en-US" sz="6000" b="0">
                <a:effectLst>
                  <a:outerShdw blurRad="38100" dist="38100" dir="2700000" algn="tl">
                    <a:srgbClr val="336699"/>
                  </a:outerShdw>
                </a:effectLst>
                <a:latin typeface="Blk VAG Rounded Black" pitchFamily="-125" charset="0"/>
              </a:rPr>
            </a:br>
            <a:r>
              <a:rPr lang="en-US" sz="8800" b="0">
                <a:effectLst>
                  <a:outerShdw blurRad="38100" dist="38100" dir="2700000" algn="tl">
                    <a:srgbClr val="336699"/>
                  </a:outerShdw>
                </a:effectLst>
                <a:latin typeface="Blk VAG Rounded Black" pitchFamily="-125" charset="0"/>
              </a:rPr>
              <a:t/>
            </a:r>
            <a:br>
              <a:rPr lang="en-US" sz="8800" b="0">
                <a:effectLst>
                  <a:outerShdw blurRad="38100" dist="38100" dir="2700000" algn="tl">
                    <a:srgbClr val="336699"/>
                  </a:outerShdw>
                </a:effectLst>
                <a:latin typeface="Blk VAG Rounded Black" pitchFamily="-125" charset="0"/>
              </a:rPr>
            </a:br>
            <a:r>
              <a:rPr lang="en-US" sz="6000" b="0">
                <a:solidFill>
                  <a:srgbClr val="95E883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lk VAG Rounded Black" pitchFamily="-125" charset="0"/>
              </a:rPr>
              <a:t>earning</a:t>
            </a:r>
            <a:r>
              <a:rPr lang="en-US" sz="6000" b="0">
                <a:effectLst>
                  <a:outerShdw blurRad="38100" dist="38100" dir="2700000" algn="tl">
                    <a:srgbClr val="336699"/>
                  </a:outerShdw>
                </a:effectLst>
                <a:latin typeface="Blk VAG Rounded Black" pitchFamily="-125" charset="0"/>
              </a:rPr>
              <a:t/>
            </a:r>
            <a:br>
              <a:rPr lang="en-US" sz="6000" b="0">
                <a:effectLst>
                  <a:outerShdw blurRad="38100" dist="38100" dir="2700000" algn="tl">
                    <a:srgbClr val="336699"/>
                  </a:outerShdw>
                </a:effectLst>
                <a:latin typeface="Blk VAG Rounded Black" pitchFamily="-125" charset="0"/>
              </a:rPr>
            </a:br>
            <a:r>
              <a:rPr lang="en-US" sz="6000" b="0">
                <a:effectLst>
                  <a:outerShdw blurRad="38100" dist="38100" dir="2700000" algn="tl">
                    <a:srgbClr val="336699"/>
                  </a:outerShdw>
                </a:effectLst>
                <a:latin typeface="Blk VAG Rounded Black" pitchFamily="-125" charset="0"/>
              </a:rPr>
              <a:t/>
            </a:r>
            <a:br>
              <a:rPr lang="en-US" sz="6000" b="0">
                <a:effectLst>
                  <a:outerShdw blurRad="38100" dist="38100" dir="2700000" algn="tl">
                    <a:srgbClr val="336699"/>
                  </a:outerShdw>
                </a:effectLst>
                <a:latin typeface="Blk VAG Rounded Black" pitchFamily="-125" charset="0"/>
              </a:rPr>
            </a:br>
            <a:r>
              <a:rPr lang="en-US" sz="2800" b="0">
                <a:effectLst>
                  <a:outerShdw blurRad="38100" dist="38100" dir="2700000" algn="tl">
                    <a:srgbClr val="336699"/>
                  </a:outerShdw>
                </a:effectLst>
                <a:latin typeface="Blk VAG Rounded Black" pitchFamily="-125" charset="0"/>
              </a:rPr>
              <a:t> </a:t>
            </a:r>
            <a:r>
              <a:rPr lang="en-US" sz="6000" b="0">
                <a:solidFill>
                  <a:srgbClr val="83B9E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lk VAG Rounded Black" pitchFamily="-125" charset="0"/>
              </a:rPr>
              <a:t>ctivities</a:t>
            </a:r>
            <a:endParaRPr lang="en-US" sz="5400">
              <a:effectLst>
                <a:outerShdw blurRad="38100" dist="38100" dir="2700000" algn="tl">
                  <a:srgbClr val="336699"/>
                </a:outerShdw>
              </a:effectLst>
            </a:endParaRPr>
          </a:p>
        </p:txBody>
      </p:sp>
      <p:pic>
        <p:nvPicPr>
          <p:cNvPr id="74855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33400"/>
            <a:ext cx="2544763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77542" name="Group 6"/>
          <p:cNvGrpSpPr>
            <a:grpSpLocks/>
          </p:cNvGrpSpPr>
          <p:nvPr/>
        </p:nvGrpSpPr>
        <p:grpSpPr bwMode="auto">
          <a:xfrm>
            <a:off x="4572000" y="5715000"/>
            <a:ext cx="914400" cy="533400"/>
            <a:chOff x="4992" y="3504"/>
            <a:chExt cx="576" cy="336"/>
          </a:xfrm>
        </p:grpSpPr>
        <p:sp>
          <p:nvSpPr>
            <p:cNvPr id="577543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7544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7557" name="Group 21"/>
          <p:cNvGrpSpPr>
            <a:grpSpLocks/>
          </p:cNvGrpSpPr>
          <p:nvPr/>
        </p:nvGrpSpPr>
        <p:grpSpPr bwMode="auto">
          <a:xfrm>
            <a:off x="5638800" y="2743200"/>
            <a:ext cx="914400" cy="533400"/>
            <a:chOff x="3168" y="3504"/>
            <a:chExt cx="576" cy="336"/>
          </a:xfrm>
        </p:grpSpPr>
        <p:sp>
          <p:nvSpPr>
            <p:cNvPr id="577558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7559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7579" name="Group 43"/>
          <p:cNvGrpSpPr>
            <a:grpSpLocks/>
          </p:cNvGrpSpPr>
          <p:nvPr/>
        </p:nvGrpSpPr>
        <p:grpSpPr bwMode="auto">
          <a:xfrm>
            <a:off x="4572000" y="2743200"/>
            <a:ext cx="914400" cy="533400"/>
            <a:chOff x="4992" y="3504"/>
            <a:chExt cx="576" cy="336"/>
          </a:xfrm>
        </p:grpSpPr>
        <p:sp>
          <p:nvSpPr>
            <p:cNvPr id="577580" name="Rectangle 44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7581" name="Oval 45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7582" name="Group 46"/>
          <p:cNvGrpSpPr>
            <a:grpSpLocks/>
          </p:cNvGrpSpPr>
          <p:nvPr/>
        </p:nvGrpSpPr>
        <p:grpSpPr bwMode="auto">
          <a:xfrm>
            <a:off x="5638800" y="5715000"/>
            <a:ext cx="914400" cy="533400"/>
            <a:chOff x="3168" y="3504"/>
            <a:chExt cx="576" cy="336"/>
          </a:xfrm>
        </p:grpSpPr>
        <p:sp>
          <p:nvSpPr>
            <p:cNvPr id="577583" name="Rectangle 47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7584" name="Oval 48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7585" name="Group 49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577586" name="Rectangle 50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7587" name="Oval 51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7588" name="Group 52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77589" name="Rectangle 53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7590" name="Oval 54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7591" name="Group 55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77592" name="AutoShape 56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93" name="Oval 57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7594" name="Group 58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77595" name="Rectangle 59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7596" name="Oval 60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7597" name="Group 61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577598" name="AutoShape 62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99" name="Oval 63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7600" name="Group 64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577601" name="Rectangle 65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7602" name="Oval 66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7603" name="Group 67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577604" name="Rectangle 68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7605" name="Oval 69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7606" name="Group 70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577607" name="AutoShape 71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608" name="Oval 72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7609" name="Group 73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577610" name="Rectangle 74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7611" name="Oval 75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7612" name="Group 76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577613" name="AutoShape 77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614" name="Oval 78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sp>
        <p:nvSpPr>
          <p:cNvPr id="577615" name="AutoShape 79"/>
          <p:cNvSpPr>
            <a:spLocks noChangeArrowheads="1"/>
          </p:cNvSpPr>
          <p:nvPr/>
        </p:nvSpPr>
        <p:spPr bwMode="auto">
          <a:xfrm>
            <a:off x="2638425" y="48006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577616" name="AutoShape 80"/>
          <p:cNvCxnSpPr>
            <a:cxnSpLocks noChangeShapeType="1"/>
            <a:stCxn id="577615" idx="2"/>
            <a:endCxn id="577595" idx="0"/>
          </p:cNvCxnSpPr>
          <p:nvPr/>
        </p:nvCxnSpPr>
        <p:spPr bwMode="auto">
          <a:xfrm flipH="1">
            <a:off x="2209800" y="5257800"/>
            <a:ext cx="88582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7617" name="AutoShape 81"/>
          <p:cNvCxnSpPr>
            <a:cxnSpLocks noChangeShapeType="1"/>
            <a:stCxn id="577615" idx="2"/>
            <a:endCxn id="577599" idx="0"/>
          </p:cNvCxnSpPr>
          <p:nvPr/>
        </p:nvCxnSpPr>
        <p:spPr bwMode="auto">
          <a:xfrm>
            <a:off x="3095625" y="5257800"/>
            <a:ext cx="317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7618" name="AutoShape 82"/>
          <p:cNvCxnSpPr>
            <a:cxnSpLocks noChangeShapeType="1"/>
            <a:stCxn id="577615" idx="2"/>
            <a:endCxn id="577586" idx="0"/>
          </p:cNvCxnSpPr>
          <p:nvPr/>
        </p:nvCxnSpPr>
        <p:spPr bwMode="auto">
          <a:xfrm>
            <a:off x="3095625" y="5257800"/>
            <a:ext cx="7905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586" name="Group 2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579587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9588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79590" name="Group 6"/>
          <p:cNvGrpSpPr>
            <a:grpSpLocks/>
          </p:cNvGrpSpPr>
          <p:nvPr/>
        </p:nvGrpSpPr>
        <p:grpSpPr bwMode="auto">
          <a:xfrm>
            <a:off x="4572000" y="2743200"/>
            <a:ext cx="914400" cy="533400"/>
            <a:chOff x="4992" y="3504"/>
            <a:chExt cx="576" cy="336"/>
          </a:xfrm>
        </p:grpSpPr>
        <p:sp>
          <p:nvSpPr>
            <p:cNvPr id="579591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9592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9593" name="Group 9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579594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9595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9596" name="Group 12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579597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598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9599" name="Group 15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579600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9601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9602" name="Group 18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579603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604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9630" name="Group 46"/>
          <p:cNvGrpSpPr>
            <a:grpSpLocks/>
          </p:cNvGrpSpPr>
          <p:nvPr/>
        </p:nvGrpSpPr>
        <p:grpSpPr bwMode="auto">
          <a:xfrm>
            <a:off x="5638800" y="2743200"/>
            <a:ext cx="914400" cy="533400"/>
            <a:chOff x="3168" y="3504"/>
            <a:chExt cx="576" cy="336"/>
          </a:xfrm>
        </p:grpSpPr>
        <p:sp>
          <p:nvSpPr>
            <p:cNvPr id="579631" name="Rectangle 47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9632" name="Oval 48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79633" name="AutoShape 49"/>
          <p:cNvSpPr>
            <a:spLocks noChangeArrowheads="1"/>
          </p:cNvSpPr>
          <p:nvPr/>
        </p:nvSpPr>
        <p:spPr bwMode="auto">
          <a:xfrm>
            <a:off x="3429000" y="18288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579634" name="AutoShape 50"/>
          <p:cNvCxnSpPr>
            <a:cxnSpLocks noChangeShapeType="1"/>
            <a:stCxn id="579633" idx="2"/>
            <a:endCxn id="579600" idx="0"/>
          </p:cNvCxnSpPr>
          <p:nvPr/>
        </p:nvCxnSpPr>
        <p:spPr bwMode="auto">
          <a:xfrm flipH="1">
            <a:off x="2209800" y="2286000"/>
            <a:ext cx="1676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635" name="AutoShape 51"/>
          <p:cNvCxnSpPr>
            <a:cxnSpLocks noChangeShapeType="1"/>
            <a:stCxn id="579633" idx="2"/>
            <a:endCxn id="579604" idx="0"/>
          </p:cNvCxnSpPr>
          <p:nvPr/>
        </p:nvCxnSpPr>
        <p:spPr bwMode="auto">
          <a:xfrm flipH="1">
            <a:off x="3098800" y="2286000"/>
            <a:ext cx="787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636" name="AutoShape 52"/>
          <p:cNvCxnSpPr>
            <a:cxnSpLocks noChangeShapeType="1"/>
            <a:stCxn id="579633" idx="2"/>
            <a:endCxn id="579587" idx="0"/>
          </p:cNvCxnSpPr>
          <p:nvPr/>
        </p:nvCxnSpPr>
        <p:spPr bwMode="auto">
          <a:xfrm>
            <a:off x="3886200" y="22860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637" name="AutoShape 53"/>
          <p:cNvCxnSpPr>
            <a:cxnSpLocks noChangeShapeType="1"/>
            <a:stCxn id="579633" idx="2"/>
            <a:endCxn id="579591" idx="0"/>
          </p:cNvCxnSpPr>
          <p:nvPr/>
        </p:nvCxnSpPr>
        <p:spPr bwMode="auto">
          <a:xfrm>
            <a:off x="3886200" y="2286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638" name="AutoShape 54"/>
          <p:cNvCxnSpPr>
            <a:cxnSpLocks noChangeShapeType="1"/>
            <a:stCxn id="579633" idx="2"/>
            <a:endCxn id="579631" idx="0"/>
          </p:cNvCxnSpPr>
          <p:nvPr/>
        </p:nvCxnSpPr>
        <p:spPr bwMode="auto">
          <a:xfrm>
            <a:off x="3886200" y="2286000"/>
            <a:ext cx="2133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79639" name="Group 55"/>
          <p:cNvGrpSpPr>
            <a:grpSpLocks/>
          </p:cNvGrpSpPr>
          <p:nvPr/>
        </p:nvGrpSpPr>
        <p:grpSpPr bwMode="auto">
          <a:xfrm>
            <a:off x="4572000" y="5715000"/>
            <a:ext cx="914400" cy="533400"/>
            <a:chOff x="4992" y="3504"/>
            <a:chExt cx="576" cy="336"/>
          </a:xfrm>
        </p:grpSpPr>
        <p:sp>
          <p:nvSpPr>
            <p:cNvPr id="579640" name="Rectangle 56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9641" name="Oval 57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9642" name="Group 58"/>
          <p:cNvGrpSpPr>
            <a:grpSpLocks/>
          </p:cNvGrpSpPr>
          <p:nvPr/>
        </p:nvGrpSpPr>
        <p:grpSpPr bwMode="auto">
          <a:xfrm>
            <a:off x="5638800" y="5715000"/>
            <a:ext cx="914400" cy="533400"/>
            <a:chOff x="3168" y="3504"/>
            <a:chExt cx="576" cy="336"/>
          </a:xfrm>
        </p:grpSpPr>
        <p:sp>
          <p:nvSpPr>
            <p:cNvPr id="579643" name="Rectangle 59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9644" name="Oval 60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9645" name="Group 61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579646" name="Rectangle 6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9647" name="Oval 6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9648" name="Group 64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79649" name="Rectangle 65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9650" name="Oval 66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9651" name="Group 67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79652" name="AutoShape 68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653" name="Oval 69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9654" name="Group 70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79655" name="Rectangle 71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9656" name="Oval 72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9657" name="Group 73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579658" name="AutoShape 74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659" name="Oval 75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sp>
        <p:nvSpPr>
          <p:cNvPr id="579660" name="AutoShape 76"/>
          <p:cNvSpPr>
            <a:spLocks noChangeArrowheads="1"/>
          </p:cNvSpPr>
          <p:nvPr/>
        </p:nvSpPr>
        <p:spPr bwMode="auto">
          <a:xfrm>
            <a:off x="2638425" y="4795838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579661" name="AutoShape 77"/>
          <p:cNvCxnSpPr>
            <a:cxnSpLocks noChangeShapeType="1"/>
            <a:stCxn id="579660" idx="2"/>
            <a:endCxn id="579655" idx="0"/>
          </p:cNvCxnSpPr>
          <p:nvPr/>
        </p:nvCxnSpPr>
        <p:spPr bwMode="auto">
          <a:xfrm flipH="1">
            <a:off x="2209800" y="5253038"/>
            <a:ext cx="88582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662" name="AutoShape 78"/>
          <p:cNvCxnSpPr>
            <a:cxnSpLocks noChangeShapeType="1"/>
            <a:stCxn id="579660" idx="2"/>
            <a:endCxn id="579659" idx="0"/>
          </p:cNvCxnSpPr>
          <p:nvPr/>
        </p:nvCxnSpPr>
        <p:spPr bwMode="auto">
          <a:xfrm>
            <a:off x="3095625" y="5253038"/>
            <a:ext cx="3175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663" name="AutoShape 79"/>
          <p:cNvCxnSpPr>
            <a:cxnSpLocks noChangeShapeType="1"/>
            <a:stCxn id="579660" idx="2"/>
            <a:endCxn id="579646" idx="0"/>
          </p:cNvCxnSpPr>
          <p:nvPr/>
        </p:nvCxnSpPr>
        <p:spPr bwMode="auto">
          <a:xfrm>
            <a:off x="3095625" y="5253038"/>
            <a:ext cx="79057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258" name="Group 2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608259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608260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6082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608262" name="Group 6"/>
          <p:cNvGrpSpPr>
            <a:grpSpLocks/>
          </p:cNvGrpSpPr>
          <p:nvPr/>
        </p:nvGrpSpPr>
        <p:grpSpPr bwMode="auto">
          <a:xfrm>
            <a:off x="4572000" y="2743200"/>
            <a:ext cx="914400" cy="533400"/>
            <a:chOff x="4992" y="3504"/>
            <a:chExt cx="576" cy="336"/>
          </a:xfrm>
        </p:grpSpPr>
        <p:sp>
          <p:nvSpPr>
            <p:cNvPr id="608263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608264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08265" name="Group 9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608266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08267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08268" name="Group 12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608269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270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08271" name="Group 15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608272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08273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08274" name="Group 18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608275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276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08277" name="Group 21"/>
          <p:cNvGrpSpPr>
            <a:grpSpLocks/>
          </p:cNvGrpSpPr>
          <p:nvPr/>
        </p:nvGrpSpPr>
        <p:grpSpPr bwMode="auto">
          <a:xfrm>
            <a:off x="5638800" y="2743200"/>
            <a:ext cx="914400" cy="533400"/>
            <a:chOff x="3168" y="3504"/>
            <a:chExt cx="576" cy="336"/>
          </a:xfrm>
        </p:grpSpPr>
        <p:sp>
          <p:nvSpPr>
            <p:cNvPr id="608278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608279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608280" name="AutoShape 24"/>
          <p:cNvSpPr>
            <a:spLocks noChangeArrowheads="1"/>
          </p:cNvSpPr>
          <p:nvPr/>
        </p:nvSpPr>
        <p:spPr bwMode="auto">
          <a:xfrm>
            <a:off x="3429000" y="18288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608281" name="AutoShape 25"/>
          <p:cNvCxnSpPr>
            <a:cxnSpLocks noChangeShapeType="1"/>
            <a:stCxn id="608280" idx="2"/>
            <a:endCxn id="608272" idx="0"/>
          </p:cNvCxnSpPr>
          <p:nvPr/>
        </p:nvCxnSpPr>
        <p:spPr bwMode="auto">
          <a:xfrm flipH="1">
            <a:off x="2209800" y="2286000"/>
            <a:ext cx="1676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282" name="AutoShape 26"/>
          <p:cNvCxnSpPr>
            <a:cxnSpLocks noChangeShapeType="1"/>
            <a:stCxn id="608280" idx="2"/>
            <a:endCxn id="608276" idx="0"/>
          </p:cNvCxnSpPr>
          <p:nvPr/>
        </p:nvCxnSpPr>
        <p:spPr bwMode="auto">
          <a:xfrm flipH="1">
            <a:off x="3098800" y="2286000"/>
            <a:ext cx="787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283" name="AutoShape 27"/>
          <p:cNvCxnSpPr>
            <a:cxnSpLocks noChangeShapeType="1"/>
            <a:stCxn id="608280" idx="2"/>
            <a:endCxn id="608259" idx="0"/>
          </p:cNvCxnSpPr>
          <p:nvPr/>
        </p:nvCxnSpPr>
        <p:spPr bwMode="auto">
          <a:xfrm>
            <a:off x="3886200" y="22860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284" name="AutoShape 28"/>
          <p:cNvCxnSpPr>
            <a:cxnSpLocks noChangeShapeType="1"/>
            <a:stCxn id="608280" idx="2"/>
            <a:endCxn id="608263" idx="0"/>
          </p:cNvCxnSpPr>
          <p:nvPr/>
        </p:nvCxnSpPr>
        <p:spPr bwMode="auto">
          <a:xfrm>
            <a:off x="3886200" y="2286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285" name="AutoShape 29"/>
          <p:cNvCxnSpPr>
            <a:cxnSpLocks noChangeShapeType="1"/>
            <a:stCxn id="608280" idx="2"/>
            <a:endCxn id="608278" idx="0"/>
          </p:cNvCxnSpPr>
          <p:nvPr/>
        </p:nvCxnSpPr>
        <p:spPr bwMode="auto">
          <a:xfrm>
            <a:off x="3886200" y="2286000"/>
            <a:ext cx="2133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8286" name="Group 30"/>
          <p:cNvGrpSpPr>
            <a:grpSpLocks/>
          </p:cNvGrpSpPr>
          <p:nvPr/>
        </p:nvGrpSpPr>
        <p:grpSpPr bwMode="auto">
          <a:xfrm>
            <a:off x="4572000" y="5715000"/>
            <a:ext cx="914400" cy="533400"/>
            <a:chOff x="4992" y="3504"/>
            <a:chExt cx="576" cy="336"/>
          </a:xfrm>
        </p:grpSpPr>
        <p:sp>
          <p:nvSpPr>
            <p:cNvPr id="608287" name="Rectangle 31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608288" name="Oval 32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08289" name="Group 33"/>
          <p:cNvGrpSpPr>
            <a:grpSpLocks/>
          </p:cNvGrpSpPr>
          <p:nvPr/>
        </p:nvGrpSpPr>
        <p:grpSpPr bwMode="auto">
          <a:xfrm>
            <a:off x="5638800" y="5715000"/>
            <a:ext cx="914400" cy="533400"/>
            <a:chOff x="3168" y="3504"/>
            <a:chExt cx="576" cy="336"/>
          </a:xfrm>
        </p:grpSpPr>
        <p:sp>
          <p:nvSpPr>
            <p:cNvPr id="608290" name="Rectangle 34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608291" name="Oval 35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608292" name="Group 36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608293" name="Rectangle 37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608294" name="Oval 38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608295" name="Group 3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608296" name="Rectangle 4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08297" name="Oval 4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08298" name="Group 4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608299" name="AutoShape 4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300" name="Oval 4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08301" name="Group 4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608302" name="Rectangle 4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08303" name="Oval 4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08304" name="Group 4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608305" name="AutoShape 4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306" name="Oval 5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sp>
        <p:nvSpPr>
          <p:cNvPr id="608307" name="AutoShape 51"/>
          <p:cNvSpPr>
            <a:spLocks noChangeArrowheads="1"/>
          </p:cNvSpPr>
          <p:nvPr/>
        </p:nvSpPr>
        <p:spPr bwMode="auto">
          <a:xfrm>
            <a:off x="2638425" y="4795838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608308" name="AutoShape 52"/>
          <p:cNvCxnSpPr>
            <a:cxnSpLocks noChangeShapeType="1"/>
            <a:stCxn id="608307" idx="2"/>
            <a:endCxn id="608302" idx="0"/>
          </p:cNvCxnSpPr>
          <p:nvPr/>
        </p:nvCxnSpPr>
        <p:spPr bwMode="auto">
          <a:xfrm flipH="1">
            <a:off x="2209800" y="5253038"/>
            <a:ext cx="88582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309" name="AutoShape 53"/>
          <p:cNvCxnSpPr>
            <a:cxnSpLocks noChangeShapeType="1"/>
            <a:stCxn id="608307" idx="2"/>
            <a:endCxn id="608306" idx="0"/>
          </p:cNvCxnSpPr>
          <p:nvPr/>
        </p:nvCxnSpPr>
        <p:spPr bwMode="auto">
          <a:xfrm>
            <a:off x="3095625" y="5253038"/>
            <a:ext cx="3175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310" name="AutoShape 54"/>
          <p:cNvCxnSpPr>
            <a:cxnSpLocks noChangeShapeType="1"/>
            <a:stCxn id="608307" idx="2"/>
            <a:endCxn id="608293" idx="0"/>
          </p:cNvCxnSpPr>
          <p:nvPr/>
        </p:nvCxnSpPr>
        <p:spPr bwMode="auto">
          <a:xfrm>
            <a:off x="3095625" y="5253038"/>
            <a:ext cx="79057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8311" name="AutoShape 55"/>
          <p:cNvSpPr>
            <a:spLocks noChangeArrowheads="1"/>
          </p:cNvSpPr>
          <p:nvPr/>
        </p:nvSpPr>
        <p:spPr bwMode="auto">
          <a:xfrm>
            <a:off x="2133600" y="11430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608312" name="AutoShape 56"/>
          <p:cNvCxnSpPr>
            <a:cxnSpLocks noChangeShapeType="1"/>
            <a:stCxn id="608311" idx="2"/>
            <a:endCxn id="608266" idx="0"/>
          </p:cNvCxnSpPr>
          <p:nvPr/>
        </p:nvCxnSpPr>
        <p:spPr bwMode="auto">
          <a:xfrm flipH="1">
            <a:off x="533400" y="1600200"/>
            <a:ext cx="20574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313" name="AutoShape 57"/>
          <p:cNvCxnSpPr>
            <a:cxnSpLocks noChangeShapeType="1"/>
            <a:stCxn id="608311" idx="2"/>
            <a:endCxn id="608270" idx="0"/>
          </p:cNvCxnSpPr>
          <p:nvPr/>
        </p:nvCxnSpPr>
        <p:spPr bwMode="auto">
          <a:xfrm flipH="1">
            <a:off x="1422400" y="1600200"/>
            <a:ext cx="1168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314" name="AutoShape 58"/>
          <p:cNvCxnSpPr>
            <a:cxnSpLocks noChangeShapeType="1"/>
            <a:stCxn id="608311" idx="2"/>
            <a:endCxn id="608280" idx="0"/>
          </p:cNvCxnSpPr>
          <p:nvPr/>
        </p:nvCxnSpPr>
        <p:spPr bwMode="auto">
          <a:xfrm>
            <a:off x="2590800" y="1600200"/>
            <a:ext cx="1295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306" name="Group 2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610307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610308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6103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610310" name="Group 6"/>
          <p:cNvGrpSpPr>
            <a:grpSpLocks/>
          </p:cNvGrpSpPr>
          <p:nvPr/>
        </p:nvGrpSpPr>
        <p:grpSpPr bwMode="auto">
          <a:xfrm>
            <a:off x="4572000" y="2743200"/>
            <a:ext cx="914400" cy="533400"/>
            <a:chOff x="4992" y="3504"/>
            <a:chExt cx="576" cy="336"/>
          </a:xfrm>
        </p:grpSpPr>
        <p:sp>
          <p:nvSpPr>
            <p:cNvPr id="610311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610312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0313" name="Group 9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610314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0315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0316" name="Group 12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610317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8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10319" name="Group 15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610320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0321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0322" name="Group 18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610323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4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10325" name="Group 21"/>
          <p:cNvGrpSpPr>
            <a:grpSpLocks/>
          </p:cNvGrpSpPr>
          <p:nvPr/>
        </p:nvGrpSpPr>
        <p:grpSpPr bwMode="auto">
          <a:xfrm>
            <a:off x="5638800" y="2743200"/>
            <a:ext cx="914400" cy="533400"/>
            <a:chOff x="3168" y="3504"/>
            <a:chExt cx="576" cy="336"/>
          </a:xfrm>
        </p:grpSpPr>
        <p:sp>
          <p:nvSpPr>
            <p:cNvPr id="610326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610327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610328" name="AutoShape 24"/>
          <p:cNvSpPr>
            <a:spLocks noChangeArrowheads="1"/>
          </p:cNvSpPr>
          <p:nvPr/>
        </p:nvSpPr>
        <p:spPr bwMode="auto">
          <a:xfrm>
            <a:off x="3429000" y="18288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610329" name="AutoShape 25"/>
          <p:cNvCxnSpPr>
            <a:cxnSpLocks noChangeShapeType="1"/>
            <a:stCxn id="610328" idx="2"/>
            <a:endCxn id="610320" idx="0"/>
          </p:cNvCxnSpPr>
          <p:nvPr/>
        </p:nvCxnSpPr>
        <p:spPr bwMode="auto">
          <a:xfrm flipH="1">
            <a:off x="2209800" y="2286000"/>
            <a:ext cx="1676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30" name="AutoShape 26"/>
          <p:cNvCxnSpPr>
            <a:cxnSpLocks noChangeShapeType="1"/>
            <a:stCxn id="610328" idx="2"/>
            <a:endCxn id="610324" idx="0"/>
          </p:cNvCxnSpPr>
          <p:nvPr/>
        </p:nvCxnSpPr>
        <p:spPr bwMode="auto">
          <a:xfrm flipH="1">
            <a:off x="3098800" y="2286000"/>
            <a:ext cx="787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31" name="AutoShape 27"/>
          <p:cNvCxnSpPr>
            <a:cxnSpLocks noChangeShapeType="1"/>
            <a:stCxn id="610328" idx="2"/>
            <a:endCxn id="610307" idx="0"/>
          </p:cNvCxnSpPr>
          <p:nvPr/>
        </p:nvCxnSpPr>
        <p:spPr bwMode="auto">
          <a:xfrm>
            <a:off x="3886200" y="22860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32" name="AutoShape 28"/>
          <p:cNvCxnSpPr>
            <a:cxnSpLocks noChangeShapeType="1"/>
            <a:stCxn id="610328" idx="2"/>
            <a:endCxn id="610311" idx="0"/>
          </p:cNvCxnSpPr>
          <p:nvPr/>
        </p:nvCxnSpPr>
        <p:spPr bwMode="auto">
          <a:xfrm>
            <a:off x="3886200" y="2286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33" name="AutoShape 29"/>
          <p:cNvCxnSpPr>
            <a:cxnSpLocks noChangeShapeType="1"/>
            <a:stCxn id="610328" idx="2"/>
            <a:endCxn id="610326" idx="0"/>
          </p:cNvCxnSpPr>
          <p:nvPr/>
        </p:nvCxnSpPr>
        <p:spPr bwMode="auto">
          <a:xfrm>
            <a:off x="3886200" y="2286000"/>
            <a:ext cx="2133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0334" name="Group 30"/>
          <p:cNvGrpSpPr>
            <a:grpSpLocks/>
          </p:cNvGrpSpPr>
          <p:nvPr/>
        </p:nvGrpSpPr>
        <p:grpSpPr bwMode="auto">
          <a:xfrm>
            <a:off x="4572000" y="5715000"/>
            <a:ext cx="914400" cy="533400"/>
            <a:chOff x="4992" y="3504"/>
            <a:chExt cx="576" cy="336"/>
          </a:xfrm>
        </p:grpSpPr>
        <p:sp>
          <p:nvSpPr>
            <p:cNvPr id="610335" name="Rectangle 31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610336" name="Oval 32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0337" name="Group 33"/>
          <p:cNvGrpSpPr>
            <a:grpSpLocks/>
          </p:cNvGrpSpPr>
          <p:nvPr/>
        </p:nvGrpSpPr>
        <p:grpSpPr bwMode="auto">
          <a:xfrm>
            <a:off x="5638800" y="5715000"/>
            <a:ext cx="914400" cy="533400"/>
            <a:chOff x="3168" y="3504"/>
            <a:chExt cx="576" cy="336"/>
          </a:xfrm>
        </p:grpSpPr>
        <p:sp>
          <p:nvSpPr>
            <p:cNvPr id="610338" name="Rectangle 34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610339" name="Oval 35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610340" name="Group 36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610341" name="Rectangle 37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610342" name="Oval 38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610343" name="Group 3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610344" name="Rectangle 4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0345" name="Oval 4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0346" name="Group 4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610347" name="AutoShape 4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48" name="Oval 4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10349" name="Group 4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610350" name="Rectangle 4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0351" name="Oval 4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0352" name="Group 4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610353" name="AutoShape 4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54" name="Oval 5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sp>
        <p:nvSpPr>
          <p:cNvPr id="610355" name="AutoShape 51"/>
          <p:cNvSpPr>
            <a:spLocks noChangeArrowheads="1"/>
          </p:cNvSpPr>
          <p:nvPr/>
        </p:nvSpPr>
        <p:spPr bwMode="auto">
          <a:xfrm>
            <a:off x="2638425" y="4795838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610356" name="AutoShape 52"/>
          <p:cNvCxnSpPr>
            <a:cxnSpLocks noChangeShapeType="1"/>
            <a:stCxn id="610355" idx="2"/>
            <a:endCxn id="610350" idx="0"/>
          </p:cNvCxnSpPr>
          <p:nvPr/>
        </p:nvCxnSpPr>
        <p:spPr bwMode="auto">
          <a:xfrm flipH="1">
            <a:off x="2209800" y="5253038"/>
            <a:ext cx="88582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57" name="AutoShape 53"/>
          <p:cNvCxnSpPr>
            <a:cxnSpLocks noChangeShapeType="1"/>
            <a:stCxn id="610355" idx="2"/>
            <a:endCxn id="610354" idx="0"/>
          </p:cNvCxnSpPr>
          <p:nvPr/>
        </p:nvCxnSpPr>
        <p:spPr bwMode="auto">
          <a:xfrm>
            <a:off x="3095625" y="5253038"/>
            <a:ext cx="3175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58" name="AutoShape 54"/>
          <p:cNvCxnSpPr>
            <a:cxnSpLocks noChangeShapeType="1"/>
            <a:stCxn id="610355" idx="2"/>
            <a:endCxn id="610341" idx="0"/>
          </p:cNvCxnSpPr>
          <p:nvPr/>
        </p:nvCxnSpPr>
        <p:spPr bwMode="auto">
          <a:xfrm>
            <a:off x="3095625" y="5253038"/>
            <a:ext cx="79057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0359" name="AutoShape 55"/>
          <p:cNvSpPr>
            <a:spLocks noChangeArrowheads="1"/>
          </p:cNvSpPr>
          <p:nvPr/>
        </p:nvSpPr>
        <p:spPr bwMode="auto">
          <a:xfrm>
            <a:off x="2133600" y="11430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610360" name="AutoShape 56"/>
          <p:cNvCxnSpPr>
            <a:cxnSpLocks noChangeShapeType="1"/>
            <a:stCxn id="610359" idx="2"/>
            <a:endCxn id="610314" idx="0"/>
          </p:cNvCxnSpPr>
          <p:nvPr/>
        </p:nvCxnSpPr>
        <p:spPr bwMode="auto">
          <a:xfrm flipH="1">
            <a:off x="533400" y="1600200"/>
            <a:ext cx="20574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61" name="AutoShape 57"/>
          <p:cNvCxnSpPr>
            <a:cxnSpLocks noChangeShapeType="1"/>
            <a:stCxn id="610359" idx="2"/>
            <a:endCxn id="610318" idx="0"/>
          </p:cNvCxnSpPr>
          <p:nvPr/>
        </p:nvCxnSpPr>
        <p:spPr bwMode="auto">
          <a:xfrm flipH="1">
            <a:off x="1422400" y="1600200"/>
            <a:ext cx="1168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62" name="AutoShape 58"/>
          <p:cNvCxnSpPr>
            <a:cxnSpLocks noChangeShapeType="1"/>
            <a:stCxn id="610359" idx="2"/>
            <a:endCxn id="610328" idx="0"/>
          </p:cNvCxnSpPr>
          <p:nvPr/>
        </p:nvCxnSpPr>
        <p:spPr bwMode="auto">
          <a:xfrm>
            <a:off x="2590800" y="1600200"/>
            <a:ext cx="1295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0363" name="AutoShape 59"/>
          <p:cNvSpPr>
            <a:spLocks noChangeArrowheads="1"/>
          </p:cNvSpPr>
          <p:nvPr/>
        </p:nvSpPr>
        <p:spPr bwMode="auto">
          <a:xfrm>
            <a:off x="2641600" y="40386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610364" name="AutoShape 60"/>
          <p:cNvCxnSpPr>
            <a:cxnSpLocks noChangeShapeType="1"/>
            <a:stCxn id="610363" idx="2"/>
            <a:endCxn id="610344" idx="0"/>
          </p:cNvCxnSpPr>
          <p:nvPr/>
        </p:nvCxnSpPr>
        <p:spPr bwMode="auto">
          <a:xfrm flipH="1">
            <a:off x="533400" y="4495800"/>
            <a:ext cx="2565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65" name="AutoShape 61"/>
          <p:cNvCxnSpPr>
            <a:cxnSpLocks noChangeShapeType="1"/>
            <a:stCxn id="610363" idx="2"/>
            <a:endCxn id="610348" idx="0"/>
          </p:cNvCxnSpPr>
          <p:nvPr/>
        </p:nvCxnSpPr>
        <p:spPr bwMode="auto">
          <a:xfrm flipH="1">
            <a:off x="1422400" y="4495800"/>
            <a:ext cx="16764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66" name="AutoShape 62"/>
          <p:cNvCxnSpPr>
            <a:cxnSpLocks noChangeShapeType="1"/>
            <a:stCxn id="610363" idx="2"/>
            <a:endCxn id="610355" idx="0"/>
          </p:cNvCxnSpPr>
          <p:nvPr/>
        </p:nvCxnSpPr>
        <p:spPr bwMode="auto">
          <a:xfrm flipH="1">
            <a:off x="3095625" y="4495800"/>
            <a:ext cx="3175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67" name="AutoShape 63"/>
          <p:cNvCxnSpPr>
            <a:cxnSpLocks noChangeShapeType="1"/>
            <a:stCxn id="610363" idx="2"/>
            <a:endCxn id="610335" idx="0"/>
          </p:cNvCxnSpPr>
          <p:nvPr/>
        </p:nvCxnSpPr>
        <p:spPr bwMode="auto">
          <a:xfrm>
            <a:off x="3098800" y="4495800"/>
            <a:ext cx="18542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68" name="AutoShape 64"/>
          <p:cNvCxnSpPr>
            <a:cxnSpLocks noChangeShapeType="1"/>
            <a:stCxn id="610363" idx="2"/>
            <a:endCxn id="610338" idx="0"/>
          </p:cNvCxnSpPr>
          <p:nvPr/>
        </p:nvCxnSpPr>
        <p:spPr bwMode="auto">
          <a:xfrm>
            <a:off x="3098800" y="4495800"/>
            <a:ext cx="29210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Ambiguity Support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Times" panose="02020603050405020304" pitchFamily="18" charset="0"/>
              <a:buAutoNum type="arabicPeriod"/>
            </a:pPr>
            <a:r>
              <a:rPr lang="en-US"/>
              <a:t>Fork when there is more than one possible interpretation (tree)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Ambiguity Support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620000" cy="4114800"/>
          </a:xfrm>
        </p:spPr>
        <p:txBody>
          <a:bodyPr/>
          <a:lstStyle/>
          <a:p>
            <a:pPr marL="609600" indent="-609600">
              <a:buFont typeface="Times" panose="02020603050405020304" pitchFamily="18" charset="0"/>
              <a:buAutoNum type="arabicPeriod"/>
            </a:pPr>
            <a:r>
              <a:rPr lang="en-US"/>
              <a:t>Fork when there is more than one possible interpretation (tree)</a:t>
            </a:r>
            <a:r>
              <a:rPr lang="en-US" sz="3600"/>
              <a:t> </a:t>
            </a:r>
            <a:endParaRPr lang="en-US"/>
          </a:p>
          <a:p>
            <a:pPr marL="609600" indent="-609600">
              <a:buFont typeface="Times" panose="02020603050405020304" pitchFamily="18" charset="0"/>
              <a:buAutoNum type="arabicPeriod"/>
            </a:pPr>
            <a:r>
              <a:rPr lang="en-US">
                <a:solidFill>
                  <a:srgbClr val="800000"/>
                </a:solidFill>
              </a:rPr>
              <a:t>Fork when the lexical input is ambiguous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[Begel 04]</a:t>
            </a:r>
            <a:endParaRPr lang="en-US"/>
          </a:p>
        </p:txBody>
      </p:sp>
      <p:sp>
        <p:nvSpPr>
          <p:cNvPr id="587779" name="Rectangle 3"/>
          <p:cNvSpPr>
            <a:spLocks noChangeArrowheads="1"/>
          </p:cNvSpPr>
          <p:nvPr/>
        </p:nvSpPr>
        <p:spPr bwMode="auto">
          <a:xfrm>
            <a:off x="72390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8229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87781" name="Rectangle 5"/>
          <p:cNvSpPr>
            <a:spLocks noChangeArrowheads="1"/>
          </p:cNvSpPr>
          <p:nvPr/>
        </p:nvSpPr>
        <p:spPr bwMode="auto">
          <a:xfrm>
            <a:off x="39624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auto">
          <a:xfrm>
            <a:off x="4953000" y="6353175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587783" name="Rectangle 7"/>
          <p:cNvSpPr>
            <a:spLocks noChangeArrowheads="1"/>
          </p:cNvSpPr>
          <p:nvPr/>
        </p:nvSpPr>
        <p:spPr bwMode="auto">
          <a:xfrm>
            <a:off x="62484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589827" name="Rectangle 3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89828" name="Rectangle 4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89829" name="Rectangle 5"/>
          <p:cNvSpPr>
            <a:spLocks noChangeArrowheads="1"/>
          </p:cNvSpPr>
          <p:nvPr/>
        </p:nvSpPr>
        <p:spPr bwMode="auto">
          <a:xfrm>
            <a:off x="3962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589830" name="Rectangle 6"/>
          <p:cNvSpPr>
            <a:spLocks noChangeArrowheads="1"/>
          </p:cNvSpPr>
          <p:nvPr/>
        </p:nvSpPr>
        <p:spPr bwMode="auto">
          <a:xfrm>
            <a:off x="49530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589831" name="Rectangle 7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589832" name="Oval 8"/>
          <p:cNvSpPr>
            <a:spLocks noChangeArrowheads="1"/>
          </p:cNvSpPr>
          <p:nvPr/>
        </p:nvSpPr>
        <p:spPr bwMode="auto">
          <a:xfrm>
            <a:off x="45212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591875" name="Rectangle 3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1876" name="Rectangle 4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91878" name="Rectangle 6"/>
          <p:cNvSpPr>
            <a:spLocks noChangeArrowheads="1"/>
          </p:cNvSpPr>
          <p:nvPr/>
        </p:nvSpPr>
        <p:spPr bwMode="auto">
          <a:xfrm>
            <a:off x="49530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591879" name="Rectangle 7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grpSp>
        <p:nvGrpSpPr>
          <p:cNvPr id="591881" name="Group 9"/>
          <p:cNvGrpSpPr>
            <a:grpSpLocks/>
          </p:cNvGrpSpPr>
          <p:nvPr/>
        </p:nvGrpSpPr>
        <p:grpSpPr bwMode="auto">
          <a:xfrm>
            <a:off x="152400" y="6350000"/>
            <a:ext cx="939800" cy="508000"/>
            <a:chOff x="2160" y="3744"/>
            <a:chExt cx="592" cy="320"/>
          </a:xfrm>
        </p:grpSpPr>
        <p:sp>
          <p:nvSpPr>
            <p:cNvPr id="591877" name="Rectangle 5"/>
            <p:cNvSpPr>
              <a:spLocks noChangeArrowheads="1"/>
            </p:cNvSpPr>
            <p:nvPr/>
          </p:nvSpPr>
          <p:spPr bwMode="auto">
            <a:xfrm>
              <a:off x="2160" y="374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91880" name="Oval 8"/>
            <p:cNvSpPr>
              <a:spLocks noChangeArrowheads="1"/>
            </p:cNvSpPr>
            <p:nvPr/>
          </p:nvSpPr>
          <p:spPr bwMode="auto">
            <a:xfrm>
              <a:off x="2512" y="3920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593923" name="Rectangle 3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93925" name="Rectangle 5"/>
          <p:cNvSpPr>
            <a:spLocks noChangeArrowheads="1"/>
          </p:cNvSpPr>
          <p:nvPr/>
        </p:nvSpPr>
        <p:spPr bwMode="auto">
          <a:xfrm>
            <a:off x="49530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593926" name="Rectangle 6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593928" name="Rectangle 8"/>
          <p:cNvSpPr>
            <a:spLocks noChangeArrowheads="1"/>
          </p:cNvSpPr>
          <p:nvPr/>
        </p:nvSpPr>
        <p:spPr bwMode="auto">
          <a:xfrm>
            <a:off x="152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593929" name="Oval 9"/>
          <p:cNvSpPr>
            <a:spLocks noChangeArrowheads="1"/>
          </p:cNvSpPr>
          <p:nvPr/>
        </p:nvSpPr>
        <p:spPr bwMode="auto">
          <a:xfrm>
            <a:off x="7112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593930" name="Rectangle 10"/>
          <p:cNvSpPr>
            <a:spLocks noChangeArrowheads="1"/>
          </p:cNvSpPr>
          <p:nvPr/>
        </p:nvSpPr>
        <p:spPr bwMode="auto">
          <a:xfrm>
            <a:off x="4953000" y="5816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593931" name="Rectangle 11"/>
          <p:cNvSpPr>
            <a:spLocks noChangeArrowheads="1"/>
          </p:cNvSpPr>
          <p:nvPr/>
        </p:nvSpPr>
        <p:spPr bwMode="auto">
          <a:xfrm>
            <a:off x="6248400" y="5816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593938" name="Rectangle 18"/>
          <p:cNvSpPr>
            <a:spLocks noChangeArrowheads="1"/>
          </p:cNvSpPr>
          <p:nvPr/>
        </p:nvSpPr>
        <p:spPr bwMode="auto">
          <a:xfrm>
            <a:off x="4953000" y="528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593939" name="Rectangle 19"/>
          <p:cNvSpPr>
            <a:spLocks noChangeArrowheads="1"/>
          </p:cNvSpPr>
          <p:nvPr/>
        </p:nvSpPr>
        <p:spPr bwMode="auto">
          <a:xfrm>
            <a:off x="6248400" y="528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593940" name="Rectangle 20"/>
          <p:cNvSpPr>
            <a:spLocks noChangeArrowheads="1"/>
          </p:cNvSpPr>
          <p:nvPr/>
        </p:nvSpPr>
        <p:spPr bwMode="auto">
          <a:xfrm>
            <a:off x="4953000" y="4749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593941" name="Rectangle 21"/>
          <p:cNvSpPr>
            <a:spLocks noChangeArrowheads="1"/>
          </p:cNvSpPr>
          <p:nvPr/>
        </p:nvSpPr>
        <p:spPr bwMode="auto">
          <a:xfrm>
            <a:off x="6248400" y="474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593946" name="Rectangle 26"/>
          <p:cNvSpPr>
            <a:spLocks noChangeArrowheads="1"/>
          </p:cNvSpPr>
          <p:nvPr/>
        </p:nvSpPr>
        <p:spPr bwMode="auto">
          <a:xfrm>
            <a:off x="4953000" y="4216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593976" name="Oval 56"/>
          <p:cNvSpPr>
            <a:spLocks noChangeArrowheads="1"/>
          </p:cNvSpPr>
          <p:nvPr/>
        </p:nvSpPr>
        <p:spPr bwMode="auto">
          <a:xfrm>
            <a:off x="5867400" y="6616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593977" name="Oval 57"/>
          <p:cNvSpPr>
            <a:spLocks noChangeArrowheads="1"/>
          </p:cNvSpPr>
          <p:nvPr/>
        </p:nvSpPr>
        <p:spPr bwMode="auto">
          <a:xfrm>
            <a:off x="58674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593978" name="Oval 58"/>
          <p:cNvSpPr>
            <a:spLocks noChangeArrowheads="1"/>
          </p:cNvSpPr>
          <p:nvPr/>
        </p:nvSpPr>
        <p:spPr bwMode="auto">
          <a:xfrm>
            <a:off x="58674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593979" name="Oval 59"/>
          <p:cNvSpPr>
            <a:spLocks noChangeArrowheads="1"/>
          </p:cNvSpPr>
          <p:nvPr/>
        </p:nvSpPr>
        <p:spPr bwMode="auto">
          <a:xfrm>
            <a:off x="58674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593980" name="Oval 60"/>
          <p:cNvSpPr>
            <a:spLocks noChangeArrowheads="1"/>
          </p:cNvSpPr>
          <p:nvPr/>
        </p:nvSpPr>
        <p:spPr bwMode="auto">
          <a:xfrm>
            <a:off x="58674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593997" name="Oval 77"/>
          <p:cNvSpPr>
            <a:spLocks noChangeArrowheads="1"/>
          </p:cNvSpPr>
          <p:nvPr/>
        </p:nvSpPr>
        <p:spPr bwMode="auto">
          <a:xfrm>
            <a:off x="68580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593998" name="Oval 78"/>
          <p:cNvSpPr>
            <a:spLocks noChangeArrowheads="1"/>
          </p:cNvSpPr>
          <p:nvPr/>
        </p:nvSpPr>
        <p:spPr bwMode="auto">
          <a:xfrm>
            <a:off x="68580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593999" name="Oval 79"/>
          <p:cNvSpPr>
            <a:spLocks noChangeArrowheads="1"/>
          </p:cNvSpPr>
          <p:nvPr/>
        </p:nvSpPr>
        <p:spPr bwMode="auto">
          <a:xfrm>
            <a:off x="68580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594000" name="Oval 80"/>
          <p:cNvSpPr>
            <a:spLocks noChangeArrowheads="1"/>
          </p:cNvSpPr>
          <p:nvPr/>
        </p:nvSpPr>
        <p:spPr bwMode="auto">
          <a:xfrm>
            <a:off x="68580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594011" name="Rectangle 91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4012" name="Rectangle 92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94013" name="Rectangle 93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4014" name="Rectangle 94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94015" name="Rectangle 95"/>
          <p:cNvSpPr>
            <a:spLocks noChangeArrowheads="1"/>
          </p:cNvSpPr>
          <p:nvPr/>
        </p:nvSpPr>
        <p:spPr bwMode="auto">
          <a:xfrm>
            <a:off x="62484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4016" name="Rectangle 96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94017" name="Rectangle 97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4018" name="Rectangle 98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Motivation</a:t>
            </a:r>
            <a:endParaRPr lang="en-US"/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743200"/>
            <a:ext cx="7772400" cy="3657600"/>
          </a:xfrm>
        </p:spPr>
        <p:txBody>
          <a:bodyPr/>
          <a:lstStyle/>
          <a:p>
            <a:r>
              <a:rPr lang="en-US" sz="2800"/>
              <a:t>Programmers conventionally use keyboard</a:t>
            </a:r>
          </a:p>
          <a:p>
            <a:pPr lvl="1"/>
            <a:r>
              <a:rPr lang="en-US" sz="2400"/>
              <a:t>Long hours at keyboard leads to higher risk of RSI</a:t>
            </a:r>
          </a:p>
          <a:p>
            <a:r>
              <a:rPr lang="en-US" sz="2800"/>
              <a:t>Can speech-based programming be an alternative?</a:t>
            </a:r>
          </a:p>
          <a:p>
            <a:r>
              <a:rPr lang="en-US" sz="2800"/>
              <a:t>Combines an unambiguous domain (programming) with an inherently ambiguous input modality (speech)</a:t>
            </a:r>
          </a:p>
          <a:p>
            <a:pPr lvl="1"/>
            <a:r>
              <a:rPr lang="en-US" sz="2400"/>
              <a:t>Great for exploring ambiguity handling in a new context</a:t>
            </a:r>
          </a:p>
        </p:txBody>
      </p:sp>
      <p:grpSp>
        <p:nvGrpSpPr>
          <p:cNvPr id="670730" name="Group 10"/>
          <p:cNvGrpSpPr>
            <a:grpSpLocks/>
          </p:cNvGrpSpPr>
          <p:nvPr/>
        </p:nvGrpSpPr>
        <p:grpSpPr bwMode="auto">
          <a:xfrm>
            <a:off x="1295400" y="1143000"/>
            <a:ext cx="6705600" cy="1450975"/>
            <a:chOff x="816" y="720"/>
            <a:chExt cx="4224" cy="914"/>
          </a:xfrm>
        </p:grpSpPr>
        <p:pic>
          <p:nvPicPr>
            <p:cNvPr id="670731" name="Picture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720"/>
              <a:ext cx="1176" cy="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0732" name="Rectangle 12" descr="Rectangle: Click to edit Master text styles&#10;Second level&#10;Third level&#10;Fourth level&#10;Fifth level"/>
            <p:cNvSpPr>
              <a:spLocks noChangeArrowheads="1"/>
            </p:cNvSpPr>
            <p:nvPr/>
          </p:nvSpPr>
          <p:spPr bwMode="auto">
            <a:xfrm>
              <a:off x="2412" y="816"/>
              <a:ext cx="2628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rgbClr val="004080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4080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4080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4080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4080"/>
                  </a:solidFill>
                  <a:latin typeface="Times" panose="02020603050405020304" pitchFamily="18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4080"/>
                  </a:solidFill>
                  <a:latin typeface="Times" panose="02020603050405020304" pitchFamily="18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4080"/>
                  </a:solidFill>
                  <a:latin typeface="Times" panose="02020603050405020304" pitchFamily="18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4080"/>
                  </a:solidFill>
                  <a:latin typeface="Times" panose="02020603050405020304" pitchFamily="18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4080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sz="1800" b="1">
                  <a:latin typeface="Courier New" panose="02070309020205020404" pitchFamily="49" charset="0"/>
                </a:rPr>
                <a:t>while (counter &lt; limit) {</a:t>
              </a:r>
            </a:p>
            <a:p>
              <a:pPr eaLnBrk="1" hangingPunct="1">
                <a:buFontTx/>
                <a:buNone/>
              </a:pPr>
              <a:r>
                <a:rPr lang="en-US" sz="1800" b="1">
                  <a:latin typeface="Courier New" panose="02070309020205020404" pitchFamily="49" charset="0"/>
                </a:rPr>
                <a:t>   </a:t>
              </a:r>
              <a:r>
                <a:rPr lang="en-US" sz="1800" b="1">
                  <a:latin typeface="Courier New" panose="02070309020205020404" pitchFamily="49" charset="0"/>
                  <a:sym typeface="Zapf Dingbats" pitchFamily="-125" charset="2"/>
                </a:rPr>
                <a:t></a:t>
              </a:r>
              <a:endParaRPr lang="en-US" sz="1800" b="1">
                <a:latin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sz="1800" b="1">
                  <a:latin typeface="Courier New" panose="02070309020205020404" pitchFamily="49" charset="0"/>
                </a:rPr>
                <a:t>}</a:t>
              </a:r>
            </a:p>
          </p:txBody>
        </p:sp>
        <p:sp>
          <p:nvSpPr>
            <p:cNvPr id="670733" name="Rectangle 13"/>
            <p:cNvSpPr>
              <a:spLocks noChangeArrowheads="1"/>
            </p:cNvSpPr>
            <p:nvPr/>
          </p:nvSpPr>
          <p:spPr bwMode="auto">
            <a:xfrm>
              <a:off x="2364" y="768"/>
              <a:ext cx="2628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14405" name="Rectangle 5"/>
          <p:cNvSpPr>
            <a:spLocks noChangeArrowheads="1"/>
          </p:cNvSpPr>
          <p:nvPr/>
        </p:nvSpPr>
        <p:spPr bwMode="auto">
          <a:xfrm>
            <a:off x="12192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4406" name="Rectangle 6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grpSp>
        <p:nvGrpSpPr>
          <p:cNvPr id="614425" name="Group 25"/>
          <p:cNvGrpSpPr>
            <a:grpSpLocks/>
          </p:cNvGrpSpPr>
          <p:nvPr/>
        </p:nvGrpSpPr>
        <p:grpSpPr bwMode="auto">
          <a:xfrm>
            <a:off x="152400" y="6350000"/>
            <a:ext cx="939800" cy="508000"/>
            <a:chOff x="96" y="4000"/>
            <a:chExt cx="592" cy="320"/>
          </a:xfrm>
        </p:grpSpPr>
        <p:sp>
          <p:nvSpPr>
            <p:cNvPr id="614407" name="Rectangle 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4408" name="Oval 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14409" name="Rectangle 9"/>
          <p:cNvSpPr>
            <a:spLocks noChangeArrowheads="1"/>
          </p:cNvSpPr>
          <p:nvPr/>
        </p:nvSpPr>
        <p:spPr bwMode="auto">
          <a:xfrm>
            <a:off x="1219200" y="5816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4410" name="Rectangle 10"/>
          <p:cNvSpPr>
            <a:spLocks noChangeArrowheads="1"/>
          </p:cNvSpPr>
          <p:nvPr/>
        </p:nvSpPr>
        <p:spPr bwMode="auto">
          <a:xfrm>
            <a:off x="6248400" y="5816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14411" name="Rectangle 11"/>
          <p:cNvSpPr>
            <a:spLocks noChangeArrowheads="1"/>
          </p:cNvSpPr>
          <p:nvPr/>
        </p:nvSpPr>
        <p:spPr bwMode="auto">
          <a:xfrm>
            <a:off x="1219200" y="528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14412" name="Rectangle 12"/>
          <p:cNvSpPr>
            <a:spLocks noChangeArrowheads="1"/>
          </p:cNvSpPr>
          <p:nvPr/>
        </p:nvSpPr>
        <p:spPr bwMode="auto">
          <a:xfrm>
            <a:off x="6248400" y="528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14414" name="Rectangle 14"/>
          <p:cNvSpPr>
            <a:spLocks noChangeArrowheads="1"/>
          </p:cNvSpPr>
          <p:nvPr/>
        </p:nvSpPr>
        <p:spPr bwMode="auto">
          <a:xfrm>
            <a:off x="6248400" y="474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14416" name="Oval 16"/>
          <p:cNvSpPr>
            <a:spLocks noChangeArrowheads="1"/>
          </p:cNvSpPr>
          <p:nvPr/>
        </p:nvSpPr>
        <p:spPr bwMode="auto">
          <a:xfrm>
            <a:off x="2133600" y="6616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4417" name="Oval 17"/>
          <p:cNvSpPr>
            <a:spLocks noChangeArrowheads="1"/>
          </p:cNvSpPr>
          <p:nvPr/>
        </p:nvSpPr>
        <p:spPr bwMode="auto">
          <a:xfrm>
            <a:off x="21336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4418" name="Oval 18"/>
          <p:cNvSpPr>
            <a:spLocks noChangeArrowheads="1"/>
          </p:cNvSpPr>
          <p:nvPr/>
        </p:nvSpPr>
        <p:spPr bwMode="auto">
          <a:xfrm>
            <a:off x="21336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14439" name="Group 39"/>
          <p:cNvGrpSpPr>
            <a:grpSpLocks/>
          </p:cNvGrpSpPr>
          <p:nvPr/>
        </p:nvGrpSpPr>
        <p:grpSpPr bwMode="auto">
          <a:xfrm>
            <a:off x="1219200" y="4749800"/>
            <a:ext cx="1295400" cy="508000"/>
            <a:chOff x="768" y="2992"/>
            <a:chExt cx="816" cy="320"/>
          </a:xfrm>
        </p:grpSpPr>
        <p:sp>
          <p:nvSpPr>
            <p:cNvPr id="614413" name="Rectangle 13"/>
            <p:cNvSpPr>
              <a:spLocks noChangeArrowheads="1"/>
            </p:cNvSpPr>
            <p:nvPr/>
          </p:nvSpPr>
          <p:spPr bwMode="auto">
            <a:xfrm>
              <a:off x="768" y="2992"/>
              <a:ext cx="67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614419" name="Oval 19"/>
            <p:cNvSpPr>
              <a:spLocks noChangeArrowheads="1"/>
            </p:cNvSpPr>
            <p:nvPr/>
          </p:nvSpPr>
          <p:spPr bwMode="auto">
            <a:xfrm>
              <a:off x="1344" y="3168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#</a:t>
              </a:r>
            </a:p>
          </p:txBody>
        </p:sp>
      </p:grpSp>
      <p:grpSp>
        <p:nvGrpSpPr>
          <p:cNvPr id="614438" name="Group 38"/>
          <p:cNvGrpSpPr>
            <a:grpSpLocks/>
          </p:cNvGrpSpPr>
          <p:nvPr/>
        </p:nvGrpSpPr>
        <p:grpSpPr bwMode="auto">
          <a:xfrm>
            <a:off x="1219200" y="4205288"/>
            <a:ext cx="1295400" cy="508000"/>
            <a:chOff x="768" y="2656"/>
            <a:chExt cx="816" cy="320"/>
          </a:xfrm>
        </p:grpSpPr>
        <p:sp>
          <p:nvSpPr>
            <p:cNvPr id="614415" name="Rectangle 15"/>
            <p:cNvSpPr>
              <a:spLocks noChangeArrowheads="1"/>
            </p:cNvSpPr>
            <p:nvPr/>
          </p:nvSpPr>
          <p:spPr bwMode="auto">
            <a:xfrm>
              <a:off x="768" y="2656"/>
              <a:ext cx="67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55</a:t>
              </a:r>
            </a:p>
          </p:txBody>
        </p:sp>
        <p:sp>
          <p:nvSpPr>
            <p:cNvPr id="614420" name="Oval 20"/>
            <p:cNvSpPr>
              <a:spLocks noChangeArrowheads="1"/>
            </p:cNvSpPr>
            <p:nvPr/>
          </p:nvSpPr>
          <p:spPr bwMode="auto">
            <a:xfrm>
              <a:off x="1344" y="2832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#</a:t>
              </a:r>
            </a:p>
          </p:txBody>
        </p:sp>
      </p:grpSp>
      <p:sp>
        <p:nvSpPr>
          <p:cNvPr id="614421" name="Oval 21"/>
          <p:cNvSpPr>
            <a:spLocks noChangeArrowheads="1"/>
          </p:cNvSpPr>
          <p:nvPr/>
        </p:nvSpPr>
        <p:spPr bwMode="auto">
          <a:xfrm>
            <a:off x="68580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4422" name="Oval 22"/>
          <p:cNvSpPr>
            <a:spLocks noChangeArrowheads="1"/>
          </p:cNvSpPr>
          <p:nvPr/>
        </p:nvSpPr>
        <p:spPr bwMode="auto">
          <a:xfrm>
            <a:off x="68580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4423" name="Oval 23"/>
          <p:cNvSpPr>
            <a:spLocks noChangeArrowheads="1"/>
          </p:cNvSpPr>
          <p:nvPr/>
        </p:nvSpPr>
        <p:spPr bwMode="auto">
          <a:xfrm>
            <a:off x="68580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4424" name="Oval 24"/>
          <p:cNvSpPr>
            <a:spLocks noChangeArrowheads="1"/>
          </p:cNvSpPr>
          <p:nvPr/>
        </p:nvSpPr>
        <p:spPr bwMode="auto">
          <a:xfrm>
            <a:off x="68580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14426" name="Group 26"/>
          <p:cNvGrpSpPr>
            <a:grpSpLocks/>
          </p:cNvGrpSpPr>
          <p:nvPr/>
        </p:nvGrpSpPr>
        <p:grpSpPr bwMode="auto">
          <a:xfrm>
            <a:off x="152400" y="5791200"/>
            <a:ext cx="939800" cy="508000"/>
            <a:chOff x="96" y="4000"/>
            <a:chExt cx="592" cy="320"/>
          </a:xfrm>
        </p:grpSpPr>
        <p:sp>
          <p:nvSpPr>
            <p:cNvPr id="614427" name="Rectangle 2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4428" name="Oval 2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4429" name="Group 29"/>
          <p:cNvGrpSpPr>
            <a:grpSpLocks/>
          </p:cNvGrpSpPr>
          <p:nvPr/>
        </p:nvGrpSpPr>
        <p:grpSpPr bwMode="auto">
          <a:xfrm>
            <a:off x="152400" y="5257800"/>
            <a:ext cx="939800" cy="508000"/>
            <a:chOff x="96" y="4000"/>
            <a:chExt cx="592" cy="320"/>
          </a:xfrm>
        </p:grpSpPr>
        <p:sp>
          <p:nvSpPr>
            <p:cNvPr id="614430" name="Rectangle 30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4431" name="Oval 31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4432" name="Group 32"/>
          <p:cNvGrpSpPr>
            <a:grpSpLocks/>
          </p:cNvGrpSpPr>
          <p:nvPr/>
        </p:nvGrpSpPr>
        <p:grpSpPr bwMode="auto">
          <a:xfrm>
            <a:off x="152400" y="4749800"/>
            <a:ext cx="939800" cy="508000"/>
            <a:chOff x="96" y="4000"/>
            <a:chExt cx="592" cy="320"/>
          </a:xfrm>
        </p:grpSpPr>
        <p:sp>
          <p:nvSpPr>
            <p:cNvPr id="614433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4434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4435" name="Group 35"/>
          <p:cNvGrpSpPr>
            <a:grpSpLocks/>
          </p:cNvGrpSpPr>
          <p:nvPr/>
        </p:nvGrpSpPr>
        <p:grpSpPr bwMode="auto">
          <a:xfrm>
            <a:off x="152400" y="4191000"/>
            <a:ext cx="939800" cy="508000"/>
            <a:chOff x="96" y="4000"/>
            <a:chExt cx="592" cy="320"/>
          </a:xfrm>
        </p:grpSpPr>
        <p:sp>
          <p:nvSpPr>
            <p:cNvPr id="614436" name="Rectangle 3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4437" name="Oval 3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14440" name="Rectangle 40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4441" name="Rectangle 41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4442" name="Rectangle 42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4443" name="Rectangle 43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4444" name="Rectangle 44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4445" name="Rectangle 45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4446" name="Rectangle 46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4447" name="Rectangle 47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4448" name="Rectangle 48"/>
          <p:cNvSpPr>
            <a:spLocks noChangeArrowheads="1"/>
          </p:cNvSpPr>
          <p:nvPr/>
        </p:nvSpPr>
        <p:spPr bwMode="auto">
          <a:xfrm>
            <a:off x="62484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4449" name="Rectangle 49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4450" name="Oval 50"/>
          <p:cNvSpPr>
            <a:spLocks noChangeArrowheads="1"/>
          </p:cNvSpPr>
          <p:nvPr/>
        </p:nvSpPr>
        <p:spPr bwMode="auto">
          <a:xfrm>
            <a:off x="6843713" y="4510088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16453" name="Rectangle 5"/>
          <p:cNvSpPr>
            <a:spLocks noChangeArrowheads="1"/>
          </p:cNvSpPr>
          <p:nvPr/>
        </p:nvSpPr>
        <p:spPr bwMode="auto">
          <a:xfrm>
            <a:off x="12192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454" name="Rectangle 6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16455" name="Rectangle 7"/>
          <p:cNvSpPr>
            <a:spLocks noChangeArrowheads="1"/>
          </p:cNvSpPr>
          <p:nvPr/>
        </p:nvSpPr>
        <p:spPr bwMode="auto">
          <a:xfrm>
            <a:off x="152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16456" name="Oval 8"/>
          <p:cNvSpPr>
            <a:spLocks noChangeArrowheads="1"/>
          </p:cNvSpPr>
          <p:nvPr/>
        </p:nvSpPr>
        <p:spPr bwMode="auto">
          <a:xfrm>
            <a:off x="7112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16457" name="Rectangle 9"/>
          <p:cNvSpPr>
            <a:spLocks noChangeArrowheads="1"/>
          </p:cNvSpPr>
          <p:nvPr/>
        </p:nvSpPr>
        <p:spPr bwMode="auto">
          <a:xfrm>
            <a:off x="1219200" y="5816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458" name="Rectangle 10"/>
          <p:cNvSpPr>
            <a:spLocks noChangeArrowheads="1"/>
          </p:cNvSpPr>
          <p:nvPr/>
        </p:nvSpPr>
        <p:spPr bwMode="auto">
          <a:xfrm>
            <a:off x="6248400" y="5816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16459" name="Rectangle 11"/>
          <p:cNvSpPr>
            <a:spLocks noChangeArrowheads="1"/>
          </p:cNvSpPr>
          <p:nvPr/>
        </p:nvSpPr>
        <p:spPr bwMode="auto">
          <a:xfrm>
            <a:off x="1219200" y="528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16460" name="Rectangle 12"/>
          <p:cNvSpPr>
            <a:spLocks noChangeArrowheads="1"/>
          </p:cNvSpPr>
          <p:nvPr/>
        </p:nvSpPr>
        <p:spPr bwMode="auto">
          <a:xfrm>
            <a:off x="6248400" y="528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16461" name="Rectangle 13"/>
          <p:cNvSpPr>
            <a:spLocks noChangeArrowheads="1"/>
          </p:cNvSpPr>
          <p:nvPr/>
        </p:nvSpPr>
        <p:spPr bwMode="auto">
          <a:xfrm>
            <a:off x="1219200" y="4749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16462" name="Rectangle 14"/>
          <p:cNvSpPr>
            <a:spLocks noChangeArrowheads="1"/>
          </p:cNvSpPr>
          <p:nvPr/>
        </p:nvSpPr>
        <p:spPr bwMode="auto">
          <a:xfrm>
            <a:off x="6248400" y="474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16463" name="Rectangle 15"/>
          <p:cNvSpPr>
            <a:spLocks noChangeArrowheads="1"/>
          </p:cNvSpPr>
          <p:nvPr/>
        </p:nvSpPr>
        <p:spPr bwMode="auto">
          <a:xfrm>
            <a:off x="1219200" y="4216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16464" name="Oval 16"/>
          <p:cNvSpPr>
            <a:spLocks noChangeArrowheads="1"/>
          </p:cNvSpPr>
          <p:nvPr/>
        </p:nvSpPr>
        <p:spPr bwMode="auto">
          <a:xfrm>
            <a:off x="2133600" y="6616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6465" name="Oval 17"/>
          <p:cNvSpPr>
            <a:spLocks noChangeArrowheads="1"/>
          </p:cNvSpPr>
          <p:nvPr/>
        </p:nvSpPr>
        <p:spPr bwMode="auto">
          <a:xfrm>
            <a:off x="21336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6466" name="Oval 18"/>
          <p:cNvSpPr>
            <a:spLocks noChangeArrowheads="1"/>
          </p:cNvSpPr>
          <p:nvPr/>
        </p:nvSpPr>
        <p:spPr bwMode="auto">
          <a:xfrm>
            <a:off x="21336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6467" name="Oval 19"/>
          <p:cNvSpPr>
            <a:spLocks noChangeArrowheads="1"/>
          </p:cNvSpPr>
          <p:nvPr/>
        </p:nvSpPr>
        <p:spPr bwMode="auto">
          <a:xfrm>
            <a:off x="21336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6468" name="Oval 20"/>
          <p:cNvSpPr>
            <a:spLocks noChangeArrowheads="1"/>
          </p:cNvSpPr>
          <p:nvPr/>
        </p:nvSpPr>
        <p:spPr bwMode="auto">
          <a:xfrm>
            <a:off x="2133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6469" name="Oval 21"/>
          <p:cNvSpPr>
            <a:spLocks noChangeArrowheads="1"/>
          </p:cNvSpPr>
          <p:nvPr/>
        </p:nvSpPr>
        <p:spPr bwMode="auto">
          <a:xfrm>
            <a:off x="68580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6470" name="Oval 22"/>
          <p:cNvSpPr>
            <a:spLocks noChangeArrowheads="1"/>
          </p:cNvSpPr>
          <p:nvPr/>
        </p:nvSpPr>
        <p:spPr bwMode="auto">
          <a:xfrm>
            <a:off x="68580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6471" name="Oval 23"/>
          <p:cNvSpPr>
            <a:spLocks noChangeArrowheads="1"/>
          </p:cNvSpPr>
          <p:nvPr/>
        </p:nvSpPr>
        <p:spPr bwMode="auto">
          <a:xfrm>
            <a:off x="68580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6472" name="Oval 24"/>
          <p:cNvSpPr>
            <a:spLocks noChangeArrowheads="1"/>
          </p:cNvSpPr>
          <p:nvPr/>
        </p:nvSpPr>
        <p:spPr bwMode="auto">
          <a:xfrm>
            <a:off x="68580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16474" name="Group 26"/>
          <p:cNvGrpSpPr>
            <a:grpSpLocks/>
          </p:cNvGrpSpPr>
          <p:nvPr/>
        </p:nvGrpSpPr>
        <p:grpSpPr bwMode="auto">
          <a:xfrm>
            <a:off x="152400" y="5791200"/>
            <a:ext cx="939800" cy="508000"/>
            <a:chOff x="96" y="4000"/>
            <a:chExt cx="592" cy="320"/>
          </a:xfrm>
        </p:grpSpPr>
        <p:sp>
          <p:nvSpPr>
            <p:cNvPr id="616475" name="Rectangle 2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476" name="Oval 2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6477" name="Group 29"/>
          <p:cNvGrpSpPr>
            <a:grpSpLocks/>
          </p:cNvGrpSpPr>
          <p:nvPr/>
        </p:nvGrpSpPr>
        <p:grpSpPr bwMode="auto">
          <a:xfrm>
            <a:off x="152400" y="5257800"/>
            <a:ext cx="939800" cy="508000"/>
            <a:chOff x="96" y="4000"/>
            <a:chExt cx="592" cy="320"/>
          </a:xfrm>
        </p:grpSpPr>
        <p:sp>
          <p:nvSpPr>
            <p:cNvPr id="616478" name="Rectangle 30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479" name="Oval 31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6480" name="Group 32"/>
          <p:cNvGrpSpPr>
            <a:grpSpLocks/>
          </p:cNvGrpSpPr>
          <p:nvPr/>
        </p:nvGrpSpPr>
        <p:grpSpPr bwMode="auto">
          <a:xfrm>
            <a:off x="152400" y="4749800"/>
            <a:ext cx="939800" cy="508000"/>
            <a:chOff x="96" y="4000"/>
            <a:chExt cx="592" cy="320"/>
          </a:xfrm>
        </p:grpSpPr>
        <p:sp>
          <p:nvSpPr>
            <p:cNvPr id="616481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482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6483" name="Group 35"/>
          <p:cNvGrpSpPr>
            <a:grpSpLocks/>
          </p:cNvGrpSpPr>
          <p:nvPr/>
        </p:nvGrpSpPr>
        <p:grpSpPr bwMode="auto">
          <a:xfrm>
            <a:off x="152400" y="4191000"/>
            <a:ext cx="939800" cy="508000"/>
            <a:chOff x="96" y="4000"/>
            <a:chExt cx="592" cy="320"/>
          </a:xfrm>
        </p:grpSpPr>
        <p:sp>
          <p:nvSpPr>
            <p:cNvPr id="616484" name="Rectangle 3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485" name="Oval 3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16486" name="Rectangle 38"/>
          <p:cNvSpPr>
            <a:spLocks noChangeArrowheads="1"/>
          </p:cNvSpPr>
          <p:nvPr/>
        </p:nvSpPr>
        <p:spPr bwMode="auto">
          <a:xfrm>
            <a:off x="1219200" y="3581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487" name="Rectangle 39"/>
          <p:cNvSpPr>
            <a:spLocks noChangeArrowheads="1"/>
          </p:cNvSpPr>
          <p:nvPr/>
        </p:nvSpPr>
        <p:spPr bwMode="auto">
          <a:xfrm>
            <a:off x="1524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16488" name="Oval 40"/>
          <p:cNvSpPr>
            <a:spLocks noChangeArrowheads="1"/>
          </p:cNvSpPr>
          <p:nvPr/>
        </p:nvSpPr>
        <p:spPr bwMode="auto">
          <a:xfrm>
            <a:off x="7112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16489" name="Rectangle 41"/>
          <p:cNvSpPr>
            <a:spLocks noChangeArrowheads="1"/>
          </p:cNvSpPr>
          <p:nvPr/>
        </p:nvSpPr>
        <p:spPr bwMode="auto">
          <a:xfrm>
            <a:off x="1219200" y="3048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493" name="Oval 45"/>
          <p:cNvSpPr>
            <a:spLocks noChangeArrowheads="1"/>
          </p:cNvSpPr>
          <p:nvPr/>
        </p:nvSpPr>
        <p:spPr bwMode="auto">
          <a:xfrm>
            <a:off x="2133600" y="3848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6494" name="Oval 46"/>
          <p:cNvSpPr>
            <a:spLocks noChangeArrowheads="1"/>
          </p:cNvSpPr>
          <p:nvPr/>
        </p:nvSpPr>
        <p:spPr bwMode="auto">
          <a:xfrm>
            <a:off x="21336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16498" name="Group 50"/>
          <p:cNvGrpSpPr>
            <a:grpSpLocks/>
          </p:cNvGrpSpPr>
          <p:nvPr/>
        </p:nvGrpSpPr>
        <p:grpSpPr bwMode="auto">
          <a:xfrm>
            <a:off x="152400" y="3022600"/>
            <a:ext cx="939800" cy="508000"/>
            <a:chOff x="96" y="4000"/>
            <a:chExt cx="592" cy="320"/>
          </a:xfrm>
        </p:grpSpPr>
        <p:sp>
          <p:nvSpPr>
            <p:cNvPr id="616499" name="Rectangle 51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500" name="Oval 52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16512" name="AutoShape 64"/>
          <p:cNvSpPr>
            <a:spLocks noChangeArrowheads="1"/>
          </p:cNvSpPr>
          <p:nvPr/>
        </p:nvSpPr>
        <p:spPr bwMode="auto">
          <a:xfrm>
            <a:off x="2590800" y="30146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16513" name="AutoShape 65"/>
          <p:cNvSpPr>
            <a:spLocks noChangeArrowheads="1"/>
          </p:cNvSpPr>
          <p:nvPr/>
        </p:nvSpPr>
        <p:spPr bwMode="auto">
          <a:xfrm>
            <a:off x="2590800" y="3505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16522" name="Rectangle 74"/>
          <p:cNvSpPr>
            <a:spLocks noChangeArrowheads="1"/>
          </p:cNvSpPr>
          <p:nvPr/>
        </p:nvSpPr>
        <p:spPr bwMode="auto">
          <a:xfrm>
            <a:off x="1219200" y="2463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523" name="Rectangle 75"/>
          <p:cNvSpPr>
            <a:spLocks noChangeArrowheads="1"/>
          </p:cNvSpPr>
          <p:nvPr/>
        </p:nvSpPr>
        <p:spPr bwMode="auto">
          <a:xfrm>
            <a:off x="152400" y="2463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16524" name="Oval 76"/>
          <p:cNvSpPr>
            <a:spLocks noChangeArrowheads="1"/>
          </p:cNvSpPr>
          <p:nvPr/>
        </p:nvSpPr>
        <p:spPr bwMode="auto">
          <a:xfrm>
            <a:off x="711200" y="2743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16525" name="Rectangle 77"/>
          <p:cNvSpPr>
            <a:spLocks noChangeArrowheads="1"/>
          </p:cNvSpPr>
          <p:nvPr/>
        </p:nvSpPr>
        <p:spPr bwMode="auto">
          <a:xfrm>
            <a:off x="1219200" y="1930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526" name="Oval 78"/>
          <p:cNvSpPr>
            <a:spLocks noChangeArrowheads="1"/>
          </p:cNvSpPr>
          <p:nvPr/>
        </p:nvSpPr>
        <p:spPr bwMode="auto">
          <a:xfrm>
            <a:off x="2133600" y="2730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6527" name="Oval 79"/>
          <p:cNvSpPr>
            <a:spLocks noChangeArrowheads="1"/>
          </p:cNvSpPr>
          <p:nvPr/>
        </p:nvSpPr>
        <p:spPr bwMode="auto">
          <a:xfrm>
            <a:off x="2133600" y="2209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16528" name="Group 80"/>
          <p:cNvGrpSpPr>
            <a:grpSpLocks/>
          </p:cNvGrpSpPr>
          <p:nvPr/>
        </p:nvGrpSpPr>
        <p:grpSpPr bwMode="auto">
          <a:xfrm>
            <a:off x="152400" y="1905000"/>
            <a:ext cx="939800" cy="508000"/>
            <a:chOff x="96" y="4000"/>
            <a:chExt cx="592" cy="320"/>
          </a:xfrm>
        </p:grpSpPr>
        <p:sp>
          <p:nvSpPr>
            <p:cNvPr id="616529" name="Rectangle 81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530" name="Oval 82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16531" name="AutoShape 83"/>
          <p:cNvSpPr>
            <a:spLocks noChangeArrowheads="1"/>
          </p:cNvSpPr>
          <p:nvPr/>
        </p:nvSpPr>
        <p:spPr bwMode="auto">
          <a:xfrm>
            <a:off x="2590800" y="1897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16532" name="AutoShape 84"/>
          <p:cNvSpPr>
            <a:spLocks noChangeArrowheads="1"/>
          </p:cNvSpPr>
          <p:nvPr/>
        </p:nvSpPr>
        <p:spPr bwMode="auto">
          <a:xfrm>
            <a:off x="2590800" y="24447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16542" name="Rectangle 94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6543" name="Rectangle 95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6544" name="Rectangle 96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6545" name="Rectangle 97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6546" name="Rectangle 98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6547" name="Rectangle 99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6548" name="Rectangle 100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6549" name="Rectangle 101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6550" name="Rectangle 102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6551" name="Rectangle 103"/>
          <p:cNvSpPr>
            <a:spLocks noChangeArrowheads="1"/>
          </p:cNvSpPr>
          <p:nvPr/>
        </p:nvSpPr>
        <p:spPr bwMode="auto">
          <a:xfrm>
            <a:off x="62484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6552" name="Oval 104"/>
          <p:cNvSpPr>
            <a:spLocks noChangeArrowheads="1"/>
          </p:cNvSpPr>
          <p:nvPr/>
        </p:nvSpPr>
        <p:spPr bwMode="auto">
          <a:xfrm>
            <a:off x="6843713" y="4510088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24643" name="Rectangle 3"/>
          <p:cNvSpPr>
            <a:spLocks noChangeArrowheads="1"/>
          </p:cNvSpPr>
          <p:nvPr/>
        </p:nvSpPr>
        <p:spPr bwMode="auto">
          <a:xfrm>
            <a:off x="12192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44" name="Rectangle 4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4645" name="Rectangle 5"/>
          <p:cNvSpPr>
            <a:spLocks noChangeArrowheads="1"/>
          </p:cNvSpPr>
          <p:nvPr/>
        </p:nvSpPr>
        <p:spPr bwMode="auto">
          <a:xfrm>
            <a:off x="152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4646" name="Oval 6"/>
          <p:cNvSpPr>
            <a:spLocks noChangeArrowheads="1"/>
          </p:cNvSpPr>
          <p:nvPr/>
        </p:nvSpPr>
        <p:spPr bwMode="auto">
          <a:xfrm>
            <a:off x="7112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4647" name="Rectangle 7"/>
          <p:cNvSpPr>
            <a:spLocks noChangeArrowheads="1"/>
          </p:cNvSpPr>
          <p:nvPr/>
        </p:nvSpPr>
        <p:spPr bwMode="auto">
          <a:xfrm>
            <a:off x="1219200" y="5816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48" name="Rectangle 8"/>
          <p:cNvSpPr>
            <a:spLocks noChangeArrowheads="1"/>
          </p:cNvSpPr>
          <p:nvPr/>
        </p:nvSpPr>
        <p:spPr bwMode="auto">
          <a:xfrm>
            <a:off x="6248400" y="5816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4649" name="Rectangle 9"/>
          <p:cNvSpPr>
            <a:spLocks noChangeArrowheads="1"/>
          </p:cNvSpPr>
          <p:nvPr/>
        </p:nvSpPr>
        <p:spPr bwMode="auto">
          <a:xfrm>
            <a:off x="1219200" y="528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4650" name="Rectangle 10"/>
          <p:cNvSpPr>
            <a:spLocks noChangeArrowheads="1"/>
          </p:cNvSpPr>
          <p:nvPr/>
        </p:nvSpPr>
        <p:spPr bwMode="auto">
          <a:xfrm>
            <a:off x="6248400" y="528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4651" name="Rectangle 11"/>
          <p:cNvSpPr>
            <a:spLocks noChangeArrowheads="1"/>
          </p:cNvSpPr>
          <p:nvPr/>
        </p:nvSpPr>
        <p:spPr bwMode="auto">
          <a:xfrm>
            <a:off x="1219200" y="4749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4652" name="Rectangle 12"/>
          <p:cNvSpPr>
            <a:spLocks noChangeArrowheads="1"/>
          </p:cNvSpPr>
          <p:nvPr/>
        </p:nvSpPr>
        <p:spPr bwMode="auto">
          <a:xfrm>
            <a:off x="6248400" y="474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4653" name="Rectangle 13"/>
          <p:cNvSpPr>
            <a:spLocks noChangeArrowheads="1"/>
          </p:cNvSpPr>
          <p:nvPr/>
        </p:nvSpPr>
        <p:spPr bwMode="auto">
          <a:xfrm>
            <a:off x="1219200" y="4216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24654" name="Oval 14"/>
          <p:cNvSpPr>
            <a:spLocks noChangeArrowheads="1"/>
          </p:cNvSpPr>
          <p:nvPr/>
        </p:nvSpPr>
        <p:spPr bwMode="auto">
          <a:xfrm>
            <a:off x="2133600" y="6616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655" name="Oval 15"/>
          <p:cNvSpPr>
            <a:spLocks noChangeArrowheads="1"/>
          </p:cNvSpPr>
          <p:nvPr/>
        </p:nvSpPr>
        <p:spPr bwMode="auto">
          <a:xfrm>
            <a:off x="21336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656" name="Oval 16"/>
          <p:cNvSpPr>
            <a:spLocks noChangeArrowheads="1"/>
          </p:cNvSpPr>
          <p:nvPr/>
        </p:nvSpPr>
        <p:spPr bwMode="auto">
          <a:xfrm>
            <a:off x="21336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657" name="Oval 17"/>
          <p:cNvSpPr>
            <a:spLocks noChangeArrowheads="1"/>
          </p:cNvSpPr>
          <p:nvPr/>
        </p:nvSpPr>
        <p:spPr bwMode="auto">
          <a:xfrm>
            <a:off x="21336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658" name="Oval 18"/>
          <p:cNvSpPr>
            <a:spLocks noChangeArrowheads="1"/>
          </p:cNvSpPr>
          <p:nvPr/>
        </p:nvSpPr>
        <p:spPr bwMode="auto">
          <a:xfrm>
            <a:off x="2133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659" name="Oval 19"/>
          <p:cNvSpPr>
            <a:spLocks noChangeArrowheads="1"/>
          </p:cNvSpPr>
          <p:nvPr/>
        </p:nvSpPr>
        <p:spPr bwMode="auto">
          <a:xfrm>
            <a:off x="68580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660" name="Oval 20"/>
          <p:cNvSpPr>
            <a:spLocks noChangeArrowheads="1"/>
          </p:cNvSpPr>
          <p:nvPr/>
        </p:nvSpPr>
        <p:spPr bwMode="auto">
          <a:xfrm>
            <a:off x="68580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661" name="Oval 21"/>
          <p:cNvSpPr>
            <a:spLocks noChangeArrowheads="1"/>
          </p:cNvSpPr>
          <p:nvPr/>
        </p:nvSpPr>
        <p:spPr bwMode="auto">
          <a:xfrm>
            <a:off x="68580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662" name="Oval 22"/>
          <p:cNvSpPr>
            <a:spLocks noChangeArrowheads="1"/>
          </p:cNvSpPr>
          <p:nvPr/>
        </p:nvSpPr>
        <p:spPr bwMode="auto">
          <a:xfrm>
            <a:off x="68580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4663" name="Group 23"/>
          <p:cNvGrpSpPr>
            <a:grpSpLocks/>
          </p:cNvGrpSpPr>
          <p:nvPr/>
        </p:nvGrpSpPr>
        <p:grpSpPr bwMode="auto">
          <a:xfrm>
            <a:off x="152400" y="5791200"/>
            <a:ext cx="939800" cy="508000"/>
            <a:chOff x="96" y="4000"/>
            <a:chExt cx="592" cy="320"/>
          </a:xfrm>
        </p:grpSpPr>
        <p:sp>
          <p:nvSpPr>
            <p:cNvPr id="624664" name="Rectangle 24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65" name="Oval 25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4666" name="Group 26"/>
          <p:cNvGrpSpPr>
            <a:grpSpLocks/>
          </p:cNvGrpSpPr>
          <p:nvPr/>
        </p:nvGrpSpPr>
        <p:grpSpPr bwMode="auto">
          <a:xfrm>
            <a:off x="152400" y="5257800"/>
            <a:ext cx="939800" cy="508000"/>
            <a:chOff x="96" y="4000"/>
            <a:chExt cx="592" cy="320"/>
          </a:xfrm>
        </p:grpSpPr>
        <p:sp>
          <p:nvSpPr>
            <p:cNvPr id="624667" name="Rectangle 2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68" name="Oval 2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4669" name="Group 29"/>
          <p:cNvGrpSpPr>
            <a:grpSpLocks/>
          </p:cNvGrpSpPr>
          <p:nvPr/>
        </p:nvGrpSpPr>
        <p:grpSpPr bwMode="auto">
          <a:xfrm>
            <a:off x="152400" y="4749800"/>
            <a:ext cx="939800" cy="508000"/>
            <a:chOff x="96" y="4000"/>
            <a:chExt cx="592" cy="320"/>
          </a:xfrm>
        </p:grpSpPr>
        <p:sp>
          <p:nvSpPr>
            <p:cNvPr id="624670" name="Rectangle 30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71" name="Oval 31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4672" name="Group 32"/>
          <p:cNvGrpSpPr>
            <a:grpSpLocks/>
          </p:cNvGrpSpPr>
          <p:nvPr/>
        </p:nvGrpSpPr>
        <p:grpSpPr bwMode="auto">
          <a:xfrm>
            <a:off x="152400" y="4191000"/>
            <a:ext cx="939800" cy="508000"/>
            <a:chOff x="96" y="4000"/>
            <a:chExt cx="592" cy="320"/>
          </a:xfrm>
        </p:grpSpPr>
        <p:sp>
          <p:nvSpPr>
            <p:cNvPr id="624673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74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4675" name="Rectangle 35"/>
          <p:cNvSpPr>
            <a:spLocks noChangeArrowheads="1"/>
          </p:cNvSpPr>
          <p:nvPr/>
        </p:nvSpPr>
        <p:spPr bwMode="auto">
          <a:xfrm>
            <a:off x="1219200" y="3581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76" name="Rectangle 36"/>
          <p:cNvSpPr>
            <a:spLocks noChangeArrowheads="1"/>
          </p:cNvSpPr>
          <p:nvPr/>
        </p:nvSpPr>
        <p:spPr bwMode="auto">
          <a:xfrm>
            <a:off x="1524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4677" name="Oval 37"/>
          <p:cNvSpPr>
            <a:spLocks noChangeArrowheads="1"/>
          </p:cNvSpPr>
          <p:nvPr/>
        </p:nvSpPr>
        <p:spPr bwMode="auto">
          <a:xfrm>
            <a:off x="7112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4678" name="Rectangle 38"/>
          <p:cNvSpPr>
            <a:spLocks noChangeArrowheads="1"/>
          </p:cNvSpPr>
          <p:nvPr/>
        </p:nvSpPr>
        <p:spPr bwMode="auto">
          <a:xfrm>
            <a:off x="1219200" y="3048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79" name="Oval 39"/>
          <p:cNvSpPr>
            <a:spLocks noChangeArrowheads="1"/>
          </p:cNvSpPr>
          <p:nvPr/>
        </p:nvSpPr>
        <p:spPr bwMode="auto">
          <a:xfrm>
            <a:off x="2133600" y="3848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680" name="Oval 40"/>
          <p:cNvSpPr>
            <a:spLocks noChangeArrowheads="1"/>
          </p:cNvSpPr>
          <p:nvPr/>
        </p:nvSpPr>
        <p:spPr bwMode="auto">
          <a:xfrm>
            <a:off x="21336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4681" name="Group 41"/>
          <p:cNvGrpSpPr>
            <a:grpSpLocks/>
          </p:cNvGrpSpPr>
          <p:nvPr/>
        </p:nvGrpSpPr>
        <p:grpSpPr bwMode="auto">
          <a:xfrm>
            <a:off x="152400" y="3022600"/>
            <a:ext cx="939800" cy="508000"/>
            <a:chOff x="96" y="4000"/>
            <a:chExt cx="592" cy="320"/>
          </a:xfrm>
        </p:grpSpPr>
        <p:sp>
          <p:nvSpPr>
            <p:cNvPr id="624682" name="Rectangle 42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83" name="Oval 43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4684" name="AutoShape 44"/>
          <p:cNvSpPr>
            <a:spLocks noChangeArrowheads="1"/>
          </p:cNvSpPr>
          <p:nvPr/>
        </p:nvSpPr>
        <p:spPr bwMode="auto">
          <a:xfrm>
            <a:off x="2590800" y="30146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4685" name="AutoShape 45"/>
          <p:cNvSpPr>
            <a:spLocks noChangeArrowheads="1"/>
          </p:cNvSpPr>
          <p:nvPr/>
        </p:nvSpPr>
        <p:spPr bwMode="auto">
          <a:xfrm>
            <a:off x="2590800" y="3505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4686" name="Rectangle 46"/>
          <p:cNvSpPr>
            <a:spLocks noChangeArrowheads="1"/>
          </p:cNvSpPr>
          <p:nvPr/>
        </p:nvSpPr>
        <p:spPr bwMode="auto">
          <a:xfrm>
            <a:off x="1219200" y="2463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87" name="Rectangle 47"/>
          <p:cNvSpPr>
            <a:spLocks noChangeArrowheads="1"/>
          </p:cNvSpPr>
          <p:nvPr/>
        </p:nvSpPr>
        <p:spPr bwMode="auto">
          <a:xfrm>
            <a:off x="152400" y="2463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4688" name="Oval 48"/>
          <p:cNvSpPr>
            <a:spLocks noChangeArrowheads="1"/>
          </p:cNvSpPr>
          <p:nvPr/>
        </p:nvSpPr>
        <p:spPr bwMode="auto">
          <a:xfrm>
            <a:off x="711200" y="2743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4689" name="Rectangle 49"/>
          <p:cNvSpPr>
            <a:spLocks noChangeArrowheads="1"/>
          </p:cNvSpPr>
          <p:nvPr/>
        </p:nvSpPr>
        <p:spPr bwMode="auto">
          <a:xfrm>
            <a:off x="1219200" y="1930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90" name="Oval 50"/>
          <p:cNvSpPr>
            <a:spLocks noChangeArrowheads="1"/>
          </p:cNvSpPr>
          <p:nvPr/>
        </p:nvSpPr>
        <p:spPr bwMode="auto">
          <a:xfrm>
            <a:off x="2133600" y="2730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691" name="Oval 51"/>
          <p:cNvSpPr>
            <a:spLocks noChangeArrowheads="1"/>
          </p:cNvSpPr>
          <p:nvPr/>
        </p:nvSpPr>
        <p:spPr bwMode="auto">
          <a:xfrm>
            <a:off x="2133600" y="2209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4692" name="Group 52"/>
          <p:cNvGrpSpPr>
            <a:grpSpLocks/>
          </p:cNvGrpSpPr>
          <p:nvPr/>
        </p:nvGrpSpPr>
        <p:grpSpPr bwMode="auto">
          <a:xfrm>
            <a:off x="152400" y="1905000"/>
            <a:ext cx="939800" cy="508000"/>
            <a:chOff x="96" y="4000"/>
            <a:chExt cx="592" cy="320"/>
          </a:xfrm>
        </p:grpSpPr>
        <p:sp>
          <p:nvSpPr>
            <p:cNvPr id="624693" name="Rectangle 5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94" name="Oval 5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4695" name="AutoShape 55"/>
          <p:cNvSpPr>
            <a:spLocks noChangeArrowheads="1"/>
          </p:cNvSpPr>
          <p:nvPr/>
        </p:nvSpPr>
        <p:spPr bwMode="auto">
          <a:xfrm>
            <a:off x="2590800" y="1897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4696" name="AutoShape 56"/>
          <p:cNvSpPr>
            <a:spLocks noChangeArrowheads="1"/>
          </p:cNvSpPr>
          <p:nvPr/>
        </p:nvSpPr>
        <p:spPr bwMode="auto">
          <a:xfrm>
            <a:off x="2590800" y="24447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4697" name="Rectangle 57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698" name="Rectangle 58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699" name="Rectangle 59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00" name="Rectangle 60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01" name="Rectangle 61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02" name="Rectangle 62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03" name="Rectangle 63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04" name="Rectangle 64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05" name="Rectangle 65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06" name="Rectangle 66"/>
          <p:cNvSpPr>
            <a:spLocks noChangeArrowheads="1"/>
          </p:cNvSpPr>
          <p:nvPr/>
        </p:nvSpPr>
        <p:spPr bwMode="auto">
          <a:xfrm>
            <a:off x="62484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07" name="Oval 67"/>
          <p:cNvSpPr>
            <a:spLocks noChangeArrowheads="1"/>
          </p:cNvSpPr>
          <p:nvPr/>
        </p:nvSpPr>
        <p:spPr bwMode="auto">
          <a:xfrm>
            <a:off x="6843713" y="4510088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24708" name="Rectangle 68"/>
          <p:cNvSpPr>
            <a:spLocks noChangeArrowheads="1"/>
          </p:cNvSpPr>
          <p:nvPr/>
        </p:nvSpPr>
        <p:spPr bwMode="auto">
          <a:xfrm>
            <a:off x="62484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4709" name="Rectangle 69"/>
          <p:cNvSpPr>
            <a:spLocks noChangeArrowheads="1"/>
          </p:cNvSpPr>
          <p:nvPr/>
        </p:nvSpPr>
        <p:spPr bwMode="auto">
          <a:xfrm>
            <a:off x="6248400" y="3048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4710" name="Rectangle 70"/>
          <p:cNvSpPr>
            <a:spLocks noChangeArrowheads="1"/>
          </p:cNvSpPr>
          <p:nvPr/>
        </p:nvSpPr>
        <p:spPr bwMode="auto">
          <a:xfrm>
            <a:off x="6248400" y="251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4711" name="Rectangle 71"/>
          <p:cNvSpPr>
            <a:spLocks noChangeArrowheads="1"/>
          </p:cNvSpPr>
          <p:nvPr/>
        </p:nvSpPr>
        <p:spPr bwMode="auto">
          <a:xfrm>
            <a:off x="6248400" y="1981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4712" name="Oval 72"/>
          <p:cNvSpPr>
            <a:spLocks noChangeArrowheads="1"/>
          </p:cNvSpPr>
          <p:nvPr/>
        </p:nvSpPr>
        <p:spPr bwMode="auto">
          <a:xfrm>
            <a:off x="6858000" y="2260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713" name="Oval 73"/>
          <p:cNvSpPr>
            <a:spLocks noChangeArrowheads="1"/>
          </p:cNvSpPr>
          <p:nvPr/>
        </p:nvSpPr>
        <p:spPr bwMode="auto">
          <a:xfrm>
            <a:off x="6858000" y="2794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714" name="Oval 74"/>
          <p:cNvSpPr>
            <a:spLocks noChangeArrowheads="1"/>
          </p:cNvSpPr>
          <p:nvPr/>
        </p:nvSpPr>
        <p:spPr bwMode="auto">
          <a:xfrm>
            <a:off x="68580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715" name="Oval 75"/>
          <p:cNvSpPr>
            <a:spLocks noChangeArrowheads="1"/>
          </p:cNvSpPr>
          <p:nvPr/>
        </p:nvSpPr>
        <p:spPr bwMode="auto">
          <a:xfrm>
            <a:off x="68580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716" name="Rectangle 76"/>
          <p:cNvSpPr>
            <a:spLocks noChangeArrowheads="1"/>
          </p:cNvSpPr>
          <p:nvPr/>
        </p:nvSpPr>
        <p:spPr bwMode="auto">
          <a:xfrm>
            <a:off x="72390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17" name="Rectangle 77"/>
          <p:cNvSpPr>
            <a:spLocks noChangeArrowheads="1"/>
          </p:cNvSpPr>
          <p:nvPr/>
        </p:nvSpPr>
        <p:spPr bwMode="auto">
          <a:xfrm>
            <a:off x="82296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18" name="Rectangle 78"/>
          <p:cNvSpPr>
            <a:spLocks noChangeArrowheads="1"/>
          </p:cNvSpPr>
          <p:nvPr/>
        </p:nvSpPr>
        <p:spPr bwMode="auto">
          <a:xfrm>
            <a:off x="72390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19" name="Rectangle 79"/>
          <p:cNvSpPr>
            <a:spLocks noChangeArrowheads="1"/>
          </p:cNvSpPr>
          <p:nvPr/>
        </p:nvSpPr>
        <p:spPr bwMode="auto">
          <a:xfrm>
            <a:off x="82296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20" name="Rectangle 80"/>
          <p:cNvSpPr>
            <a:spLocks noChangeArrowheads="1"/>
          </p:cNvSpPr>
          <p:nvPr/>
        </p:nvSpPr>
        <p:spPr bwMode="auto">
          <a:xfrm>
            <a:off x="72390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21" name="Rectangle 81"/>
          <p:cNvSpPr>
            <a:spLocks noChangeArrowheads="1"/>
          </p:cNvSpPr>
          <p:nvPr/>
        </p:nvSpPr>
        <p:spPr bwMode="auto">
          <a:xfrm>
            <a:off x="82296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22" name="Rectangle 82"/>
          <p:cNvSpPr>
            <a:spLocks noChangeArrowheads="1"/>
          </p:cNvSpPr>
          <p:nvPr/>
        </p:nvSpPr>
        <p:spPr bwMode="auto">
          <a:xfrm>
            <a:off x="7239000" y="1984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23" name="Rectangle 83"/>
          <p:cNvSpPr>
            <a:spLocks noChangeArrowheads="1"/>
          </p:cNvSpPr>
          <p:nvPr/>
        </p:nvSpPr>
        <p:spPr bwMode="auto">
          <a:xfrm>
            <a:off x="8229600" y="1984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26691" name="Rectangle 3"/>
          <p:cNvSpPr>
            <a:spLocks noChangeArrowheads="1"/>
          </p:cNvSpPr>
          <p:nvPr/>
        </p:nvSpPr>
        <p:spPr bwMode="auto">
          <a:xfrm>
            <a:off x="12192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692" name="Rectangle 4"/>
          <p:cNvSpPr>
            <a:spLocks noChangeArrowheads="1"/>
          </p:cNvSpPr>
          <p:nvPr/>
        </p:nvSpPr>
        <p:spPr bwMode="auto">
          <a:xfrm>
            <a:off x="4572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6693" name="Rectangle 5"/>
          <p:cNvSpPr>
            <a:spLocks noChangeArrowheads="1"/>
          </p:cNvSpPr>
          <p:nvPr/>
        </p:nvSpPr>
        <p:spPr bwMode="auto">
          <a:xfrm>
            <a:off x="152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6694" name="Oval 6"/>
          <p:cNvSpPr>
            <a:spLocks noChangeArrowheads="1"/>
          </p:cNvSpPr>
          <p:nvPr/>
        </p:nvSpPr>
        <p:spPr bwMode="auto">
          <a:xfrm>
            <a:off x="7112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6695" name="Rectangle 7"/>
          <p:cNvSpPr>
            <a:spLocks noChangeArrowheads="1"/>
          </p:cNvSpPr>
          <p:nvPr/>
        </p:nvSpPr>
        <p:spPr bwMode="auto">
          <a:xfrm>
            <a:off x="1219200" y="5816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696" name="Rectangle 8"/>
          <p:cNvSpPr>
            <a:spLocks noChangeArrowheads="1"/>
          </p:cNvSpPr>
          <p:nvPr/>
        </p:nvSpPr>
        <p:spPr bwMode="auto">
          <a:xfrm>
            <a:off x="4572000" y="5816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6697" name="Rectangle 9"/>
          <p:cNvSpPr>
            <a:spLocks noChangeArrowheads="1"/>
          </p:cNvSpPr>
          <p:nvPr/>
        </p:nvSpPr>
        <p:spPr bwMode="auto">
          <a:xfrm>
            <a:off x="1219200" y="528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6698" name="Rectangle 10"/>
          <p:cNvSpPr>
            <a:spLocks noChangeArrowheads="1"/>
          </p:cNvSpPr>
          <p:nvPr/>
        </p:nvSpPr>
        <p:spPr bwMode="auto">
          <a:xfrm>
            <a:off x="4572000" y="528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6699" name="Rectangle 11"/>
          <p:cNvSpPr>
            <a:spLocks noChangeArrowheads="1"/>
          </p:cNvSpPr>
          <p:nvPr/>
        </p:nvSpPr>
        <p:spPr bwMode="auto">
          <a:xfrm>
            <a:off x="1219200" y="4749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6700" name="Rectangle 12"/>
          <p:cNvSpPr>
            <a:spLocks noChangeArrowheads="1"/>
          </p:cNvSpPr>
          <p:nvPr/>
        </p:nvSpPr>
        <p:spPr bwMode="auto">
          <a:xfrm>
            <a:off x="4572000" y="474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6701" name="Rectangle 13"/>
          <p:cNvSpPr>
            <a:spLocks noChangeArrowheads="1"/>
          </p:cNvSpPr>
          <p:nvPr/>
        </p:nvSpPr>
        <p:spPr bwMode="auto">
          <a:xfrm>
            <a:off x="1219200" y="4216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26702" name="Oval 14"/>
          <p:cNvSpPr>
            <a:spLocks noChangeArrowheads="1"/>
          </p:cNvSpPr>
          <p:nvPr/>
        </p:nvSpPr>
        <p:spPr bwMode="auto">
          <a:xfrm>
            <a:off x="2133600" y="6616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03" name="Oval 15"/>
          <p:cNvSpPr>
            <a:spLocks noChangeArrowheads="1"/>
          </p:cNvSpPr>
          <p:nvPr/>
        </p:nvSpPr>
        <p:spPr bwMode="auto">
          <a:xfrm>
            <a:off x="21336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04" name="Oval 16"/>
          <p:cNvSpPr>
            <a:spLocks noChangeArrowheads="1"/>
          </p:cNvSpPr>
          <p:nvPr/>
        </p:nvSpPr>
        <p:spPr bwMode="auto">
          <a:xfrm>
            <a:off x="21336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05" name="Oval 17"/>
          <p:cNvSpPr>
            <a:spLocks noChangeArrowheads="1"/>
          </p:cNvSpPr>
          <p:nvPr/>
        </p:nvSpPr>
        <p:spPr bwMode="auto">
          <a:xfrm>
            <a:off x="21336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06" name="Oval 18"/>
          <p:cNvSpPr>
            <a:spLocks noChangeArrowheads="1"/>
          </p:cNvSpPr>
          <p:nvPr/>
        </p:nvSpPr>
        <p:spPr bwMode="auto">
          <a:xfrm>
            <a:off x="2133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07" name="Oval 19"/>
          <p:cNvSpPr>
            <a:spLocks noChangeArrowheads="1"/>
          </p:cNvSpPr>
          <p:nvPr/>
        </p:nvSpPr>
        <p:spPr bwMode="auto">
          <a:xfrm>
            <a:off x="51816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08" name="Oval 20"/>
          <p:cNvSpPr>
            <a:spLocks noChangeArrowheads="1"/>
          </p:cNvSpPr>
          <p:nvPr/>
        </p:nvSpPr>
        <p:spPr bwMode="auto">
          <a:xfrm>
            <a:off x="51816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09" name="Oval 21"/>
          <p:cNvSpPr>
            <a:spLocks noChangeArrowheads="1"/>
          </p:cNvSpPr>
          <p:nvPr/>
        </p:nvSpPr>
        <p:spPr bwMode="auto">
          <a:xfrm>
            <a:off x="51816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10" name="Oval 22"/>
          <p:cNvSpPr>
            <a:spLocks noChangeArrowheads="1"/>
          </p:cNvSpPr>
          <p:nvPr/>
        </p:nvSpPr>
        <p:spPr bwMode="auto">
          <a:xfrm>
            <a:off x="5181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6711" name="Group 23"/>
          <p:cNvGrpSpPr>
            <a:grpSpLocks/>
          </p:cNvGrpSpPr>
          <p:nvPr/>
        </p:nvGrpSpPr>
        <p:grpSpPr bwMode="auto">
          <a:xfrm>
            <a:off x="152400" y="5791200"/>
            <a:ext cx="939800" cy="508000"/>
            <a:chOff x="96" y="4000"/>
            <a:chExt cx="592" cy="320"/>
          </a:xfrm>
        </p:grpSpPr>
        <p:sp>
          <p:nvSpPr>
            <p:cNvPr id="626712" name="Rectangle 24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13" name="Oval 25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6714" name="Group 26"/>
          <p:cNvGrpSpPr>
            <a:grpSpLocks/>
          </p:cNvGrpSpPr>
          <p:nvPr/>
        </p:nvGrpSpPr>
        <p:grpSpPr bwMode="auto">
          <a:xfrm>
            <a:off x="152400" y="5257800"/>
            <a:ext cx="939800" cy="508000"/>
            <a:chOff x="96" y="4000"/>
            <a:chExt cx="592" cy="320"/>
          </a:xfrm>
        </p:grpSpPr>
        <p:sp>
          <p:nvSpPr>
            <p:cNvPr id="626715" name="Rectangle 2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16" name="Oval 2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6717" name="Group 29"/>
          <p:cNvGrpSpPr>
            <a:grpSpLocks/>
          </p:cNvGrpSpPr>
          <p:nvPr/>
        </p:nvGrpSpPr>
        <p:grpSpPr bwMode="auto">
          <a:xfrm>
            <a:off x="152400" y="4749800"/>
            <a:ext cx="939800" cy="508000"/>
            <a:chOff x="96" y="4000"/>
            <a:chExt cx="592" cy="320"/>
          </a:xfrm>
        </p:grpSpPr>
        <p:sp>
          <p:nvSpPr>
            <p:cNvPr id="626718" name="Rectangle 30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19" name="Oval 31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6720" name="Group 32"/>
          <p:cNvGrpSpPr>
            <a:grpSpLocks/>
          </p:cNvGrpSpPr>
          <p:nvPr/>
        </p:nvGrpSpPr>
        <p:grpSpPr bwMode="auto">
          <a:xfrm>
            <a:off x="152400" y="4191000"/>
            <a:ext cx="939800" cy="508000"/>
            <a:chOff x="96" y="4000"/>
            <a:chExt cx="592" cy="320"/>
          </a:xfrm>
        </p:grpSpPr>
        <p:sp>
          <p:nvSpPr>
            <p:cNvPr id="626721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22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6723" name="Rectangle 35"/>
          <p:cNvSpPr>
            <a:spLocks noChangeArrowheads="1"/>
          </p:cNvSpPr>
          <p:nvPr/>
        </p:nvSpPr>
        <p:spPr bwMode="auto">
          <a:xfrm>
            <a:off x="1219200" y="3581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724" name="Rectangle 36"/>
          <p:cNvSpPr>
            <a:spLocks noChangeArrowheads="1"/>
          </p:cNvSpPr>
          <p:nvPr/>
        </p:nvSpPr>
        <p:spPr bwMode="auto">
          <a:xfrm>
            <a:off x="1524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6725" name="Oval 37"/>
          <p:cNvSpPr>
            <a:spLocks noChangeArrowheads="1"/>
          </p:cNvSpPr>
          <p:nvPr/>
        </p:nvSpPr>
        <p:spPr bwMode="auto">
          <a:xfrm>
            <a:off x="7112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6726" name="Rectangle 38"/>
          <p:cNvSpPr>
            <a:spLocks noChangeArrowheads="1"/>
          </p:cNvSpPr>
          <p:nvPr/>
        </p:nvSpPr>
        <p:spPr bwMode="auto">
          <a:xfrm>
            <a:off x="1219200" y="3048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727" name="Oval 39"/>
          <p:cNvSpPr>
            <a:spLocks noChangeArrowheads="1"/>
          </p:cNvSpPr>
          <p:nvPr/>
        </p:nvSpPr>
        <p:spPr bwMode="auto">
          <a:xfrm>
            <a:off x="2133600" y="3848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28" name="Oval 40"/>
          <p:cNvSpPr>
            <a:spLocks noChangeArrowheads="1"/>
          </p:cNvSpPr>
          <p:nvPr/>
        </p:nvSpPr>
        <p:spPr bwMode="auto">
          <a:xfrm>
            <a:off x="21336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6729" name="Group 41"/>
          <p:cNvGrpSpPr>
            <a:grpSpLocks/>
          </p:cNvGrpSpPr>
          <p:nvPr/>
        </p:nvGrpSpPr>
        <p:grpSpPr bwMode="auto">
          <a:xfrm>
            <a:off x="152400" y="3022600"/>
            <a:ext cx="939800" cy="508000"/>
            <a:chOff x="96" y="4000"/>
            <a:chExt cx="592" cy="320"/>
          </a:xfrm>
        </p:grpSpPr>
        <p:sp>
          <p:nvSpPr>
            <p:cNvPr id="626730" name="Rectangle 42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31" name="Oval 43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6732" name="AutoShape 44"/>
          <p:cNvSpPr>
            <a:spLocks noChangeArrowheads="1"/>
          </p:cNvSpPr>
          <p:nvPr/>
        </p:nvSpPr>
        <p:spPr bwMode="auto">
          <a:xfrm>
            <a:off x="2590800" y="30146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6733" name="AutoShape 45"/>
          <p:cNvSpPr>
            <a:spLocks noChangeArrowheads="1"/>
          </p:cNvSpPr>
          <p:nvPr/>
        </p:nvSpPr>
        <p:spPr bwMode="auto">
          <a:xfrm>
            <a:off x="2590800" y="3505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6734" name="Rectangle 46"/>
          <p:cNvSpPr>
            <a:spLocks noChangeArrowheads="1"/>
          </p:cNvSpPr>
          <p:nvPr/>
        </p:nvSpPr>
        <p:spPr bwMode="auto">
          <a:xfrm>
            <a:off x="1219200" y="2463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735" name="Rectangle 47"/>
          <p:cNvSpPr>
            <a:spLocks noChangeArrowheads="1"/>
          </p:cNvSpPr>
          <p:nvPr/>
        </p:nvSpPr>
        <p:spPr bwMode="auto">
          <a:xfrm>
            <a:off x="152400" y="2463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6736" name="Oval 48"/>
          <p:cNvSpPr>
            <a:spLocks noChangeArrowheads="1"/>
          </p:cNvSpPr>
          <p:nvPr/>
        </p:nvSpPr>
        <p:spPr bwMode="auto">
          <a:xfrm>
            <a:off x="711200" y="2743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6737" name="Rectangle 49"/>
          <p:cNvSpPr>
            <a:spLocks noChangeArrowheads="1"/>
          </p:cNvSpPr>
          <p:nvPr/>
        </p:nvSpPr>
        <p:spPr bwMode="auto">
          <a:xfrm>
            <a:off x="1219200" y="1930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738" name="Oval 50"/>
          <p:cNvSpPr>
            <a:spLocks noChangeArrowheads="1"/>
          </p:cNvSpPr>
          <p:nvPr/>
        </p:nvSpPr>
        <p:spPr bwMode="auto">
          <a:xfrm>
            <a:off x="2133600" y="2730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39" name="Oval 51"/>
          <p:cNvSpPr>
            <a:spLocks noChangeArrowheads="1"/>
          </p:cNvSpPr>
          <p:nvPr/>
        </p:nvSpPr>
        <p:spPr bwMode="auto">
          <a:xfrm>
            <a:off x="2133600" y="2209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6740" name="Group 52"/>
          <p:cNvGrpSpPr>
            <a:grpSpLocks/>
          </p:cNvGrpSpPr>
          <p:nvPr/>
        </p:nvGrpSpPr>
        <p:grpSpPr bwMode="auto">
          <a:xfrm>
            <a:off x="152400" y="1905000"/>
            <a:ext cx="939800" cy="508000"/>
            <a:chOff x="96" y="4000"/>
            <a:chExt cx="592" cy="320"/>
          </a:xfrm>
        </p:grpSpPr>
        <p:sp>
          <p:nvSpPr>
            <p:cNvPr id="626741" name="Rectangle 5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42" name="Oval 5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6743" name="AutoShape 55"/>
          <p:cNvSpPr>
            <a:spLocks noChangeArrowheads="1"/>
          </p:cNvSpPr>
          <p:nvPr/>
        </p:nvSpPr>
        <p:spPr bwMode="auto">
          <a:xfrm>
            <a:off x="2590800" y="1897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6744" name="AutoShape 56"/>
          <p:cNvSpPr>
            <a:spLocks noChangeArrowheads="1"/>
          </p:cNvSpPr>
          <p:nvPr/>
        </p:nvSpPr>
        <p:spPr bwMode="auto">
          <a:xfrm>
            <a:off x="2590800" y="24447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6745" name="Rectangle 57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46" name="Rectangle 58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47" name="Rectangle 59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48" name="Rectangle 60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49" name="Rectangle 61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50" name="Rectangle 62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51" name="Rectangle 63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52" name="Rectangle 64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53" name="Rectangle 65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54" name="Rectangle 66"/>
          <p:cNvSpPr>
            <a:spLocks noChangeArrowheads="1"/>
          </p:cNvSpPr>
          <p:nvPr/>
        </p:nvSpPr>
        <p:spPr bwMode="auto">
          <a:xfrm>
            <a:off x="4572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55" name="Oval 67"/>
          <p:cNvSpPr>
            <a:spLocks noChangeArrowheads="1"/>
          </p:cNvSpPr>
          <p:nvPr/>
        </p:nvSpPr>
        <p:spPr bwMode="auto">
          <a:xfrm>
            <a:off x="5167313" y="4510088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26756" name="Rectangle 68"/>
          <p:cNvSpPr>
            <a:spLocks noChangeArrowheads="1"/>
          </p:cNvSpPr>
          <p:nvPr/>
        </p:nvSpPr>
        <p:spPr bwMode="auto">
          <a:xfrm>
            <a:off x="45720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6757" name="Rectangle 69"/>
          <p:cNvSpPr>
            <a:spLocks noChangeArrowheads="1"/>
          </p:cNvSpPr>
          <p:nvPr/>
        </p:nvSpPr>
        <p:spPr bwMode="auto">
          <a:xfrm>
            <a:off x="4572000" y="3048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6758" name="Rectangle 70"/>
          <p:cNvSpPr>
            <a:spLocks noChangeArrowheads="1"/>
          </p:cNvSpPr>
          <p:nvPr/>
        </p:nvSpPr>
        <p:spPr bwMode="auto">
          <a:xfrm>
            <a:off x="4572000" y="251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6759" name="Rectangle 71"/>
          <p:cNvSpPr>
            <a:spLocks noChangeArrowheads="1"/>
          </p:cNvSpPr>
          <p:nvPr/>
        </p:nvSpPr>
        <p:spPr bwMode="auto">
          <a:xfrm>
            <a:off x="4572000" y="1981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6760" name="Oval 72"/>
          <p:cNvSpPr>
            <a:spLocks noChangeArrowheads="1"/>
          </p:cNvSpPr>
          <p:nvPr/>
        </p:nvSpPr>
        <p:spPr bwMode="auto">
          <a:xfrm>
            <a:off x="5181600" y="2260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61" name="Oval 73"/>
          <p:cNvSpPr>
            <a:spLocks noChangeArrowheads="1"/>
          </p:cNvSpPr>
          <p:nvPr/>
        </p:nvSpPr>
        <p:spPr bwMode="auto">
          <a:xfrm>
            <a:off x="5181600" y="2794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62" name="Oval 74"/>
          <p:cNvSpPr>
            <a:spLocks noChangeArrowheads="1"/>
          </p:cNvSpPr>
          <p:nvPr/>
        </p:nvSpPr>
        <p:spPr bwMode="auto">
          <a:xfrm>
            <a:off x="51816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63" name="Oval 75"/>
          <p:cNvSpPr>
            <a:spLocks noChangeArrowheads="1"/>
          </p:cNvSpPr>
          <p:nvPr/>
        </p:nvSpPr>
        <p:spPr bwMode="auto">
          <a:xfrm>
            <a:off x="51816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64" name="Rectangle 76"/>
          <p:cNvSpPr>
            <a:spLocks noChangeArrowheads="1"/>
          </p:cNvSpPr>
          <p:nvPr/>
        </p:nvSpPr>
        <p:spPr bwMode="auto">
          <a:xfrm>
            <a:off x="72390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65" name="Rectangle 77"/>
          <p:cNvSpPr>
            <a:spLocks noChangeArrowheads="1"/>
          </p:cNvSpPr>
          <p:nvPr/>
        </p:nvSpPr>
        <p:spPr bwMode="auto">
          <a:xfrm>
            <a:off x="82296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66" name="Rectangle 78"/>
          <p:cNvSpPr>
            <a:spLocks noChangeArrowheads="1"/>
          </p:cNvSpPr>
          <p:nvPr/>
        </p:nvSpPr>
        <p:spPr bwMode="auto">
          <a:xfrm>
            <a:off x="72390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67" name="Rectangle 79"/>
          <p:cNvSpPr>
            <a:spLocks noChangeArrowheads="1"/>
          </p:cNvSpPr>
          <p:nvPr/>
        </p:nvSpPr>
        <p:spPr bwMode="auto">
          <a:xfrm>
            <a:off x="82296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68" name="Rectangle 80"/>
          <p:cNvSpPr>
            <a:spLocks noChangeArrowheads="1"/>
          </p:cNvSpPr>
          <p:nvPr/>
        </p:nvSpPr>
        <p:spPr bwMode="auto">
          <a:xfrm>
            <a:off x="72390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69" name="Rectangle 81"/>
          <p:cNvSpPr>
            <a:spLocks noChangeArrowheads="1"/>
          </p:cNvSpPr>
          <p:nvPr/>
        </p:nvSpPr>
        <p:spPr bwMode="auto">
          <a:xfrm>
            <a:off x="82296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70" name="Rectangle 82"/>
          <p:cNvSpPr>
            <a:spLocks noChangeArrowheads="1"/>
          </p:cNvSpPr>
          <p:nvPr/>
        </p:nvSpPr>
        <p:spPr bwMode="auto">
          <a:xfrm>
            <a:off x="7239000" y="1984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71" name="Rectangle 83"/>
          <p:cNvSpPr>
            <a:spLocks noChangeArrowheads="1"/>
          </p:cNvSpPr>
          <p:nvPr/>
        </p:nvSpPr>
        <p:spPr bwMode="auto">
          <a:xfrm>
            <a:off x="8229600" y="1984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28739" name="Rectangle 3"/>
          <p:cNvSpPr>
            <a:spLocks noChangeArrowheads="1"/>
          </p:cNvSpPr>
          <p:nvPr/>
        </p:nvSpPr>
        <p:spPr bwMode="auto">
          <a:xfrm>
            <a:off x="1219200" y="63500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40" name="Rectangle 4"/>
          <p:cNvSpPr>
            <a:spLocks noChangeArrowheads="1"/>
          </p:cNvSpPr>
          <p:nvPr/>
        </p:nvSpPr>
        <p:spPr bwMode="auto">
          <a:xfrm>
            <a:off x="3276600" y="635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8741" name="Rectangle 5"/>
          <p:cNvSpPr>
            <a:spLocks noChangeArrowheads="1"/>
          </p:cNvSpPr>
          <p:nvPr/>
        </p:nvSpPr>
        <p:spPr bwMode="auto">
          <a:xfrm>
            <a:off x="152400" y="635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8742" name="Oval 6"/>
          <p:cNvSpPr>
            <a:spLocks noChangeArrowheads="1"/>
          </p:cNvSpPr>
          <p:nvPr/>
        </p:nvSpPr>
        <p:spPr bwMode="auto">
          <a:xfrm>
            <a:off x="711200" y="66294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8743" name="Rectangle 7"/>
          <p:cNvSpPr>
            <a:spLocks noChangeArrowheads="1"/>
          </p:cNvSpPr>
          <p:nvPr/>
        </p:nvSpPr>
        <p:spPr bwMode="auto">
          <a:xfrm>
            <a:off x="1219200" y="5816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44" name="Rectangle 8"/>
          <p:cNvSpPr>
            <a:spLocks noChangeArrowheads="1"/>
          </p:cNvSpPr>
          <p:nvPr/>
        </p:nvSpPr>
        <p:spPr bwMode="auto">
          <a:xfrm>
            <a:off x="3276600" y="5816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8745" name="Rectangle 9"/>
          <p:cNvSpPr>
            <a:spLocks noChangeArrowheads="1"/>
          </p:cNvSpPr>
          <p:nvPr/>
        </p:nvSpPr>
        <p:spPr bwMode="auto">
          <a:xfrm>
            <a:off x="1219200" y="5283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8746" name="Rectangle 10"/>
          <p:cNvSpPr>
            <a:spLocks noChangeArrowheads="1"/>
          </p:cNvSpPr>
          <p:nvPr/>
        </p:nvSpPr>
        <p:spPr bwMode="auto">
          <a:xfrm>
            <a:off x="3276600" y="5283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8747" name="Rectangle 11"/>
          <p:cNvSpPr>
            <a:spLocks noChangeArrowheads="1"/>
          </p:cNvSpPr>
          <p:nvPr/>
        </p:nvSpPr>
        <p:spPr bwMode="auto">
          <a:xfrm>
            <a:off x="1219200" y="47498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8748" name="Rectangle 12"/>
          <p:cNvSpPr>
            <a:spLocks noChangeArrowheads="1"/>
          </p:cNvSpPr>
          <p:nvPr/>
        </p:nvSpPr>
        <p:spPr bwMode="auto">
          <a:xfrm>
            <a:off x="3276600" y="4749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8749" name="Rectangle 13"/>
          <p:cNvSpPr>
            <a:spLocks noChangeArrowheads="1"/>
          </p:cNvSpPr>
          <p:nvPr/>
        </p:nvSpPr>
        <p:spPr bwMode="auto">
          <a:xfrm>
            <a:off x="1219200" y="4216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28750" name="Oval 14"/>
          <p:cNvSpPr>
            <a:spLocks noChangeArrowheads="1"/>
          </p:cNvSpPr>
          <p:nvPr/>
        </p:nvSpPr>
        <p:spPr bwMode="auto">
          <a:xfrm>
            <a:off x="2133600" y="66167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751" name="Oval 15"/>
          <p:cNvSpPr>
            <a:spLocks noChangeArrowheads="1"/>
          </p:cNvSpPr>
          <p:nvPr/>
        </p:nvSpPr>
        <p:spPr bwMode="auto">
          <a:xfrm>
            <a:off x="2133600" y="6096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752" name="Oval 16"/>
          <p:cNvSpPr>
            <a:spLocks noChangeArrowheads="1"/>
          </p:cNvSpPr>
          <p:nvPr/>
        </p:nvSpPr>
        <p:spPr bwMode="auto">
          <a:xfrm>
            <a:off x="2133600" y="5562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753" name="Oval 17"/>
          <p:cNvSpPr>
            <a:spLocks noChangeArrowheads="1"/>
          </p:cNvSpPr>
          <p:nvPr/>
        </p:nvSpPr>
        <p:spPr bwMode="auto">
          <a:xfrm>
            <a:off x="2133600" y="50292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754" name="Oval 18"/>
          <p:cNvSpPr>
            <a:spLocks noChangeArrowheads="1"/>
          </p:cNvSpPr>
          <p:nvPr/>
        </p:nvSpPr>
        <p:spPr bwMode="auto">
          <a:xfrm>
            <a:off x="2133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755" name="Oval 19"/>
          <p:cNvSpPr>
            <a:spLocks noChangeArrowheads="1"/>
          </p:cNvSpPr>
          <p:nvPr/>
        </p:nvSpPr>
        <p:spPr bwMode="auto">
          <a:xfrm>
            <a:off x="3886200" y="50292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756" name="Oval 20"/>
          <p:cNvSpPr>
            <a:spLocks noChangeArrowheads="1"/>
          </p:cNvSpPr>
          <p:nvPr/>
        </p:nvSpPr>
        <p:spPr bwMode="auto">
          <a:xfrm>
            <a:off x="3886200" y="5562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757" name="Oval 21"/>
          <p:cNvSpPr>
            <a:spLocks noChangeArrowheads="1"/>
          </p:cNvSpPr>
          <p:nvPr/>
        </p:nvSpPr>
        <p:spPr bwMode="auto">
          <a:xfrm>
            <a:off x="3886200" y="6096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758" name="Oval 22"/>
          <p:cNvSpPr>
            <a:spLocks noChangeArrowheads="1"/>
          </p:cNvSpPr>
          <p:nvPr/>
        </p:nvSpPr>
        <p:spPr bwMode="auto">
          <a:xfrm>
            <a:off x="3886200" y="66294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8759" name="Group 23"/>
          <p:cNvGrpSpPr>
            <a:grpSpLocks/>
          </p:cNvGrpSpPr>
          <p:nvPr/>
        </p:nvGrpSpPr>
        <p:grpSpPr bwMode="auto">
          <a:xfrm>
            <a:off x="152400" y="5791200"/>
            <a:ext cx="939800" cy="508000"/>
            <a:chOff x="96" y="4000"/>
            <a:chExt cx="592" cy="320"/>
          </a:xfrm>
        </p:grpSpPr>
        <p:sp>
          <p:nvSpPr>
            <p:cNvPr id="628760" name="Rectangle 24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61" name="Oval 25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8762" name="Group 26"/>
          <p:cNvGrpSpPr>
            <a:grpSpLocks/>
          </p:cNvGrpSpPr>
          <p:nvPr/>
        </p:nvGrpSpPr>
        <p:grpSpPr bwMode="auto">
          <a:xfrm>
            <a:off x="152400" y="5257800"/>
            <a:ext cx="939800" cy="508000"/>
            <a:chOff x="96" y="4000"/>
            <a:chExt cx="592" cy="320"/>
          </a:xfrm>
        </p:grpSpPr>
        <p:sp>
          <p:nvSpPr>
            <p:cNvPr id="628763" name="Rectangle 2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64" name="Oval 2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8765" name="Group 29"/>
          <p:cNvGrpSpPr>
            <a:grpSpLocks/>
          </p:cNvGrpSpPr>
          <p:nvPr/>
        </p:nvGrpSpPr>
        <p:grpSpPr bwMode="auto">
          <a:xfrm>
            <a:off x="152400" y="4749800"/>
            <a:ext cx="939800" cy="508000"/>
            <a:chOff x="96" y="4000"/>
            <a:chExt cx="592" cy="320"/>
          </a:xfrm>
        </p:grpSpPr>
        <p:sp>
          <p:nvSpPr>
            <p:cNvPr id="628766" name="Rectangle 30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67" name="Oval 31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8768" name="Group 32"/>
          <p:cNvGrpSpPr>
            <a:grpSpLocks/>
          </p:cNvGrpSpPr>
          <p:nvPr/>
        </p:nvGrpSpPr>
        <p:grpSpPr bwMode="auto">
          <a:xfrm>
            <a:off x="152400" y="4191000"/>
            <a:ext cx="939800" cy="508000"/>
            <a:chOff x="96" y="4000"/>
            <a:chExt cx="592" cy="320"/>
          </a:xfrm>
        </p:grpSpPr>
        <p:sp>
          <p:nvSpPr>
            <p:cNvPr id="628769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70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8771" name="Rectangle 35"/>
          <p:cNvSpPr>
            <a:spLocks noChangeArrowheads="1"/>
          </p:cNvSpPr>
          <p:nvPr/>
        </p:nvSpPr>
        <p:spPr bwMode="auto">
          <a:xfrm>
            <a:off x="1219200" y="3581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72" name="Rectangle 36"/>
          <p:cNvSpPr>
            <a:spLocks noChangeArrowheads="1"/>
          </p:cNvSpPr>
          <p:nvPr/>
        </p:nvSpPr>
        <p:spPr bwMode="auto">
          <a:xfrm>
            <a:off x="1524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8773" name="Oval 37"/>
          <p:cNvSpPr>
            <a:spLocks noChangeArrowheads="1"/>
          </p:cNvSpPr>
          <p:nvPr/>
        </p:nvSpPr>
        <p:spPr bwMode="auto">
          <a:xfrm>
            <a:off x="7112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8774" name="Rectangle 38"/>
          <p:cNvSpPr>
            <a:spLocks noChangeArrowheads="1"/>
          </p:cNvSpPr>
          <p:nvPr/>
        </p:nvSpPr>
        <p:spPr bwMode="auto">
          <a:xfrm>
            <a:off x="1219200" y="3048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75" name="Oval 39"/>
          <p:cNvSpPr>
            <a:spLocks noChangeArrowheads="1"/>
          </p:cNvSpPr>
          <p:nvPr/>
        </p:nvSpPr>
        <p:spPr bwMode="auto">
          <a:xfrm>
            <a:off x="2133600" y="3848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776" name="Oval 40"/>
          <p:cNvSpPr>
            <a:spLocks noChangeArrowheads="1"/>
          </p:cNvSpPr>
          <p:nvPr/>
        </p:nvSpPr>
        <p:spPr bwMode="auto">
          <a:xfrm>
            <a:off x="21336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8777" name="Group 41"/>
          <p:cNvGrpSpPr>
            <a:grpSpLocks/>
          </p:cNvGrpSpPr>
          <p:nvPr/>
        </p:nvGrpSpPr>
        <p:grpSpPr bwMode="auto">
          <a:xfrm>
            <a:off x="152400" y="3022600"/>
            <a:ext cx="939800" cy="508000"/>
            <a:chOff x="96" y="4000"/>
            <a:chExt cx="592" cy="320"/>
          </a:xfrm>
        </p:grpSpPr>
        <p:sp>
          <p:nvSpPr>
            <p:cNvPr id="628778" name="Rectangle 42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79" name="Oval 43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8780" name="AutoShape 44"/>
          <p:cNvSpPr>
            <a:spLocks noChangeArrowheads="1"/>
          </p:cNvSpPr>
          <p:nvPr/>
        </p:nvSpPr>
        <p:spPr bwMode="auto">
          <a:xfrm>
            <a:off x="2590800" y="300513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8781" name="AutoShape 45"/>
          <p:cNvSpPr>
            <a:spLocks noChangeArrowheads="1"/>
          </p:cNvSpPr>
          <p:nvPr/>
        </p:nvSpPr>
        <p:spPr bwMode="auto">
          <a:xfrm>
            <a:off x="2590800" y="3505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8782" name="Rectangle 46"/>
          <p:cNvSpPr>
            <a:spLocks noChangeArrowheads="1"/>
          </p:cNvSpPr>
          <p:nvPr/>
        </p:nvSpPr>
        <p:spPr bwMode="auto">
          <a:xfrm>
            <a:off x="1219200" y="2463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83" name="Rectangle 47"/>
          <p:cNvSpPr>
            <a:spLocks noChangeArrowheads="1"/>
          </p:cNvSpPr>
          <p:nvPr/>
        </p:nvSpPr>
        <p:spPr bwMode="auto">
          <a:xfrm>
            <a:off x="152400" y="2463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8784" name="Oval 48"/>
          <p:cNvSpPr>
            <a:spLocks noChangeArrowheads="1"/>
          </p:cNvSpPr>
          <p:nvPr/>
        </p:nvSpPr>
        <p:spPr bwMode="auto">
          <a:xfrm>
            <a:off x="711200" y="2743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8785" name="Rectangle 49"/>
          <p:cNvSpPr>
            <a:spLocks noChangeArrowheads="1"/>
          </p:cNvSpPr>
          <p:nvPr/>
        </p:nvSpPr>
        <p:spPr bwMode="auto">
          <a:xfrm>
            <a:off x="1219200" y="19304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86" name="Oval 50"/>
          <p:cNvSpPr>
            <a:spLocks noChangeArrowheads="1"/>
          </p:cNvSpPr>
          <p:nvPr/>
        </p:nvSpPr>
        <p:spPr bwMode="auto">
          <a:xfrm>
            <a:off x="2133600" y="2730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787" name="Oval 51"/>
          <p:cNvSpPr>
            <a:spLocks noChangeArrowheads="1"/>
          </p:cNvSpPr>
          <p:nvPr/>
        </p:nvSpPr>
        <p:spPr bwMode="auto">
          <a:xfrm>
            <a:off x="2133600" y="22098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8788" name="Group 52"/>
          <p:cNvGrpSpPr>
            <a:grpSpLocks/>
          </p:cNvGrpSpPr>
          <p:nvPr/>
        </p:nvGrpSpPr>
        <p:grpSpPr bwMode="auto">
          <a:xfrm>
            <a:off x="152400" y="1905000"/>
            <a:ext cx="939800" cy="508000"/>
            <a:chOff x="96" y="4000"/>
            <a:chExt cx="592" cy="320"/>
          </a:xfrm>
        </p:grpSpPr>
        <p:sp>
          <p:nvSpPr>
            <p:cNvPr id="628789" name="Rectangle 5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90" name="Oval 5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8791" name="AutoShape 55"/>
          <p:cNvSpPr>
            <a:spLocks noChangeArrowheads="1"/>
          </p:cNvSpPr>
          <p:nvPr/>
        </p:nvSpPr>
        <p:spPr bwMode="auto">
          <a:xfrm>
            <a:off x="2590800" y="1897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8792" name="AutoShape 56"/>
          <p:cNvSpPr>
            <a:spLocks noChangeArrowheads="1"/>
          </p:cNvSpPr>
          <p:nvPr/>
        </p:nvSpPr>
        <p:spPr bwMode="auto">
          <a:xfrm>
            <a:off x="2590800" y="24447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8793" name="Rectangle 57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794" name="Rectangle 58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795" name="Rectangle 59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796" name="Rectangle 60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797" name="Rectangle 61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798" name="Rectangle 62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799" name="Rectangle 63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00" name="Rectangle 64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801" name="Rectangle 65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802" name="Rectangle 66"/>
          <p:cNvSpPr>
            <a:spLocks noChangeArrowheads="1"/>
          </p:cNvSpPr>
          <p:nvPr/>
        </p:nvSpPr>
        <p:spPr bwMode="auto">
          <a:xfrm>
            <a:off x="32766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03" name="Oval 67"/>
          <p:cNvSpPr>
            <a:spLocks noChangeArrowheads="1"/>
          </p:cNvSpPr>
          <p:nvPr/>
        </p:nvSpPr>
        <p:spPr bwMode="auto">
          <a:xfrm>
            <a:off x="3871913" y="4510088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28804" name="Rectangle 68"/>
          <p:cNvSpPr>
            <a:spLocks noChangeArrowheads="1"/>
          </p:cNvSpPr>
          <p:nvPr/>
        </p:nvSpPr>
        <p:spPr bwMode="auto">
          <a:xfrm>
            <a:off x="32766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8805" name="Rectangle 69"/>
          <p:cNvSpPr>
            <a:spLocks noChangeArrowheads="1"/>
          </p:cNvSpPr>
          <p:nvPr/>
        </p:nvSpPr>
        <p:spPr bwMode="auto">
          <a:xfrm>
            <a:off x="3276600" y="3048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8806" name="Rectangle 70"/>
          <p:cNvSpPr>
            <a:spLocks noChangeArrowheads="1"/>
          </p:cNvSpPr>
          <p:nvPr/>
        </p:nvSpPr>
        <p:spPr bwMode="auto">
          <a:xfrm>
            <a:off x="3276600" y="251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8807" name="Rectangle 71"/>
          <p:cNvSpPr>
            <a:spLocks noChangeArrowheads="1"/>
          </p:cNvSpPr>
          <p:nvPr/>
        </p:nvSpPr>
        <p:spPr bwMode="auto">
          <a:xfrm>
            <a:off x="3276600" y="1981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8808" name="Oval 72"/>
          <p:cNvSpPr>
            <a:spLocks noChangeArrowheads="1"/>
          </p:cNvSpPr>
          <p:nvPr/>
        </p:nvSpPr>
        <p:spPr bwMode="auto">
          <a:xfrm>
            <a:off x="3886200" y="2260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809" name="Oval 73"/>
          <p:cNvSpPr>
            <a:spLocks noChangeArrowheads="1"/>
          </p:cNvSpPr>
          <p:nvPr/>
        </p:nvSpPr>
        <p:spPr bwMode="auto">
          <a:xfrm>
            <a:off x="3886200" y="2794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810" name="Oval 74"/>
          <p:cNvSpPr>
            <a:spLocks noChangeArrowheads="1"/>
          </p:cNvSpPr>
          <p:nvPr/>
        </p:nvSpPr>
        <p:spPr bwMode="auto">
          <a:xfrm>
            <a:off x="38862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811" name="Oval 75"/>
          <p:cNvSpPr>
            <a:spLocks noChangeArrowheads="1"/>
          </p:cNvSpPr>
          <p:nvPr/>
        </p:nvSpPr>
        <p:spPr bwMode="auto">
          <a:xfrm>
            <a:off x="38862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812" name="Rectangle 76"/>
          <p:cNvSpPr>
            <a:spLocks noChangeArrowheads="1"/>
          </p:cNvSpPr>
          <p:nvPr/>
        </p:nvSpPr>
        <p:spPr bwMode="auto">
          <a:xfrm>
            <a:off x="72390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13" name="Rectangle 77"/>
          <p:cNvSpPr>
            <a:spLocks noChangeArrowheads="1"/>
          </p:cNvSpPr>
          <p:nvPr/>
        </p:nvSpPr>
        <p:spPr bwMode="auto">
          <a:xfrm>
            <a:off x="82296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814" name="Rectangle 78"/>
          <p:cNvSpPr>
            <a:spLocks noChangeArrowheads="1"/>
          </p:cNvSpPr>
          <p:nvPr/>
        </p:nvSpPr>
        <p:spPr bwMode="auto">
          <a:xfrm>
            <a:off x="72390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15" name="Rectangle 79"/>
          <p:cNvSpPr>
            <a:spLocks noChangeArrowheads="1"/>
          </p:cNvSpPr>
          <p:nvPr/>
        </p:nvSpPr>
        <p:spPr bwMode="auto">
          <a:xfrm>
            <a:off x="82296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816" name="Rectangle 80"/>
          <p:cNvSpPr>
            <a:spLocks noChangeArrowheads="1"/>
          </p:cNvSpPr>
          <p:nvPr/>
        </p:nvSpPr>
        <p:spPr bwMode="auto">
          <a:xfrm>
            <a:off x="72390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17" name="Rectangle 81"/>
          <p:cNvSpPr>
            <a:spLocks noChangeArrowheads="1"/>
          </p:cNvSpPr>
          <p:nvPr/>
        </p:nvSpPr>
        <p:spPr bwMode="auto">
          <a:xfrm>
            <a:off x="82296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818" name="Rectangle 82"/>
          <p:cNvSpPr>
            <a:spLocks noChangeArrowheads="1"/>
          </p:cNvSpPr>
          <p:nvPr/>
        </p:nvSpPr>
        <p:spPr bwMode="auto">
          <a:xfrm>
            <a:off x="7239000" y="19843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19" name="Rectangle 83"/>
          <p:cNvSpPr>
            <a:spLocks noChangeArrowheads="1"/>
          </p:cNvSpPr>
          <p:nvPr/>
        </p:nvSpPr>
        <p:spPr bwMode="auto">
          <a:xfrm>
            <a:off x="8229600" y="19843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30797" name="Rectangle 1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30802" name="Oval 18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30816" name="Group 32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30817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0818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0819" name="Rectangle 35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0820" name="Rectangle 36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0821" name="Oval 37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0822" name="Rectangle 38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0823" name="Oval 39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0824" name="Oval 40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0825" name="Group 41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30826" name="Rectangle 42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0827" name="Oval 43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0828" name="AutoShape 44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0829" name="AutoShape 45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0830" name="Rectangle 46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0831" name="Rectangle 47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0832" name="Oval 48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0834" name="Oval 50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0840" name="AutoShape 56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0849" name="Rectangle 65"/>
          <p:cNvSpPr>
            <a:spLocks noChangeArrowheads="1"/>
          </p:cNvSpPr>
          <p:nvPr/>
        </p:nvSpPr>
        <p:spPr bwMode="auto">
          <a:xfrm>
            <a:off x="72390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0850" name="Rectangle 66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0851" name="Oval 67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0852" name="Rectangle 68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0853" name="Rectangle 69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0854" name="Rectangle 70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0857" name="Oval 73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0858" name="Oval 74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0859" name="Oval 75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0860" name="Rectangle 76"/>
          <p:cNvSpPr>
            <a:spLocks noChangeArrowheads="1"/>
          </p:cNvSpPr>
          <p:nvPr/>
        </p:nvSpPr>
        <p:spPr bwMode="auto">
          <a:xfrm>
            <a:off x="72390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0861" name="Rectangle 77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0862" name="Rectangle 78"/>
          <p:cNvSpPr>
            <a:spLocks noChangeArrowheads="1"/>
          </p:cNvSpPr>
          <p:nvPr/>
        </p:nvSpPr>
        <p:spPr bwMode="auto">
          <a:xfrm>
            <a:off x="72390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0863" name="Rectangle 79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0864" name="Rectangle 80"/>
          <p:cNvSpPr>
            <a:spLocks noChangeArrowheads="1"/>
          </p:cNvSpPr>
          <p:nvPr/>
        </p:nvSpPr>
        <p:spPr bwMode="auto">
          <a:xfrm>
            <a:off x="72390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0865" name="Rectangle 81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32835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32836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32837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32838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2839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2840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41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42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43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44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45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2846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32847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2848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2849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850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851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52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53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54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55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2856" name="Rectangle 24"/>
          <p:cNvSpPr>
            <a:spLocks noChangeArrowheads="1"/>
          </p:cNvSpPr>
          <p:nvPr/>
        </p:nvSpPr>
        <p:spPr bwMode="auto">
          <a:xfrm>
            <a:off x="72390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857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858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2859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60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2861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62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63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2864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65" name="Rectangle 33"/>
          <p:cNvSpPr>
            <a:spLocks noChangeArrowheads="1"/>
          </p:cNvSpPr>
          <p:nvPr/>
        </p:nvSpPr>
        <p:spPr bwMode="auto">
          <a:xfrm>
            <a:off x="72390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866" name="Rectangle 34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867" name="Rectangle 35"/>
          <p:cNvSpPr>
            <a:spLocks noChangeArrowheads="1"/>
          </p:cNvSpPr>
          <p:nvPr/>
        </p:nvSpPr>
        <p:spPr bwMode="auto">
          <a:xfrm>
            <a:off x="72390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868" name="Rectangle 36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869" name="Rectangle 37"/>
          <p:cNvSpPr>
            <a:spLocks noChangeArrowheads="1"/>
          </p:cNvSpPr>
          <p:nvPr/>
        </p:nvSpPr>
        <p:spPr bwMode="auto">
          <a:xfrm>
            <a:off x="72390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870" name="Rectangle 38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871" name="Rectangle 39"/>
          <p:cNvSpPr>
            <a:spLocks noChangeArrowheads="1"/>
          </p:cNvSpPr>
          <p:nvPr/>
        </p:nvSpPr>
        <p:spPr bwMode="auto">
          <a:xfrm>
            <a:off x="1219200" y="4038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72" name="Rectangle 40"/>
          <p:cNvSpPr>
            <a:spLocks noChangeArrowheads="1"/>
          </p:cNvSpPr>
          <p:nvPr/>
        </p:nvSpPr>
        <p:spPr bwMode="auto">
          <a:xfrm>
            <a:off x="1524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73" name="Oval 41"/>
          <p:cNvSpPr>
            <a:spLocks noChangeArrowheads="1"/>
          </p:cNvSpPr>
          <p:nvPr/>
        </p:nvSpPr>
        <p:spPr bwMode="auto">
          <a:xfrm>
            <a:off x="711200" y="4318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74" name="Oval 42"/>
          <p:cNvSpPr>
            <a:spLocks noChangeArrowheads="1"/>
          </p:cNvSpPr>
          <p:nvPr/>
        </p:nvSpPr>
        <p:spPr bwMode="auto">
          <a:xfrm>
            <a:off x="2133600" y="43053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75" name="AutoShape 43"/>
          <p:cNvSpPr>
            <a:spLocks noChangeArrowheads="1"/>
          </p:cNvSpPr>
          <p:nvPr/>
        </p:nvSpPr>
        <p:spPr bwMode="auto">
          <a:xfrm>
            <a:off x="25908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876" name="Rectangle 44"/>
          <p:cNvSpPr>
            <a:spLocks noChangeArrowheads="1"/>
          </p:cNvSpPr>
          <p:nvPr/>
        </p:nvSpPr>
        <p:spPr bwMode="auto">
          <a:xfrm>
            <a:off x="3276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77" name="Oval 45"/>
          <p:cNvSpPr>
            <a:spLocks noChangeArrowheads="1"/>
          </p:cNvSpPr>
          <p:nvPr/>
        </p:nvSpPr>
        <p:spPr bwMode="auto">
          <a:xfrm>
            <a:off x="3886200" y="4318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78" name="Rectangle 46"/>
          <p:cNvSpPr>
            <a:spLocks noChangeArrowheads="1"/>
          </p:cNvSpPr>
          <p:nvPr/>
        </p:nvSpPr>
        <p:spPr bwMode="auto">
          <a:xfrm>
            <a:off x="1219200" y="3378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79" name="Rectangle 47"/>
          <p:cNvSpPr>
            <a:spLocks noChangeArrowheads="1"/>
          </p:cNvSpPr>
          <p:nvPr/>
        </p:nvSpPr>
        <p:spPr bwMode="auto">
          <a:xfrm>
            <a:off x="152400" y="3378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80" name="Oval 48"/>
          <p:cNvSpPr>
            <a:spLocks noChangeArrowheads="1"/>
          </p:cNvSpPr>
          <p:nvPr/>
        </p:nvSpPr>
        <p:spPr bwMode="auto">
          <a:xfrm>
            <a:off x="711200" y="3657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81" name="Oval 49"/>
          <p:cNvSpPr>
            <a:spLocks noChangeArrowheads="1"/>
          </p:cNvSpPr>
          <p:nvPr/>
        </p:nvSpPr>
        <p:spPr bwMode="auto">
          <a:xfrm>
            <a:off x="2133600" y="36449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82" name="AutoShape 50"/>
          <p:cNvSpPr>
            <a:spLocks noChangeArrowheads="1"/>
          </p:cNvSpPr>
          <p:nvPr/>
        </p:nvSpPr>
        <p:spPr bwMode="auto">
          <a:xfrm>
            <a:off x="25908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883" name="Rectangle 51"/>
          <p:cNvSpPr>
            <a:spLocks noChangeArrowheads="1"/>
          </p:cNvSpPr>
          <p:nvPr/>
        </p:nvSpPr>
        <p:spPr bwMode="auto">
          <a:xfrm>
            <a:off x="3276600" y="3378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84" name="Oval 52"/>
          <p:cNvSpPr>
            <a:spLocks noChangeArrowheads="1"/>
          </p:cNvSpPr>
          <p:nvPr/>
        </p:nvSpPr>
        <p:spPr bwMode="auto">
          <a:xfrm>
            <a:off x="3886200" y="3657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85" name="Rectangle 53"/>
          <p:cNvSpPr>
            <a:spLocks noChangeArrowheads="1"/>
          </p:cNvSpPr>
          <p:nvPr/>
        </p:nvSpPr>
        <p:spPr bwMode="auto">
          <a:xfrm>
            <a:off x="1219200" y="274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86" name="Rectangle 54"/>
          <p:cNvSpPr>
            <a:spLocks noChangeArrowheads="1"/>
          </p:cNvSpPr>
          <p:nvPr/>
        </p:nvSpPr>
        <p:spPr bwMode="auto">
          <a:xfrm>
            <a:off x="152400" y="274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87" name="Oval 55"/>
          <p:cNvSpPr>
            <a:spLocks noChangeArrowheads="1"/>
          </p:cNvSpPr>
          <p:nvPr/>
        </p:nvSpPr>
        <p:spPr bwMode="auto">
          <a:xfrm>
            <a:off x="711200" y="302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88" name="Oval 56"/>
          <p:cNvSpPr>
            <a:spLocks noChangeArrowheads="1"/>
          </p:cNvSpPr>
          <p:nvPr/>
        </p:nvSpPr>
        <p:spPr bwMode="auto">
          <a:xfrm>
            <a:off x="2133600" y="30099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89" name="AutoShape 57"/>
          <p:cNvSpPr>
            <a:spLocks noChangeArrowheads="1"/>
          </p:cNvSpPr>
          <p:nvPr/>
        </p:nvSpPr>
        <p:spPr bwMode="auto">
          <a:xfrm>
            <a:off x="2590800" y="27241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2890" name="Rectangle 58"/>
          <p:cNvSpPr>
            <a:spLocks noChangeArrowheads="1"/>
          </p:cNvSpPr>
          <p:nvPr/>
        </p:nvSpPr>
        <p:spPr bwMode="auto">
          <a:xfrm>
            <a:off x="3276600" y="279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91" name="Oval 59"/>
          <p:cNvSpPr>
            <a:spLocks noChangeArrowheads="1"/>
          </p:cNvSpPr>
          <p:nvPr/>
        </p:nvSpPr>
        <p:spPr bwMode="auto">
          <a:xfrm>
            <a:off x="3886200" y="307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92" name="Rectangle 60"/>
          <p:cNvSpPr>
            <a:spLocks noChangeArrowheads="1"/>
          </p:cNvSpPr>
          <p:nvPr/>
        </p:nvSpPr>
        <p:spPr bwMode="auto">
          <a:xfrm>
            <a:off x="1219200" y="2133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93" name="Rectangle 61"/>
          <p:cNvSpPr>
            <a:spLocks noChangeArrowheads="1"/>
          </p:cNvSpPr>
          <p:nvPr/>
        </p:nvSpPr>
        <p:spPr bwMode="auto">
          <a:xfrm>
            <a:off x="152400" y="2133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94" name="Oval 62"/>
          <p:cNvSpPr>
            <a:spLocks noChangeArrowheads="1"/>
          </p:cNvSpPr>
          <p:nvPr/>
        </p:nvSpPr>
        <p:spPr bwMode="auto">
          <a:xfrm>
            <a:off x="711200" y="2413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95" name="Oval 63"/>
          <p:cNvSpPr>
            <a:spLocks noChangeArrowheads="1"/>
          </p:cNvSpPr>
          <p:nvPr/>
        </p:nvSpPr>
        <p:spPr bwMode="auto">
          <a:xfrm>
            <a:off x="2133600" y="24003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96" name="AutoShape 64"/>
          <p:cNvSpPr>
            <a:spLocks noChangeArrowheads="1"/>
          </p:cNvSpPr>
          <p:nvPr/>
        </p:nvSpPr>
        <p:spPr bwMode="auto">
          <a:xfrm>
            <a:off x="2590800" y="21145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2897" name="Rectangle 65"/>
          <p:cNvSpPr>
            <a:spLocks noChangeArrowheads="1"/>
          </p:cNvSpPr>
          <p:nvPr/>
        </p:nvSpPr>
        <p:spPr bwMode="auto">
          <a:xfrm>
            <a:off x="3276600" y="2184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98" name="Oval 66"/>
          <p:cNvSpPr>
            <a:spLocks noChangeArrowheads="1"/>
          </p:cNvSpPr>
          <p:nvPr/>
        </p:nvSpPr>
        <p:spPr bwMode="auto">
          <a:xfrm>
            <a:off x="3886200" y="246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99" name="AutoShape 67"/>
          <p:cNvSpPr>
            <a:spLocks noChangeArrowheads="1"/>
          </p:cNvSpPr>
          <p:nvPr/>
        </p:nvSpPr>
        <p:spPr bwMode="auto">
          <a:xfrm>
            <a:off x="4343400" y="2133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2900" name="AutoShape 68"/>
          <p:cNvSpPr>
            <a:spLocks noChangeArrowheads="1"/>
          </p:cNvSpPr>
          <p:nvPr/>
        </p:nvSpPr>
        <p:spPr bwMode="auto">
          <a:xfrm>
            <a:off x="43434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2901" name="AutoShape 69"/>
          <p:cNvSpPr>
            <a:spLocks noChangeArrowheads="1"/>
          </p:cNvSpPr>
          <p:nvPr/>
        </p:nvSpPr>
        <p:spPr bwMode="auto">
          <a:xfrm>
            <a:off x="43434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902" name="AutoShape 70"/>
          <p:cNvSpPr>
            <a:spLocks noChangeArrowheads="1"/>
          </p:cNvSpPr>
          <p:nvPr/>
        </p:nvSpPr>
        <p:spPr bwMode="auto">
          <a:xfrm>
            <a:off x="4343400" y="274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903" name="Rectangle 71"/>
          <p:cNvSpPr>
            <a:spLocks noChangeArrowheads="1"/>
          </p:cNvSpPr>
          <p:nvPr/>
        </p:nvSpPr>
        <p:spPr bwMode="auto">
          <a:xfrm>
            <a:off x="72390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04" name="Rectangle 72"/>
          <p:cNvSpPr>
            <a:spLocks noChangeArrowheads="1"/>
          </p:cNvSpPr>
          <p:nvPr/>
        </p:nvSpPr>
        <p:spPr bwMode="auto">
          <a:xfrm>
            <a:off x="8229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905" name="Rectangle 73"/>
          <p:cNvSpPr>
            <a:spLocks noChangeArrowheads="1"/>
          </p:cNvSpPr>
          <p:nvPr/>
        </p:nvSpPr>
        <p:spPr bwMode="auto">
          <a:xfrm>
            <a:off x="72390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06" name="Rectangle 74"/>
          <p:cNvSpPr>
            <a:spLocks noChangeArrowheads="1"/>
          </p:cNvSpPr>
          <p:nvPr/>
        </p:nvSpPr>
        <p:spPr bwMode="auto">
          <a:xfrm>
            <a:off x="82296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907" name="Rectangle 75"/>
          <p:cNvSpPr>
            <a:spLocks noChangeArrowheads="1"/>
          </p:cNvSpPr>
          <p:nvPr/>
        </p:nvSpPr>
        <p:spPr bwMode="auto">
          <a:xfrm>
            <a:off x="7239000" y="281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08" name="Rectangle 76"/>
          <p:cNvSpPr>
            <a:spLocks noChangeArrowheads="1"/>
          </p:cNvSpPr>
          <p:nvPr/>
        </p:nvSpPr>
        <p:spPr bwMode="auto">
          <a:xfrm>
            <a:off x="8229600" y="281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909" name="Rectangle 77"/>
          <p:cNvSpPr>
            <a:spLocks noChangeArrowheads="1"/>
          </p:cNvSpPr>
          <p:nvPr/>
        </p:nvSpPr>
        <p:spPr bwMode="auto">
          <a:xfrm>
            <a:off x="7239000" y="220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10" name="Rectangle 78"/>
          <p:cNvSpPr>
            <a:spLocks noChangeArrowheads="1"/>
          </p:cNvSpPr>
          <p:nvPr/>
        </p:nvSpPr>
        <p:spPr bwMode="auto">
          <a:xfrm>
            <a:off x="8229600" y="220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911" name="Rectangle 79"/>
          <p:cNvSpPr>
            <a:spLocks noChangeArrowheads="1"/>
          </p:cNvSpPr>
          <p:nvPr/>
        </p:nvSpPr>
        <p:spPr bwMode="auto">
          <a:xfrm>
            <a:off x="1219200" y="1549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912" name="Rectangle 80"/>
          <p:cNvSpPr>
            <a:spLocks noChangeArrowheads="1"/>
          </p:cNvSpPr>
          <p:nvPr/>
        </p:nvSpPr>
        <p:spPr bwMode="auto">
          <a:xfrm>
            <a:off x="1524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913" name="Oval 81"/>
          <p:cNvSpPr>
            <a:spLocks noChangeArrowheads="1"/>
          </p:cNvSpPr>
          <p:nvPr/>
        </p:nvSpPr>
        <p:spPr bwMode="auto">
          <a:xfrm>
            <a:off x="711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914" name="Rectangle 82"/>
          <p:cNvSpPr>
            <a:spLocks noChangeArrowheads="1"/>
          </p:cNvSpPr>
          <p:nvPr/>
        </p:nvSpPr>
        <p:spPr bwMode="auto">
          <a:xfrm>
            <a:off x="1219200" y="9572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915" name="Oval 83"/>
          <p:cNvSpPr>
            <a:spLocks noChangeArrowheads="1"/>
          </p:cNvSpPr>
          <p:nvPr/>
        </p:nvSpPr>
        <p:spPr bwMode="auto">
          <a:xfrm>
            <a:off x="2133600" y="1816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916" name="Oval 84"/>
          <p:cNvSpPr>
            <a:spLocks noChangeArrowheads="1"/>
          </p:cNvSpPr>
          <p:nvPr/>
        </p:nvSpPr>
        <p:spPr bwMode="auto">
          <a:xfrm>
            <a:off x="21336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2917" name="Group 85"/>
          <p:cNvGrpSpPr>
            <a:grpSpLocks/>
          </p:cNvGrpSpPr>
          <p:nvPr/>
        </p:nvGrpSpPr>
        <p:grpSpPr bwMode="auto">
          <a:xfrm>
            <a:off x="152400" y="931863"/>
            <a:ext cx="939800" cy="508000"/>
            <a:chOff x="96" y="4000"/>
            <a:chExt cx="592" cy="320"/>
          </a:xfrm>
        </p:grpSpPr>
        <p:sp>
          <p:nvSpPr>
            <p:cNvPr id="632918" name="Rectangle 8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2919" name="Oval 8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2920" name="AutoShape 88"/>
          <p:cNvSpPr>
            <a:spLocks noChangeArrowheads="1"/>
          </p:cNvSpPr>
          <p:nvPr/>
        </p:nvSpPr>
        <p:spPr bwMode="auto">
          <a:xfrm>
            <a:off x="2590800" y="914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921" name="AutoShape 89"/>
          <p:cNvSpPr>
            <a:spLocks noChangeArrowheads="1"/>
          </p:cNvSpPr>
          <p:nvPr/>
        </p:nvSpPr>
        <p:spPr bwMode="auto">
          <a:xfrm>
            <a:off x="2590800" y="147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922" name="Rectangle 90"/>
          <p:cNvSpPr>
            <a:spLocks noChangeArrowheads="1"/>
          </p:cNvSpPr>
          <p:nvPr/>
        </p:nvSpPr>
        <p:spPr bwMode="auto">
          <a:xfrm>
            <a:off x="32766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923" name="Rectangle 91"/>
          <p:cNvSpPr>
            <a:spLocks noChangeArrowheads="1"/>
          </p:cNvSpPr>
          <p:nvPr/>
        </p:nvSpPr>
        <p:spPr bwMode="auto">
          <a:xfrm>
            <a:off x="3276600" y="9572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2924" name="Oval 92"/>
          <p:cNvSpPr>
            <a:spLocks noChangeArrowheads="1"/>
          </p:cNvSpPr>
          <p:nvPr/>
        </p:nvSpPr>
        <p:spPr bwMode="auto">
          <a:xfrm>
            <a:off x="38862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2925" name="Oval 93"/>
          <p:cNvSpPr>
            <a:spLocks noChangeArrowheads="1"/>
          </p:cNvSpPr>
          <p:nvPr/>
        </p:nvSpPr>
        <p:spPr bwMode="auto">
          <a:xfrm>
            <a:off x="3886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926" name="AutoShape 94"/>
          <p:cNvSpPr>
            <a:spLocks noChangeArrowheads="1"/>
          </p:cNvSpPr>
          <p:nvPr/>
        </p:nvSpPr>
        <p:spPr bwMode="auto">
          <a:xfrm>
            <a:off x="4343400" y="14620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2927" name="AutoShape 95"/>
          <p:cNvSpPr>
            <a:spLocks noChangeArrowheads="1"/>
          </p:cNvSpPr>
          <p:nvPr/>
        </p:nvSpPr>
        <p:spPr bwMode="auto">
          <a:xfrm>
            <a:off x="4343400" y="9318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2928" name="Rectangle 96"/>
          <p:cNvSpPr>
            <a:spLocks noChangeArrowheads="1"/>
          </p:cNvSpPr>
          <p:nvPr/>
        </p:nvSpPr>
        <p:spPr bwMode="auto">
          <a:xfrm>
            <a:off x="72390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29" name="Rectangle 97"/>
          <p:cNvSpPr>
            <a:spLocks noChangeArrowheads="1"/>
          </p:cNvSpPr>
          <p:nvPr/>
        </p:nvSpPr>
        <p:spPr bwMode="auto">
          <a:xfrm>
            <a:off x="82296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930" name="Rectangle 98"/>
          <p:cNvSpPr>
            <a:spLocks noChangeArrowheads="1"/>
          </p:cNvSpPr>
          <p:nvPr/>
        </p:nvSpPr>
        <p:spPr bwMode="auto">
          <a:xfrm>
            <a:off x="72390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31" name="Rectangle 99"/>
          <p:cNvSpPr>
            <a:spLocks noChangeArrowheads="1"/>
          </p:cNvSpPr>
          <p:nvPr/>
        </p:nvSpPr>
        <p:spPr bwMode="auto">
          <a:xfrm>
            <a:off x="82296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34883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34884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34885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34886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4887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4888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889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890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891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892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893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4894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34895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4896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4897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898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899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00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01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02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03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4904" name="Rectangle 24"/>
          <p:cNvSpPr>
            <a:spLocks noChangeArrowheads="1"/>
          </p:cNvSpPr>
          <p:nvPr/>
        </p:nvSpPr>
        <p:spPr bwMode="auto">
          <a:xfrm>
            <a:off x="72390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05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06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07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08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4909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10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11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4912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13" name="Rectangle 33"/>
          <p:cNvSpPr>
            <a:spLocks noChangeArrowheads="1"/>
          </p:cNvSpPr>
          <p:nvPr/>
        </p:nvSpPr>
        <p:spPr bwMode="auto">
          <a:xfrm>
            <a:off x="72390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14" name="Rectangle 34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15" name="Rectangle 35"/>
          <p:cNvSpPr>
            <a:spLocks noChangeArrowheads="1"/>
          </p:cNvSpPr>
          <p:nvPr/>
        </p:nvSpPr>
        <p:spPr bwMode="auto">
          <a:xfrm>
            <a:off x="72390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16" name="Rectangle 36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17" name="Rectangle 37"/>
          <p:cNvSpPr>
            <a:spLocks noChangeArrowheads="1"/>
          </p:cNvSpPr>
          <p:nvPr/>
        </p:nvSpPr>
        <p:spPr bwMode="auto">
          <a:xfrm>
            <a:off x="72390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18" name="Rectangle 38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19" name="Rectangle 39"/>
          <p:cNvSpPr>
            <a:spLocks noChangeArrowheads="1"/>
          </p:cNvSpPr>
          <p:nvPr/>
        </p:nvSpPr>
        <p:spPr bwMode="auto">
          <a:xfrm>
            <a:off x="1219200" y="4038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20" name="Rectangle 40"/>
          <p:cNvSpPr>
            <a:spLocks noChangeArrowheads="1"/>
          </p:cNvSpPr>
          <p:nvPr/>
        </p:nvSpPr>
        <p:spPr bwMode="auto">
          <a:xfrm>
            <a:off x="1524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21" name="Oval 41"/>
          <p:cNvSpPr>
            <a:spLocks noChangeArrowheads="1"/>
          </p:cNvSpPr>
          <p:nvPr/>
        </p:nvSpPr>
        <p:spPr bwMode="auto">
          <a:xfrm>
            <a:off x="711200" y="4318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22" name="Oval 42"/>
          <p:cNvSpPr>
            <a:spLocks noChangeArrowheads="1"/>
          </p:cNvSpPr>
          <p:nvPr/>
        </p:nvSpPr>
        <p:spPr bwMode="auto">
          <a:xfrm>
            <a:off x="2133600" y="43053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23" name="AutoShape 43"/>
          <p:cNvSpPr>
            <a:spLocks noChangeArrowheads="1"/>
          </p:cNvSpPr>
          <p:nvPr/>
        </p:nvSpPr>
        <p:spPr bwMode="auto">
          <a:xfrm>
            <a:off x="25908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24" name="Rectangle 44"/>
          <p:cNvSpPr>
            <a:spLocks noChangeArrowheads="1"/>
          </p:cNvSpPr>
          <p:nvPr/>
        </p:nvSpPr>
        <p:spPr bwMode="auto">
          <a:xfrm>
            <a:off x="3276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25" name="Oval 45"/>
          <p:cNvSpPr>
            <a:spLocks noChangeArrowheads="1"/>
          </p:cNvSpPr>
          <p:nvPr/>
        </p:nvSpPr>
        <p:spPr bwMode="auto">
          <a:xfrm>
            <a:off x="3886200" y="4318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26" name="Rectangle 46"/>
          <p:cNvSpPr>
            <a:spLocks noChangeArrowheads="1"/>
          </p:cNvSpPr>
          <p:nvPr/>
        </p:nvSpPr>
        <p:spPr bwMode="auto">
          <a:xfrm>
            <a:off x="1219200" y="3378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27" name="Rectangle 47"/>
          <p:cNvSpPr>
            <a:spLocks noChangeArrowheads="1"/>
          </p:cNvSpPr>
          <p:nvPr/>
        </p:nvSpPr>
        <p:spPr bwMode="auto">
          <a:xfrm>
            <a:off x="152400" y="3378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28" name="Oval 48"/>
          <p:cNvSpPr>
            <a:spLocks noChangeArrowheads="1"/>
          </p:cNvSpPr>
          <p:nvPr/>
        </p:nvSpPr>
        <p:spPr bwMode="auto">
          <a:xfrm>
            <a:off x="711200" y="3657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29" name="Oval 49"/>
          <p:cNvSpPr>
            <a:spLocks noChangeArrowheads="1"/>
          </p:cNvSpPr>
          <p:nvPr/>
        </p:nvSpPr>
        <p:spPr bwMode="auto">
          <a:xfrm>
            <a:off x="2133600" y="36449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30" name="AutoShape 50"/>
          <p:cNvSpPr>
            <a:spLocks noChangeArrowheads="1"/>
          </p:cNvSpPr>
          <p:nvPr/>
        </p:nvSpPr>
        <p:spPr bwMode="auto">
          <a:xfrm>
            <a:off x="25908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31" name="Rectangle 51"/>
          <p:cNvSpPr>
            <a:spLocks noChangeArrowheads="1"/>
          </p:cNvSpPr>
          <p:nvPr/>
        </p:nvSpPr>
        <p:spPr bwMode="auto">
          <a:xfrm>
            <a:off x="3276600" y="3378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32" name="Oval 52"/>
          <p:cNvSpPr>
            <a:spLocks noChangeArrowheads="1"/>
          </p:cNvSpPr>
          <p:nvPr/>
        </p:nvSpPr>
        <p:spPr bwMode="auto">
          <a:xfrm>
            <a:off x="3886200" y="3657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33" name="Rectangle 53"/>
          <p:cNvSpPr>
            <a:spLocks noChangeArrowheads="1"/>
          </p:cNvSpPr>
          <p:nvPr/>
        </p:nvSpPr>
        <p:spPr bwMode="auto">
          <a:xfrm>
            <a:off x="1219200" y="274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34" name="Rectangle 54"/>
          <p:cNvSpPr>
            <a:spLocks noChangeArrowheads="1"/>
          </p:cNvSpPr>
          <p:nvPr/>
        </p:nvSpPr>
        <p:spPr bwMode="auto">
          <a:xfrm>
            <a:off x="152400" y="274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35" name="Oval 55"/>
          <p:cNvSpPr>
            <a:spLocks noChangeArrowheads="1"/>
          </p:cNvSpPr>
          <p:nvPr/>
        </p:nvSpPr>
        <p:spPr bwMode="auto">
          <a:xfrm>
            <a:off x="711200" y="302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36" name="Oval 56"/>
          <p:cNvSpPr>
            <a:spLocks noChangeArrowheads="1"/>
          </p:cNvSpPr>
          <p:nvPr/>
        </p:nvSpPr>
        <p:spPr bwMode="auto">
          <a:xfrm>
            <a:off x="2133600" y="30099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37" name="AutoShape 57"/>
          <p:cNvSpPr>
            <a:spLocks noChangeArrowheads="1"/>
          </p:cNvSpPr>
          <p:nvPr/>
        </p:nvSpPr>
        <p:spPr bwMode="auto">
          <a:xfrm>
            <a:off x="2590800" y="27241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4938" name="Rectangle 58"/>
          <p:cNvSpPr>
            <a:spLocks noChangeArrowheads="1"/>
          </p:cNvSpPr>
          <p:nvPr/>
        </p:nvSpPr>
        <p:spPr bwMode="auto">
          <a:xfrm>
            <a:off x="3276600" y="279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39" name="Oval 59"/>
          <p:cNvSpPr>
            <a:spLocks noChangeArrowheads="1"/>
          </p:cNvSpPr>
          <p:nvPr/>
        </p:nvSpPr>
        <p:spPr bwMode="auto">
          <a:xfrm>
            <a:off x="3886200" y="307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40" name="Rectangle 60"/>
          <p:cNvSpPr>
            <a:spLocks noChangeArrowheads="1"/>
          </p:cNvSpPr>
          <p:nvPr/>
        </p:nvSpPr>
        <p:spPr bwMode="auto">
          <a:xfrm>
            <a:off x="1219200" y="2133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41" name="Rectangle 61"/>
          <p:cNvSpPr>
            <a:spLocks noChangeArrowheads="1"/>
          </p:cNvSpPr>
          <p:nvPr/>
        </p:nvSpPr>
        <p:spPr bwMode="auto">
          <a:xfrm>
            <a:off x="152400" y="2133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42" name="Oval 62"/>
          <p:cNvSpPr>
            <a:spLocks noChangeArrowheads="1"/>
          </p:cNvSpPr>
          <p:nvPr/>
        </p:nvSpPr>
        <p:spPr bwMode="auto">
          <a:xfrm>
            <a:off x="711200" y="2413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43" name="Oval 63"/>
          <p:cNvSpPr>
            <a:spLocks noChangeArrowheads="1"/>
          </p:cNvSpPr>
          <p:nvPr/>
        </p:nvSpPr>
        <p:spPr bwMode="auto">
          <a:xfrm>
            <a:off x="2133600" y="24003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44" name="AutoShape 64"/>
          <p:cNvSpPr>
            <a:spLocks noChangeArrowheads="1"/>
          </p:cNvSpPr>
          <p:nvPr/>
        </p:nvSpPr>
        <p:spPr bwMode="auto">
          <a:xfrm>
            <a:off x="2590800" y="21145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4945" name="Rectangle 65"/>
          <p:cNvSpPr>
            <a:spLocks noChangeArrowheads="1"/>
          </p:cNvSpPr>
          <p:nvPr/>
        </p:nvSpPr>
        <p:spPr bwMode="auto">
          <a:xfrm>
            <a:off x="3276600" y="2184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46" name="Oval 66"/>
          <p:cNvSpPr>
            <a:spLocks noChangeArrowheads="1"/>
          </p:cNvSpPr>
          <p:nvPr/>
        </p:nvSpPr>
        <p:spPr bwMode="auto">
          <a:xfrm>
            <a:off x="3886200" y="246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47" name="AutoShape 67"/>
          <p:cNvSpPr>
            <a:spLocks noChangeArrowheads="1"/>
          </p:cNvSpPr>
          <p:nvPr/>
        </p:nvSpPr>
        <p:spPr bwMode="auto">
          <a:xfrm>
            <a:off x="4343400" y="2133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4948" name="AutoShape 68"/>
          <p:cNvSpPr>
            <a:spLocks noChangeArrowheads="1"/>
          </p:cNvSpPr>
          <p:nvPr/>
        </p:nvSpPr>
        <p:spPr bwMode="auto">
          <a:xfrm>
            <a:off x="43434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4949" name="AutoShape 69"/>
          <p:cNvSpPr>
            <a:spLocks noChangeArrowheads="1"/>
          </p:cNvSpPr>
          <p:nvPr/>
        </p:nvSpPr>
        <p:spPr bwMode="auto">
          <a:xfrm>
            <a:off x="43434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50" name="AutoShape 70"/>
          <p:cNvSpPr>
            <a:spLocks noChangeArrowheads="1"/>
          </p:cNvSpPr>
          <p:nvPr/>
        </p:nvSpPr>
        <p:spPr bwMode="auto">
          <a:xfrm>
            <a:off x="4343400" y="274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51" name="Rectangle 71"/>
          <p:cNvSpPr>
            <a:spLocks noChangeArrowheads="1"/>
          </p:cNvSpPr>
          <p:nvPr/>
        </p:nvSpPr>
        <p:spPr bwMode="auto">
          <a:xfrm>
            <a:off x="72390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52" name="Rectangle 72"/>
          <p:cNvSpPr>
            <a:spLocks noChangeArrowheads="1"/>
          </p:cNvSpPr>
          <p:nvPr/>
        </p:nvSpPr>
        <p:spPr bwMode="auto">
          <a:xfrm>
            <a:off x="8229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53" name="Rectangle 73"/>
          <p:cNvSpPr>
            <a:spLocks noChangeArrowheads="1"/>
          </p:cNvSpPr>
          <p:nvPr/>
        </p:nvSpPr>
        <p:spPr bwMode="auto">
          <a:xfrm>
            <a:off x="72390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54" name="Rectangle 74"/>
          <p:cNvSpPr>
            <a:spLocks noChangeArrowheads="1"/>
          </p:cNvSpPr>
          <p:nvPr/>
        </p:nvSpPr>
        <p:spPr bwMode="auto">
          <a:xfrm>
            <a:off x="82296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55" name="Rectangle 75"/>
          <p:cNvSpPr>
            <a:spLocks noChangeArrowheads="1"/>
          </p:cNvSpPr>
          <p:nvPr/>
        </p:nvSpPr>
        <p:spPr bwMode="auto">
          <a:xfrm>
            <a:off x="7239000" y="281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56" name="Rectangle 76"/>
          <p:cNvSpPr>
            <a:spLocks noChangeArrowheads="1"/>
          </p:cNvSpPr>
          <p:nvPr/>
        </p:nvSpPr>
        <p:spPr bwMode="auto">
          <a:xfrm>
            <a:off x="8229600" y="281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57" name="Rectangle 77"/>
          <p:cNvSpPr>
            <a:spLocks noChangeArrowheads="1"/>
          </p:cNvSpPr>
          <p:nvPr/>
        </p:nvSpPr>
        <p:spPr bwMode="auto">
          <a:xfrm>
            <a:off x="7239000" y="220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58" name="Rectangle 78"/>
          <p:cNvSpPr>
            <a:spLocks noChangeArrowheads="1"/>
          </p:cNvSpPr>
          <p:nvPr/>
        </p:nvSpPr>
        <p:spPr bwMode="auto">
          <a:xfrm>
            <a:off x="8229600" y="220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59" name="Rectangle 79"/>
          <p:cNvSpPr>
            <a:spLocks noChangeArrowheads="1"/>
          </p:cNvSpPr>
          <p:nvPr/>
        </p:nvSpPr>
        <p:spPr bwMode="auto">
          <a:xfrm>
            <a:off x="1219200" y="1549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60" name="Rectangle 80"/>
          <p:cNvSpPr>
            <a:spLocks noChangeArrowheads="1"/>
          </p:cNvSpPr>
          <p:nvPr/>
        </p:nvSpPr>
        <p:spPr bwMode="auto">
          <a:xfrm>
            <a:off x="1524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61" name="Oval 81"/>
          <p:cNvSpPr>
            <a:spLocks noChangeArrowheads="1"/>
          </p:cNvSpPr>
          <p:nvPr/>
        </p:nvSpPr>
        <p:spPr bwMode="auto">
          <a:xfrm>
            <a:off x="711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62" name="Rectangle 82"/>
          <p:cNvSpPr>
            <a:spLocks noChangeArrowheads="1"/>
          </p:cNvSpPr>
          <p:nvPr/>
        </p:nvSpPr>
        <p:spPr bwMode="auto">
          <a:xfrm>
            <a:off x="1219200" y="9572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63" name="Oval 83"/>
          <p:cNvSpPr>
            <a:spLocks noChangeArrowheads="1"/>
          </p:cNvSpPr>
          <p:nvPr/>
        </p:nvSpPr>
        <p:spPr bwMode="auto">
          <a:xfrm>
            <a:off x="2133600" y="1816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64" name="Oval 84"/>
          <p:cNvSpPr>
            <a:spLocks noChangeArrowheads="1"/>
          </p:cNvSpPr>
          <p:nvPr/>
        </p:nvSpPr>
        <p:spPr bwMode="auto">
          <a:xfrm>
            <a:off x="21336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4965" name="Group 85"/>
          <p:cNvGrpSpPr>
            <a:grpSpLocks/>
          </p:cNvGrpSpPr>
          <p:nvPr/>
        </p:nvGrpSpPr>
        <p:grpSpPr bwMode="auto">
          <a:xfrm>
            <a:off x="152400" y="931863"/>
            <a:ext cx="939800" cy="508000"/>
            <a:chOff x="96" y="4000"/>
            <a:chExt cx="592" cy="320"/>
          </a:xfrm>
        </p:grpSpPr>
        <p:sp>
          <p:nvSpPr>
            <p:cNvPr id="634966" name="Rectangle 8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4967" name="Oval 8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4968" name="AutoShape 88"/>
          <p:cNvSpPr>
            <a:spLocks noChangeArrowheads="1"/>
          </p:cNvSpPr>
          <p:nvPr/>
        </p:nvSpPr>
        <p:spPr bwMode="auto">
          <a:xfrm>
            <a:off x="2590800" y="914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69" name="AutoShape 89"/>
          <p:cNvSpPr>
            <a:spLocks noChangeArrowheads="1"/>
          </p:cNvSpPr>
          <p:nvPr/>
        </p:nvSpPr>
        <p:spPr bwMode="auto">
          <a:xfrm>
            <a:off x="2590800" y="147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70" name="Rectangle 90"/>
          <p:cNvSpPr>
            <a:spLocks noChangeArrowheads="1"/>
          </p:cNvSpPr>
          <p:nvPr/>
        </p:nvSpPr>
        <p:spPr bwMode="auto">
          <a:xfrm>
            <a:off x="32766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71" name="Rectangle 91"/>
          <p:cNvSpPr>
            <a:spLocks noChangeArrowheads="1"/>
          </p:cNvSpPr>
          <p:nvPr/>
        </p:nvSpPr>
        <p:spPr bwMode="auto">
          <a:xfrm>
            <a:off x="3276600" y="9572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4972" name="Oval 92"/>
          <p:cNvSpPr>
            <a:spLocks noChangeArrowheads="1"/>
          </p:cNvSpPr>
          <p:nvPr/>
        </p:nvSpPr>
        <p:spPr bwMode="auto">
          <a:xfrm>
            <a:off x="38862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4973" name="Oval 93"/>
          <p:cNvSpPr>
            <a:spLocks noChangeArrowheads="1"/>
          </p:cNvSpPr>
          <p:nvPr/>
        </p:nvSpPr>
        <p:spPr bwMode="auto">
          <a:xfrm>
            <a:off x="3886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74" name="AutoShape 94"/>
          <p:cNvSpPr>
            <a:spLocks noChangeArrowheads="1"/>
          </p:cNvSpPr>
          <p:nvPr/>
        </p:nvSpPr>
        <p:spPr bwMode="auto">
          <a:xfrm>
            <a:off x="4343400" y="14620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4975" name="AutoShape 95"/>
          <p:cNvSpPr>
            <a:spLocks noChangeArrowheads="1"/>
          </p:cNvSpPr>
          <p:nvPr/>
        </p:nvSpPr>
        <p:spPr bwMode="auto">
          <a:xfrm>
            <a:off x="4343400" y="9318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4976" name="Rectangle 96"/>
          <p:cNvSpPr>
            <a:spLocks noChangeArrowheads="1"/>
          </p:cNvSpPr>
          <p:nvPr/>
        </p:nvSpPr>
        <p:spPr bwMode="auto">
          <a:xfrm>
            <a:off x="72390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77" name="Rectangle 97"/>
          <p:cNvSpPr>
            <a:spLocks noChangeArrowheads="1"/>
          </p:cNvSpPr>
          <p:nvPr/>
        </p:nvSpPr>
        <p:spPr bwMode="auto">
          <a:xfrm>
            <a:off x="82296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78" name="Rectangle 98"/>
          <p:cNvSpPr>
            <a:spLocks noChangeArrowheads="1"/>
          </p:cNvSpPr>
          <p:nvPr/>
        </p:nvSpPr>
        <p:spPr bwMode="auto">
          <a:xfrm>
            <a:off x="72390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79" name="Rectangle 99"/>
          <p:cNvSpPr>
            <a:spLocks noChangeArrowheads="1"/>
          </p:cNvSpPr>
          <p:nvPr/>
        </p:nvSpPr>
        <p:spPr bwMode="auto">
          <a:xfrm>
            <a:off x="82296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80" name="Oval 100"/>
          <p:cNvSpPr>
            <a:spLocks noChangeArrowheads="1"/>
          </p:cNvSpPr>
          <p:nvPr/>
        </p:nvSpPr>
        <p:spPr bwMode="auto">
          <a:xfrm>
            <a:off x="77724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1" name="Oval 101"/>
          <p:cNvSpPr>
            <a:spLocks noChangeArrowheads="1"/>
          </p:cNvSpPr>
          <p:nvPr/>
        </p:nvSpPr>
        <p:spPr bwMode="auto">
          <a:xfrm>
            <a:off x="77724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2" name="Oval 102"/>
          <p:cNvSpPr>
            <a:spLocks noChangeArrowheads="1"/>
          </p:cNvSpPr>
          <p:nvPr/>
        </p:nvSpPr>
        <p:spPr bwMode="auto">
          <a:xfrm>
            <a:off x="77724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3" name="Oval 103"/>
          <p:cNvSpPr>
            <a:spLocks noChangeArrowheads="1"/>
          </p:cNvSpPr>
          <p:nvPr/>
        </p:nvSpPr>
        <p:spPr bwMode="auto">
          <a:xfrm>
            <a:off x="77724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4" name="Oval 104"/>
          <p:cNvSpPr>
            <a:spLocks noChangeArrowheads="1"/>
          </p:cNvSpPr>
          <p:nvPr/>
        </p:nvSpPr>
        <p:spPr bwMode="auto">
          <a:xfrm>
            <a:off x="77724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5" name="Oval 105"/>
          <p:cNvSpPr>
            <a:spLocks noChangeArrowheads="1"/>
          </p:cNvSpPr>
          <p:nvPr/>
        </p:nvSpPr>
        <p:spPr bwMode="auto">
          <a:xfrm>
            <a:off x="7772400" y="3048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6" name="Oval 106"/>
          <p:cNvSpPr>
            <a:spLocks noChangeArrowheads="1"/>
          </p:cNvSpPr>
          <p:nvPr/>
        </p:nvSpPr>
        <p:spPr bwMode="auto">
          <a:xfrm>
            <a:off x="7772400" y="2438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7" name="Oval 107"/>
          <p:cNvSpPr>
            <a:spLocks noChangeArrowheads="1"/>
          </p:cNvSpPr>
          <p:nvPr/>
        </p:nvSpPr>
        <p:spPr bwMode="auto">
          <a:xfrm>
            <a:off x="7772400" y="1905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8" name="Oval 108"/>
          <p:cNvSpPr>
            <a:spLocks noChangeArrowheads="1"/>
          </p:cNvSpPr>
          <p:nvPr/>
        </p:nvSpPr>
        <p:spPr bwMode="auto">
          <a:xfrm>
            <a:off x="7772400" y="1295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9" name="Oval 109"/>
          <p:cNvSpPr>
            <a:spLocks noChangeArrowheads="1"/>
          </p:cNvSpPr>
          <p:nvPr/>
        </p:nvSpPr>
        <p:spPr bwMode="auto">
          <a:xfrm>
            <a:off x="77724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36931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36932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36933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36934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6935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6936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37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38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39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40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41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6942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36943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6944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6945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46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47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48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49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50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51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6952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6953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6954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6955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56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6957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58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59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6960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61" name="Rectangle 33"/>
          <p:cNvSpPr>
            <a:spLocks noChangeArrowheads="1"/>
          </p:cNvSpPr>
          <p:nvPr/>
        </p:nvSpPr>
        <p:spPr bwMode="auto">
          <a:xfrm>
            <a:off x="50292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6962" name="Rectangle 34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6963" name="Rectangle 35"/>
          <p:cNvSpPr>
            <a:spLocks noChangeArrowheads="1"/>
          </p:cNvSpPr>
          <p:nvPr/>
        </p:nvSpPr>
        <p:spPr bwMode="auto">
          <a:xfrm>
            <a:off x="50292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6964" name="Rectangle 36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6965" name="Rectangle 37"/>
          <p:cNvSpPr>
            <a:spLocks noChangeArrowheads="1"/>
          </p:cNvSpPr>
          <p:nvPr/>
        </p:nvSpPr>
        <p:spPr bwMode="auto">
          <a:xfrm>
            <a:off x="50292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6966" name="Rectangle 38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6967" name="Rectangle 39"/>
          <p:cNvSpPr>
            <a:spLocks noChangeArrowheads="1"/>
          </p:cNvSpPr>
          <p:nvPr/>
        </p:nvSpPr>
        <p:spPr bwMode="auto">
          <a:xfrm>
            <a:off x="1219200" y="4038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68" name="Rectangle 40"/>
          <p:cNvSpPr>
            <a:spLocks noChangeArrowheads="1"/>
          </p:cNvSpPr>
          <p:nvPr/>
        </p:nvSpPr>
        <p:spPr bwMode="auto">
          <a:xfrm>
            <a:off x="152400" y="4038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69" name="Oval 41"/>
          <p:cNvSpPr>
            <a:spLocks noChangeArrowheads="1"/>
          </p:cNvSpPr>
          <p:nvPr/>
        </p:nvSpPr>
        <p:spPr bwMode="auto">
          <a:xfrm>
            <a:off x="711200" y="4318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70" name="Oval 42"/>
          <p:cNvSpPr>
            <a:spLocks noChangeArrowheads="1"/>
          </p:cNvSpPr>
          <p:nvPr/>
        </p:nvSpPr>
        <p:spPr bwMode="auto">
          <a:xfrm>
            <a:off x="2133600" y="43053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71" name="AutoShape 43"/>
          <p:cNvSpPr>
            <a:spLocks noChangeArrowheads="1"/>
          </p:cNvSpPr>
          <p:nvPr/>
        </p:nvSpPr>
        <p:spPr bwMode="auto">
          <a:xfrm>
            <a:off x="25908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72" name="Rectangle 44"/>
          <p:cNvSpPr>
            <a:spLocks noChangeArrowheads="1"/>
          </p:cNvSpPr>
          <p:nvPr/>
        </p:nvSpPr>
        <p:spPr bwMode="auto">
          <a:xfrm>
            <a:off x="3276600" y="4038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73" name="Oval 45"/>
          <p:cNvSpPr>
            <a:spLocks noChangeArrowheads="1"/>
          </p:cNvSpPr>
          <p:nvPr/>
        </p:nvSpPr>
        <p:spPr bwMode="auto">
          <a:xfrm>
            <a:off x="3886200" y="4318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74" name="Rectangle 46"/>
          <p:cNvSpPr>
            <a:spLocks noChangeArrowheads="1"/>
          </p:cNvSpPr>
          <p:nvPr/>
        </p:nvSpPr>
        <p:spPr bwMode="auto">
          <a:xfrm>
            <a:off x="1219200" y="3378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75" name="Rectangle 47"/>
          <p:cNvSpPr>
            <a:spLocks noChangeArrowheads="1"/>
          </p:cNvSpPr>
          <p:nvPr/>
        </p:nvSpPr>
        <p:spPr bwMode="auto">
          <a:xfrm>
            <a:off x="152400" y="3378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76" name="Oval 48"/>
          <p:cNvSpPr>
            <a:spLocks noChangeArrowheads="1"/>
          </p:cNvSpPr>
          <p:nvPr/>
        </p:nvSpPr>
        <p:spPr bwMode="auto">
          <a:xfrm>
            <a:off x="711200" y="3657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77" name="Oval 49"/>
          <p:cNvSpPr>
            <a:spLocks noChangeArrowheads="1"/>
          </p:cNvSpPr>
          <p:nvPr/>
        </p:nvSpPr>
        <p:spPr bwMode="auto">
          <a:xfrm>
            <a:off x="2133600" y="36449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78" name="AutoShape 50"/>
          <p:cNvSpPr>
            <a:spLocks noChangeArrowheads="1"/>
          </p:cNvSpPr>
          <p:nvPr/>
        </p:nvSpPr>
        <p:spPr bwMode="auto">
          <a:xfrm>
            <a:off x="25908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79" name="Rectangle 51"/>
          <p:cNvSpPr>
            <a:spLocks noChangeArrowheads="1"/>
          </p:cNvSpPr>
          <p:nvPr/>
        </p:nvSpPr>
        <p:spPr bwMode="auto">
          <a:xfrm>
            <a:off x="3276600" y="3378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80" name="Oval 52"/>
          <p:cNvSpPr>
            <a:spLocks noChangeArrowheads="1"/>
          </p:cNvSpPr>
          <p:nvPr/>
        </p:nvSpPr>
        <p:spPr bwMode="auto">
          <a:xfrm>
            <a:off x="3886200" y="3657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81" name="Rectangle 53"/>
          <p:cNvSpPr>
            <a:spLocks noChangeArrowheads="1"/>
          </p:cNvSpPr>
          <p:nvPr/>
        </p:nvSpPr>
        <p:spPr bwMode="auto">
          <a:xfrm>
            <a:off x="1219200" y="2743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82" name="Rectangle 54"/>
          <p:cNvSpPr>
            <a:spLocks noChangeArrowheads="1"/>
          </p:cNvSpPr>
          <p:nvPr/>
        </p:nvSpPr>
        <p:spPr bwMode="auto">
          <a:xfrm>
            <a:off x="152400" y="2743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83" name="Oval 55"/>
          <p:cNvSpPr>
            <a:spLocks noChangeArrowheads="1"/>
          </p:cNvSpPr>
          <p:nvPr/>
        </p:nvSpPr>
        <p:spPr bwMode="auto">
          <a:xfrm>
            <a:off x="711200" y="3022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84" name="Oval 56"/>
          <p:cNvSpPr>
            <a:spLocks noChangeArrowheads="1"/>
          </p:cNvSpPr>
          <p:nvPr/>
        </p:nvSpPr>
        <p:spPr bwMode="auto">
          <a:xfrm>
            <a:off x="2133600" y="30099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85" name="AutoShape 57"/>
          <p:cNvSpPr>
            <a:spLocks noChangeArrowheads="1"/>
          </p:cNvSpPr>
          <p:nvPr/>
        </p:nvSpPr>
        <p:spPr bwMode="auto">
          <a:xfrm>
            <a:off x="2590800" y="27241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6986" name="Rectangle 58"/>
          <p:cNvSpPr>
            <a:spLocks noChangeArrowheads="1"/>
          </p:cNvSpPr>
          <p:nvPr/>
        </p:nvSpPr>
        <p:spPr bwMode="auto">
          <a:xfrm>
            <a:off x="3276600" y="2794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87" name="Oval 59"/>
          <p:cNvSpPr>
            <a:spLocks noChangeArrowheads="1"/>
          </p:cNvSpPr>
          <p:nvPr/>
        </p:nvSpPr>
        <p:spPr bwMode="auto">
          <a:xfrm>
            <a:off x="3886200" y="30734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88" name="Rectangle 60"/>
          <p:cNvSpPr>
            <a:spLocks noChangeArrowheads="1"/>
          </p:cNvSpPr>
          <p:nvPr/>
        </p:nvSpPr>
        <p:spPr bwMode="auto">
          <a:xfrm>
            <a:off x="1219200" y="2133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89" name="Rectangle 61"/>
          <p:cNvSpPr>
            <a:spLocks noChangeArrowheads="1"/>
          </p:cNvSpPr>
          <p:nvPr/>
        </p:nvSpPr>
        <p:spPr bwMode="auto">
          <a:xfrm>
            <a:off x="152400" y="2133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90" name="Oval 62"/>
          <p:cNvSpPr>
            <a:spLocks noChangeArrowheads="1"/>
          </p:cNvSpPr>
          <p:nvPr/>
        </p:nvSpPr>
        <p:spPr bwMode="auto">
          <a:xfrm>
            <a:off x="711200" y="2413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91" name="Oval 63"/>
          <p:cNvSpPr>
            <a:spLocks noChangeArrowheads="1"/>
          </p:cNvSpPr>
          <p:nvPr/>
        </p:nvSpPr>
        <p:spPr bwMode="auto">
          <a:xfrm>
            <a:off x="2133600" y="24003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92" name="AutoShape 64"/>
          <p:cNvSpPr>
            <a:spLocks noChangeArrowheads="1"/>
          </p:cNvSpPr>
          <p:nvPr/>
        </p:nvSpPr>
        <p:spPr bwMode="auto">
          <a:xfrm>
            <a:off x="2590800" y="21145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6993" name="Rectangle 65"/>
          <p:cNvSpPr>
            <a:spLocks noChangeArrowheads="1"/>
          </p:cNvSpPr>
          <p:nvPr/>
        </p:nvSpPr>
        <p:spPr bwMode="auto">
          <a:xfrm>
            <a:off x="3276600" y="2184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94" name="Oval 66"/>
          <p:cNvSpPr>
            <a:spLocks noChangeArrowheads="1"/>
          </p:cNvSpPr>
          <p:nvPr/>
        </p:nvSpPr>
        <p:spPr bwMode="auto">
          <a:xfrm>
            <a:off x="3886200" y="24638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95" name="AutoShape 67"/>
          <p:cNvSpPr>
            <a:spLocks noChangeArrowheads="1"/>
          </p:cNvSpPr>
          <p:nvPr/>
        </p:nvSpPr>
        <p:spPr bwMode="auto">
          <a:xfrm>
            <a:off x="4343400" y="2133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6996" name="AutoShape 68"/>
          <p:cNvSpPr>
            <a:spLocks noChangeArrowheads="1"/>
          </p:cNvSpPr>
          <p:nvPr/>
        </p:nvSpPr>
        <p:spPr bwMode="auto">
          <a:xfrm>
            <a:off x="43434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6997" name="AutoShape 69"/>
          <p:cNvSpPr>
            <a:spLocks noChangeArrowheads="1"/>
          </p:cNvSpPr>
          <p:nvPr/>
        </p:nvSpPr>
        <p:spPr bwMode="auto">
          <a:xfrm>
            <a:off x="43434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98" name="AutoShape 70"/>
          <p:cNvSpPr>
            <a:spLocks noChangeArrowheads="1"/>
          </p:cNvSpPr>
          <p:nvPr/>
        </p:nvSpPr>
        <p:spPr bwMode="auto">
          <a:xfrm>
            <a:off x="4343400" y="274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99" name="Rectangle 71"/>
          <p:cNvSpPr>
            <a:spLocks noChangeArrowheads="1"/>
          </p:cNvSpPr>
          <p:nvPr/>
        </p:nvSpPr>
        <p:spPr bwMode="auto">
          <a:xfrm>
            <a:off x="5029200" y="4038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00" name="Rectangle 72"/>
          <p:cNvSpPr>
            <a:spLocks noChangeArrowheads="1"/>
          </p:cNvSpPr>
          <p:nvPr/>
        </p:nvSpPr>
        <p:spPr bwMode="auto">
          <a:xfrm>
            <a:off x="8229600" y="4038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01" name="Rectangle 73"/>
          <p:cNvSpPr>
            <a:spLocks noChangeArrowheads="1"/>
          </p:cNvSpPr>
          <p:nvPr/>
        </p:nvSpPr>
        <p:spPr bwMode="auto">
          <a:xfrm>
            <a:off x="5029200" y="3429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02" name="Rectangle 74"/>
          <p:cNvSpPr>
            <a:spLocks noChangeArrowheads="1"/>
          </p:cNvSpPr>
          <p:nvPr/>
        </p:nvSpPr>
        <p:spPr bwMode="auto">
          <a:xfrm>
            <a:off x="8229600" y="3429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03" name="Rectangle 75"/>
          <p:cNvSpPr>
            <a:spLocks noChangeArrowheads="1"/>
          </p:cNvSpPr>
          <p:nvPr/>
        </p:nvSpPr>
        <p:spPr bwMode="auto">
          <a:xfrm>
            <a:off x="5029200" y="2819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04" name="Rectangle 76"/>
          <p:cNvSpPr>
            <a:spLocks noChangeArrowheads="1"/>
          </p:cNvSpPr>
          <p:nvPr/>
        </p:nvSpPr>
        <p:spPr bwMode="auto">
          <a:xfrm>
            <a:off x="8229600" y="2819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05" name="Rectangle 77"/>
          <p:cNvSpPr>
            <a:spLocks noChangeArrowheads="1"/>
          </p:cNvSpPr>
          <p:nvPr/>
        </p:nvSpPr>
        <p:spPr bwMode="auto">
          <a:xfrm>
            <a:off x="5029200" y="2209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06" name="Rectangle 78"/>
          <p:cNvSpPr>
            <a:spLocks noChangeArrowheads="1"/>
          </p:cNvSpPr>
          <p:nvPr/>
        </p:nvSpPr>
        <p:spPr bwMode="auto">
          <a:xfrm>
            <a:off x="8229600" y="2209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07" name="Rectangle 79"/>
          <p:cNvSpPr>
            <a:spLocks noChangeArrowheads="1"/>
          </p:cNvSpPr>
          <p:nvPr/>
        </p:nvSpPr>
        <p:spPr bwMode="auto">
          <a:xfrm>
            <a:off x="1219200" y="1549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7008" name="Rectangle 80"/>
          <p:cNvSpPr>
            <a:spLocks noChangeArrowheads="1"/>
          </p:cNvSpPr>
          <p:nvPr/>
        </p:nvSpPr>
        <p:spPr bwMode="auto">
          <a:xfrm>
            <a:off x="1524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7009" name="Oval 81"/>
          <p:cNvSpPr>
            <a:spLocks noChangeArrowheads="1"/>
          </p:cNvSpPr>
          <p:nvPr/>
        </p:nvSpPr>
        <p:spPr bwMode="auto">
          <a:xfrm>
            <a:off x="711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7010" name="Rectangle 82"/>
          <p:cNvSpPr>
            <a:spLocks noChangeArrowheads="1"/>
          </p:cNvSpPr>
          <p:nvPr/>
        </p:nvSpPr>
        <p:spPr bwMode="auto">
          <a:xfrm>
            <a:off x="1219200" y="9572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7011" name="Oval 83"/>
          <p:cNvSpPr>
            <a:spLocks noChangeArrowheads="1"/>
          </p:cNvSpPr>
          <p:nvPr/>
        </p:nvSpPr>
        <p:spPr bwMode="auto">
          <a:xfrm>
            <a:off x="2133600" y="1816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7012" name="Oval 84"/>
          <p:cNvSpPr>
            <a:spLocks noChangeArrowheads="1"/>
          </p:cNvSpPr>
          <p:nvPr/>
        </p:nvSpPr>
        <p:spPr bwMode="auto">
          <a:xfrm>
            <a:off x="21336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7013" name="Group 85"/>
          <p:cNvGrpSpPr>
            <a:grpSpLocks/>
          </p:cNvGrpSpPr>
          <p:nvPr/>
        </p:nvGrpSpPr>
        <p:grpSpPr bwMode="auto">
          <a:xfrm>
            <a:off x="152400" y="931863"/>
            <a:ext cx="939800" cy="508000"/>
            <a:chOff x="96" y="4000"/>
            <a:chExt cx="592" cy="320"/>
          </a:xfrm>
        </p:grpSpPr>
        <p:sp>
          <p:nvSpPr>
            <p:cNvPr id="637014" name="Rectangle 8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7015" name="Oval 8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7016" name="AutoShape 88"/>
          <p:cNvSpPr>
            <a:spLocks noChangeArrowheads="1"/>
          </p:cNvSpPr>
          <p:nvPr/>
        </p:nvSpPr>
        <p:spPr bwMode="auto">
          <a:xfrm>
            <a:off x="2590800" y="914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7017" name="AutoShape 89"/>
          <p:cNvSpPr>
            <a:spLocks noChangeArrowheads="1"/>
          </p:cNvSpPr>
          <p:nvPr/>
        </p:nvSpPr>
        <p:spPr bwMode="auto">
          <a:xfrm>
            <a:off x="2590800" y="147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7018" name="Rectangle 90"/>
          <p:cNvSpPr>
            <a:spLocks noChangeArrowheads="1"/>
          </p:cNvSpPr>
          <p:nvPr/>
        </p:nvSpPr>
        <p:spPr bwMode="auto">
          <a:xfrm>
            <a:off x="32766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7019" name="Rectangle 91"/>
          <p:cNvSpPr>
            <a:spLocks noChangeArrowheads="1"/>
          </p:cNvSpPr>
          <p:nvPr/>
        </p:nvSpPr>
        <p:spPr bwMode="auto">
          <a:xfrm>
            <a:off x="3276600" y="9572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7020" name="Oval 92"/>
          <p:cNvSpPr>
            <a:spLocks noChangeArrowheads="1"/>
          </p:cNvSpPr>
          <p:nvPr/>
        </p:nvSpPr>
        <p:spPr bwMode="auto">
          <a:xfrm>
            <a:off x="38862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7021" name="Oval 93"/>
          <p:cNvSpPr>
            <a:spLocks noChangeArrowheads="1"/>
          </p:cNvSpPr>
          <p:nvPr/>
        </p:nvSpPr>
        <p:spPr bwMode="auto">
          <a:xfrm>
            <a:off x="3886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7022" name="AutoShape 94"/>
          <p:cNvSpPr>
            <a:spLocks noChangeArrowheads="1"/>
          </p:cNvSpPr>
          <p:nvPr/>
        </p:nvSpPr>
        <p:spPr bwMode="auto">
          <a:xfrm>
            <a:off x="4343400" y="14620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7023" name="AutoShape 95"/>
          <p:cNvSpPr>
            <a:spLocks noChangeArrowheads="1"/>
          </p:cNvSpPr>
          <p:nvPr/>
        </p:nvSpPr>
        <p:spPr bwMode="auto">
          <a:xfrm>
            <a:off x="4343400" y="9318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7024" name="Rectangle 96"/>
          <p:cNvSpPr>
            <a:spLocks noChangeArrowheads="1"/>
          </p:cNvSpPr>
          <p:nvPr/>
        </p:nvSpPr>
        <p:spPr bwMode="auto">
          <a:xfrm>
            <a:off x="50292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25" name="Rectangle 97"/>
          <p:cNvSpPr>
            <a:spLocks noChangeArrowheads="1"/>
          </p:cNvSpPr>
          <p:nvPr/>
        </p:nvSpPr>
        <p:spPr bwMode="auto">
          <a:xfrm>
            <a:off x="82296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26" name="Rectangle 98"/>
          <p:cNvSpPr>
            <a:spLocks noChangeArrowheads="1"/>
          </p:cNvSpPr>
          <p:nvPr/>
        </p:nvSpPr>
        <p:spPr bwMode="auto">
          <a:xfrm>
            <a:off x="50292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27" name="Rectangle 99"/>
          <p:cNvSpPr>
            <a:spLocks noChangeArrowheads="1"/>
          </p:cNvSpPr>
          <p:nvPr/>
        </p:nvSpPr>
        <p:spPr bwMode="auto">
          <a:xfrm>
            <a:off x="82296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28" name="Oval 100"/>
          <p:cNvSpPr>
            <a:spLocks noChangeArrowheads="1"/>
          </p:cNvSpPr>
          <p:nvPr/>
        </p:nvSpPr>
        <p:spPr bwMode="auto">
          <a:xfrm>
            <a:off x="55626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29" name="Oval 101"/>
          <p:cNvSpPr>
            <a:spLocks noChangeArrowheads="1"/>
          </p:cNvSpPr>
          <p:nvPr/>
        </p:nvSpPr>
        <p:spPr bwMode="auto">
          <a:xfrm>
            <a:off x="55626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0" name="Oval 102"/>
          <p:cNvSpPr>
            <a:spLocks noChangeArrowheads="1"/>
          </p:cNvSpPr>
          <p:nvPr/>
        </p:nvSpPr>
        <p:spPr bwMode="auto">
          <a:xfrm>
            <a:off x="55626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1" name="Oval 103"/>
          <p:cNvSpPr>
            <a:spLocks noChangeArrowheads="1"/>
          </p:cNvSpPr>
          <p:nvPr/>
        </p:nvSpPr>
        <p:spPr bwMode="auto">
          <a:xfrm>
            <a:off x="5562600" y="42672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2" name="Oval 104"/>
          <p:cNvSpPr>
            <a:spLocks noChangeArrowheads="1"/>
          </p:cNvSpPr>
          <p:nvPr/>
        </p:nvSpPr>
        <p:spPr bwMode="auto">
          <a:xfrm>
            <a:off x="5562600" y="37338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3" name="Oval 105"/>
          <p:cNvSpPr>
            <a:spLocks noChangeArrowheads="1"/>
          </p:cNvSpPr>
          <p:nvPr/>
        </p:nvSpPr>
        <p:spPr bwMode="auto">
          <a:xfrm>
            <a:off x="5562600" y="3048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4" name="Oval 106"/>
          <p:cNvSpPr>
            <a:spLocks noChangeArrowheads="1"/>
          </p:cNvSpPr>
          <p:nvPr/>
        </p:nvSpPr>
        <p:spPr bwMode="auto">
          <a:xfrm>
            <a:off x="5562600" y="24384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5" name="Oval 107"/>
          <p:cNvSpPr>
            <a:spLocks noChangeArrowheads="1"/>
          </p:cNvSpPr>
          <p:nvPr/>
        </p:nvSpPr>
        <p:spPr bwMode="auto">
          <a:xfrm>
            <a:off x="5562600" y="1905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6" name="Oval 108"/>
          <p:cNvSpPr>
            <a:spLocks noChangeArrowheads="1"/>
          </p:cNvSpPr>
          <p:nvPr/>
        </p:nvSpPr>
        <p:spPr bwMode="auto">
          <a:xfrm>
            <a:off x="5562600" y="1295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7" name="Oval 109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38979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38980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38981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38982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8983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8984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8985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8986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8987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8988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8989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8990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38991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8992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8993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8994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8995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8996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8997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8998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8999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9000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01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02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03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9004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9005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9006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9007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9008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9009" name="Rectangle 33"/>
          <p:cNvSpPr>
            <a:spLocks noChangeArrowheads="1"/>
          </p:cNvSpPr>
          <p:nvPr/>
        </p:nvSpPr>
        <p:spPr bwMode="auto">
          <a:xfrm>
            <a:off x="50292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10" name="Rectangle 34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11" name="Rectangle 35"/>
          <p:cNvSpPr>
            <a:spLocks noChangeArrowheads="1"/>
          </p:cNvSpPr>
          <p:nvPr/>
        </p:nvSpPr>
        <p:spPr bwMode="auto">
          <a:xfrm>
            <a:off x="50292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12" name="Rectangle 36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13" name="Rectangle 37"/>
          <p:cNvSpPr>
            <a:spLocks noChangeArrowheads="1"/>
          </p:cNvSpPr>
          <p:nvPr/>
        </p:nvSpPr>
        <p:spPr bwMode="auto">
          <a:xfrm>
            <a:off x="50292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14" name="Rectangle 38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55" name="Rectangle 79"/>
          <p:cNvSpPr>
            <a:spLocks noChangeArrowheads="1"/>
          </p:cNvSpPr>
          <p:nvPr/>
        </p:nvSpPr>
        <p:spPr bwMode="auto">
          <a:xfrm>
            <a:off x="1219200" y="3987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9056" name="Rectangle 80"/>
          <p:cNvSpPr>
            <a:spLocks noChangeArrowheads="1"/>
          </p:cNvSpPr>
          <p:nvPr/>
        </p:nvSpPr>
        <p:spPr bwMode="auto">
          <a:xfrm>
            <a:off x="1524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9057" name="Oval 81"/>
          <p:cNvSpPr>
            <a:spLocks noChangeArrowheads="1"/>
          </p:cNvSpPr>
          <p:nvPr/>
        </p:nvSpPr>
        <p:spPr bwMode="auto">
          <a:xfrm>
            <a:off x="711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9058" name="Rectangle 82"/>
          <p:cNvSpPr>
            <a:spLocks noChangeArrowheads="1"/>
          </p:cNvSpPr>
          <p:nvPr/>
        </p:nvSpPr>
        <p:spPr bwMode="auto">
          <a:xfrm>
            <a:off x="1219200" y="33956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9059" name="Oval 83"/>
          <p:cNvSpPr>
            <a:spLocks noChangeArrowheads="1"/>
          </p:cNvSpPr>
          <p:nvPr/>
        </p:nvSpPr>
        <p:spPr bwMode="auto">
          <a:xfrm>
            <a:off x="2133600" y="4254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9060" name="Oval 84"/>
          <p:cNvSpPr>
            <a:spLocks noChangeArrowheads="1"/>
          </p:cNvSpPr>
          <p:nvPr/>
        </p:nvSpPr>
        <p:spPr bwMode="auto">
          <a:xfrm>
            <a:off x="21336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9061" name="Group 85"/>
          <p:cNvGrpSpPr>
            <a:grpSpLocks/>
          </p:cNvGrpSpPr>
          <p:nvPr/>
        </p:nvGrpSpPr>
        <p:grpSpPr bwMode="auto">
          <a:xfrm>
            <a:off x="152400" y="3370263"/>
            <a:ext cx="939800" cy="508000"/>
            <a:chOff x="96" y="4000"/>
            <a:chExt cx="592" cy="320"/>
          </a:xfrm>
        </p:grpSpPr>
        <p:sp>
          <p:nvSpPr>
            <p:cNvPr id="639062" name="Rectangle 8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9063" name="Oval 8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9064" name="AutoShape 88"/>
          <p:cNvSpPr>
            <a:spLocks noChangeArrowheads="1"/>
          </p:cNvSpPr>
          <p:nvPr/>
        </p:nvSpPr>
        <p:spPr bwMode="auto">
          <a:xfrm>
            <a:off x="2590800" y="3352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9065" name="AutoShape 89"/>
          <p:cNvSpPr>
            <a:spLocks noChangeArrowheads="1"/>
          </p:cNvSpPr>
          <p:nvPr/>
        </p:nvSpPr>
        <p:spPr bwMode="auto">
          <a:xfrm>
            <a:off x="2590800" y="3911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9066" name="Rectangle 90"/>
          <p:cNvSpPr>
            <a:spLocks noChangeArrowheads="1"/>
          </p:cNvSpPr>
          <p:nvPr/>
        </p:nvSpPr>
        <p:spPr bwMode="auto">
          <a:xfrm>
            <a:off x="32766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9067" name="Rectangle 91"/>
          <p:cNvSpPr>
            <a:spLocks noChangeArrowheads="1"/>
          </p:cNvSpPr>
          <p:nvPr/>
        </p:nvSpPr>
        <p:spPr bwMode="auto">
          <a:xfrm>
            <a:off x="3276600" y="33956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9068" name="Oval 92"/>
          <p:cNvSpPr>
            <a:spLocks noChangeArrowheads="1"/>
          </p:cNvSpPr>
          <p:nvPr/>
        </p:nvSpPr>
        <p:spPr bwMode="auto">
          <a:xfrm>
            <a:off x="38862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9069" name="Oval 93"/>
          <p:cNvSpPr>
            <a:spLocks noChangeArrowheads="1"/>
          </p:cNvSpPr>
          <p:nvPr/>
        </p:nvSpPr>
        <p:spPr bwMode="auto">
          <a:xfrm>
            <a:off x="3886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9070" name="AutoShape 94"/>
          <p:cNvSpPr>
            <a:spLocks noChangeArrowheads="1"/>
          </p:cNvSpPr>
          <p:nvPr/>
        </p:nvSpPr>
        <p:spPr bwMode="auto">
          <a:xfrm>
            <a:off x="4343400" y="39004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9071" name="AutoShape 95"/>
          <p:cNvSpPr>
            <a:spLocks noChangeArrowheads="1"/>
          </p:cNvSpPr>
          <p:nvPr/>
        </p:nvSpPr>
        <p:spPr bwMode="auto">
          <a:xfrm>
            <a:off x="4343400" y="33702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9072" name="Rectangle 96"/>
          <p:cNvSpPr>
            <a:spLocks noChangeArrowheads="1"/>
          </p:cNvSpPr>
          <p:nvPr/>
        </p:nvSpPr>
        <p:spPr bwMode="auto">
          <a:xfrm>
            <a:off x="50292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73" name="Rectangle 97"/>
          <p:cNvSpPr>
            <a:spLocks noChangeArrowheads="1"/>
          </p:cNvSpPr>
          <p:nvPr/>
        </p:nvSpPr>
        <p:spPr bwMode="auto">
          <a:xfrm>
            <a:off x="8229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74" name="Rectangle 98"/>
          <p:cNvSpPr>
            <a:spLocks noChangeArrowheads="1"/>
          </p:cNvSpPr>
          <p:nvPr/>
        </p:nvSpPr>
        <p:spPr bwMode="auto">
          <a:xfrm>
            <a:off x="50292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75" name="Rectangle 99"/>
          <p:cNvSpPr>
            <a:spLocks noChangeArrowheads="1"/>
          </p:cNvSpPr>
          <p:nvPr/>
        </p:nvSpPr>
        <p:spPr bwMode="auto">
          <a:xfrm>
            <a:off x="82296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76" name="Oval 100"/>
          <p:cNvSpPr>
            <a:spLocks noChangeArrowheads="1"/>
          </p:cNvSpPr>
          <p:nvPr/>
        </p:nvSpPr>
        <p:spPr bwMode="auto">
          <a:xfrm>
            <a:off x="55626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77" name="Oval 101"/>
          <p:cNvSpPr>
            <a:spLocks noChangeArrowheads="1"/>
          </p:cNvSpPr>
          <p:nvPr/>
        </p:nvSpPr>
        <p:spPr bwMode="auto">
          <a:xfrm>
            <a:off x="55626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78" name="Oval 102"/>
          <p:cNvSpPr>
            <a:spLocks noChangeArrowheads="1"/>
          </p:cNvSpPr>
          <p:nvPr/>
        </p:nvSpPr>
        <p:spPr bwMode="auto">
          <a:xfrm>
            <a:off x="55626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83" name="Oval 107"/>
          <p:cNvSpPr>
            <a:spLocks noChangeArrowheads="1"/>
          </p:cNvSpPr>
          <p:nvPr/>
        </p:nvSpPr>
        <p:spPr bwMode="auto">
          <a:xfrm>
            <a:off x="5562600" y="434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84" name="Oval 108"/>
          <p:cNvSpPr>
            <a:spLocks noChangeArrowheads="1"/>
          </p:cNvSpPr>
          <p:nvPr/>
        </p:nvSpPr>
        <p:spPr bwMode="auto">
          <a:xfrm>
            <a:off x="55626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85" name="Oval 109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Programming by Voice</a:t>
            </a:r>
            <a:endParaRPr lang="en-US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6868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My Goal</a:t>
            </a:r>
          </a:p>
          <a:p>
            <a:pPr lvl="1">
              <a:lnSpc>
                <a:spcPct val="90000"/>
              </a:lnSpc>
            </a:pPr>
            <a:r>
              <a:rPr lang="en-US" sz="2600"/>
              <a:t>Find out how developers use code verbally. Use this to develop a naturally verbalizable input form.</a:t>
            </a:r>
          </a:p>
          <a:p>
            <a:pPr lvl="1">
              <a:lnSpc>
                <a:spcPct val="90000"/>
              </a:lnSpc>
            </a:pPr>
            <a:r>
              <a:rPr lang="en-US" sz="2600"/>
              <a:t>Build development environment that supports verbal authoring, navigation, modification.</a:t>
            </a:r>
          </a:p>
          <a:p>
            <a:pPr lvl="2">
              <a:lnSpc>
                <a:spcPct val="90000"/>
              </a:lnSpc>
            </a:pPr>
            <a:r>
              <a:rPr lang="en-US" sz="2200">
                <a:solidFill>
                  <a:srgbClr val="800000"/>
                </a:solidFill>
              </a:rPr>
              <a:t>Extend conventional compiler analyses to support ambiguities generated by speech.</a:t>
            </a:r>
            <a:endParaRPr lang="en-US" sz="2100"/>
          </a:p>
          <a:p>
            <a:pPr lvl="1">
              <a:lnSpc>
                <a:spcPct val="90000"/>
              </a:lnSpc>
            </a:pPr>
            <a:r>
              <a:rPr lang="en-US" sz="2600"/>
              <a:t>Learn how developers can use voice-based programming, and iterate design.</a:t>
            </a:r>
          </a:p>
        </p:txBody>
      </p:sp>
      <p:grpSp>
        <p:nvGrpSpPr>
          <p:cNvPr id="671748" name="Group 4"/>
          <p:cNvGrpSpPr>
            <a:grpSpLocks/>
          </p:cNvGrpSpPr>
          <p:nvPr/>
        </p:nvGrpSpPr>
        <p:grpSpPr bwMode="auto">
          <a:xfrm>
            <a:off x="1981200" y="1066800"/>
            <a:ext cx="5181600" cy="1722438"/>
            <a:chOff x="1392" y="624"/>
            <a:chExt cx="3264" cy="1085"/>
          </a:xfrm>
        </p:grpSpPr>
        <p:pic>
          <p:nvPicPr>
            <p:cNvPr id="67174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624"/>
              <a:ext cx="917" cy="1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1750" name="AutoShape 6"/>
            <p:cNvSpPr>
              <a:spLocks noChangeArrowheads="1"/>
            </p:cNvSpPr>
            <p:nvPr/>
          </p:nvSpPr>
          <p:spPr bwMode="auto">
            <a:xfrm>
              <a:off x="2544" y="720"/>
              <a:ext cx="2112" cy="480"/>
            </a:xfrm>
            <a:prstGeom prst="wedgeRoundRectCallout">
              <a:avLst>
                <a:gd name="adj1" fmla="val -58426"/>
                <a:gd name="adj2" fmla="val 94375"/>
                <a:gd name="adj3" fmla="val 16667"/>
              </a:avLst>
            </a:prstGeom>
            <a:solidFill>
              <a:srgbClr val="EBEBE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while counter is less</a:t>
              </a:r>
              <a:br>
                <a:rPr lang="en-US"/>
              </a:br>
              <a:r>
                <a:rPr lang="en-US"/>
                <a:t>than limit do ...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41027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41028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41029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41030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1031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1032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1033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1034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1035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1036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37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1038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41039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1040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1041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1042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1043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1044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1045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1046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47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41048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49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50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51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1052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1053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1054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55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1056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57" name="Rectangle 33"/>
          <p:cNvSpPr>
            <a:spLocks noChangeArrowheads="1"/>
          </p:cNvSpPr>
          <p:nvPr/>
        </p:nvSpPr>
        <p:spPr bwMode="auto">
          <a:xfrm>
            <a:off x="50292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58" name="Rectangle 34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59" name="Rectangle 35"/>
          <p:cNvSpPr>
            <a:spLocks noChangeArrowheads="1"/>
          </p:cNvSpPr>
          <p:nvPr/>
        </p:nvSpPr>
        <p:spPr bwMode="auto">
          <a:xfrm>
            <a:off x="50292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60" name="Rectangle 36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61" name="Rectangle 37"/>
          <p:cNvSpPr>
            <a:spLocks noChangeArrowheads="1"/>
          </p:cNvSpPr>
          <p:nvPr/>
        </p:nvSpPr>
        <p:spPr bwMode="auto">
          <a:xfrm>
            <a:off x="50292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62" name="Rectangle 38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63" name="Rectangle 39"/>
          <p:cNvSpPr>
            <a:spLocks noChangeArrowheads="1"/>
          </p:cNvSpPr>
          <p:nvPr/>
        </p:nvSpPr>
        <p:spPr bwMode="auto">
          <a:xfrm>
            <a:off x="1219200" y="3987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1064" name="Rectangle 40"/>
          <p:cNvSpPr>
            <a:spLocks noChangeArrowheads="1"/>
          </p:cNvSpPr>
          <p:nvPr/>
        </p:nvSpPr>
        <p:spPr bwMode="auto">
          <a:xfrm>
            <a:off x="1524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1065" name="Oval 41"/>
          <p:cNvSpPr>
            <a:spLocks noChangeArrowheads="1"/>
          </p:cNvSpPr>
          <p:nvPr/>
        </p:nvSpPr>
        <p:spPr bwMode="auto">
          <a:xfrm>
            <a:off x="711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1066" name="Rectangle 42"/>
          <p:cNvSpPr>
            <a:spLocks noChangeArrowheads="1"/>
          </p:cNvSpPr>
          <p:nvPr/>
        </p:nvSpPr>
        <p:spPr bwMode="auto">
          <a:xfrm>
            <a:off x="1219200" y="33956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1067" name="Oval 43"/>
          <p:cNvSpPr>
            <a:spLocks noChangeArrowheads="1"/>
          </p:cNvSpPr>
          <p:nvPr/>
        </p:nvSpPr>
        <p:spPr bwMode="auto">
          <a:xfrm>
            <a:off x="2133600" y="4254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68" name="Oval 44"/>
          <p:cNvSpPr>
            <a:spLocks noChangeArrowheads="1"/>
          </p:cNvSpPr>
          <p:nvPr/>
        </p:nvSpPr>
        <p:spPr bwMode="auto">
          <a:xfrm>
            <a:off x="21336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1069" name="Group 45"/>
          <p:cNvGrpSpPr>
            <a:grpSpLocks/>
          </p:cNvGrpSpPr>
          <p:nvPr/>
        </p:nvGrpSpPr>
        <p:grpSpPr bwMode="auto">
          <a:xfrm>
            <a:off x="152400" y="3370263"/>
            <a:ext cx="939800" cy="508000"/>
            <a:chOff x="96" y="4000"/>
            <a:chExt cx="592" cy="320"/>
          </a:xfrm>
        </p:grpSpPr>
        <p:sp>
          <p:nvSpPr>
            <p:cNvPr id="641070" name="Rectangle 4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1071" name="Oval 4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1072" name="AutoShape 48"/>
          <p:cNvSpPr>
            <a:spLocks noChangeArrowheads="1"/>
          </p:cNvSpPr>
          <p:nvPr/>
        </p:nvSpPr>
        <p:spPr bwMode="auto">
          <a:xfrm>
            <a:off x="2590800" y="3352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1073" name="AutoShape 49"/>
          <p:cNvSpPr>
            <a:spLocks noChangeArrowheads="1"/>
          </p:cNvSpPr>
          <p:nvPr/>
        </p:nvSpPr>
        <p:spPr bwMode="auto">
          <a:xfrm>
            <a:off x="2590800" y="3911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1074" name="Rectangle 50"/>
          <p:cNvSpPr>
            <a:spLocks noChangeArrowheads="1"/>
          </p:cNvSpPr>
          <p:nvPr/>
        </p:nvSpPr>
        <p:spPr bwMode="auto">
          <a:xfrm>
            <a:off x="32766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1075" name="Rectangle 51"/>
          <p:cNvSpPr>
            <a:spLocks noChangeArrowheads="1"/>
          </p:cNvSpPr>
          <p:nvPr/>
        </p:nvSpPr>
        <p:spPr bwMode="auto">
          <a:xfrm>
            <a:off x="3276600" y="33956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1076" name="Oval 52"/>
          <p:cNvSpPr>
            <a:spLocks noChangeArrowheads="1"/>
          </p:cNvSpPr>
          <p:nvPr/>
        </p:nvSpPr>
        <p:spPr bwMode="auto">
          <a:xfrm>
            <a:off x="38862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1077" name="Oval 53"/>
          <p:cNvSpPr>
            <a:spLocks noChangeArrowheads="1"/>
          </p:cNvSpPr>
          <p:nvPr/>
        </p:nvSpPr>
        <p:spPr bwMode="auto">
          <a:xfrm>
            <a:off x="3886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78" name="AutoShape 54"/>
          <p:cNvSpPr>
            <a:spLocks noChangeArrowheads="1"/>
          </p:cNvSpPr>
          <p:nvPr/>
        </p:nvSpPr>
        <p:spPr bwMode="auto">
          <a:xfrm>
            <a:off x="4343400" y="39004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1079" name="AutoShape 55"/>
          <p:cNvSpPr>
            <a:spLocks noChangeArrowheads="1"/>
          </p:cNvSpPr>
          <p:nvPr/>
        </p:nvSpPr>
        <p:spPr bwMode="auto">
          <a:xfrm>
            <a:off x="4343400" y="33702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1080" name="Rectangle 56"/>
          <p:cNvSpPr>
            <a:spLocks noChangeArrowheads="1"/>
          </p:cNvSpPr>
          <p:nvPr/>
        </p:nvSpPr>
        <p:spPr bwMode="auto">
          <a:xfrm>
            <a:off x="50292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81" name="Rectangle 57"/>
          <p:cNvSpPr>
            <a:spLocks noChangeArrowheads="1"/>
          </p:cNvSpPr>
          <p:nvPr/>
        </p:nvSpPr>
        <p:spPr bwMode="auto">
          <a:xfrm>
            <a:off x="8229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82" name="Rectangle 58"/>
          <p:cNvSpPr>
            <a:spLocks noChangeArrowheads="1"/>
          </p:cNvSpPr>
          <p:nvPr/>
        </p:nvSpPr>
        <p:spPr bwMode="auto">
          <a:xfrm>
            <a:off x="50292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83" name="Rectangle 59"/>
          <p:cNvSpPr>
            <a:spLocks noChangeArrowheads="1"/>
          </p:cNvSpPr>
          <p:nvPr/>
        </p:nvSpPr>
        <p:spPr bwMode="auto">
          <a:xfrm>
            <a:off x="82296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84" name="Oval 60"/>
          <p:cNvSpPr>
            <a:spLocks noChangeArrowheads="1"/>
          </p:cNvSpPr>
          <p:nvPr/>
        </p:nvSpPr>
        <p:spPr bwMode="auto">
          <a:xfrm>
            <a:off x="55626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85" name="Oval 61"/>
          <p:cNvSpPr>
            <a:spLocks noChangeArrowheads="1"/>
          </p:cNvSpPr>
          <p:nvPr/>
        </p:nvSpPr>
        <p:spPr bwMode="auto">
          <a:xfrm>
            <a:off x="55626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86" name="Oval 62"/>
          <p:cNvSpPr>
            <a:spLocks noChangeArrowheads="1"/>
          </p:cNvSpPr>
          <p:nvPr/>
        </p:nvSpPr>
        <p:spPr bwMode="auto">
          <a:xfrm>
            <a:off x="55626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87" name="Oval 63"/>
          <p:cNvSpPr>
            <a:spLocks noChangeArrowheads="1"/>
          </p:cNvSpPr>
          <p:nvPr/>
        </p:nvSpPr>
        <p:spPr bwMode="auto">
          <a:xfrm>
            <a:off x="5562600" y="434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88" name="Oval 64"/>
          <p:cNvSpPr>
            <a:spLocks noChangeArrowheads="1"/>
          </p:cNvSpPr>
          <p:nvPr/>
        </p:nvSpPr>
        <p:spPr bwMode="auto">
          <a:xfrm>
            <a:off x="55626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89" name="Oval 65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90" name="Oval 66"/>
          <p:cNvSpPr>
            <a:spLocks noChangeArrowheads="1"/>
          </p:cNvSpPr>
          <p:nvPr/>
        </p:nvSpPr>
        <p:spPr bwMode="auto">
          <a:xfrm>
            <a:off x="87630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91" name="Oval 67"/>
          <p:cNvSpPr>
            <a:spLocks noChangeArrowheads="1"/>
          </p:cNvSpPr>
          <p:nvPr/>
        </p:nvSpPr>
        <p:spPr bwMode="auto">
          <a:xfrm>
            <a:off x="87630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92" name="Oval 68"/>
          <p:cNvSpPr>
            <a:spLocks noChangeArrowheads="1"/>
          </p:cNvSpPr>
          <p:nvPr/>
        </p:nvSpPr>
        <p:spPr bwMode="auto">
          <a:xfrm>
            <a:off x="87630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93" name="Oval 69"/>
          <p:cNvSpPr>
            <a:spLocks noChangeArrowheads="1"/>
          </p:cNvSpPr>
          <p:nvPr/>
        </p:nvSpPr>
        <p:spPr bwMode="auto">
          <a:xfrm>
            <a:off x="8763000" y="434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94" name="Oval 70"/>
          <p:cNvSpPr>
            <a:spLocks noChangeArrowheads="1"/>
          </p:cNvSpPr>
          <p:nvPr/>
        </p:nvSpPr>
        <p:spPr bwMode="auto">
          <a:xfrm>
            <a:off x="87630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43075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43076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43077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43078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3079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3082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3083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3084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085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3086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43087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3088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3089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3090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3091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3092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3093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3094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095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43096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097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098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099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3100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3101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3102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03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3104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05" name="Rectangle 33"/>
          <p:cNvSpPr>
            <a:spLocks noChangeArrowheads="1"/>
          </p:cNvSpPr>
          <p:nvPr/>
        </p:nvSpPr>
        <p:spPr bwMode="auto">
          <a:xfrm>
            <a:off x="50292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106" name="Rectangle 34"/>
          <p:cNvSpPr>
            <a:spLocks noChangeArrowheads="1"/>
          </p:cNvSpPr>
          <p:nvPr/>
        </p:nvSpPr>
        <p:spPr bwMode="auto">
          <a:xfrm>
            <a:off x="60960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107" name="Rectangle 35"/>
          <p:cNvSpPr>
            <a:spLocks noChangeArrowheads="1"/>
          </p:cNvSpPr>
          <p:nvPr/>
        </p:nvSpPr>
        <p:spPr bwMode="auto">
          <a:xfrm>
            <a:off x="50292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108" name="Rectangle 36"/>
          <p:cNvSpPr>
            <a:spLocks noChangeArrowheads="1"/>
          </p:cNvSpPr>
          <p:nvPr/>
        </p:nvSpPr>
        <p:spPr bwMode="auto">
          <a:xfrm>
            <a:off x="60960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109" name="Rectangle 37"/>
          <p:cNvSpPr>
            <a:spLocks noChangeArrowheads="1"/>
          </p:cNvSpPr>
          <p:nvPr/>
        </p:nvSpPr>
        <p:spPr bwMode="auto">
          <a:xfrm>
            <a:off x="50292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110" name="Rectangle 38"/>
          <p:cNvSpPr>
            <a:spLocks noChangeArrowheads="1"/>
          </p:cNvSpPr>
          <p:nvPr/>
        </p:nvSpPr>
        <p:spPr bwMode="auto">
          <a:xfrm>
            <a:off x="60960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111" name="Rectangle 39"/>
          <p:cNvSpPr>
            <a:spLocks noChangeArrowheads="1"/>
          </p:cNvSpPr>
          <p:nvPr/>
        </p:nvSpPr>
        <p:spPr bwMode="auto">
          <a:xfrm>
            <a:off x="1219200" y="3987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3112" name="Rectangle 40"/>
          <p:cNvSpPr>
            <a:spLocks noChangeArrowheads="1"/>
          </p:cNvSpPr>
          <p:nvPr/>
        </p:nvSpPr>
        <p:spPr bwMode="auto">
          <a:xfrm>
            <a:off x="1524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3113" name="Oval 41"/>
          <p:cNvSpPr>
            <a:spLocks noChangeArrowheads="1"/>
          </p:cNvSpPr>
          <p:nvPr/>
        </p:nvSpPr>
        <p:spPr bwMode="auto">
          <a:xfrm>
            <a:off x="711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3114" name="Rectangle 42"/>
          <p:cNvSpPr>
            <a:spLocks noChangeArrowheads="1"/>
          </p:cNvSpPr>
          <p:nvPr/>
        </p:nvSpPr>
        <p:spPr bwMode="auto">
          <a:xfrm>
            <a:off x="1219200" y="33956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3115" name="Oval 43"/>
          <p:cNvSpPr>
            <a:spLocks noChangeArrowheads="1"/>
          </p:cNvSpPr>
          <p:nvPr/>
        </p:nvSpPr>
        <p:spPr bwMode="auto">
          <a:xfrm>
            <a:off x="2133600" y="4254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16" name="Oval 44"/>
          <p:cNvSpPr>
            <a:spLocks noChangeArrowheads="1"/>
          </p:cNvSpPr>
          <p:nvPr/>
        </p:nvSpPr>
        <p:spPr bwMode="auto">
          <a:xfrm>
            <a:off x="21336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3117" name="Group 45"/>
          <p:cNvGrpSpPr>
            <a:grpSpLocks/>
          </p:cNvGrpSpPr>
          <p:nvPr/>
        </p:nvGrpSpPr>
        <p:grpSpPr bwMode="auto">
          <a:xfrm>
            <a:off x="152400" y="3370263"/>
            <a:ext cx="939800" cy="508000"/>
            <a:chOff x="96" y="4000"/>
            <a:chExt cx="592" cy="320"/>
          </a:xfrm>
        </p:grpSpPr>
        <p:sp>
          <p:nvSpPr>
            <p:cNvPr id="643118" name="Rectangle 4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3119" name="Oval 4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3120" name="AutoShape 48"/>
          <p:cNvSpPr>
            <a:spLocks noChangeArrowheads="1"/>
          </p:cNvSpPr>
          <p:nvPr/>
        </p:nvSpPr>
        <p:spPr bwMode="auto">
          <a:xfrm>
            <a:off x="2590800" y="3352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3121" name="AutoShape 49"/>
          <p:cNvSpPr>
            <a:spLocks noChangeArrowheads="1"/>
          </p:cNvSpPr>
          <p:nvPr/>
        </p:nvSpPr>
        <p:spPr bwMode="auto">
          <a:xfrm>
            <a:off x="2590800" y="3911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3122" name="Rectangle 50"/>
          <p:cNvSpPr>
            <a:spLocks noChangeArrowheads="1"/>
          </p:cNvSpPr>
          <p:nvPr/>
        </p:nvSpPr>
        <p:spPr bwMode="auto">
          <a:xfrm>
            <a:off x="32766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3123" name="Rectangle 51"/>
          <p:cNvSpPr>
            <a:spLocks noChangeArrowheads="1"/>
          </p:cNvSpPr>
          <p:nvPr/>
        </p:nvSpPr>
        <p:spPr bwMode="auto">
          <a:xfrm>
            <a:off x="3276600" y="33956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3124" name="Oval 52"/>
          <p:cNvSpPr>
            <a:spLocks noChangeArrowheads="1"/>
          </p:cNvSpPr>
          <p:nvPr/>
        </p:nvSpPr>
        <p:spPr bwMode="auto">
          <a:xfrm>
            <a:off x="38862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3125" name="Oval 53"/>
          <p:cNvSpPr>
            <a:spLocks noChangeArrowheads="1"/>
          </p:cNvSpPr>
          <p:nvPr/>
        </p:nvSpPr>
        <p:spPr bwMode="auto">
          <a:xfrm>
            <a:off x="3886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26" name="AutoShape 54"/>
          <p:cNvSpPr>
            <a:spLocks noChangeArrowheads="1"/>
          </p:cNvSpPr>
          <p:nvPr/>
        </p:nvSpPr>
        <p:spPr bwMode="auto">
          <a:xfrm>
            <a:off x="4343400" y="39004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3127" name="AutoShape 55"/>
          <p:cNvSpPr>
            <a:spLocks noChangeArrowheads="1"/>
          </p:cNvSpPr>
          <p:nvPr/>
        </p:nvSpPr>
        <p:spPr bwMode="auto">
          <a:xfrm>
            <a:off x="4343400" y="33702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3128" name="Rectangle 56"/>
          <p:cNvSpPr>
            <a:spLocks noChangeArrowheads="1"/>
          </p:cNvSpPr>
          <p:nvPr/>
        </p:nvSpPr>
        <p:spPr bwMode="auto">
          <a:xfrm>
            <a:off x="50292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129" name="Rectangle 57"/>
          <p:cNvSpPr>
            <a:spLocks noChangeArrowheads="1"/>
          </p:cNvSpPr>
          <p:nvPr/>
        </p:nvSpPr>
        <p:spPr bwMode="auto">
          <a:xfrm>
            <a:off x="60960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130" name="Rectangle 58"/>
          <p:cNvSpPr>
            <a:spLocks noChangeArrowheads="1"/>
          </p:cNvSpPr>
          <p:nvPr/>
        </p:nvSpPr>
        <p:spPr bwMode="auto">
          <a:xfrm>
            <a:off x="50292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131" name="Rectangle 59"/>
          <p:cNvSpPr>
            <a:spLocks noChangeArrowheads="1"/>
          </p:cNvSpPr>
          <p:nvPr/>
        </p:nvSpPr>
        <p:spPr bwMode="auto">
          <a:xfrm>
            <a:off x="60960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132" name="Oval 60"/>
          <p:cNvSpPr>
            <a:spLocks noChangeArrowheads="1"/>
          </p:cNvSpPr>
          <p:nvPr/>
        </p:nvSpPr>
        <p:spPr bwMode="auto">
          <a:xfrm>
            <a:off x="55626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133" name="Oval 61"/>
          <p:cNvSpPr>
            <a:spLocks noChangeArrowheads="1"/>
          </p:cNvSpPr>
          <p:nvPr/>
        </p:nvSpPr>
        <p:spPr bwMode="auto">
          <a:xfrm>
            <a:off x="55626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134" name="Oval 62"/>
          <p:cNvSpPr>
            <a:spLocks noChangeArrowheads="1"/>
          </p:cNvSpPr>
          <p:nvPr/>
        </p:nvSpPr>
        <p:spPr bwMode="auto">
          <a:xfrm>
            <a:off x="55626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135" name="Oval 63"/>
          <p:cNvSpPr>
            <a:spLocks noChangeArrowheads="1"/>
          </p:cNvSpPr>
          <p:nvPr/>
        </p:nvSpPr>
        <p:spPr bwMode="auto">
          <a:xfrm>
            <a:off x="5562600" y="434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136" name="Oval 64"/>
          <p:cNvSpPr>
            <a:spLocks noChangeArrowheads="1"/>
          </p:cNvSpPr>
          <p:nvPr/>
        </p:nvSpPr>
        <p:spPr bwMode="auto">
          <a:xfrm>
            <a:off x="55626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137" name="Oval 65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38" name="Oval 66"/>
          <p:cNvSpPr>
            <a:spLocks noChangeArrowheads="1"/>
          </p:cNvSpPr>
          <p:nvPr/>
        </p:nvSpPr>
        <p:spPr bwMode="auto">
          <a:xfrm>
            <a:off x="66294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39" name="Oval 67"/>
          <p:cNvSpPr>
            <a:spLocks noChangeArrowheads="1"/>
          </p:cNvSpPr>
          <p:nvPr/>
        </p:nvSpPr>
        <p:spPr bwMode="auto">
          <a:xfrm>
            <a:off x="66294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40" name="Oval 68"/>
          <p:cNvSpPr>
            <a:spLocks noChangeArrowheads="1"/>
          </p:cNvSpPr>
          <p:nvPr/>
        </p:nvSpPr>
        <p:spPr bwMode="auto">
          <a:xfrm>
            <a:off x="66294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41" name="Oval 69"/>
          <p:cNvSpPr>
            <a:spLocks noChangeArrowheads="1"/>
          </p:cNvSpPr>
          <p:nvPr/>
        </p:nvSpPr>
        <p:spPr bwMode="auto">
          <a:xfrm>
            <a:off x="6629400" y="434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42" name="Oval 70"/>
          <p:cNvSpPr>
            <a:spLocks noChangeArrowheads="1"/>
          </p:cNvSpPr>
          <p:nvPr/>
        </p:nvSpPr>
        <p:spPr bwMode="auto">
          <a:xfrm>
            <a:off x="66294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45123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45124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45125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45126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5127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5139" name="Rectangle 19"/>
          <p:cNvSpPr>
            <a:spLocks noChangeArrowheads="1"/>
          </p:cNvSpPr>
          <p:nvPr/>
        </p:nvSpPr>
        <p:spPr bwMode="auto">
          <a:xfrm>
            <a:off x="1219200" y="4202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5140" name="Rectangle 20"/>
          <p:cNvSpPr>
            <a:spLocks noChangeArrowheads="1"/>
          </p:cNvSpPr>
          <p:nvPr/>
        </p:nvSpPr>
        <p:spPr bwMode="auto">
          <a:xfrm>
            <a:off x="152400" y="4202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5141" name="Oval 21"/>
          <p:cNvSpPr>
            <a:spLocks noChangeArrowheads="1"/>
          </p:cNvSpPr>
          <p:nvPr/>
        </p:nvSpPr>
        <p:spPr bwMode="auto">
          <a:xfrm>
            <a:off x="711200" y="4481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5142" name="Oval 22"/>
          <p:cNvSpPr>
            <a:spLocks noChangeArrowheads="1"/>
          </p:cNvSpPr>
          <p:nvPr/>
        </p:nvSpPr>
        <p:spPr bwMode="auto">
          <a:xfrm>
            <a:off x="2133600" y="4468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43" name="AutoShape 23"/>
          <p:cNvSpPr>
            <a:spLocks noChangeArrowheads="1"/>
          </p:cNvSpPr>
          <p:nvPr/>
        </p:nvSpPr>
        <p:spPr bwMode="auto">
          <a:xfrm>
            <a:off x="2590800" y="4183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45144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145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146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149" name="Rectangle 29"/>
          <p:cNvSpPr>
            <a:spLocks noChangeArrowheads="1"/>
          </p:cNvSpPr>
          <p:nvPr/>
        </p:nvSpPr>
        <p:spPr bwMode="auto">
          <a:xfrm>
            <a:off x="3276600" y="4252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5150" name="Oval 30"/>
          <p:cNvSpPr>
            <a:spLocks noChangeArrowheads="1"/>
          </p:cNvSpPr>
          <p:nvPr/>
        </p:nvSpPr>
        <p:spPr bwMode="auto">
          <a:xfrm>
            <a:off x="3886200" y="4532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57" name="Rectangle 37"/>
          <p:cNvSpPr>
            <a:spLocks noChangeArrowheads="1"/>
          </p:cNvSpPr>
          <p:nvPr/>
        </p:nvSpPr>
        <p:spPr bwMode="auto">
          <a:xfrm>
            <a:off x="5029200" y="4227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158" name="Rectangle 38"/>
          <p:cNvSpPr>
            <a:spLocks noChangeArrowheads="1"/>
          </p:cNvSpPr>
          <p:nvPr/>
        </p:nvSpPr>
        <p:spPr bwMode="auto">
          <a:xfrm>
            <a:off x="6096000" y="4227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159" name="Rectangle 39"/>
          <p:cNvSpPr>
            <a:spLocks noChangeArrowheads="1"/>
          </p:cNvSpPr>
          <p:nvPr/>
        </p:nvSpPr>
        <p:spPr bwMode="auto">
          <a:xfrm>
            <a:off x="1219200" y="2921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5160" name="Rectangle 40"/>
          <p:cNvSpPr>
            <a:spLocks noChangeArrowheads="1"/>
          </p:cNvSpPr>
          <p:nvPr/>
        </p:nvSpPr>
        <p:spPr bwMode="auto">
          <a:xfrm>
            <a:off x="152400" y="2921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5161" name="Oval 41"/>
          <p:cNvSpPr>
            <a:spLocks noChangeArrowheads="1"/>
          </p:cNvSpPr>
          <p:nvPr/>
        </p:nvSpPr>
        <p:spPr bwMode="auto">
          <a:xfrm>
            <a:off x="711200" y="3200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5162" name="Rectangle 42"/>
          <p:cNvSpPr>
            <a:spLocks noChangeArrowheads="1"/>
          </p:cNvSpPr>
          <p:nvPr/>
        </p:nvSpPr>
        <p:spPr bwMode="auto">
          <a:xfrm>
            <a:off x="1219200" y="14906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5163" name="Oval 43"/>
          <p:cNvSpPr>
            <a:spLocks noChangeArrowheads="1"/>
          </p:cNvSpPr>
          <p:nvPr/>
        </p:nvSpPr>
        <p:spPr bwMode="auto">
          <a:xfrm>
            <a:off x="2133600" y="3187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64" name="Oval 44"/>
          <p:cNvSpPr>
            <a:spLocks noChangeArrowheads="1"/>
          </p:cNvSpPr>
          <p:nvPr/>
        </p:nvSpPr>
        <p:spPr bwMode="auto">
          <a:xfrm>
            <a:off x="2133600" y="1770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5165" name="Group 45"/>
          <p:cNvGrpSpPr>
            <a:grpSpLocks/>
          </p:cNvGrpSpPr>
          <p:nvPr/>
        </p:nvGrpSpPr>
        <p:grpSpPr bwMode="auto">
          <a:xfrm>
            <a:off x="152400" y="1465263"/>
            <a:ext cx="939800" cy="508000"/>
            <a:chOff x="96" y="4000"/>
            <a:chExt cx="592" cy="320"/>
          </a:xfrm>
        </p:grpSpPr>
        <p:sp>
          <p:nvSpPr>
            <p:cNvPr id="645166" name="Rectangle 4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5167" name="Oval 4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5168" name="AutoShape 48"/>
          <p:cNvSpPr>
            <a:spLocks noChangeArrowheads="1"/>
          </p:cNvSpPr>
          <p:nvPr/>
        </p:nvSpPr>
        <p:spPr bwMode="auto">
          <a:xfrm>
            <a:off x="2590800" y="1447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5169" name="AutoShape 49"/>
          <p:cNvSpPr>
            <a:spLocks noChangeArrowheads="1"/>
          </p:cNvSpPr>
          <p:nvPr/>
        </p:nvSpPr>
        <p:spPr bwMode="auto">
          <a:xfrm>
            <a:off x="2590800" y="2844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5170" name="Rectangle 50"/>
          <p:cNvSpPr>
            <a:spLocks noChangeArrowheads="1"/>
          </p:cNvSpPr>
          <p:nvPr/>
        </p:nvSpPr>
        <p:spPr bwMode="auto">
          <a:xfrm>
            <a:off x="3276600" y="2921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5171" name="Rectangle 51"/>
          <p:cNvSpPr>
            <a:spLocks noChangeArrowheads="1"/>
          </p:cNvSpPr>
          <p:nvPr/>
        </p:nvSpPr>
        <p:spPr bwMode="auto">
          <a:xfrm>
            <a:off x="3276600" y="14906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5172" name="Oval 52"/>
          <p:cNvSpPr>
            <a:spLocks noChangeArrowheads="1"/>
          </p:cNvSpPr>
          <p:nvPr/>
        </p:nvSpPr>
        <p:spPr bwMode="auto">
          <a:xfrm>
            <a:off x="3886200" y="1770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5173" name="Oval 53"/>
          <p:cNvSpPr>
            <a:spLocks noChangeArrowheads="1"/>
          </p:cNvSpPr>
          <p:nvPr/>
        </p:nvSpPr>
        <p:spPr bwMode="auto">
          <a:xfrm>
            <a:off x="3886200" y="3200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74" name="AutoShape 54"/>
          <p:cNvSpPr>
            <a:spLocks noChangeArrowheads="1"/>
          </p:cNvSpPr>
          <p:nvPr/>
        </p:nvSpPr>
        <p:spPr bwMode="auto">
          <a:xfrm>
            <a:off x="4343400" y="28336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5175" name="AutoShape 55"/>
          <p:cNvSpPr>
            <a:spLocks noChangeArrowheads="1"/>
          </p:cNvSpPr>
          <p:nvPr/>
        </p:nvSpPr>
        <p:spPr bwMode="auto">
          <a:xfrm>
            <a:off x="4343400" y="14652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5176" name="Rectangle 56"/>
          <p:cNvSpPr>
            <a:spLocks noChangeArrowheads="1"/>
          </p:cNvSpPr>
          <p:nvPr/>
        </p:nvSpPr>
        <p:spPr bwMode="auto">
          <a:xfrm>
            <a:off x="5029200" y="2971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177" name="Rectangle 57"/>
          <p:cNvSpPr>
            <a:spLocks noChangeArrowheads="1"/>
          </p:cNvSpPr>
          <p:nvPr/>
        </p:nvSpPr>
        <p:spPr bwMode="auto">
          <a:xfrm>
            <a:off x="6096000" y="2971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178" name="Rectangle 58"/>
          <p:cNvSpPr>
            <a:spLocks noChangeArrowheads="1"/>
          </p:cNvSpPr>
          <p:nvPr/>
        </p:nvSpPr>
        <p:spPr bwMode="auto">
          <a:xfrm>
            <a:off x="5029200" y="152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179" name="Rectangle 59"/>
          <p:cNvSpPr>
            <a:spLocks noChangeArrowheads="1"/>
          </p:cNvSpPr>
          <p:nvPr/>
        </p:nvSpPr>
        <p:spPr bwMode="auto">
          <a:xfrm>
            <a:off x="6096000" y="152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182" name="Oval 62"/>
          <p:cNvSpPr>
            <a:spLocks noChangeArrowheads="1"/>
          </p:cNvSpPr>
          <p:nvPr/>
        </p:nvSpPr>
        <p:spPr bwMode="auto">
          <a:xfrm>
            <a:off x="5562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183" name="Oval 63"/>
          <p:cNvSpPr>
            <a:spLocks noChangeArrowheads="1"/>
          </p:cNvSpPr>
          <p:nvPr/>
        </p:nvSpPr>
        <p:spPr bwMode="auto">
          <a:xfrm>
            <a:off x="5562600" y="3276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184" name="Oval 64"/>
          <p:cNvSpPr>
            <a:spLocks noChangeArrowheads="1"/>
          </p:cNvSpPr>
          <p:nvPr/>
        </p:nvSpPr>
        <p:spPr bwMode="auto">
          <a:xfrm>
            <a:off x="55626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185" name="Oval 65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88" name="Oval 68"/>
          <p:cNvSpPr>
            <a:spLocks noChangeArrowheads="1"/>
          </p:cNvSpPr>
          <p:nvPr/>
        </p:nvSpPr>
        <p:spPr bwMode="auto">
          <a:xfrm>
            <a:off x="66294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89" name="Oval 69"/>
          <p:cNvSpPr>
            <a:spLocks noChangeArrowheads="1"/>
          </p:cNvSpPr>
          <p:nvPr/>
        </p:nvSpPr>
        <p:spPr bwMode="auto">
          <a:xfrm>
            <a:off x="6629400" y="3276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90" name="Oval 70"/>
          <p:cNvSpPr>
            <a:spLocks noChangeArrowheads="1"/>
          </p:cNvSpPr>
          <p:nvPr/>
        </p:nvSpPr>
        <p:spPr bwMode="auto">
          <a:xfrm>
            <a:off x="66294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91" name="Rectangle 71"/>
          <p:cNvSpPr>
            <a:spLocks noChangeArrowheads="1"/>
          </p:cNvSpPr>
          <p:nvPr/>
        </p:nvSpPr>
        <p:spPr bwMode="auto">
          <a:xfrm>
            <a:off x="1219200" y="5330825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5192" name="Rectangle 72"/>
          <p:cNvSpPr>
            <a:spLocks noChangeArrowheads="1"/>
          </p:cNvSpPr>
          <p:nvPr/>
        </p:nvSpPr>
        <p:spPr bwMode="auto">
          <a:xfrm>
            <a:off x="152400" y="533082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5193" name="Oval 73"/>
          <p:cNvSpPr>
            <a:spLocks noChangeArrowheads="1"/>
          </p:cNvSpPr>
          <p:nvPr/>
        </p:nvSpPr>
        <p:spPr bwMode="auto">
          <a:xfrm>
            <a:off x="711200" y="5610225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5194" name="Rectangle 74"/>
          <p:cNvSpPr>
            <a:spLocks noChangeArrowheads="1"/>
          </p:cNvSpPr>
          <p:nvPr/>
        </p:nvSpPr>
        <p:spPr bwMode="auto">
          <a:xfrm>
            <a:off x="1219200" y="4797425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5195" name="Oval 75"/>
          <p:cNvSpPr>
            <a:spLocks noChangeArrowheads="1"/>
          </p:cNvSpPr>
          <p:nvPr/>
        </p:nvSpPr>
        <p:spPr bwMode="auto">
          <a:xfrm>
            <a:off x="2133600" y="5597525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96" name="Oval 76"/>
          <p:cNvSpPr>
            <a:spLocks noChangeArrowheads="1"/>
          </p:cNvSpPr>
          <p:nvPr/>
        </p:nvSpPr>
        <p:spPr bwMode="auto">
          <a:xfrm>
            <a:off x="2133600" y="5076825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5197" name="Group 77"/>
          <p:cNvGrpSpPr>
            <a:grpSpLocks/>
          </p:cNvGrpSpPr>
          <p:nvPr/>
        </p:nvGrpSpPr>
        <p:grpSpPr bwMode="auto">
          <a:xfrm>
            <a:off x="152400" y="4772025"/>
            <a:ext cx="939800" cy="508000"/>
            <a:chOff x="96" y="4000"/>
            <a:chExt cx="592" cy="320"/>
          </a:xfrm>
        </p:grpSpPr>
        <p:sp>
          <p:nvSpPr>
            <p:cNvPr id="645198" name="Rectangle 78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5199" name="Oval 79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5200" name="AutoShape 80"/>
          <p:cNvSpPr>
            <a:spLocks noChangeArrowheads="1"/>
          </p:cNvSpPr>
          <p:nvPr/>
        </p:nvSpPr>
        <p:spPr bwMode="auto">
          <a:xfrm>
            <a:off x="2590800" y="47545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5201" name="AutoShape 81"/>
          <p:cNvSpPr>
            <a:spLocks noChangeArrowheads="1"/>
          </p:cNvSpPr>
          <p:nvPr/>
        </p:nvSpPr>
        <p:spPr bwMode="auto">
          <a:xfrm>
            <a:off x="2590800" y="5254625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5202" name="Rectangle 82"/>
          <p:cNvSpPr>
            <a:spLocks noChangeArrowheads="1"/>
          </p:cNvSpPr>
          <p:nvPr/>
        </p:nvSpPr>
        <p:spPr bwMode="auto">
          <a:xfrm>
            <a:off x="3276600" y="533082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5203" name="Rectangle 83"/>
          <p:cNvSpPr>
            <a:spLocks noChangeArrowheads="1"/>
          </p:cNvSpPr>
          <p:nvPr/>
        </p:nvSpPr>
        <p:spPr bwMode="auto">
          <a:xfrm>
            <a:off x="3276600" y="479742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5204" name="Oval 84"/>
          <p:cNvSpPr>
            <a:spLocks noChangeArrowheads="1"/>
          </p:cNvSpPr>
          <p:nvPr/>
        </p:nvSpPr>
        <p:spPr bwMode="auto">
          <a:xfrm>
            <a:off x="3886200" y="5076825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5205" name="Oval 85"/>
          <p:cNvSpPr>
            <a:spLocks noChangeArrowheads="1"/>
          </p:cNvSpPr>
          <p:nvPr/>
        </p:nvSpPr>
        <p:spPr bwMode="auto">
          <a:xfrm>
            <a:off x="3886200" y="5610225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206" name="Rectangle 86"/>
          <p:cNvSpPr>
            <a:spLocks noChangeArrowheads="1"/>
          </p:cNvSpPr>
          <p:nvPr/>
        </p:nvSpPr>
        <p:spPr bwMode="auto">
          <a:xfrm>
            <a:off x="5029200" y="530225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207" name="Rectangle 87"/>
          <p:cNvSpPr>
            <a:spLocks noChangeArrowheads="1"/>
          </p:cNvSpPr>
          <p:nvPr/>
        </p:nvSpPr>
        <p:spPr bwMode="auto">
          <a:xfrm>
            <a:off x="6096000" y="530225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208" name="Rectangle 88"/>
          <p:cNvSpPr>
            <a:spLocks noChangeArrowheads="1"/>
          </p:cNvSpPr>
          <p:nvPr/>
        </p:nvSpPr>
        <p:spPr bwMode="auto">
          <a:xfrm>
            <a:off x="5029200" y="477202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209" name="Rectangle 89"/>
          <p:cNvSpPr>
            <a:spLocks noChangeArrowheads="1"/>
          </p:cNvSpPr>
          <p:nvPr/>
        </p:nvSpPr>
        <p:spPr bwMode="auto">
          <a:xfrm>
            <a:off x="6096000" y="477202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210" name="Oval 90"/>
          <p:cNvSpPr>
            <a:spLocks noChangeArrowheads="1"/>
          </p:cNvSpPr>
          <p:nvPr/>
        </p:nvSpPr>
        <p:spPr bwMode="auto">
          <a:xfrm>
            <a:off x="5562600" y="5573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211" name="Oval 91"/>
          <p:cNvSpPr>
            <a:spLocks noChangeArrowheads="1"/>
          </p:cNvSpPr>
          <p:nvPr/>
        </p:nvSpPr>
        <p:spPr bwMode="auto">
          <a:xfrm>
            <a:off x="5562600" y="5040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212" name="Oval 92"/>
          <p:cNvSpPr>
            <a:spLocks noChangeArrowheads="1"/>
          </p:cNvSpPr>
          <p:nvPr/>
        </p:nvSpPr>
        <p:spPr bwMode="auto">
          <a:xfrm>
            <a:off x="6629400" y="5573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213" name="Oval 93"/>
          <p:cNvSpPr>
            <a:spLocks noChangeArrowheads="1"/>
          </p:cNvSpPr>
          <p:nvPr/>
        </p:nvSpPr>
        <p:spPr bwMode="auto">
          <a:xfrm>
            <a:off x="6629400" y="5040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51267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51268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51269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51270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51271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51272" name="Rectangle 8"/>
          <p:cNvSpPr>
            <a:spLocks noChangeArrowheads="1"/>
          </p:cNvSpPr>
          <p:nvPr/>
        </p:nvSpPr>
        <p:spPr bwMode="auto">
          <a:xfrm>
            <a:off x="1219200" y="5319713"/>
            <a:ext cx="10668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51273" name="Rectangle 9"/>
          <p:cNvSpPr>
            <a:spLocks noChangeArrowheads="1"/>
          </p:cNvSpPr>
          <p:nvPr/>
        </p:nvSpPr>
        <p:spPr bwMode="auto">
          <a:xfrm>
            <a:off x="152400" y="5319713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51274" name="Oval 10"/>
          <p:cNvSpPr>
            <a:spLocks noChangeArrowheads="1"/>
          </p:cNvSpPr>
          <p:nvPr/>
        </p:nvSpPr>
        <p:spPr bwMode="auto">
          <a:xfrm>
            <a:off x="711200" y="5599113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51275" name="Rectangle 11"/>
          <p:cNvSpPr>
            <a:spLocks noChangeArrowheads="1"/>
          </p:cNvSpPr>
          <p:nvPr/>
        </p:nvSpPr>
        <p:spPr bwMode="auto">
          <a:xfrm>
            <a:off x="1219200" y="4786313"/>
            <a:ext cx="10668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51276" name="Oval 12"/>
          <p:cNvSpPr>
            <a:spLocks noChangeArrowheads="1"/>
          </p:cNvSpPr>
          <p:nvPr/>
        </p:nvSpPr>
        <p:spPr bwMode="auto">
          <a:xfrm>
            <a:off x="2133600" y="5586413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277" name="Oval 13"/>
          <p:cNvSpPr>
            <a:spLocks noChangeArrowheads="1"/>
          </p:cNvSpPr>
          <p:nvPr/>
        </p:nvSpPr>
        <p:spPr bwMode="auto">
          <a:xfrm>
            <a:off x="2133600" y="5065713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51278" name="Group 14"/>
          <p:cNvGrpSpPr>
            <a:grpSpLocks/>
          </p:cNvGrpSpPr>
          <p:nvPr/>
        </p:nvGrpSpPr>
        <p:grpSpPr bwMode="auto">
          <a:xfrm>
            <a:off x="152400" y="4760913"/>
            <a:ext cx="939800" cy="508000"/>
            <a:chOff x="96" y="4000"/>
            <a:chExt cx="592" cy="320"/>
          </a:xfrm>
        </p:grpSpPr>
        <p:sp>
          <p:nvSpPr>
            <p:cNvPr id="651279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rgbClr val="FF66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51280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66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51281" name="AutoShape 17"/>
          <p:cNvSpPr>
            <a:spLocks noChangeArrowheads="1"/>
          </p:cNvSpPr>
          <p:nvPr/>
        </p:nvSpPr>
        <p:spPr bwMode="auto">
          <a:xfrm>
            <a:off x="2590800" y="4743450"/>
            <a:ext cx="457200" cy="457200"/>
          </a:xfrm>
          <a:prstGeom prst="triangle">
            <a:avLst>
              <a:gd name="adj" fmla="val 50000"/>
            </a:avLst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51282" name="AutoShape 18"/>
          <p:cNvSpPr>
            <a:spLocks noChangeArrowheads="1"/>
          </p:cNvSpPr>
          <p:nvPr/>
        </p:nvSpPr>
        <p:spPr bwMode="auto">
          <a:xfrm>
            <a:off x="2590800" y="5243513"/>
            <a:ext cx="457200" cy="457200"/>
          </a:xfrm>
          <a:prstGeom prst="triangle">
            <a:avLst>
              <a:gd name="adj" fmla="val 50000"/>
            </a:avLst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51283" name="Rectangle 19"/>
          <p:cNvSpPr>
            <a:spLocks noChangeArrowheads="1"/>
          </p:cNvSpPr>
          <p:nvPr/>
        </p:nvSpPr>
        <p:spPr bwMode="auto">
          <a:xfrm>
            <a:off x="1219200" y="4202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51284" name="Rectangle 20"/>
          <p:cNvSpPr>
            <a:spLocks noChangeArrowheads="1"/>
          </p:cNvSpPr>
          <p:nvPr/>
        </p:nvSpPr>
        <p:spPr bwMode="auto">
          <a:xfrm>
            <a:off x="152400" y="4202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51285" name="Oval 21"/>
          <p:cNvSpPr>
            <a:spLocks noChangeArrowheads="1"/>
          </p:cNvSpPr>
          <p:nvPr/>
        </p:nvSpPr>
        <p:spPr bwMode="auto">
          <a:xfrm>
            <a:off x="711200" y="4481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51286" name="Oval 22"/>
          <p:cNvSpPr>
            <a:spLocks noChangeArrowheads="1"/>
          </p:cNvSpPr>
          <p:nvPr/>
        </p:nvSpPr>
        <p:spPr bwMode="auto">
          <a:xfrm>
            <a:off x="2133600" y="4468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287" name="AutoShape 23"/>
          <p:cNvSpPr>
            <a:spLocks noChangeArrowheads="1"/>
          </p:cNvSpPr>
          <p:nvPr/>
        </p:nvSpPr>
        <p:spPr bwMode="auto">
          <a:xfrm>
            <a:off x="2590800" y="4183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51288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289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290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291" name="Rectangle 27"/>
          <p:cNvSpPr>
            <a:spLocks noChangeArrowheads="1"/>
          </p:cNvSpPr>
          <p:nvPr/>
        </p:nvSpPr>
        <p:spPr bwMode="auto">
          <a:xfrm>
            <a:off x="3276600" y="5319713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51292" name="Rectangle 28"/>
          <p:cNvSpPr>
            <a:spLocks noChangeArrowheads="1"/>
          </p:cNvSpPr>
          <p:nvPr/>
        </p:nvSpPr>
        <p:spPr bwMode="auto">
          <a:xfrm>
            <a:off x="3276600" y="4786313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51293" name="Rectangle 29"/>
          <p:cNvSpPr>
            <a:spLocks noChangeArrowheads="1"/>
          </p:cNvSpPr>
          <p:nvPr/>
        </p:nvSpPr>
        <p:spPr bwMode="auto">
          <a:xfrm>
            <a:off x="3276600" y="4252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51294" name="Oval 30"/>
          <p:cNvSpPr>
            <a:spLocks noChangeArrowheads="1"/>
          </p:cNvSpPr>
          <p:nvPr/>
        </p:nvSpPr>
        <p:spPr bwMode="auto">
          <a:xfrm>
            <a:off x="3886200" y="4532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295" name="Oval 31"/>
          <p:cNvSpPr>
            <a:spLocks noChangeArrowheads="1"/>
          </p:cNvSpPr>
          <p:nvPr/>
        </p:nvSpPr>
        <p:spPr bwMode="auto">
          <a:xfrm>
            <a:off x="3886200" y="5065713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51296" name="Oval 32"/>
          <p:cNvSpPr>
            <a:spLocks noChangeArrowheads="1"/>
          </p:cNvSpPr>
          <p:nvPr/>
        </p:nvSpPr>
        <p:spPr bwMode="auto">
          <a:xfrm>
            <a:off x="3886200" y="5599113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297" name="Rectangle 33"/>
          <p:cNvSpPr>
            <a:spLocks noChangeArrowheads="1"/>
          </p:cNvSpPr>
          <p:nvPr/>
        </p:nvSpPr>
        <p:spPr bwMode="auto">
          <a:xfrm>
            <a:off x="5029200" y="5291138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298" name="Rectangle 34"/>
          <p:cNvSpPr>
            <a:spLocks noChangeArrowheads="1"/>
          </p:cNvSpPr>
          <p:nvPr/>
        </p:nvSpPr>
        <p:spPr bwMode="auto">
          <a:xfrm>
            <a:off x="6096000" y="5291138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299" name="Rectangle 35"/>
          <p:cNvSpPr>
            <a:spLocks noChangeArrowheads="1"/>
          </p:cNvSpPr>
          <p:nvPr/>
        </p:nvSpPr>
        <p:spPr bwMode="auto">
          <a:xfrm>
            <a:off x="5029200" y="4760913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300" name="Rectangle 36"/>
          <p:cNvSpPr>
            <a:spLocks noChangeArrowheads="1"/>
          </p:cNvSpPr>
          <p:nvPr/>
        </p:nvSpPr>
        <p:spPr bwMode="auto">
          <a:xfrm>
            <a:off x="6096000" y="4760913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301" name="Rectangle 37"/>
          <p:cNvSpPr>
            <a:spLocks noChangeArrowheads="1"/>
          </p:cNvSpPr>
          <p:nvPr/>
        </p:nvSpPr>
        <p:spPr bwMode="auto">
          <a:xfrm>
            <a:off x="5029200" y="4227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302" name="Rectangle 38"/>
          <p:cNvSpPr>
            <a:spLocks noChangeArrowheads="1"/>
          </p:cNvSpPr>
          <p:nvPr/>
        </p:nvSpPr>
        <p:spPr bwMode="auto">
          <a:xfrm>
            <a:off x="6096000" y="4227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303" name="Rectangle 39"/>
          <p:cNvSpPr>
            <a:spLocks noChangeArrowheads="1"/>
          </p:cNvSpPr>
          <p:nvPr/>
        </p:nvSpPr>
        <p:spPr bwMode="auto">
          <a:xfrm>
            <a:off x="1219200" y="2921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51304" name="Rectangle 40"/>
          <p:cNvSpPr>
            <a:spLocks noChangeArrowheads="1"/>
          </p:cNvSpPr>
          <p:nvPr/>
        </p:nvSpPr>
        <p:spPr bwMode="auto">
          <a:xfrm>
            <a:off x="152400" y="2921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51305" name="Oval 41"/>
          <p:cNvSpPr>
            <a:spLocks noChangeArrowheads="1"/>
          </p:cNvSpPr>
          <p:nvPr/>
        </p:nvSpPr>
        <p:spPr bwMode="auto">
          <a:xfrm>
            <a:off x="711200" y="3200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51306" name="Rectangle 42"/>
          <p:cNvSpPr>
            <a:spLocks noChangeArrowheads="1"/>
          </p:cNvSpPr>
          <p:nvPr/>
        </p:nvSpPr>
        <p:spPr bwMode="auto">
          <a:xfrm>
            <a:off x="1219200" y="14906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51307" name="Oval 43"/>
          <p:cNvSpPr>
            <a:spLocks noChangeArrowheads="1"/>
          </p:cNvSpPr>
          <p:nvPr/>
        </p:nvSpPr>
        <p:spPr bwMode="auto">
          <a:xfrm>
            <a:off x="2133600" y="3187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08" name="Oval 44"/>
          <p:cNvSpPr>
            <a:spLocks noChangeArrowheads="1"/>
          </p:cNvSpPr>
          <p:nvPr/>
        </p:nvSpPr>
        <p:spPr bwMode="auto">
          <a:xfrm>
            <a:off x="2133600" y="1770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51309" name="Group 45"/>
          <p:cNvGrpSpPr>
            <a:grpSpLocks/>
          </p:cNvGrpSpPr>
          <p:nvPr/>
        </p:nvGrpSpPr>
        <p:grpSpPr bwMode="auto">
          <a:xfrm>
            <a:off x="152400" y="1465263"/>
            <a:ext cx="939800" cy="508000"/>
            <a:chOff x="96" y="4000"/>
            <a:chExt cx="592" cy="320"/>
          </a:xfrm>
        </p:grpSpPr>
        <p:sp>
          <p:nvSpPr>
            <p:cNvPr id="651310" name="Rectangle 4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51311" name="Oval 4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51312" name="AutoShape 48"/>
          <p:cNvSpPr>
            <a:spLocks noChangeArrowheads="1"/>
          </p:cNvSpPr>
          <p:nvPr/>
        </p:nvSpPr>
        <p:spPr bwMode="auto">
          <a:xfrm>
            <a:off x="2590800" y="1447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51313" name="AutoShape 49"/>
          <p:cNvSpPr>
            <a:spLocks noChangeArrowheads="1"/>
          </p:cNvSpPr>
          <p:nvPr/>
        </p:nvSpPr>
        <p:spPr bwMode="auto">
          <a:xfrm>
            <a:off x="2590800" y="2844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51314" name="Rectangle 50"/>
          <p:cNvSpPr>
            <a:spLocks noChangeArrowheads="1"/>
          </p:cNvSpPr>
          <p:nvPr/>
        </p:nvSpPr>
        <p:spPr bwMode="auto">
          <a:xfrm>
            <a:off x="3276600" y="2921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51315" name="Rectangle 51"/>
          <p:cNvSpPr>
            <a:spLocks noChangeArrowheads="1"/>
          </p:cNvSpPr>
          <p:nvPr/>
        </p:nvSpPr>
        <p:spPr bwMode="auto">
          <a:xfrm>
            <a:off x="3276600" y="14906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51316" name="Oval 52"/>
          <p:cNvSpPr>
            <a:spLocks noChangeArrowheads="1"/>
          </p:cNvSpPr>
          <p:nvPr/>
        </p:nvSpPr>
        <p:spPr bwMode="auto">
          <a:xfrm>
            <a:off x="3886200" y="1770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51317" name="Oval 53"/>
          <p:cNvSpPr>
            <a:spLocks noChangeArrowheads="1"/>
          </p:cNvSpPr>
          <p:nvPr/>
        </p:nvSpPr>
        <p:spPr bwMode="auto">
          <a:xfrm>
            <a:off x="3886200" y="3200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18" name="AutoShape 54"/>
          <p:cNvSpPr>
            <a:spLocks noChangeArrowheads="1"/>
          </p:cNvSpPr>
          <p:nvPr/>
        </p:nvSpPr>
        <p:spPr bwMode="auto">
          <a:xfrm>
            <a:off x="4343400" y="28336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51319" name="AutoShape 55"/>
          <p:cNvSpPr>
            <a:spLocks noChangeArrowheads="1"/>
          </p:cNvSpPr>
          <p:nvPr/>
        </p:nvSpPr>
        <p:spPr bwMode="auto">
          <a:xfrm>
            <a:off x="4343400" y="14652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51320" name="Rectangle 56"/>
          <p:cNvSpPr>
            <a:spLocks noChangeArrowheads="1"/>
          </p:cNvSpPr>
          <p:nvPr/>
        </p:nvSpPr>
        <p:spPr bwMode="auto">
          <a:xfrm>
            <a:off x="5029200" y="2971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321" name="Rectangle 57"/>
          <p:cNvSpPr>
            <a:spLocks noChangeArrowheads="1"/>
          </p:cNvSpPr>
          <p:nvPr/>
        </p:nvSpPr>
        <p:spPr bwMode="auto">
          <a:xfrm>
            <a:off x="6096000" y="2971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322" name="Rectangle 58"/>
          <p:cNvSpPr>
            <a:spLocks noChangeArrowheads="1"/>
          </p:cNvSpPr>
          <p:nvPr/>
        </p:nvSpPr>
        <p:spPr bwMode="auto">
          <a:xfrm>
            <a:off x="5029200" y="152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323" name="Rectangle 59"/>
          <p:cNvSpPr>
            <a:spLocks noChangeArrowheads="1"/>
          </p:cNvSpPr>
          <p:nvPr/>
        </p:nvSpPr>
        <p:spPr bwMode="auto">
          <a:xfrm>
            <a:off x="6096000" y="152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324" name="Oval 60"/>
          <p:cNvSpPr>
            <a:spLocks noChangeArrowheads="1"/>
          </p:cNvSpPr>
          <p:nvPr/>
        </p:nvSpPr>
        <p:spPr bwMode="auto">
          <a:xfrm>
            <a:off x="5562600" y="5562600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325" name="Oval 61"/>
          <p:cNvSpPr>
            <a:spLocks noChangeArrowheads="1"/>
          </p:cNvSpPr>
          <p:nvPr/>
        </p:nvSpPr>
        <p:spPr bwMode="auto">
          <a:xfrm>
            <a:off x="5562600" y="5029200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326" name="Oval 62"/>
          <p:cNvSpPr>
            <a:spLocks noChangeArrowheads="1"/>
          </p:cNvSpPr>
          <p:nvPr/>
        </p:nvSpPr>
        <p:spPr bwMode="auto">
          <a:xfrm>
            <a:off x="5562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327" name="Oval 63"/>
          <p:cNvSpPr>
            <a:spLocks noChangeArrowheads="1"/>
          </p:cNvSpPr>
          <p:nvPr/>
        </p:nvSpPr>
        <p:spPr bwMode="auto">
          <a:xfrm>
            <a:off x="5562600" y="3276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328" name="Oval 64"/>
          <p:cNvSpPr>
            <a:spLocks noChangeArrowheads="1"/>
          </p:cNvSpPr>
          <p:nvPr/>
        </p:nvSpPr>
        <p:spPr bwMode="auto">
          <a:xfrm>
            <a:off x="55626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329" name="Oval 65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30" name="Oval 66"/>
          <p:cNvSpPr>
            <a:spLocks noChangeArrowheads="1"/>
          </p:cNvSpPr>
          <p:nvPr/>
        </p:nvSpPr>
        <p:spPr bwMode="auto">
          <a:xfrm>
            <a:off x="6629400" y="5562600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31" name="Oval 67"/>
          <p:cNvSpPr>
            <a:spLocks noChangeArrowheads="1"/>
          </p:cNvSpPr>
          <p:nvPr/>
        </p:nvSpPr>
        <p:spPr bwMode="auto">
          <a:xfrm>
            <a:off x="6629400" y="5029200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32" name="Oval 68"/>
          <p:cNvSpPr>
            <a:spLocks noChangeArrowheads="1"/>
          </p:cNvSpPr>
          <p:nvPr/>
        </p:nvSpPr>
        <p:spPr bwMode="auto">
          <a:xfrm>
            <a:off x="66294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33" name="Oval 69"/>
          <p:cNvSpPr>
            <a:spLocks noChangeArrowheads="1"/>
          </p:cNvSpPr>
          <p:nvPr/>
        </p:nvSpPr>
        <p:spPr bwMode="auto">
          <a:xfrm>
            <a:off x="6629400" y="3276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34" name="Oval 70"/>
          <p:cNvSpPr>
            <a:spLocks noChangeArrowheads="1"/>
          </p:cNvSpPr>
          <p:nvPr/>
        </p:nvSpPr>
        <p:spPr bwMode="auto">
          <a:xfrm>
            <a:off x="66294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51365" name="Group 101"/>
          <p:cNvGrpSpPr>
            <a:grpSpLocks/>
          </p:cNvGrpSpPr>
          <p:nvPr/>
        </p:nvGrpSpPr>
        <p:grpSpPr bwMode="auto">
          <a:xfrm>
            <a:off x="1752600" y="5867400"/>
            <a:ext cx="3657600" cy="485775"/>
            <a:chOff x="1104" y="3696"/>
            <a:chExt cx="2304" cy="306"/>
          </a:xfrm>
        </p:grpSpPr>
        <p:sp>
          <p:nvSpPr>
            <p:cNvPr id="651335" name="AutoShape 71"/>
            <p:cNvSpPr>
              <a:spLocks noChangeArrowheads="1"/>
            </p:cNvSpPr>
            <p:nvPr/>
          </p:nvSpPr>
          <p:spPr bwMode="auto">
            <a:xfrm>
              <a:off x="1998" y="3696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Expr</a:t>
              </a:r>
            </a:p>
          </p:txBody>
        </p:sp>
        <p:cxnSp>
          <p:nvCxnSpPr>
            <p:cNvPr id="651336" name="AutoShape 72"/>
            <p:cNvCxnSpPr>
              <a:cxnSpLocks noChangeShapeType="1"/>
              <a:stCxn id="651335" idx="2"/>
              <a:endCxn id="651267" idx="0"/>
            </p:cNvCxnSpPr>
            <p:nvPr/>
          </p:nvCxnSpPr>
          <p:spPr bwMode="auto">
            <a:xfrm flipH="1">
              <a:off x="1104" y="3888"/>
              <a:ext cx="1206" cy="1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37" name="AutoShape 73"/>
            <p:cNvCxnSpPr>
              <a:cxnSpLocks noChangeShapeType="1"/>
              <a:stCxn id="651335" idx="2"/>
              <a:endCxn id="651289" idx="0"/>
            </p:cNvCxnSpPr>
            <p:nvPr/>
          </p:nvCxnSpPr>
          <p:spPr bwMode="auto">
            <a:xfrm flipH="1">
              <a:off x="2304" y="3888"/>
              <a:ext cx="6" cy="1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38" name="AutoShape 74"/>
            <p:cNvCxnSpPr>
              <a:cxnSpLocks noChangeShapeType="1"/>
              <a:stCxn id="651335" idx="2"/>
              <a:endCxn id="651288" idx="0"/>
            </p:cNvCxnSpPr>
            <p:nvPr/>
          </p:nvCxnSpPr>
          <p:spPr bwMode="auto">
            <a:xfrm>
              <a:off x="2310" y="3888"/>
              <a:ext cx="1098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1366" name="Group 102"/>
          <p:cNvGrpSpPr>
            <a:grpSpLocks/>
          </p:cNvGrpSpPr>
          <p:nvPr/>
        </p:nvGrpSpPr>
        <p:grpSpPr bwMode="auto">
          <a:xfrm>
            <a:off x="1752600" y="3429000"/>
            <a:ext cx="4724400" cy="823913"/>
            <a:chOff x="1104" y="2160"/>
            <a:chExt cx="2976" cy="519"/>
          </a:xfrm>
        </p:grpSpPr>
        <p:sp>
          <p:nvSpPr>
            <p:cNvPr id="651339" name="AutoShape 75"/>
            <p:cNvSpPr>
              <a:spLocks noChangeArrowheads="1"/>
            </p:cNvSpPr>
            <p:nvPr/>
          </p:nvSpPr>
          <p:spPr bwMode="auto">
            <a:xfrm>
              <a:off x="1440" y="2352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Expr</a:t>
              </a:r>
            </a:p>
          </p:txBody>
        </p:sp>
        <p:sp>
          <p:nvSpPr>
            <p:cNvPr id="651340" name="AutoShape 76"/>
            <p:cNvSpPr>
              <a:spLocks noChangeArrowheads="1"/>
            </p:cNvSpPr>
            <p:nvPr/>
          </p:nvSpPr>
          <p:spPr bwMode="auto">
            <a:xfrm>
              <a:off x="2304" y="2160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Expr</a:t>
              </a:r>
            </a:p>
          </p:txBody>
        </p:sp>
        <p:cxnSp>
          <p:nvCxnSpPr>
            <p:cNvPr id="651341" name="AutoShape 77"/>
            <p:cNvCxnSpPr>
              <a:cxnSpLocks noChangeShapeType="1"/>
              <a:stCxn id="651339" idx="2"/>
              <a:endCxn id="651283" idx="0"/>
            </p:cNvCxnSpPr>
            <p:nvPr/>
          </p:nvCxnSpPr>
          <p:spPr bwMode="auto">
            <a:xfrm flipH="1">
              <a:off x="1104" y="2544"/>
              <a:ext cx="648" cy="1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42" name="AutoShape 78"/>
            <p:cNvCxnSpPr>
              <a:cxnSpLocks noChangeShapeType="1"/>
              <a:stCxn id="651339" idx="2"/>
              <a:endCxn id="651287" idx="0"/>
            </p:cNvCxnSpPr>
            <p:nvPr/>
          </p:nvCxnSpPr>
          <p:spPr bwMode="auto">
            <a:xfrm>
              <a:off x="1752" y="2544"/>
              <a:ext cx="24" cy="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43" name="AutoShape 79"/>
            <p:cNvCxnSpPr>
              <a:cxnSpLocks noChangeShapeType="1"/>
              <a:stCxn id="651339" idx="2"/>
              <a:endCxn id="651293" idx="0"/>
            </p:cNvCxnSpPr>
            <p:nvPr/>
          </p:nvCxnSpPr>
          <p:spPr bwMode="auto">
            <a:xfrm>
              <a:off x="1752" y="2544"/>
              <a:ext cx="552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44" name="AutoShape 80"/>
            <p:cNvCxnSpPr>
              <a:cxnSpLocks noChangeShapeType="1"/>
              <a:stCxn id="651340" idx="2"/>
              <a:endCxn id="651339" idx="0"/>
            </p:cNvCxnSpPr>
            <p:nvPr/>
          </p:nvCxnSpPr>
          <p:spPr bwMode="auto">
            <a:xfrm flipH="1">
              <a:off x="1752" y="2352"/>
              <a:ext cx="8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45" name="AutoShape 81"/>
            <p:cNvCxnSpPr>
              <a:cxnSpLocks noChangeShapeType="1"/>
              <a:stCxn id="651340" idx="2"/>
              <a:endCxn id="651301" idx="0"/>
            </p:cNvCxnSpPr>
            <p:nvPr/>
          </p:nvCxnSpPr>
          <p:spPr bwMode="auto">
            <a:xfrm>
              <a:off x="2616" y="2352"/>
              <a:ext cx="792" cy="3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46" name="AutoShape 82"/>
            <p:cNvCxnSpPr>
              <a:cxnSpLocks noChangeShapeType="1"/>
              <a:stCxn id="651340" idx="2"/>
              <a:endCxn id="651302" idx="0"/>
            </p:cNvCxnSpPr>
            <p:nvPr/>
          </p:nvCxnSpPr>
          <p:spPr bwMode="auto">
            <a:xfrm>
              <a:off x="2616" y="2352"/>
              <a:ext cx="1464" cy="3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1369" name="Group 105"/>
          <p:cNvGrpSpPr>
            <a:grpSpLocks/>
          </p:cNvGrpSpPr>
          <p:nvPr/>
        </p:nvGrpSpPr>
        <p:grpSpPr bwMode="auto">
          <a:xfrm>
            <a:off x="1752600" y="2057400"/>
            <a:ext cx="4724400" cy="914400"/>
            <a:chOff x="1104" y="1296"/>
            <a:chExt cx="2976" cy="576"/>
          </a:xfrm>
        </p:grpSpPr>
        <p:cxnSp>
          <p:nvCxnSpPr>
            <p:cNvPr id="651352" name="AutoShape 88"/>
            <p:cNvCxnSpPr>
              <a:cxnSpLocks noChangeShapeType="1"/>
              <a:stCxn id="651348" idx="2"/>
              <a:endCxn id="651318" idx="0"/>
            </p:cNvCxnSpPr>
            <p:nvPr/>
          </p:nvCxnSpPr>
          <p:spPr bwMode="auto">
            <a:xfrm>
              <a:off x="1752" y="1728"/>
              <a:ext cx="1128" cy="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1347" name="AutoShape 83"/>
            <p:cNvSpPr>
              <a:spLocks noChangeArrowheads="1"/>
            </p:cNvSpPr>
            <p:nvPr/>
          </p:nvSpPr>
          <p:spPr bwMode="auto">
            <a:xfrm>
              <a:off x="2400" y="1296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Expr</a:t>
              </a:r>
            </a:p>
          </p:txBody>
        </p:sp>
        <p:sp>
          <p:nvSpPr>
            <p:cNvPr id="651348" name="AutoShape 84"/>
            <p:cNvSpPr>
              <a:spLocks noChangeArrowheads="1"/>
            </p:cNvSpPr>
            <p:nvPr/>
          </p:nvSpPr>
          <p:spPr bwMode="auto">
            <a:xfrm>
              <a:off x="1344" y="1536"/>
              <a:ext cx="816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FuncCall</a:t>
              </a:r>
            </a:p>
          </p:txBody>
        </p:sp>
        <p:cxnSp>
          <p:nvCxnSpPr>
            <p:cNvPr id="651349" name="AutoShape 85"/>
            <p:cNvCxnSpPr>
              <a:cxnSpLocks noChangeShapeType="1"/>
              <a:stCxn id="651348" idx="2"/>
              <a:endCxn id="651303" idx="0"/>
            </p:cNvCxnSpPr>
            <p:nvPr/>
          </p:nvCxnSpPr>
          <p:spPr bwMode="auto">
            <a:xfrm flipH="1">
              <a:off x="1104" y="1728"/>
              <a:ext cx="648" cy="1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0" name="AutoShape 86"/>
            <p:cNvCxnSpPr>
              <a:cxnSpLocks noChangeShapeType="1"/>
              <a:stCxn id="651348" idx="2"/>
              <a:endCxn id="651313" idx="0"/>
            </p:cNvCxnSpPr>
            <p:nvPr/>
          </p:nvCxnSpPr>
          <p:spPr bwMode="auto">
            <a:xfrm>
              <a:off x="1752" y="1728"/>
              <a:ext cx="24" cy="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1" name="AutoShape 87"/>
            <p:cNvCxnSpPr>
              <a:cxnSpLocks noChangeShapeType="1"/>
              <a:stCxn id="651348" idx="2"/>
              <a:endCxn id="651314" idx="0"/>
            </p:cNvCxnSpPr>
            <p:nvPr/>
          </p:nvCxnSpPr>
          <p:spPr bwMode="auto">
            <a:xfrm>
              <a:off x="1752" y="1728"/>
              <a:ext cx="552" cy="1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3" name="AutoShape 89"/>
            <p:cNvCxnSpPr>
              <a:cxnSpLocks noChangeShapeType="1"/>
              <a:stCxn id="651347" idx="2"/>
              <a:endCxn id="651348" idx="0"/>
            </p:cNvCxnSpPr>
            <p:nvPr/>
          </p:nvCxnSpPr>
          <p:spPr bwMode="auto">
            <a:xfrm flipH="1">
              <a:off x="1752" y="1488"/>
              <a:ext cx="960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4" name="AutoShape 90"/>
            <p:cNvCxnSpPr>
              <a:cxnSpLocks noChangeShapeType="1"/>
              <a:stCxn id="651347" idx="2"/>
              <a:endCxn id="651320" idx="0"/>
            </p:cNvCxnSpPr>
            <p:nvPr/>
          </p:nvCxnSpPr>
          <p:spPr bwMode="auto">
            <a:xfrm>
              <a:off x="2712" y="1488"/>
              <a:ext cx="69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5" name="AutoShape 91"/>
            <p:cNvCxnSpPr>
              <a:cxnSpLocks noChangeShapeType="1"/>
              <a:stCxn id="651347" idx="2"/>
              <a:endCxn id="651321" idx="0"/>
            </p:cNvCxnSpPr>
            <p:nvPr/>
          </p:nvCxnSpPr>
          <p:spPr bwMode="auto">
            <a:xfrm>
              <a:off x="2712" y="1488"/>
              <a:ext cx="1368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1370" name="Group 106"/>
          <p:cNvGrpSpPr>
            <a:grpSpLocks/>
          </p:cNvGrpSpPr>
          <p:nvPr/>
        </p:nvGrpSpPr>
        <p:grpSpPr bwMode="auto">
          <a:xfrm>
            <a:off x="1752600" y="457200"/>
            <a:ext cx="4724400" cy="1066800"/>
            <a:chOff x="1104" y="288"/>
            <a:chExt cx="2976" cy="672"/>
          </a:xfrm>
        </p:grpSpPr>
        <p:cxnSp>
          <p:nvCxnSpPr>
            <p:cNvPr id="651361" name="AutoShape 97"/>
            <p:cNvCxnSpPr>
              <a:cxnSpLocks noChangeShapeType="1"/>
              <a:stCxn id="651357" idx="2"/>
              <a:endCxn id="651319" idx="0"/>
            </p:cNvCxnSpPr>
            <p:nvPr/>
          </p:nvCxnSpPr>
          <p:spPr bwMode="auto">
            <a:xfrm>
              <a:off x="1848" y="768"/>
              <a:ext cx="1032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1356" name="AutoShape 92"/>
            <p:cNvSpPr>
              <a:spLocks noChangeArrowheads="1"/>
            </p:cNvSpPr>
            <p:nvPr/>
          </p:nvSpPr>
          <p:spPr bwMode="auto">
            <a:xfrm>
              <a:off x="2496" y="288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Expr</a:t>
              </a:r>
            </a:p>
          </p:txBody>
        </p:sp>
        <p:sp>
          <p:nvSpPr>
            <p:cNvPr id="651357" name="AutoShape 93"/>
            <p:cNvSpPr>
              <a:spLocks noChangeArrowheads="1"/>
            </p:cNvSpPr>
            <p:nvPr/>
          </p:nvSpPr>
          <p:spPr bwMode="auto">
            <a:xfrm>
              <a:off x="1440" y="576"/>
              <a:ext cx="816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FuncCall</a:t>
              </a:r>
            </a:p>
          </p:txBody>
        </p:sp>
        <p:cxnSp>
          <p:nvCxnSpPr>
            <p:cNvPr id="651358" name="AutoShape 94"/>
            <p:cNvCxnSpPr>
              <a:cxnSpLocks noChangeShapeType="1"/>
              <a:stCxn id="651357" idx="2"/>
              <a:endCxn id="651306" idx="0"/>
            </p:cNvCxnSpPr>
            <p:nvPr/>
          </p:nvCxnSpPr>
          <p:spPr bwMode="auto">
            <a:xfrm flipH="1">
              <a:off x="1104" y="768"/>
              <a:ext cx="744" cy="1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9" name="AutoShape 95"/>
            <p:cNvCxnSpPr>
              <a:cxnSpLocks noChangeShapeType="1"/>
              <a:stCxn id="651357" idx="2"/>
              <a:endCxn id="651312" idx="0"/>
            </p:cNvCxnSpPr>
            <p:nvPr/>
          </p:nvCxnSpPr>
          <p:spPr bwMode="auto">
            <a:xfrm flipH="1">
              <a:off x="1776" y="768"/>
              <a:ext cx="7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60" name="AutoShape 96"/>
            <p:cNvCxnSpPr>
              <a:cxnSpLocks noChangeShapeType="1"/>
              <a:stCxn id="651357" idx="2"/>
              <a:endCxn id="651315" idx="0"/>
            </p:cNvCxnSpPr>
            <p:nvPr/>
          </p:nvCxnSpPr>
          <p:spPr bwMode="auto">
            <a:xfrm>
              <a:off x="1848" y="768"/>
              <a:ext cx="456" cy="1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62" name="AutoShape 98"/>
            <p:cNvCxnSpPr>
              <a:cxnSpLocks noChangeShapeType="1"/>
              <a:stCxn id="651356" idx="2"/>
              <a:endCxn id="651357" idx="0"/>
            </p:cNvCxnSpPr>
            <p:nvPr/>
          </p:nvCxnSpPr>
          <p:spPr bwMode="auto">
            <a:xfrm flipH="1">
              <a:off x="1848" y="480"/>
              <a:ext cx="96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63" name="AutoShape 99"/>
            <p:cNvCxnSpPr>
              <a:cxnSpLocks noChangeShapeType="1"/>
              <a:stCxn id="651356" idx="2"/>
              <a:endCxn id="651322" idx="0"/>
            </p:cNvCxnSpPr>
            <p:nvPr/>
          </p:nvCxnSpPr>
          <p:spPr bwMode="auto">
            <a:xfrm>
              <a:off x="2808" y="480"/>
              <a:ext cx="600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64" name="AutoShape 100"/>
            <p:cNvCxnSpPr>
              <a:cxnSpLocks noChangeShapeType="1"/>
              <a:stCxn id="651356" idx="2"/>
              <a:endCxn id="651323" idx="0"/>
            </p:cNvCxnSpPr>
            <p:nvPr/>
          </p:nvCxnSpPr>
          <p:spPr bwMode="auto">
            <a:xfrm>
              <a:off x="2808" y="480"/>
              <a:ext cx="1272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Summary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00600"/>
          </a:xfrm>
        </p:spPr>
        <p:txBody>
          <a:bodyPr/>
          <a:lstStyle/>
          <a:p>
            <a:r>
              <a:rPr lang="en-US"/>
              <a:t>Generalized traditional GLR algorithm</a:t>
            </a:r>
          </a:p>
          <a:p>
            <a:r>
              <a:rPr lang="en-US"/>
              <a:t>Many algorithm and engineering challenges</a:t>
            </a:r>
          </a:p>
          <a:p>
            <a:pPr lvl="1"/>
            <a:r>
              <a:rPr lang="en-US"/>
              <a:t>New combined lexer and parser generator</a:t>
            </a:r>
          </a:p>
          <a:p>
            <a:pPr lvl="1"/>
            <a:r>
              <a:rPr lang="en-US"/>
              <a:t>Preserve subtree sharing when parses have different yields</a:t>
            </a:r>
          </a:p>
          <a:p>
            <a:pPr lvl="1"/>
            <a:r>
              <a:rPr lang="en-US"/>
              <a:t>Preserve efficiency when parses get out of sync</a:t>
            </a:r>
          </a:p>
          <a:p>
            <a:pPr lvl="2"/>
            <a:r>
              <a:rPr lang="en-US"/>
              <a:t>Determine parse position w.r.t. ambiguous input</a:t>
            </a:r>
          </a:p>
          <a:p>
            <a:pPr lvl="1"/>
            <a:r>
              <a:rPr lang="en-US"/>
              <a:t>The devil is in the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Genealogy</a:t>
            </a:r>
          </a:p>
        </p:txBody>
      </p:sp>
      <p:sp>
        <p:nvSpPr>
          <p:cNvPr id="198663" name="Line 7"/>
          <p:cNvSpPr>
            <a:spLocks noChangeShapeType="1"/>
          </p:cNvSpPr>
          <p:nvPr/>
        </p:nvSpPr>
        <p:spPr bwMode="auto">
          <a:xfrm>
            <a:off x="1219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212725" y="3063875"/>
            <a:ext cx="10652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Tomita</a:t>
            </a:r>
            <a:br>
              <a:rPr lang="en-US">
                <a:solidFill>
                  <a:srgbClr val="000080"/>
                </a:solidFill>
              </a:rPr>
            </a:br>
            <a:r>
              <a:rPr lang="en-US">
                <a:solidFill>
                  <a:srgbClr val="000080"/>
                </a:solidFill>
              </a:rPr>
              <a:t>1985</a:t>
            </a:r>
          </a:p>
        </p:txBody>
      </p:sp>
      <p:sp>
        <p:nvSpPr>
          <p:cNvPr id="198666" name="Text Box 10"/>
          <p:cNvSpPr txBox="1">
            <a:spLocks noChangeArrowheads="1"/>
          </p:cNvSpPr>
          <p:nvPr/>
        </p:nvSpPr>
        <p:spPr bwMode="auto">
          <a:xfrm>
            <a:off x="1752600" y="3063875"/>
            <a:ext cx="946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Farshi</a:t>
            </a:r>
            <a:br>
              <a:rPr lang="en-US">
                <a:solidFill>
                  <a:srgbClr val="000080"/>
                </a:solidFill>
              </a:rPr>
            </a:br>
            <a:r>
              <a:rPr lang="en-US">
                <a:solidFill>
                  <a:srgbClr val="000080"/>
                </a:solidFill>
              </a:rPr>
              <a:t>1991</a:t>
            </a:r>
          </a:p>
        </p:txBody>
      </p:sp>
      <p:sp>
        <p:nvSpPr>
          <p:cNvPr id="198667" name="Text Box 11"/>
          <p:cNvSpPr txBox="1">
            <a:spLocks noChangeArrowheads="1"/>
          </p:cNvSpPr>
          <p:nvPr/>
        </p:nvSpPr>
        <p:spPr bwMode="auto">
          <a:xfrm>
            <a:off x="3200400" y="3063875"/>
            <a:ext cx="1030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Rekers</a:t>
            </a:r>
            <a:br>
              <a:rPr lang="en-US">
                <a:solidFill>
                  <a:srgbClr val="000080"/>
                </a:solidFill>
              </a:rPr>
            </a:br>
            <a:r>
              <a:rPr lang="en-US">
                <a:solidFill>
                  <a:srgbClr val="000080"/>
                </a:solidFill>
              </a:rPr>
              <a:t>1992</a:t>
            </a:r>
          </a:p>
        </p:txBody>
      </p:sp>
      <p:sp>
        <p:nvSpPr>
          <p:cNvPr id="198669" name="Line 13"/>
          <p:cNvSpPr>
            <a:spLocks noChangeShapeType="1"/>
          </p:cNvSpPr>
          <p:nvPr/>
        </p:nvSpPr>
        <p:spPr bwMode="auto">
          <a:xfrm>
            <a:off x="26670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0" name="Text Box 14"/>
          <p:cNvSpPr txBox="1">
            <a:spLocks noChangeArrowheads="1"/>
          </p:cNvSpPr>
          <p:nvPr/>
        </p:nvSpPr>
        <p:spPr bwMode="auto">
          <a:xfrm>
            <a:off x="4760913" y="3673475"/>
            <a:ext cx="1149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100"/>
                </a:solidFill>
              </a:rPr>
              <a:t>Wagner</a:t>
            </a:r>
          </a:p>
          <a:p>
            <a:r>
              <a:rPr lang="en-US">
                <a:solidFill>
                  <a:srgbClr val="006100"/>
                </a:solidFill>
              </a:rPr>
              <a:t>1997</a:t>
            </a:r>
          </a:p>
        </p:txBody>
      </p:sp>
      <p:sp>
        <p:nvSpPr>
          <p:cNvPr id="198671" name="Line 15"/>
          <p:cNvSpPr>
            <a:spLocks noChangeShapeType="1"/>
          </p:cNvSpPr>
          <p:nvPr/>
        </p:nvSpPr>
        <p:spPr bwMode="auto">
          <a:xfrm>
            <a:off x="4227513" y="3489325"/>
            <a:ext cx="496887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2" name="Line 16"/>
          <p:cNvSpPr>
            <a:spLocks noChangeShapeType="1"/>
          </p:cNvSpPr>
          <p:nvPr/>
        </p:nvSpPr>
        <p:spPr bwMode="auto">
          <a:xfrm flipV="1">
            <a:off x="4267200" y="2819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3" name="Text Box 17"/>
          <p:cNvSpPr txBox="1">
            <a:spLocks noChangeArrowheads="1"/>
          </p:cNvSpPr>
          <p:nvPr/>
        </p:nvSpPr>
        <p:spPr bwMode="auto">
          <a:xfrm>
            <a:off x="4784725" y="2362200"/>
            <a:ext cx="963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40"/>
                </a:solidFill>
              </a:rPr>
              <a:t>Visser</a:t>
            </a:r>
            <a:br>
              <a:rPr lang="en-US">
                <a:solidFill>
                  <a:srgbClr val="800040"/>
                </a:solidFill>
              </a:rPr>
            </a:br>
            <a:r>
              <a:rPr lang="en-US">
                <a:solidFill>
                  <a:srgbClr val="800040"/>
                </a:solidFill>
              </a:rPr>
              <a:t>1997</a:t>
            </a:r>
          </a:p>
        </p:txBody>
      </p:sp>
      <p:sp>
        <p:nvSpPr>
          <p:cNvPr id="198674" name="Text Box 18"/>
          <p:cNvSpPr txBox="1">
            <a:spLocks noChangeArrowheads="1"/>
          </p:cNvSpPr>
          <p:nvPr/>
        </p:nvSpPr>
        <p:spPr bwMode="auto">
          <a:xfrm>
            <a:off x="6248400" y="2393950"/>
            <a:ext cx="1962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40"/>
                </a:solidFill>
              </a:rPr>
              <a:t>van den Brand</a:t>
            </a:r>
            <a:br>
              <a:rPr lang="en-US">
                <a:solidFill>
                  <a:srgbClr val="800040"/>
                </a:solidFill>
              </a:rPr>
            </a:br>
            <a:r>
              <a:rPr lang="en-US">
                <a:solidFill>
                  <a:srgbClr val="800040"/>
                </a:solidFill>
              </a:rPr>
              <a:t>2002</a:t>
            </a:r>
          </a:p>
        </p:txBody>
      </p:sp>
      <p:sp>
        <p:nvSpPr>
          <p:cNvPr id="198675" name="Line 19"/>
          <p:cNvSpPr>
            <a:spLocks noChangeShapeType="1"/>
          </p:cNvSpPr>
          <p:nvPr/>
        </p:nvSpPr>
        <p:spPr bwMode="auto">
          <a:xfrm>
            <a:off x="5715000" y="28098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6" name="Text Box 20"/>
          <p:cNvSpPr txBox="1">
            <a:spLocks noChangeArrowheads="1"/>
          </p:cNvSpPr>
          <p:nvPr/>
        </p:nvSpPr>
        <p:spPr bwMode="auto">
          <a:xfrm>
            <a:off x="6324600" y="3673475"/>
            <a:ext cx="895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100"/>
                </a:solidFill>
              </a:rPr>
              <a:t>Begel</a:t>
            </a:r>
            <a:br>
              <a:rPr lang="en-US">
                <a:solidFill>
                  <a:srgbClr val="006100"/>
                </a:solidFill>
              </a:rPr>
            </a:br>
            <a:r>
              <a:rPr lang="en-US">
                <a:solidFill>
                  <a:srgbClr val="006100"/>
                </a:solidFill>
              </a:rPr>
              <a:t>2004</a:t>
            </a:r>
          </a:p>
        </p:txBody>
      </p:sp>
      <p:sp>
        <p:nvSpPr>
          <p:cNvPr id="198677" name="Line 21"/>
          <p:cNvSpPr>
            <a:spLocks noChangeShapeType="1"/>
          </p:cNvSpPr>
          <p:nvPr/>
        </p:nvSpPr>
        <p:spPr bwMode="auto">
          <a:xfrm>
            <a:off x="57912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8" name="Text Box 22"/>
          <p:cNvSpPr txBox="1">
            <a:spLocks noChangeArrowheads="1"/>
          </p:cNvSpPr>
          <p:nvPr/>
        </p:nvSpPr>
        <p:spPr bwMode="auto">
          <a:xfrm>
            <a:off x="5105400" y="4495800"/>
            <a:ext cx="165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6100"/>
                </a:solidFill>
              </a:rPr>
              <a:t>Incremental</a:t>
            </a:r>
          </a:p>
        </p:txBody>
      </p:sp>
      <p:sp>
        <p:nvSpPr>
          <p:cNvPr id="198679" name="Text Box 23"/>
          <p:cNvSpPr txBox="1">
            <a:spLocks noChangeArrowheads="1"/>
          </p:cNvSpPr>
          <p:nvPr/>
        </p:nvSpPr>
        <p:spPr bwMode="auto">
          <a:xfrm>
            <a:off x="5105400" y="1981200"/>
            <a:ext cx="163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800040"/>
                </a:solidFill>
              </a:rPr>
              <a:t>Scannerless</a:t>
            </a:r>
          </a:p>
        </p:txBody>
      </p:sp>
      <p:sp>
        <p:nvSpPr>
          <p:cNvPr id="198680" name="Line 24"/>
          <p:cNvSpPr>
            <a:spLocks noChangeShapeType="1"/>
          </p:cNvSpPr>
          <p:nvPr/>
        </p:nvSpPr>
        <p:spPr bwMode="auto">
          <a:xfrm>
            <a:off x="1219200" y="3657600"/>
            <a:ext cx="49530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81" name="Text Box 25"/>
          <p:cNvSpPr txBox="1">
            <a:spLocks noChangeArrowheads="1"/>
          </p:cNvSpPr>
          <p:nvPr/>
        </p:nvSpPr>
        <p:spPr bwMode="auto">
          <a:xfrm>
            <a:off x="6232525" y="5273675"/>
            <a:ext cx="2165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C3600"/>
                </a:solidFill>
              </a:rPr>
              <a:t>Johnstone </a:t>
            </a:r>
            <a:r>
              <a:rPr lang="en-US" i="1">
                <a:solidFill>
                  <a:srgbClr val="6C3600"/>
                </a:solidFill>
              </a:rPr>
              <a:t>et. al.</a:t>
            </a:r>
            <a:endParaRPr lang="en-US">
              <a:solidFill>
                <a:srgbClr val="6C3600"/>
              </a:solidFill>
            </a:endParaRPr>
          </a:p>
          <a:p>
            <a:r>
              <a:rPr lang="en-US">
                <a:solidFill>
                  <a:srgbClr val="6C3600"/>
                </a:solidFill>
              </a:rPr>
              <a:t>2002</a:t>
            </a:r>
          </a:p>
        </p:txBody>
      </p:sp>
      <p:sp>
        <p:nvSpPr>
          <p:cNvPr id="198682" name="Text Box 26"/>
          <p:cNvSpPr txBox="1">
            <a:spLocks noChangeArrowheads="1"/>
          </p:cNvSpPr>
          <p:nvPr/>
        </p:nvSpPr>
        <p:spPr bwMode="auto">
          <a:xfrm>
            <a:off x="7377113" y="3673475"/>
            <a:ext cx="17668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6100"/>
                </a:solidFill>
              </a:rPr>
              <a:t>Input Stream</a:t>
            </a:r>
          </a:p>
          <a:p>
            <a:r>
              <a:rPr lang="en-US" i="1">
                <a:solidFill>
                  <a:srgbClr val="006100"/>
                </a:solidFill>
              </a:rPr>
              <a:t>Ambiguities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Ambiguity-Aware Analyses</a:t>
            </a:r>
          </a:p>
        </p:txBody>
      </p:sp>
      <p:pic>
        <p:nvPicPr>
          <p:cNvPr id="3614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90600"/>
            <a:ext cx="1455738" cy="172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1476" name="AutoShape 4"/>
          <p:cNvSpPr>
            <a:spLocks noChangeArrowheads="1"/>
          </p:cNvSpPr>
          <p:nvPr/>
        </p:nvSpPr>
        <p:spPr bwMode="auto">
          <a:xfrm>
            <a:off x="4038600" y="1143000"/>
            <a:ext cx="3352800" cy="762000"/>
          </a:xfrm>
          <a:prstGeom prst="wedgeRoundRectCallout">
            <a:avLst>
              <a:gd name="adj1" fmla="val -58426"/>
              <a:gd name="adj2" fmla="val 94375"/>
              <a:gd name="adj3" fmla="val 16667"/>
            </a:avLst>
          </a:prstGeom>
          <a:solidFill>
            <a:srgbClr val="EBEBE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1477" name="Text Box 5"/>
          <p:cNvSpPr txBox="1">
            <a:spLocks noChangeArrowheads="1"/>
          </p:cNvSpPr>
          <p:nvPr/>
        </p:nvSpPr>
        <p:spPr bwMode="auto">
          <a:xfrm>
            <a:off x="4267200" y="1295400"/>
            <a:ext cx="246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i equals zero ...</a:t>
            </a:r>
          </a:p>
        </p:txBody>
      </p:sp>
      <p:sp>
        <p:nvSpPr>
          <p:cNvPr id="361479" name="Rectangle 7"/>
          <p:cNvSpPr>
            <a:spLocks noChangeArrowheads="1"/>
          </p:cNvSpPr>
          <p:nvPr/>
        </p:nvSpPr>
        <p:spPr bwMode="auto">
          <a:xfrm>
            <a:off x="457200" y="3200400"/>
            <a:ext cx="2514600" cy="3429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>
                <a:solidFill>
                  <a:schemeClr val="accent1"/>
                </a:solidFill>
              </a:rPr>
              <a:t>Lexical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Analysis</a:t>
            </a:r>
          </a:p>
        </p:txBody>
      </p:sp>
      <p:sp>
        <p:nvSpPr>
          <p:cNvPr id="361480" name="Rectangle 8"/>
          <p:cNvSpPr>
            <a:spLocks noChangeArrowheads="1"/>
          </p:cNvSpPr>
          <p:nvPr/>
        </p:nvSpPr>
        <p:spPr bwMode="auto">
          <a:xfrm>
            <a:off x="914400" y="50292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FOR</a:t>
            </a:r>
          </a:p>
        </p:txBody>
      </p:sp>
      <p:sp>
        <p:nvSpPr>
          <p:cNvPr id="361481" name="Rectangle 9"/>
          <p:cNvSpPr>
            <a:spLocks noChangeArrowheads="1"/>
          </p:cNvSpPr>
          <p:nvPr/>
        </p:nvSpPr>
        <p:spPr bwMode="auto">
          <a:xfrm>
            <a:off x="1752600" y="50292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I</a:t>
            </a:r>
          </a:p>
        </p:txBody>
      </p:sp>
      <p:sp>
        <p:nvSpPr>
          <p:cNvPr id="361482" name="Rectangle 10"/>
          <p:cNvSpPr>
            <a:spLocks noChangeArrowheads="1"/>
          </p:cNvSpPr>
          <p:nvPr/>
        </p:nvSpPr>
        <p:spPr bwMode="auto">
          <a:xfrm>
            <a:off x="3352800" y="3200400"/>
            <a:ext cx="2514600" cy="3429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>
                <a:solidFill>
                  <a:schemeClr val="accent1"/>
                </a:solidFill>
              </a:rPr>
              <a:t>XGLR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Ambiguous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Parsing</a:t>
            </a:r>
            <a:endParaRPr lang="en-US" sz="3600"/>
          </a:p>
        </p:txBody>
      </p:sp>
      <p:sp>
        <p:nvSpPr>
          <p:cNvPr id="361483" name="Rectangle 11"/>
          <p:cNvSpPr>
            <a:spLocks noChangeArrowheads="1"/>
          </p:cNvSpPr>
          <p:nvPr/>
        </p:nvSpPr>
        <p:spPr bwMode="auto">
          <a:xfrm>
            <a:off x="6248400" y="3200400"/>
            <a:ext cx="2514600" cy="3429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Semantic</a:t>
            </a:r>
            <a:br>
              <a:rPr lang="en-US" sz="3600"/>
            </a:br>
            <a:r>
              <a:rPr lang="en-US" sz="3600"/>
              <a:t>Ambiguity</a:t>
            </a:r>
            <a:br>
              <a:rPr lang="en-US" sz="3600"/>
            </a:br>
            <a:r>
              <a:rPr lang="en-US" sz="3600"/>
              <a:t>Resolution</a:t>
            </a:r>
          </a:p>
        </p:txBody>
      </p:sp>
      <p:sp>
        <p:nvSpPr>
          <p:cNvPr id="361484" name="AutoShape 12"/>
          <p:cNvSpPr>
            <a:spLocks noChangeArrowheads="1"/>
          </p:cNvSpPr>
          <p:nvPr/>
        </p:nvSpPr>
        <p:spPr bwMode="auto">
          <a:xfrm>
            <a:off x="3617913" y="5029200"/>
            <a:ext cx="725487" cy="255588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For Loop</a:t>
            </a:r>
          </a:p>
        </p:txBody>
      </p:sp>
      <p:sp>
        <p:nvSpPr>
          <p:cNvPr id="361485" name="Rectangle 13"/>
          <p:cNvSpPr>
            <a:spLocks noChangeArrowheads="1"/>
          </p:cNvSpPr>
          <p:nvPr/>
        </p:nvSpPr>
        <p:spPr bwMode="auto">
          <a:xfrm>
            <a:off x="3492500" y="5867400"/>
            <a:ext cx="384175" cy="212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FOR</a:t>
            </a:r>
          </a:p>
        </p:txBody>
      </p:sp>
      <p:sp>
        <p:nvSpPr>
          <p:cNvPr id="361486" name="AutoShape 14"/>
          <p:cNvSpPr>
            <a:spLocks noChangeArrowheads="1"/>
          </p:cNvSpPr>
          <p:nvPr/>
        </p:nvSpPr>
        <p:spPr bwMode="auto">
          <a:xfrm>
            <a:off x="3962400" y="5867400"/>
            <a:ext cx="927100" cy="2286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Assign Expr</a:t>
            </a:r>
          </a:p>
        </p:txBody>
      </p:sp>
      <p:sp>
        <p:nvSpPr>
          <p:cNvPr id="361487" name="Rectangle 15"/>
          <p:cNvSpPr>
            <a:spLocks noChangeArrowheads="1"/>
          </p:cNvSpPr>
          <p:nvPr/>
        </p:nvSpPr>
        <p:spPr bwMode="auto">
          <a:xfrm>
            <a:off x="3962400" y="6340475"/>
            <a:ext cx="228600" cy="212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I</a:t>
            </a:r>
          </a:p>
        </p:txBody>
      </p:sp>
      <p:sp>
        <p:nvSpPr>
          <p:cNvPr id="361488" name="Rectangle 16"/>
          <p:cNvSpPr>
            <a:spLocks noChangeArrowheads="1"/>
          </p:cNvSpPr>
          <p:nvPr/>
        </p:nvSpPr>
        <p:spPr bwMode="auto">
          <a:xfrm>
            <a:off x="4267200" y="6340475"/>
            <a:ext cx="228600" cy="212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=</a:t>
            </a:r>
          </a:p>
        </p:txBody>
      </p:sp>
      <p:sp>
        <p:nvSpPr>
          <p:cNvPr id="361489" name="Rectangle 17"/>
          <p:cNvSpPr>
            <a:spLocks noChangeArrowheads="1"/>
          </p:cNvSpPr>
          <p:nvPr/>
        </p:nvSpPr>
        <p:spPr bwMode="auto">
          <a:xfrm>
            <a:off x="4572000" y="6340475"/>
            <a:ext cx="231775" cy="212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361490" name="AutoShape 18"/>
          <p:cNvCxnSpPr>
            <a:cxnSpLocks noChangeShapeType="1"/>
            <a:stCxn id="361484" idx="2"/>
            <a:endCxn id="361485" idx="0"/>
          </p:cNvCxnSpPr>
          <p:nvPr/>
        </p:nvCxnSpPr>
        <p:spPr bwMode="auto">
          <a:xfrm flipH="1">
            <a:off x="3684588" y="5284788"/>
            <a:ext cx="296862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91" name="AutoShape 19"/>
          <p:cNvCxnSpPr>
            <a:cxnSpLocks noChangeShapeType="1"/>
            <a:stCxn id="361484" idx="2"/>
            <a:endCxn id="361486" idx="0"/>
          </p:cNvCxnSpPr>
          <p:nvPr/>
        </p:nvCxnSpPr>
        <p:spPr bwMode="auto">
          <a:xfrm>
            <a:off x="3981450" y="5284788"/>
            <a:ext cx="444500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92" name="AutoShape 20"/>
          <p:cNvCxnSpPr>
            <a:cxnSpLocks noChangeShapeType="1"/>
            <a:stCxn id="361486" idx="2"/>
            <a:endCxn id="361487" idx="0"/>
          </p:cNvCxnSpPr>
          <p:nvPr/>
        </p:nvCxnSpPr>
        <p:spPr bwMode="auto">
          <a:xfrm flipH="1">
            <a:off x="4076700" y="6096000"/>
            <a:ext cx="3492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93" name="AutoShape 21"/>
          <p:cNvCxnSpPr>
            <a:cxnSpLocks noChangeShapeType="1"/>
            <a:stCxn id="361486" idx="2"/>
            <a:endCxn id="361488" idx="0"/>
          </p:cNvCxnSpPr>
          <p:nvPr/>
        </p:nvCxnSpPr>
        <p:spPr bwMode="auto">
          <a:xfrm flipH="1">
            <a:off x="4381500" y="6096000"/>
            <a:ext cx="444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94" name="AutoShape 22"/>
          <p:cNvCxnSpPr>
            <a:cxnSpLocks noChangeShapeType="1"/>
            <a:stCxn id="361486" idx="2"/>
            <a:endCxn id="361489" idx="0"/>
          </p:cNvCxnSpPr>
          <p:nvPr/>
        </p:nvCxnSpPr>
        <p:spPr bwMode="auto">
          <a:xfrm>
            <a:off x="4425950" y="6096000"/>
            <a:ext cx="261938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61495" name="Group 23"/>
          <p:cNvGraphicFramePr>
            <a:graphicFrameLocks noGrp="1"/>
          </p:cNvGraphicFramePr>
          <p:nvPr/>
        </p:nvGraphicFramePr>
        <p:xfrm>
          <a:off x="6705600" y="4876800"/>
          <a:ext cx="1905000" cy="1158875"/>
        </p:xfrm>
        <a:graphic>
          <a:graphicData uri="http://schemas.openxmlformats.org/drawingml/2006/table">
            <a:tbl>
              <a:tblPr/>
              <a:tblGrid>
                <a:gridCol w="635000"/>
                <a:gridCol w="677863"/>
                <a:gridCol w="592137"/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foureye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?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</a:tbl>
          </a:graphicData>
        </a:graphic>
      </p:graphicFrame>
      <p:sp>
        <p:nvSpPr>
          <p:cNvPr id="361509" name="AutoShape 37"/>
          <p:cNvSpPr>
            <a:spLocks noChangeArrowheads="1"/>
          </p:cNvSpPr>
          <p:nvPr/>
        </p:nvSpPr>
        <p:spPr bwMode="auto">
          <a:xfrm>
            <a:off x="27432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510" name="AutoShape 38"/>
          <p:cNvSpPr>
            <a:spLocks noChangeArrowheads="1"/>
          </p:cNvSpPr>
          <p:nvPr/>
        </p:nvSpPr>
        <p:spPr bwMode="auto">
          <a:xfrm>
            <a:off x="56388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1511" name="Group 39"/>
          <p:cNvGrpSpPr>
            <a:grpSpLocks/>
          </p:cNvGrpSpPr>
          <p:nvPr/>
        </p:nvGrpSpPr>
        <p:grpSpPr bwMode="auto">
          <a:xfrm>
            <a:off x="914400" y="5410200"/>
            <a:ext cx="1524000" cy="381000"/>
            <a:chOff x="1008" y="3408"/>
            <a:chExt cx="960" cy="240"/>
          </a:xfrm>
        </p:grpSpPr>
        <p:sp>
          <p:nvSpPr>
            <p:cNvPr id="361512" name="Rectangle 40"/>
            <p:cNvSpPr>
              <a:spLocks noChangeArrowheads="1"/>
            </p:cNvSpPr>
            <p:nvPr/>
          </p:nvSpPr>
          <p:spPr bwMode="auto">
            <a:xfrm>
              <a:off x="1008" y="3408"/>
              <a:ext cx="432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361513" name="Rectangle 41"/>
            <p:cNvSpPr>
              <a:spLocks noChangeArrowheads="1"/>
            </p:cNvSpPr>
            <p:nvPr/>
          </p:nvSpPr>
          <p:spPr bwMode="auto">
            <a:xfrm>
              <a:off x="1536" y="3408"/>
              <a:ext cx="432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</a:rPr>
                <a:t>EYE</a:t>
              </a:r>
            </a:p>
          </p:txBody>
        </p:sp>
      </p:grpSp>
      <p:sp>
        <p:nvSpPr>
          <p:cNvPr id="361514" name="AutoShape 42"/>
          <p:cNvSpPr>
            <a:spLocks noChangeArrowheads="1"/>
          </p:cNvSpPr>
          <p:nvPr/>
        </p:nvSpPr>
        <p:spPr bwMode="auto">
          <a:xfrm>
            <a:off x="4419600" y="5461000"/>
            <a:ext cx="758825" cy="2286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1"/>
                </a:solidFill>
              </a:rPr>
              <a:t>FOUREYE</a:t>
            </a:r>
          </a:p>
        </p:txBody>
      </p:sp>
      <p:sp>
        <p:nvSpPr>
          <p:cNvPr id="361515" name="AutoShape 43"/>
          <p:cNvSpPr>
            <a:spLocks noChangeArrowheads="1"/>
          </p:cNvSpPr>
          <p:nvPr/>
        </p:nvSpPr>
        <p:spPr bwMode="auto">
          <a:xfrm>
            <a:off x="4724400" y="5029200"/>
            <a:ext cx="927100" cy="2286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Assign Expr</a:t>
            </a:r>
          </a:p>
        </p:txBody>
      </p:sp>
      <p:sp>
        <p:nvSpPr>
          <p:cNvPr id="361516" name="Rectangle 44"/>
          <p:cNvSpPr>
            <a:spLocks noChangeArrowheads="1"/>
          </p:cNvSpPr>
          <p:nvPr/>
        </p:nvSpPr>
        <p:spPr bwMode="auto">
          <a:xfrm>
            <a:off x="5257800" y="5461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=</a:t>
            </a:r>
          </a:p>
        </p:txBody>
      </p:sp>
      <p:sp>
        <p:nvSpPr>
          <p:cNvPr id="361517" name="Rectangle 45"/>
          <p:cNvSpPr>
            <a:spLocks noChangeArrowheads="1"/>
          </p:cNvSpPr>
          <p:nvPr/>
        </p:nvSpPr>
        <p:spPr bwMode="auto">
          <a:xfrm>
            <a:off x="5562600" y="5461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361518" name="AutoShape 46"/>
          <p:cNvCxnSpPr>
            <a:cxnSpLocks noChangeShapeType="1"/>
            <a:stCxn id="361515" idx="2"/>
            <a:endCxn id="361514" idx="0"/>
          </p:cNvCxnSpPr>
          <p:nvPr/>
        </p:nvCxnSpPr>
        <p:spPr bwMode="auto">
          <a:xfrm flipH="1">
            <a:off x="4799013" y="5257800"/>
            <a:ext cx="388937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519" name="AutoShape 47"/>
          <p:cNvCxnSpPr>
            <a:cxnSpLocks noChangeShapeType="1"/>
            <a:stCxn id="361515" idx="2"/>
            <a:endCxn id="361516" idx="0"/>
          </p:cNvCxnSpPr>
          <p:nvPr/>
        </p:nvCxnSpPr>
        <p:spPr bwMode="auto">
          <a:xfrm>
            <a:off x="5187950" y="5257800"/>
            <a:ext cx="1841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520" name="AutoShape 48"/>
          <p:cNvCxnSpPr>
            <a:cxnSpLocks noChangeShapeType="1"/>
            <a:stCxn id="361515" idx="2"/>
            <a:endCxn id="361517" idx="0"/>
          </p:cNvCxnSpPr>
          <p:nvPr/>
        </p:nvCxnSpPr>
        <p:spPr bwMode="auto">
          <a:xfrm>
            <a:off x="5187950" y="5257800"/>
            <a:ext cx="4889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1521" name="AutoShape 49"/>
          <p:cNvSpPr>
            <a:spLocks noChangeArrowheads="1"/>
          </p:cNvSpPr>
          <p:nvPr/>
        </p:nvSpPr>
        <p:spPr bwMode="auto">
          <a:xfrm>
            <a:off x="3810000" y="4572000"/>
            <a:ext cx="16002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accent1"/>
                </a:solidFill>
              </a:rPr>
              <a:t>Ambig Stmt</a:t>
            </a:r>
          </a:p>
        </p:txBody>
      </p:sp>
      <p:cxnSp>
        <p:nvCxnSpPr>
          <p:cNvPr id="361522" name="AutoShape 50"/>
          <p:cNvCxnSpPr>
            <a:cxnSpLocks noChangeShapeType="1"/>
            <a:stCxn id="361521" idx="1"/>
            <a:endCxn id="361484" idx="0"/>
          </p:cNvCxnSpPr>
          <p:nvPr/>
        </p:nvCxnSpPr>
        <p:spPr bwMode="auto">
          <a:xfrm flipH="1">
            <a:off x="3981450" y="4876800"/>
            <a:ext cx="6286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523" name="AutoShape 51"/>
          <p:cNvCxnSpPr>
            <a:cxnSpLocks noChangeShapeType="1"/>
            <a:stCxn id="361521" idx="1"/>
            <a:endCxn id="361515" idx="0"/>
          </p:cNvCxnSpPr>
          <p:nvPr/>
        </p:nvCxnSpPr>
        <p:spPr bwMode="auto">
          <a:xfrm>
            <a:off x="4610100" y="4876800"/>
            <a:ext cx="5778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1524" name="Text Box 52"/>
          <p:cNvSpPr txBox="1">
            <a:spLocks noChangeArrowheads="1"/>
          </p:cNvSpPr>
          <p:nvPr/>
        </p:nvSpPr>
        <p:spPr bwMode="auto">
          <a:xfrm>
            <a:off x="6248400" y="54864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Monotype Sorts" pitchFamily="-125" charset="2"/>
              </a:rPr>
              <a:t>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61525" name="Text Box 53"/>
          <p:cNvSpPr txBox="1">
            <a:spLocks noChangeArrowheads="1"/>
          </p:cNvSpPr>
          <p:nvPr/>
        </p:nvSpPr>
        <p:spPr bwMode="auto">
          <a:xfrm>
            <a:off x="6248400" y="49530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sym typeface="Monotype Sorts" pitchFamily="-125" charset="2"/>
              </a:rPr>
              <a:t>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914400"/>
          </a:xfrm>
        </p:spPr>
        <p:txBody>
          <a:bodyPr/>
          <a:lstStyle/>
          <a:p>
            <a:r>
              <a:rPr lang="en-US"/>
              <a:t>Disambiguation Example</a:t>
            </a:r>
          </a:p>
        </p:txBody>
      </p:sp>
      <p:sp>
        <p:nvSpPr>
          <p:cNvPr id="674819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828800" y="1219200"/>
            <a:ext cx="5867400" cy="2667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 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674820" name="Group 4"/>
          <p:cNvGrpSpPr>
            <a:grpSpLocks/>
          </p:cNvGrpSpPr>
          <p:nvPr/>
        </p:nvGrpSpPr>
        <p:grpSpPr bwMode="auto">
          <a:xfrm>
            <a:off x="457200" y="4267200"/>
            <a:ext cx="7162800" cy="1828800"/>
            <a:chOff x="288" y="2688"/>
            <a:chExt cx="4512" cy="1152"/>
          </a:xfrm>
        </p:grpSpPr>
        <p:pic>
          <p:nvPicPr>
            <p:cNvPr id="674821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896"/>
              <a:ext cx="1142" cy="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4822" name="AutoShape 6"/>
            <p:cNvSpPr>
              <a:spLocks noChangeArrowheads="1"/>
            </p:cNvSpPr>
            <p:nvPr/>
          </p:nvSpPr>
          <p:spPr bwMode="auto">
            <a:xfrm>
              <a:off x="1680" y="2688"/>
              <a:ext cx="3120" cy="432"/>
            </a:xfrm>
            <a:prstGeom prst="wedgeRoundRectCallout">
              <a:avLst>
                <a:gd name="adj1" fmla="val -74296"/>
                <a:gd name="adj2" fmla="val 104630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674823" name="Text Box 7"/>
            <p:cNvSpPr txBox="1">
              <a:spLocks noChangeArrowheads="1"/>
            </p:cNvSpPr>
            <p:nvPr/>
          </p:nvSpPr>
          <p:spPr bwMode="auto">
            <a:xfrm>
              <a:off x="1776" y="2774"/>
              <a:ext cx="29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 to load equals stream dot read string</a:t>
              </a:r>
              <a:endParaRPr lang="en-US" sz="1800">
                <a:solidFill>
                  <a:srgbClr val="00408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674824" name="Rectangle 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819400" y="5715000"/>
            <a:ext cx="4724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filetoload = stream.readString();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2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914400"/>
          </a:xfrm>
        </p:spPr>
        <p:txBody>
          <a:bodyPr/>
          <a:lstStyle/>
          <a:p>
            <a:r>
              <a:rPr lang="en-US"/>
              <a:t>Many Interpretations</a:t>
            </a:r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3352800" y="4068763"/>
            <a:ext cx="2651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004080"/>
                </a:solidFill>
                <a:latin typeface="Arial" panose="020B0604020202020204" pitchFamily="34" charset="0"/>
              </a:rPr>
              <a:t>file(2, load)</a:t>
            </a:r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3352800" y="1881188"/>
            <a:ext cx="2765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004080"/>
                </a:solidFill>
                <a:latin typeface="Arial" panose="020B0604020202020204" pitchFamily="34" charset="0"/>
              </a:rPr>
              <a:t>file(to, load)</a:t>
            </a: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3352800" y="2428875"/>
            <a:ext cx="2651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004080"/>
                </a:solidFill>
                <a:latin typeface="Arial" panose="020B0604020202020204" pitchFamily="34" charset="0"/>
              </a:rPr>
              <a:t>file(to.lode)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3352800" y="2974975"/>
            <a:ext cx="2809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004080"/>
                </a:solidFill>
                <a:latin typeface="Arial" panose="020B0604020202020204" pitchFamily="34" charset="0"/>
              </a:rPr>
              <a:t>file(to(lode))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3352800" y="3522663"/>
            <a:ext cx="2538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004080"/>
                </a:solidFill>
                <a:latin typeface="Arial" panose="020B0604020202020204" pitchFamily="34" charset="0"/>
              </a:rPr>
              <a:t>file(toload)</a:t>
            </a:r>
          </a:p>
        </p:txBody>
      </p:sp>
      <p:grpSp>
        <p:nvGrpSpPr>
          <p:cNvPr id="111631" name="Group 15"/>
          <p:cNvGrpSpPr>
            <a:grpSpLocks/>
          </p:cNvGrpSpPr>
          <p:nvPr/>
        </p:nvGrpSpPr>
        <p:grpSpPr bwMode="auto">
          <a:xfrm>
            <a:off x="381000" y="1881188"/>
            <a:ext cx="2878138" cy="2173287"/>
            <a:chOff x="2208" y="2445"/>
            <a:chExt cx="1813" cy="1369"/>
          </a:xfrm>
        </p:grpSpPr>
        <p:sp>
          <p:nvSpPr>
            <p:cNvPr id="111632" name="Text Box 16"/>
            <p:cNvSpPr txBox="1">
              <a:spLocks noChangeArrowheads="1"/>
            </p:cNvSpPr>
            <p:nvPr/>
          </p:nvSpPr>
          <p:spPr bwMode="auto">
            <a:xfrm>
              <a:off x="2208" y="2779"/>
              <a:ext cx="18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 sz="3200">
                  <a:solidFill>
                    <a:srgbClr val="004080"/>
                  </a:solidFill>
                  <a:latin typeface="Arial" panose="020B0604020202020204" pitchFamily="34" charset="0"/>
                </a:rPr>
                <a:t>(file, 2, load)</a:t>
              </a:r>
            </a:p>
          </p:txBody>
        </p:sp>
        <p:sp>
          <p:nvSpPr>
            <p:cNvPr id="111633" name="Text Box 17"/>
            <p:cNvSpPr txBox="1">
              <a:spLocks noChangeArrowheads="1"/>
            </p:cNvSpPr>
            <p:nvPr/>
          </p:nvSpPr>
          <p:spPr bwMode="auto">
            <a:xfrm>
              <a:off x="2208" y="3449"/>
              <a:ext cx="1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 sz="3200">
                  <a:solidFill>
                    <a:srgbClr val="004080"/>
                  </a:solidFill>
                  <a:latin typeface="Arial" panose="020B0604020202020204" pitchFamily="34" charset="0"/>
                </a:rPr>
                <a:t>file.to.load</a:t>
              </a:r>
            </a:p>
          </p:txBody>
        </p:sp>
        <p:sp>
          <p:nvSpPr>
            <p:cNvPr id="111634" name="Text Box 18"/>
            <p:cNvSpPr txBox="1">
              <a:spLocks noChangeArrowheads="1"/>
            </p:cNvSpPr>
            <p:nvPr/>
          </p:nvSpPr>
          <p:spPr bwMode="auto">
            <a:xfrm>
              <a:off x="2208" y="3114"/>
              <a:ext cx="16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 sz="3200">
                  <a:solidFill>
                    <a:srgbClr val="004080"/>
                  </a:solidFill>
                  <a:latin typeface="Arial" panose="020B0604020202020204" pitchFamily="34" charset="0"/>
                </a:rPr>
                <a:t>file.to(load)</a:t>
              </a:r>
            </a:p>
          </p:txBody>
        </p:sp>
        <p:sp>
          <p:nvSpPr>
            <p:cNvPr id="111635" name="Text Box 19"/>
            <p:cNvSpPr txBox="1">
              <a:spLocks noChangeArrowheads="1"/>
            </p:cNvSpPr>
            <p:nvPr/>
          </p:nvSpPr>
          <p:spPr bwMode="auto">
            <a:xfrm>
              <a:off x="2208" y="2445"/>
              <a:ext cx="1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 sz="3200">
                  <a:solidFill>
                    <a:srgbClr val="004080"/>
                  </a:solidFill>
                  <a:latin typeface="Arial" panose="020B0604020202020204" pitchFamily="34" charset="0"/>
                </a:rPr>
                <a:t>file.toload</a:t>
              </a:r>
            </a:p>
          </p:txBody>
        </p:sp>
      </p:grpSp>
      <p:sp>
        <p:nvSpPr>
          <p:cNvPr id="111637" name="Text Box 21"/>
          <p:cNvSpPr txBox="1">
            <a:spLocks noChangeArrowheads="1"/>
          </p:cNvSpPr>
          <p:nvPr/>
        </p:nvSpPr>
        <p:spPr bwMode="auto">
          <a:xfrm>
            <a:off x="6453188" y="1881188"/>
            <a:ext cx="25384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004080"/>
                </a:solidFill>
                <a:latin typeface="Arial" panose="020B0604020202020204" pitchFamily="34" charset="0"/>
              </a:rPr>
              <a:t>filetoload()</a:t>
            </a:r>
          </a:p>
        </p:txBody>
      </p:sp>
      <p:sp>
        <p:nvSpPr>
          <p:cNvPr id="111638" name="Text Box 22"/>
          <p:cNvSpPr txBox="1">
            <a:spLocks noChangeArrowheads="1"/>
          </p:cNvSpPr>
          <p:nvPr/>
        </p:nvSpPr>
        <p:spPr bwMode="auto">
          <a:xfrm>
            <a:off x="6453188" y="2438400"/>
            <a:ext cx="2268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004080"/>
                </a:solidFill>
                <a:latin typeface="Arial" panose="020B0604020202020204" pitchFamily="34" charset="0"/>
              </a:rPr>
              <a:t>filetoload</a:t>
            </a:r>
            <a:endParaRPr lang="en-US" sz="3600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Incremental Semantics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800000"/>
                </a:solidFill>
              </a:rPr>
              <a:t>What does this name mean?</a:t>
            </a:r>
            <a:r>
              <a:rPr lang="en-US"/>
              <a:t>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800000"/>
                </a:solidFill>
              </a:rPr>
              <a:t>What names are visible at this program point?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800000"/>
                </a:solidFill>
              </a:rPr>
              <a:t>Or, What can I say here? </a:t>
            </a:r>
          </a:p>
          <a:p>
            <a:pPr>
              <a:lnSpc>
                <a:spcPct val="3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Visibility Graph </a:t>
            </a:r>
            <a:r>
              <a:rPr lang="en-US" sz="2000"/>
              <a:t>[Garrison 1987]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Incrementally updated data structure for scopes, names and bindings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Designed Visibility Graph algorithms for </a:t>
            </a:r>
            <a:r>
              <a:rPr lang="en-US" sz="2400" i="1"/>
              <a:t>name propagation</a:t>
            </a:r>
            <a:r>
              <a:rPr lang="en-US" sz="2400"/>
              <a:t> and </a:t>
            </a:r>
            <a:r>
              <a:rPr lang="en-US" sz="2400" i="1"/>
              <a:t>incremental update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Used for type checking, too</a:t>
            </a:r>
          </a:p>
          <a:p>
            <a:pPr>
              <a:lnSpc>
                <a:spcPct val="4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462200"/>
                </a:solidFill>
              </a:rPr>
              <a:t>Doesn’t </a:t>
            </a:r>
            <a:r>
              <a:rPr lang="en-US" sz="2800" i="1">
                <a:solidFill>
                  <a:srgbClr val="462200"/>
                </a:solidFill>
              </a:rPr>
              <a:t>&lt;insert favorite IDE here&gt;</a:t>
            </a:r>
            <a:r>
              <a:rPr lang="en-US" sz="2800">
                <a:solidFill>
                  <a:srgbClr val="462200"/>
                </a:solidFill>
              </a:rPr>
              <a:t> do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953000"/>
          </a:xfrm>
          <a:noFill/>
        </p:spPr>
        <p:txBody>
          <a:bodyPr/>
          <a:lstStyle/>
          <a:p>
            <a:pPr>
              <a:lnSpc>
                <a:spcPct val="120000"/>
              </a:lnSpc>
              <a:buClr>
                <a:srgbClr val="004080"/>
              </a:buClr>
              <a:buFont typeface="Monotype Sorts" pitchFamily="-125" charset="2"/>
              <a:buChar char="H"/>
            </a:pPr>
            <a:r>
              <a:rPr lang="en-US" sz="2800"/>
              <a:t>Programming languages were not designed to be spoken.</a:t>
            </a:r>
          </a:p>
          <a:p>
            <a:pPr>
              <a:lnSpc>
                <a:spcPct val="120000"/>
              </a:lnSpc>
              <a:buClr>
                <a:srgbClr val="004080"/>
              </a:buClr>
              <a:buFont typeface="Monotype Sorts" pitchFamily="-125" charset="2"/>
              <a:buChar char="H"/>
            </a:pPr>
            <a:r>
              <a:rPr lang="en-US" sz="2800"/>
              <a:t>Speech is inherently ambiguous. Programming tools were not designed for ambiguity.</a:t>
            </a:r>
          </a:p>
          <a:p>
            <a:pPr>
              <a:lnSpc>
                <a:spcPct val="120000"/>
              </a:lnSpc>
              <a:buClr>
                <a:srgbClr val="004080"/>
              </a:buClr>
              <a:buFont typeface="Monotype Sorts" pitchFamily="-125" charset="2"/>
              <a:buChar char="H"/>
            </a:pPr>
            <a:r>
              <a:rPr lang="en-US" sz="2800"/>
              <a:t>Speech tools are poorly suited for programming tasks.</a:t>
            </a:r>
          </a:p>
          <a:p>
            <a:pPr>
              <a:lnSpc>
                <a:spcPct val="120000"/>
              </a:lnSpc>
              <a:buClr>
                <a:srgbClr val="004080"/>
              </a:buClr>
              <a:buFont typeface="Monotype Sorts" pitchFamily="-125" charset="2"/>
              <a:buChar char="H"/>
            </a:pPr>
            <a:r>
              <a:rPr lang="en-US" sz="2800"/>
              <a:t>Programmers are not used to verbal software development.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Context Can Help</a:t>
            </a:r>
          </a:p>
        </p:txBody>
      </p:sp>
      <p:sp>
        <p:nvSpPr>
          <p:cNvPr id="23654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828800" y="1066800"/>
            <a:ext cx="5867400" cy="2667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6550" name="AutoShape 6"/>
          <p:cNvSpPr>
            <a:spLocks noChangeArrowheads="1"/>
          </p:cNvSpPr>
          <p:nvPr/>
        </p:nvSpPr>
        <p:spPr bwMode="auto">
          <a:xfrm>
            <a:off x="1058863" y="4038600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3036888" y="4114800"/>
            <a:ext cx="3668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236554" name="AutoShape 10"/>
          <p:cNvSpPr>
            <a:spLocks noChangeArrowheads="1"/>
          </p:cNvSpPr>
          <p:nvPr/>
        </p:nvSpPr>
        <p:spPr bwMode="auto">
          <a:xfrm>
            <a:off x="1066800" y="5257800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236555" name="AutoShape 11"/>
          <p:cNvCxnSpPr>
            <a:cxnSpLocks noChangeShapeType="1"/>
            <a:stCxn id="236550" idx="2"/>
            <a:endCxn id="236554" idx="0"/>
          </p:cNvCxnSpPr>
          <p:nvPr/>
        </p:nvCxnSpPr>
        <p:spPr bwMode="auto">
          <a:xfrm>
            <a:off x="1973263" y="4800600"/>
            <a:ext cx="7937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3048000" y="5029200"/>
            <a:ext cx="46561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Context Can Help</a:t>
            </a:r>
          </a:p>
        </p:txBody>
      </p:sp>
      <p:sp>
        <p:nvSpPr>
          <p:cNvPr id="483331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828800" y="1066800"/>
            <a:ext cx="5867400" cy="2667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83332" name="AutoShape 4"/>
          <p:cNvSpPr>
            <a:spLocks noChangeArrowheads="1"/>
          </p:cNvSpPr>
          <p:nvPr/>
        </p:nvSpPr>
        <p:spPr bwMode="auto">
          <a:xfrm>
            <a:off x="1058863" y="4038600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483333" name="Text Box 5"/>
          <p:cNvSpPr txBox="1">
            <a:spLocks noChangeArrowheads="1"/>
          </p:cNvSpPr>
          <p:nvPr/>
        </p:nvSpPr>
        <p:spPr bwMode="auto">
          <a:xfrm>
            <a:off x="3036888" y="4114800"/>
            <a:ext cx="3668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483334" name="AutoShape 6"/>
          <p:cNvSpPr>
            <a:spLocks noChangeArrowheads="1"/>
          </p:cNvSpPr>
          <p:nvPr/>
        </p:nvSpPr>
        <p:spPr bwMode="auto">
          <a:xfrm>
            <a:off x="1066800" y="5257800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483335" name="AutoShape 7"/>
          <p:cNvCxnSpPr>
            <a:cxnSpLocks noChangeShapeType="1"/>
            <a:stCxn id="483332" idx="2"/>
            <a:endCxn id="483334" idx="0"/>
          </p:cNvCxnSpPr>
          <p:nvPr/>
        </p:nvCxnSpPr>
        <p:spPr bwMode="auto">
          <a:xfrm>
            <a:off x="1973263" y="4800600"/>
            <a:ext cx="7937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3337" name="Text Box 9"/>
          <p:cNvSpPr txBox="1">
            <a:spLocks noChangeArrowheads="1"/>
          </p:cNvSpPr>
          <p:nvPr/>
        </p:nvSpPr>
        <p:spPr bwMode="auto">
          <a:xfrm>
            <a:off x="3043238" y="5029200"/>
            <a:ext cx="465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  <p:sp>
        <p:nvSpPr>
          <p:cNvPr id="483338" name="Text Box 10"/>
          <p:cNvSpPr txBox="1">
            <a:spLocks noChangeArrowheads="1"/>
          </p:cNvSpPr>
          <p:nvPr/>
        </p:nvSpPr>
        <p:spPr bwMode="auto">
          <a:xfrm>
            <a:off x="3048000" y="5775325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[ load, Method, ()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void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Disambiguation</a:t>
            </a:r>
          </a:p>
        </p:txBody>
      </p:sp>
      <p:grpSp>
        <p:nvGrpSpPr>
          <p:cNvPr id="237589" name="Group 21"/>
          <p:cNvGrpSpPr>
            <a:grpSpLocks/>
          </p:cNvGrpSpPr>
          <p:nvPr/>
        </p:nvGrpSpPr>
        <p:grpSpPr bwMode="auto">
          <a:xfrm>
            <a:off x="3581400" y="4343400"/>
            <a:ext cx="2266950" cy="2286000"/>
            <a:chOff x="3600" y="2514"/>
            <a:chExt cx="1428" cy="1440"/>
          </a:xfrm>
        </p:grpSpPr>
        <p:sp>
          <p:nvSpPr>
            <p:cNvPr id="237573" name="Text Box 5"/>
            <p:cNvSpPr txBox="1">
              <a:spLocks noChangeArrowheads="1"/>
            </p:cNvSpPr>
            <p:nvPr/>
          </p:nvSpPr>
          <p:spPr bwMode="auto">
            <a:xfrm>
              <a:off x="3600" y="3666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file(2, load)</a:t>
              </a:r>
            </a:p>
          </p:txBody>
        </p:sp>
        <p:sp>
          <p:nvSpPr>
            <p:cNvPr id="237574" name="Text Box 6"/>
            <p:cNvSpPr txBox="1">
              <a:spLocks noChangeArrowheads="1"/>
            </p:cNvSpPr>
            <p:nvPr/>
          </p:nvSpPr>
          <p:spPr bwMode="auto">
            <a:xfrm>
              <a:off x="3600" y="2514"/>
              <a:ext cx="1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237575" name="Text Box 7"/>
            <p:cNvSpPr txBox="1">
              <a:spLocks noChangeArrowheads="1"/>
            </p:cNvSpPr>
            <p:nvPr/>
          </p:nvSpPr>
          <p:spPr bwMode="auto">
            <a:xfrm>
              <a:off x="3600" y="2802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file(to.lode)</a:t>
              </a:r>
            </a:p>
          </p:txBody>
        </p:sp>
        <p:sp>
          <p:nvSpPr>
            <p:cNvPr id="237576" name="Text Box 8"/>
            <p:cNvSpPr txBox="1">
              <a:spLocks noChangeArrowheads="1"/>
            </p:cNvSpPr>
            <p:nvPr/>
          </p:nvSpPr>
          <p:spPr bwMode="auto">
            <a:xfrm>
              <a:off x="3600" y="3090"/>
              <a:ext cx="1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file(to(lode))</a:t>
              </a:r>
            </a:p>
          </p:txBody>
        </p:sp>
        <p:sp>
          <p:nvSpPr>
            <p:cNvPr id="237577" name="Text Box 9"/>
            <p:cNvSpPr txBox="1">
              <a:spLocks noChangeArrowheads="1"/>
            </p:cNvSpPr>
            <p:nvPr/>
          </p:nvSpPr>
          <p:spPr bwMode="auto">
            <a:xfrm>
              <a:off x="3600" y="3378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file(toload)</a:t>
              </a:r>
            </a:p>
          </p:txBody>
        </p:sp>
      </p:grpSp>
      <p:grpSp>
        <p:nvGrpSpPr>
          <p:cNvPr id="237588" name="Group 20"/>
          <p:cNvGrpSpPr>
            <a:grpSpLocks/>
          </p:cNvGrpSpPr>
          <p:nvPr/>
        </p:nvGrpSpPr>
        <p:grpSpPr bwMode="auto">
          <a:xfrm>
            <a:off x="990600" y="4343400"/>
            <a:ext cx="2317750" cy="2051050"/>
            <a:chOff x="2208" y="2508"/>
            <a:chExt cx="1460" cy="1292"/>
          </a:xfrm>
        </p:grpSpPr>
        <p:sp>
          <p:nvSpPr>
            <p:cNvPr id="237579" name="Text Box 11"/>
            <p:cNvSpPr txBox="1">
              <a:spLocks noChangeArrowheads="1"/>
            </p:cNvSpPr>
            <p:nvPr/>
          </p:nvSpPr>
          <p:spPr bwMode="auto">
            <a:xfrm>
              <a:off x="2208" y="2842"/>
              <a:ext cx="1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(file, 2, load)</a:t>
              </a:r>
            </a:p>
          </p:txBody>
        </p:sp>
        <p:sp>
          <p:nvSpPr>
            <p:cNvPr id="237580" name="Text Box 12"/>
            <p:cNvSpPr txBox="1">
              <a:spLocks noChangeArrowheads="1"/>
            </p:cNvSpPr>
            <p:nvPr/>
          </p:nvSpPr>
          <p:spPr bwMode="auto">
            <a:xfrm>
              <a:off x="2208" y="3512"/>
              <a:ext cx="12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file.to.load</a:t>
              </a:r>
            </a:p>
          </p:txBody>
        </p:sp>
        <p:sp>
          <p:nvSpPr>
            <p:cNvPr id="237581" name="Text Box 13"/>
            <p:cNvSpPr txBox="1">
              <a:spLocks noChangeArrowheads="1"/>
            </p:cNvSpPr>
            <p:nvPr/>
          </p:nvSpPr>
          <p:spPr bwMode="auto">
            <a:xfrm>
              <a:off x="2208" y="3177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file.to(load)</a:t>
              </a:r>
            </a:p>
          </p:txBody>
        </p:sp>
        <p:sp>
          <p:nvSpPr>
            <p:cNvPr id="237582" name="Text Box 14"/>
            <p:cNvSpPr txBox="1">
              <a:spLocks noChangeArrowheads="1"/>
            </p:cNvSpPr>
            <p:nvPr/>
          </p:nvSpPr>
          <p:spPr bwMode="auto">
            <a:xfrm>
              <a:off x="2208" y="2508"/>
              <a:ext cx="12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file.toload</a:t>
              </a:r>
            </a:p>
          </p:txBody>
        </p:sp>
      </p:grpSp>
      <p:grpSp>
        <p:nvGrpSpPr>
          <p:cNvPr id="237590" name="Group 22"/>
          <p:cNvGrpSpPr>
            <a:grpSpLocks/>
          </p:cNvGrpSpPr>
          <p:nvPr/>
        </p:nvGrpSpPr>
        <p:grpSpPr bwMode="auto">
          <a:xfrm>
            <a:off x="6013450" y="4343400"/>
            <a:ext cx="2063750" cy="914400"/>
            <a:chOff x="4944" y="2504"/>
            <a:chExt cx="1300" cy="576"/>
          </a:xfrm>
        </p:grpSpPr>
        <p:sp>
          <p:nvSpPr>
            <p:cNvPr id="237583" name="Text Box 15"/>
            <p:cNvSpPr txBox="1">
              <a:spLocks noChangeArrowheads="1"/>
            </p:cNvSpPr>
            <p:nvPr/>
          </p:nvSpPr>
          <p:spPr bwMode="auto">
            <a:xfrm>
              <a:off x="4944" y="2504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filetoload()</a:t>
              </a:r>
            </a:p>
          </p:txBody>
        </p:sp>
        <p:sp>
          <p:nvSpPr>
            <p:cNvPr id="237586" name="Text Box 18"/>
            <p:cNvSpPr txBox="1">
              <a:spLocks noChangeArrowheads="1"/>
            </p:cNvSpPr>
            <p:nvPr/>
          </p:nvSpPr>
          <p:spPr bwMode="auto">
            <a:xfrm>
              <a:off x="4944" y="2792"/>
              <a:ext cx="1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</a:t>
              </a:r>
              <a:endParaRPr lang="en-US" sz="2800">
                <a:solidFill>
                  <a:srgbClr val="00408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37595" name="AutoShape 27"/>
          <p:cNvSpPr>
            <a:spLocks noChangeArrowheads="1"/>
          </p:cNvSpPr>
          <p:nvPr/>
        </p:nvSpPr>
        <p:spPr bwMode="auto">
          <a:xfrm>
            <a:off x="1066800" y="11033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237596" name="Text Box 28"/>
          <p:cNvSpPr txBox="1">
            <a:spLocks noChangeArrowheads="1"/>
          </p:cNvSpPr>
          <p:nvPr/>
        </p:nvSpPr>
        <p:spPr bwMode="auto">
          <a:xfrm>
            <a:off x="3044825" y="1179513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237597" name="AutoShape 29"/>
          <p:cNvSpPr>
            <a:spLocks noChangeArrowheads="1"/>
          </p:cNvSpPr>
          <p:nvPr/>
        </p:nvSpPr>
        <p:spPr bwMode="auto">
          <a:xfrm>
            <a:off x="1074738" y="23225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237598" name="AutoShape 30"/>
          <p:cNvCxnSpPr>
            <a:cxnSpLocks noChangeShapeType="1"/>
            <a:stCxn id="237595" idx="2"/>
            <a:endCxn id="237597" idx="0"/>
          </p:cNvCxnSpPr>
          <p:nvPr/>
        </p:nvCxnSpPr>
        <p:spPr bwMode="auto">
          <a:xfrm>
            <a:off x="1981200" y="1865313"/>
            <a:ext cx="793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7599" name="Text Box 31"/>
          <p:cNvSpPr txBox="1">
            <a:spLocks noChangeArrowheads="1"/>
          </p:cNvSpPr>
          <p:nvPr/>
        </p:nvSpPr>
        <p:spPr bwMode="auto">
          <a:xfrm>
            <a:off x="3055938" y="2133600"/>
            <a:ext cx="465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  <p:sp>
        <p:nvSpPr>
          <p:cNvPr id="237600" name="Text Box 32"/>
          <p:cNvSpPr txBox="1">
            <a:spLocks noChangeArrowheads="1"/>
          </p:cNvSpPr>
          <p:nvPr/>
        </p:nvSpPr>
        <p:spPr bwMode="auto">
          <a:xfrm>
            <a:off x="3060700" y="2879725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[ load, Method, ()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void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Disambiguation</a:t>
            </a:r>
          </a:p>
        </p:txBody>
      </p:sp>
      <p:grpSp>
        <p:nvGrpSpPr>
          <p:cNvPr id="445443" name="Group 3"/>
          <p:cNvGrpSpPr>
            <a:grpSpLocks/>
          </p:cNvGrpSpPr>
          <p:nvPr/>
        </p:nvGrpSpPr>
        <p:grpSpPr bwMode="auto">
          <a:xfrm>
            <a:off x="3581400" y="4343400"/>
            <a:ext cx="2266950" cy="2286000"/>
            <a:chOff x="3600" y="2514"/>
            <a:chExt cx="1428" cy="1440"/>
          </a:xfrm>
        </p:grpSpPr>
        <p:sp>
          <p:nvSpPr>
            <p:cNvPr id="445444" name="Text Box 4"/>
            <p:cNvSpPr txBox="1">
              <a:spLocks noChangeArrowheads="1"/>
            </p:cNvSpPr>
            <p:nvPr/>
          </p:nvSpPr>
          <p:spPr bwMode="auto">
            <a:xfrm>
              <a:off x="3600" y="3666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file(2, load)</a:t>
              </a:r>
            </a:p>
          </p:txBody>
        </p:sp>
        <p:sp>
          <p:nvSpPr>
            <p:cNvPr id="445445" name="Text Box 5"/>
            <p:cNvSpPr txBox="1">
              <a:spLocks noChangeArrowheads="1"/>
            </p:cNvSpPr>
            <p:nvPr/>
          </p:nvSpPr>
          <p:spPr bwMode="auto">
            <a:xfrm>
              <a:off x="3600" y="2514"/>
              <a:ext cx="1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445446" name="Text Box 6"/>
            <p:cNvSpPr txBox="1">
              <a:spLocks noChangeArrowheads="1"/>
            </p:cNvSpPr>
            <p:nvPr/>
          </p:nvSpPr>
          <p:spPr bwMode="auto">
            <a:xfrm>
              <a:off x="3600" y="2802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file(to.lode)</a:t>
              </a:r>
            </a:p>
          </p:txBody>
        </p:sp>
        <p:sp>
          <p:nvSpPr>
            <p:cNvPr id="445447" name="Text Box 7"/>
            <p:cNvSpPr txBox="1">
              <a:spLocks noChangeArrowheads="1"/>
            </p:cNvSpPr>
            <p:nvPr/>
          </p:nvSpPr>
          <p:spPr bwMode="auto">
            <a:xfrm>
              <a:off x="3600" y="3090"/>
              <a:ext cx="1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file(to(lode))</a:t>
              </a:r>
            </a:p>
          </p:txBody>
        </p:sp>
        <p:sp>
          <p:nvSpPr>
            <p:cNvPr id="445448" name="Text Box 8"/>
            <p:cNvSpPr txBox="1">
              <a:spLocks noChangeArrowheads="1"/>
            </p:cNvSpPr>
            <p:nvPr/>
          </p:nvSpPr>
          <p:spPr bwMode="auto">
            <a:xfrm>
              <a:off x="3600" y="3378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file(toload)</a:t>
              </a:r>
            </a:p>
          </p:txBody>
        </p:sp>
      </p:grpSp>
      <p:grpSp>
        <p:nvGrpSpPr>
          <p:cNvPr id="445449" name="Group 9"/>
          <p:cNvGrpSpPr>
            <a:grpSpLocks/>
          </p:cNvGrpSpPr>
          <p:nvPr/>
        </p:nvGrpSpPr>
        <p:grpSpPr bwMode="auto">
          <a:xfrm>
            <a:off x="990600" y="4343400"/>
            <a:ext cx="2317750" cy="2051050"/>
            <a:chOff x="2208" y="2508"/>
            <a:chExt cx="1460" cy="1292"/>
          </a:xfrm>
        </p:grpSpPr>
        <p:sp>
          <p:nvSpPr>
            <p:cNvPr id="445450" name="Text Box 10"/>
            <p:cNvSpPr txBox="1">
              <a:spLocks noChangeArrowheads="1"/>
            </p:cNvSpPr>
            <p:nvPr/>
          </p:nvSpPr>
          <p:spPr bwMode="auto">
            <a:xfrm>
              <a:off x="2208" y="2842"/>
              <a:ext cx="1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(file, 2, load)</a:t>
              </a:r>
            </a:p>
          </p:txBody>
        </p:sp>
        <p:sp>
          <p:nvSpPr>
            <p:cNvPr id="445451" name="Text Box 11"/>
            <p:cNvSpPr txBox="1">
              <a:spLocks noChangeArrowheads="1"/>
            </p:cNvSpPr>
            <p:nvPr/>
          </p:nvSpPr>
          <p:spPr bwMode="auto">
            <a:xfrm>
              <a:off x="2208" y="3512"/>
              <a:ext cx="12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file.to.load</a:t>
              </a:r>
            </a:p>
          </p:txBody>
        </p:sp>
        <p:sp>
          <p:nvSpPr>
            <p:cNvPr id="445452" name="Text Box 12"/>
            <p:cNvSpPr txBox="1">
              <a:spLocks noChangeArrowheads="1"/>
            </p:cNvSpPr>
            <p:nvPr/>
          </p:nvSpPr>
          <p:spPr bwMode="auto">
            <a:xfrm>
              <a:off x="2208" y="3177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file.to(load)</a:t>
              </a:r>
            </a:p>
          </p:txBody>
        </p:sp>
        <p:sp>
          <p:nvSpPr>
            <p:cNvPr id="445453" name="Text Box 13"/>
            <p:cNvSpPr txBox="1">
              <a:spLocks noChangeArrowheads="1"/>
            </p:cNvSpPr>
            <p:nvPr/>
          </p:nvSpPr>
          <p:spPr bwMode="auto">
            <a:xfrm>
              <a:off x="2208" y="2508"/>
              <a:ext cx="12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file.toload</a:t>
              </a:r>
            </a:p>
          </p:txBody>
        </p:sp>
      </p:grpSp>
      <p:grpSp>
        <p:nvGrpSpPr>
          <p:cNvPr id="445454" name="Group 14"/>
          <p:cNvGrpSpPr>
            <a:grpSpLocks/>
          </p:cNvGrpSpPr>
          <p:nvPr/>
        </p:nvGrpSpPr>
        <p:grpSpPr bwMode="auto">
          <a:xfrm>
            <a:off x="6013450" y="4343400"/>
            <a:ext cx="2063750" cy="914400"/>
            <a:chOff x="4944" y="2504"/>
            <a:chExt cx="1300" cy="576"/>
          </a:xfrm>
        </p:grpSpPr>
        <p:sp>
          <p:nvSpPr>
            <p:cNvPr id="445455" name="Text Box 15"/>
            <p:cNvSpPr txBox="1">
              <a:spLocks noChangeArrowheads="1"/>
            </p:cNvSpPr>
            <p:nvPr/>
          </p:nvSpPr>
          <p:spPr bwMode="auto">
            <a:xfrm>
              <a:off x="4944" y="2504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filetoload()</a:t>
              </a:r>
            </a:p>
          </p:txBody>
        </p:sp>
        <p:sp>
          <p:nvSpPr>
            <p:cNvPr id="445456" name="Text Box 16"/>
            <p:cNvSpPr txBox="1">
              <a:spLocks noChangeArrowheads="1"/>
            </p:cNvSpPr>
            <p:nvPr/>
          </p:nvSpPr>
          <p:spPr bwMode="auto">
            <a:xfrm>
              <a:off x="4944" y="2792"/>
              <a:ext cx="1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</a:t>
              </a:r>
              <a:endParaRPr lang="en-US" sz="2800">
                <a:solidFill>
                  <a:srgbClr val="00408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45457" name="AutoShape 17"/>
          <p:cNvSpPr>
            <a:spLocks noChangeArrowheads="1"/>
          </p:cNvSpPr>
          <p:nvPr/>
        </p:nvSpPr>
        <p:spPr bwMode="auto">
          <a:xfrm>
            <a:off x="1066800" y="11033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445458" name="Text Box 18"/>
          <p:cNvSpPr txBox="1">
            <a:spLocks noChangeArrowheads="1"/>
          </p:cNvSpPr>
          <p:nvPr/>
        </p:nvSpPr>
        <p:spPr bwMode="auto">
          <a:xfrm>
            <a:off x="3044825" y="1179513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445459" name="AutoShape 19"/>
          <p:cNvSpPr>
            <a:spLocks noChangeArrowheads="1"/>
          </p:cNvSpPr>
          <p:nvPr/>
        </p:nvSpPr>
        <p:spPr bwMode="auto">
          <a:xfrm>
            <a:off x="1074738" y="23225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445460" name="AutoShape 20"/>
          <p:cNvCxnSpPr>
            <a:cxnSpLocks noChangeShapeType="1"/>
            <a:stCxn id="445457" idx="2"/>
            <a:endCxn id="445459" idx="0"/>
          </p:cNvCxnSpPr>
          <p:nvPr/>
        </p:nvCxnSpPr>
        <p:spPr bwMode="auto">
          <a:xfrm>
            <a:off x="1981200" y="1865313"/>
            <a:ext cx="793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5462" name="Text Box 22"/>
          <p:cNvSpPr txBox="1">
            <a:spLocks noChangeArrowheads="1"/>
          </p:cNvSpPr>
          <p:nvPr/>
        </p:nvSpPr>
        <p:spPr bwMode="auto">
          <a:xfrm>
            <a:off x="2286000" y="3290888"/>
            <a:ext cx="48561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Is “</a:t>
            </a:r>
            <a:r>
              <a:rPr lang="en-US" sz="3600">
                <a:solidFill>
                  <a:srgbClr val="800000"/>
                </a:solidFill>
              </a:rPr>
              <a:t>file</a:t>
            </a:r>
            <a:r>
              <a:rPr lang="en-US">
                <a:solidFill>
                  <a:srgbClr val="800000"/>
                </a:solidFill>
              </a:rPr>
              <a:t>” a visible </a:t>
            </a:r>
            <a:r>
              <a:rPr lang="en-US" sz="3600">
                <a:solidFill>
                  <a:srgbClr val="800000"/>
                </a:solidFill>
              </a:rPr>
              <a:t>variable</a:t>
            </a:r>
            <a:r>
              <a:rPr lang="en-US">
                <a:solidFill>
                  <a:srgbClr val="800000"/>
                </a:solidFill>
              </a:rPr>
              <a:t> name?</a:t>
            </a:r>
          </a:p>
        </p:txBody>
      </p:sp>
      <p:sp>
        <p:nvSpPr>
          <p:cNvPr id="445463" name="Text Box 23"/>
          <p:cNvSpPr txBox="1">
            <a:spLocks noChangeArrowheads="1"/>
          </p:cNvSpPr>
          <p:nvPr/>
        </p:nvSpPr>
        <p:spPr bwMode="auto">
          <a:xfrm>
            <a:off x="3055938" y="2133600"/>
            <a:ext cx="465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  <p:sp>
        <p:nvSpPr>
          <p:cNvPr id="445464" name="Text Box 24"/>
          <p:cNvSpPr txBox="1">
            <a:spLocks noChangeArrowheads="1"/>
          </p:cNvSpPr>
          <p:nvPr/>
        </p:nvSpPr>
        <p:spPr bwMode="auto">
          <a:xfrm>
            <a:off x="3060700" y="2879725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[ load, Method, ()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void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Disambiguation</a:t>
            </a:r>
          </a:p>
        </p:txBody>
      </p:sp>
      <p:grpSp>
        <p:nvGrpSpPr>
          <p:cNvPr id="447491" name="Group 3"/>
          <p:cNvGrpSpPr>
            <a:grpSpLocks/>
          </p:cNvGrpSpPr>
          <p:nvPr/>
        </p:nvGrpSpPr>
        <p:grpSpPr bwMode="auto">
          <a:xfrm>
            <a:off x="3581400" y="4343400"/>
            <a:ext cx="2266950" cy="2286000"/>
            <a:chOff x="3600" y="2514"/>
            <a:chExt cx="1428" cy="1440"/>
          </a:xfrm>
        </p:grpSpPr>
        <p:sp>
          <p:nvSpPr>
            <p:cNvPr id="447492" name="Text Box 4"/>
            <p:cNvSpPr txBox="1">
              <a:spLocks noChangeArrowheads="1"/>
            </p:cNvSpPr>
            <p:nvPr/>
          </p:nvSpPr>
          <p:spPr bwMode="auto">
            <a:xfrm>
              <a:off x="3600" y="3666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file(2, load)</a:t>
              </a:r>
            </a:p>
          </p:txBody>
        </p:sp>
        <p:sp>
          <p:nvSpPr>
            <p:cNvPr id="447493" name="Text Box 5"/>
            <p:cNvSpPr txBox="1">
              <a:spLocks noChangeArrowheads="1"/>
            </p:cNvSpPr>
            <p:nvPr/>
          </p:nvSpPr>
          <p:spPr bwMode="auto">
            <a:xfrm>
              <a:off x="3600" y="2514"/>
              <a:ext cx="1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447494" name="Text Box 6"/>
            <p:cNvSpPr txBox="1">
              <a:spLocks noChangeArrowheads="1"/>
            </p:cNvSpPr>
            <p:nvPr/>
          </p:nvSpPr>
          <p:spPr bwMode="auto">
            <a:xfrm>
              <a:off x="3600" y="2802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file(to.lode)</a:t>
              </a:r>
            </a:p>
          </p:txBody>
        </p:sp>
        <p:sp>
          <p:nvSpPr>
            <p:cNvPr id="447495" name="Text Box 7"/>
            <p:cNvSpPr txBox="1">
              <a:spLocks noChangeArrowheads="1"/>
            </p:cNvSpPr>
            <p:nvPr/>
          </p:nvSpPr>
          <p:spPr bwMode="auto">
            <a:xfrm>
              <a:off x="3600" y="3090"/>
              <a:ext cx="1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file(to(lode))</a:t>
              </a:r>
            </a:p>
          </p:txBody>
        </p:sp>
        <p:sp>
          <p:nvSpPr>
            <p:cNvPr id="447496" name="Text Box 8"/>
            <p:cNvSpPr txBox="1">
              <a:spLocks noChangeArrowheads="1"/>
            </p:cNvSpPr>
            <p:nvPr/>
          </p:nvSpPr>
          <p:spPr bwMode="auto">
            <a:xfrm>
              <a:off x="3600" y="3378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file(toload)</a:t>
              </a:r>
            </a:p>
          </p:txBody>
        </p:sp>
      </p:grpSp>
      <p:grpSp>
        <p:nvGrpSpPr>
          <p:cNvPr id="447502" name="Group 14"/>
          <p:cNvGrpSpPr>
            <a:grpSpLocks/>
          </p:cNvGrpSpPr>
          <p:nvPr/>
        </p:nvGrpSpPr>
        <p:grpSpPr bwMode="auto">
          <a:xfrm>
            <a:off x="6013450" y="4343400"/>
            <a:ext cx="2063750" cy="914400"/>
            <a:chOff x="4944" y="2504"/>
            <a:chExt cx="1300" cy="576"/>
          </a:xfrm>
        </p:grpSpPr>
        <p:sp>
          <p:nvSpPr>
            <p:cNvPr id="447503" name="Text Box 15"/>
            <p:cNvSpPr txBox="1">
              <a:spLocks noChangeArrowheads="1"/>
            </p:cNvSpPr>
            <p:nvPr/>
          </p:nvSpPr>
          <p:spPr bwMode="auto">
            <a:xfrm>
              <a:off x="4944" y="2504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filetoload()</a:t>
              </a:r>
            </a:p>
          </p:txBody>
        </p:sp>
        <p:sp>
          <p:nvSpPr>
            <p:cNvPr id="447504" name="Text Box 16"/>
            <p:cNvSpPr txBox="1">
              <a:spLocks noChangeArrowheads="1"/>
            </p:cNvSpPr>
            <p:nvPr/>
          </p:nvSpPr>
          <p:spPr bwMode="auto">
            <a:xfrm>
              <a:off x="4944" y="2792"/>
              <a:ext cx="1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</a:t>
              </a:r>
              <a:endParaRPr lang="en-US" sz="2800">
                <a:solidFill>
                  <a:srgbClr val="00408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47505" name="AutoShape 17"/>
          <p:cNvSpPr>
            <a:spLocks noChangeArrowheads="1"/>
          </p:cNvSpPr>
          <p:nvPr/>
        </p:nvSpPr>
        <p:spPr bwMode="auto">
          <a:xfrm>
            <a:off x="1066800" y="11033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447506" name="Text Box 18"/>
          <p:cNvSpPr txBox="1">
            <a:spLocks noChangeArrowheads="1"/>
          </p:cNvSpPr>
          <p:nvPr/>
        </p:nvSpPr>
        <p:spPr bwMode="auto">
          <a:xfrm>
            <a:off x="3044825" y="1179513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447507" name="AutoShape 19"/>
          <p:cNvSpPr>
            <a:spLocks noChangeArrowheads="1"/>
          </p:cNvSpPr>
          <p:nvPr/>
        </p:nvSpPr>
        <p:spPr bwMode="auto">
          <a:xfrm>
            <a:off x="1074738" y="23225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447508" name="AutoShape 20"/>
          <p:cNvCxnSpPr>
            <a:cxnSpLocks noChangeShapeType="1"/>
            <a:stCxn id="447505" idx="2"/>
            <a:endCxn id="447507" idx="0"/>
          </p:cNvCxnSpPr>
          <p:nvPr/>
        </p:nvCxnSpPr>
        <p:spPr bwMode="auto">
          <a:xfrm>
            <a:off x="1981200" y="1865313"/>
            <a:ext cx="793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7510" name="Text Box 22"/>
          <p:cNvSpPr txBox="1">
            <a:spLocks noChangeArrowheads="1"/>
          </p:cNvSpPr>
          <p:nvPr/>
        </p:nvSpPr>
        <p:spPr bwMode="auto">
          <a:xfrm>
            <a:off x="2286000" y="3290888"/>
            <a:ext cx="4754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Is “</a:t>
            </a:r>
            <a:r>
              <a:rPr lang="en-US" sz="3600">
                <a:solidFill>
                  <a:srgbClr val="800000"/>
                </a:solidFill>
              </a:rPr>
              <a:t>file</a:t>
            </a:r>
            <a:r>
              <a:rPr lang="en-US">
                <a:solidFill>
                  <a:srgbClr val="800000"/>
                </a:solidFill>
              </a:rPr>
              <a:t>” a visible </a:t>
            </a:r>
            <a:r>
              <a:rPr lang="en-US" sz="3600">
                <a:solidFill>
                  <a:srgbClr val="800000"/>
                </a:solidFill>
              </a:rPr>
              <a:t>method</a:t>
            </a:r>
            <a:r>
              <a:rPr lang="en-US">
                <a:solidFill>
                  <a:srgbClr val="800000"/>
                </a:solidFill>
              </a:rPr>
              <a:t> name?</a:t>
            </a:r>
          </a:p>
        </p:txBody>
      </p:sp>
      <p:sp>
        <p:nvSpPr>
          <p:cNvPr id="447511" name="Text Box 23"/>
          <p:cNvSpPr txBox="1">
            <a:spLocks noChangeArrowheads="1"/>
          </p:cNvSpPr>
          <p:nvPr/>
        </p:nvSpPr>
        <p:spPr bwMode="auto">
          <a:xfrm>
            <a:off x="3055938" y="2133600"/>
            <a:ext cx="465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  <p:sp>
        <p:nvSpPr>
          <p:cNvPr id="447512" name="Text Box 24"/>
          <p:cNvSpPr txBox="1">
            <a:spLocks noChangeArrowheads="1"/>
          </p:cNvSpPr>
          <p:nvPr/>
        </p:nvSpPr>
        <p:spPr bwMode="auto">
          <a:xfrm>
            <a:off x="3060700" y="2879725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[ load, Method, ()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void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Disambiguation</a:t>
            </a:r>
          </a:p>
        </p:txBody>
      </p:sp>
      <p:sp>
        <p:nvSpPr>
          <p:cNvPr id="449546" name="Text Box 10"/>
          <p:cNvSpPr txBox="1">
            <a:spLocks noChangeArrowheads="1"/>
          </p:cNvSpPr>
          <p:nvPr/>
        </p:nvSpPr>
        <p:spPr bwMode="auto">
          <a:xfrm>
            <a:off x="6013450" y="4343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4080"/>
                </a:solidFill>
                <a:latin typeface="Arial" panose="020B0604020202020204" pitchFamily="34" charset="0"/>
              </a:rPr>
              <a:t>filetoload()</a:t>
            </a:r>
          </a:p>
        </p:txBody>
      </p:sp>
      <p:sp>
        <p:nvSpPr>
          <p:cNvPr id="449547" name="Text Box 11"/>
          <p:cNvSpPr txBox="1">
            <a:spLocks noChangeArrowheads="1"/>
          </p:cNvSpPr>
          <p:nvPr/>
        </p:nvSpPr>
        <p:spPr bwMode="auto">
          <a:xfrm>
            <a:off x="6013450" y="4800600"/>
            <a:ext cx="186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4080"/>
                </a:solidFill>
                <a:latin typeface="Arial" panose="020B0604020202020204" pitchFamily="34" charset="0"/>
              </a:rPr>
              <a:t>filetoload</a:t>
            </a:r>
            <a:endParaRPr lang="en-US" sz="2800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  <p:sp>
        <p:nvSpPr>
          <p:cNvPr id="449548" name="AutoShape 12"/>
          <p:cNvSpPr>
            <a:spLocks noChangeArrowheads="1"/>
          </p:cNvSpPr>
          <p:nvPr/>
        </p:nvSpPr>
        <p:spPr bwMode="auto">
          <a:xfrm>
            <a:off x="1066800" y="11033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449549" name="Text Box 13"/>
          <p:cNvSpPr txBox="1">
            <a:spLocks noChangeArrowheads="1"/>
          </p:cNvSpPr>
          <p:nvPr/>
        </p:nvSpPr>
        <p:spPr bwMode="auto">
          <a:xfrm>
            <a:off x="3044825" y="1179513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449550" name="AutoShape 14"/>
          <p:cNvSpPr>
            <a:spLocks noChangeArrowheads="1"/>
          </p:cNvSpPr>
          <p:nvPr/>
        </p:nvSpPr>
        <p:spPr bwMode="auto">
          <a:xfrm>
            <a:off x="1074738" y="23225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449551" name="AutoShape 15"/>
          <p:cNvCxnSpPr>
            <a:cxnSpLocks noChangeShapeType="1"/>
            <a:stCxn id="449548" idx="2"/>
            <a:endCxn id="449550" idx="0"/>
          </p:cNvCxnSpPr>
          <p:nvPr/>
        </p:nvCxnSpPr>
        <p:spPr bwMode="auto">
          <a:xfrm>
            <a:off x="1981200" y="1865313"/>
            <a:ext cx="793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9553" name="Text Box 17"/>
          <p:cNvSpPr txBox="1">
            <a:spLocks noChangeArrowheads="1"/>
          </p:cNvSpPr>
          <p:nvPr/>
        </p:nvSpPr>
        <p:spPr bwMode="auto">
          <a:xfrm>
            <a:off x="2286000" y="3290888"/>
            <a:ext cx="5897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Is “</a:t>
            </a:r>
            <a:r>
              <a:rPr lang="en-US" sz="3600">
                <a:solidFill>
                  <a:srgbClr val="800000"/>
                </a:solidFill>
              </a:rPr>
              <a:t>filetoload</a:t>
            </a:r>
            <a:r>
              <a:rPr lang="en-US">
                <a:solidFill>
                  <a:srgbClr val="800000"/>
                </a:solidFill>
              </a:rPr>
              <a:t>” a visible </a:t>
            </a:r>
            <a:r>
              <a:rPr lang="en-US" sz="3600">
                <a:solidFill>
                  <a:srgbClr val="800000"/>
                </a:solidFill>
              </a:rPr>
              <a:t>method</a:t>
            </a:r>
            <a:r>
              <a:rPr lang="en-US">
                <a:solidFill>
                  <a:srgbClr val="800000"/>
                </a:solidFill>
              </a:rPr>
              <a:t> name?</a:t>
            </a:r>
          </a:p>
        </p:txBody>
      </p:sp>
      <p:sp>
        <p:nvSpPr>
          <p:cNvPr id="449554" name="Text Box 18"/>
          <p:cNvSpPr txBox="1">
            <a:spLocks noChangeArrowheads="1"/>
          </p:cNvSpPr>
          <p:nvPr/>
        </p:nvSpPr>
        <p:spPr bwMode="auto">
          <a:xfrm>
            <a:off x="3055938" y="2133600"/>
            <a:ext cx="465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  <p:sp>
        <p:nvSpPr>
          <p:cNvPr id="449555" name="Text Box 19"/>
          <p:cNvSpPr txBox="1">
            <a:spLocks noChangeArrowheads="1"/>
          </p:cNvSpPr>
          <p:nvPr/>
        </p:nvSpPr>
        <p:spPr bwMode="auto">
          <a:xfrm>
            <a:off x="3060700" y="2879725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[ load, Method, ()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void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495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6" grpId="0"/>
      <p:bldP spid="44954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Manual Disambiguation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Some ambiguities cannot (and should not) be automatically resolved: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print(“line”)</a:t>
            </a:r>
            <a:r>
              <a:rPr 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sz="2000"/>
              <a:t>vs.</a:t>
            </a:r>
            <a:r>
              <a:rPr 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println()</a:t>
            </a: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if (pred1) then if (pred2) then foo() else bar()</a:t>
            </a: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If ambiguities remain, ask the user how to resolve them. </a:t>
            </a:r>
            <a:r>
              <a:rPr lang="en-US" sz="2400"/>
              <a:t>(e.g. [Mankoff 00])</a:t>
            </a:r>
            <a:endParaRPr lang="en-US" sz="2800"/>
          </a:p>
        </p:txBody>
      </p:sp>
      <p:grpSp>
        <p:nvGrpSpPr>
          <p:cNvPr id="277542" name="Group 38"/>
          <p:cNvGrpSpPr>
            <a:grpSpLocks/>
          </p:cNvGrpSpPr>
          <p:nvPr/>
        </p:nvGrpSpPr>
        <p:grpSpPr bwMode="auto">
          <a:xfrm>
            <a:off x="1752600" y="3352800"/>
            <a:ext cx="5551488" cy="1981200"/>
            <a:chOff x="1104" y="2352"/>
            <a:chExt cx="3497" cy="1248"/>
          </a:xfrm>
        </p:grpSpPr>
        <p:sp>
          <p:nvSpPr>
            <p:cNvPr id="277511" name="AutoShape 7"/>
            <p:cNvSpPr>
              <a:spLocks noChangeArrowheads="1"/>
            </p:cNvSpPr>
            <p:nvPr/>
          </p:nvSpPr>
          <p:spPr bwMode="auto">
            <a:xfrm>
              <a:off x="1776" y="2352"/>
              <a:ext cx="480" cy="288"/>
            </a:xfrm>
            <a:prstGeom prst="flowChartAlternateProcess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12" name="Text Box 8"/>
            <p:cNvSpPr txBox="1">
              <a:spLocks noChangeArrowheads="1"/>
            </p:cNvSpPr>
            <p:nvPr/>
          </p:nvSpPr>
          <p:spPr bwMode="auto">
            <a:xfrm>
              <a:off x="1927" y="23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if</a:t>
              </a:r>
            </a:p>
          </p:txBody>
        </p:sp>
        <p:sp>
          <p:nvSpPr>
            <p:cNvPr id="277514" name="AutoShape 10"/>
            <p:cNvSpPr>
              <a:spLocks noChangeArrowheads="1"/>
            </p:cNvSpPr>
            <p:nvPr/>
          </p:nvSpPr>
          <p:spPr bwMode="auto">
            <a:xfrm>
              <a:off x="1104" y="3312"/>
              <a:ext cx="480" cy="288"/>
            </a:xfrm>
            <a:prstGeom prst="flowChartAlternateProcess">
              <a:avLst/>
            </a:prstGeom>
            <a:solidFill>
              <a:srgbClr val="98FF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15" name="Text Box 11"/>
            <p:cNvSpPr txBox="1">
              <a:spLocks noChangeArrowheads="1"/>
            </p:cNvSpPr>
            <p:nvPr/>
          </p:nvSpPr>
          <p:spPr bwMode="auto">
            <a:xfrm>
              <a:off x="1111" y="3312"/>
              <a:ext cx="5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foo()</a:t>
              </a:r>
            </a:p>
          </p:txBody>
        </p:sp>
        <p:sp>
          <p:nvSpPr>
            <p:cNvPr id="277517" name="AutoShape 13"/>
            <p:cNvSpPr>
              <a:spLocks noChangeArrowheads="1"/>
            </p:cNvSpPr>
            <p:nvPr/>
          </p:nvSpPr>
          <p:spPr bwMode="auto">
            <a:xfrm>
              <a:off x="1488" y="2832"/>
              <a:ext cx="480" cy="288"/>
            </a:xfrm>
            <a:prstGeom prst="flowChartAlternateProcess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18" name="Text Box 14"/>
            <p:cNvSpPr txBox="1">
              <a:spLocks noChangeArrowheads="1"/>
            </p:cNvSpPr>
            <p:nvPr/>
          </p:nvSpPr>
          <p:spPr bwMode="auto">
            <a:xfrm>
              <a:off x="1639" y="28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if</a:t>
              </a:r>
            </a:p>
          </p:txBody>
        </p:sp>
        <p:cxnSp>
          <p:nvCxnSpPr>
            <p:cNvPr id="277519" name="AutoShape 15"/>
            <p:cNvCxnSpPr>
              <a:cxnSpLocks noChangeShapeType="1"/>
              <a:stCxn id="277512" idx="2"/>
              <a:endCxn id="277518" idx="0"/>
            </p:cNvCxnSpPr>
            <p:nvPr/>
          </p:nvCxnSpPr>
          <p:spPr bwMode="auto">
            <a:xfrm flipH="1">
              <a:off x="1745" y="2640"/>
              <a:ext cx="28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520" name="AutoShape 16"/>
            <p:cNvCxnSpPr>
              <a:cxnSpLocks noChangeShapeType="1"/>
              <a:stCxn id="277518" idx="2"/>
              <a:endCxn id="277515" idx="0"/>
            </p:cNvCxnSpPr>
            <p:nvPr/>
          </p:nvCxnSpPr>
          <p:spPr bwMode="auto">
            <a:xfrm flipH="1">
              <a:off x="1367" y="3120"/>
              <a:ext cx="37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522" name="AutoShape 18"/>
            <p:cNvSpPr>
              <a:spLocks noChangeArrowheads="1"/>
            </p:cNvSpPr>
            <p:nvPr/>
          </p:nvSpPr>
          <p:spPr bwMode="auto">
            <a:xfrm>
              <a:off x="1824" y="3312"/>
              <a:ext cx="480" cy="288"/>
            </a:xfrm>
            <a:prstGeom prst="flowChartAlternateProcess">
              <a:avLst/>
            </a:prstGeom>
            <a:solidFill>
              <a:srgbClr val="98FF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3" name="Text Box 19"/>
            <p:cNvSpPr txBox="1">
              <a:spLocks noChangeArrowheads="1"/>
            </p:cNvSpPr>
            <p:nvPr/>
          </p:nvSpPr>
          <p:spPr bwMode="auto">
            <a:xfrm>
              <a:off x="1831" y="331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bar()</a:t>
              </a:r>
            </a:p>
          </p:txBody>
        </p:sp>
        <p:cxnSp>
          <p:nvCxnSpPr>
            <p:cNvPr id="277524" name="AutoShape 20"/>
            <p:cNvCxnSpPr>
              <a:cxnSpLocks noChangeShapeType="1"/>
              <a:stCxn id="277518" idx="2"/>
              <a:endCxn id="277523" idx="0"/>
            </p:cNvCxnSpPr>
            <p:nvPr/>
          </p:nvCxnSpPr>
          <p:spPr bwMode="auto">
            <a:xfrm>
              <a:off x="1745" y="3120"/>
              <a:ext cx="347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527" name="AutoShape 23"/>
            <p:cNvSpPr>
              <a:spLocks noChangeArrowheads="1"/>
            </p:cNvSpPr>
            <p:nvPr/>
          </p:nvSpPr>
          <p:spPr bwMode="auto">
            <a:xfrm>
              <a:off x="3744" y="2352"/>
              <a:ext cx="473" cy="288"/>
            </a:xfrm>
            <a:prstGeom prst="flowChartAlternateProcess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8" name="Text Box 24"/>
            <p:cNvSpPr txBox="1">
              <a:spLocks noChangeArrowheads="1"/>
            </p:cNvSpPr>
            <p:nvPr/>
          </p:nvSpPr>
          <p:spPr bwMode="auto">
            <a:xfrm>
              <a:off x="3893" y="23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if</a:t>
              </a:r>
            </a:p>
          </p:txBody>
        </p:sp>
        <p:sp>
          <p:nvSpPr>
            <p:cNvPr id="277530" name="AutoShape 26"/>
            <p:cNvSpPr>
              <a:spLocks noChangeArrowheads="1"/>
            </p:cNvSpPr>
            <p:nvPr/>
          </p:nvSpPr>
          <p:spPr bwMode="auto">
            <a:xfrm>
              <a:off x="3360" y="2832"/>
              <a:ext cx="480" cy="288"/>
            </a:xfrm>
            <a:prstGeom prst="flowChartAlternateProcess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31" name="Text Box 27"/>
            <p:cNvSpPr txBox="1">
              <a:spLocks noChangeArrowheads="1"/>
            </p:cNvSpPr>
            <p:nvPr/>
          </p:nvSpPr>
          <p:spPr bwMode="auto">
            <a:xfrm>
              <a:off x="3511" y="28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if</a:t>
              </a:r>
            </a:p>
          </p:txBody>
        </p:sp>
        <p:sp>
          <p:nvSpPr>
            <p:cNvPr id="277533" name="AutoShape 29"/>
            <p:cNvSpPr>
              <a:spLocks noChangeArrowheads="1"/>
            </p:cNvSpPr>
            <p:nvPr/>
          </p:nvSpPr>
          <p:spPr bwMode="auto">
            <a:xfrm>
              <a:off x="3079" y="3312"/>
              <a:ext cx="480" cy="288"/>
            </a:xfrm>
            <a:prstGeom prst="flowChartAlternateProcess">
              <a:avLst/>
            </a:prstGeom>
            <a:solidFill>
              <a:srgbClr val="98FF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34" name="Text Box 30"/>
            <p:cNvSpPr txBox="1">
              <a:spLocks noChangeArrowheads="1"/>
            </p:cNvSpPr>
            <p:nvPr/>
          </p:nvSpPr>
          <p:spPr bwMode="auto">
            <a:xfrm>
              <a:off x="3079" y="3312"/>
              <a:ext cx="5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foo()</a:t>
              </a:r>
            </a:p>
          </p:txBody>
        </p:sp>
        <p:cxnSp>
          <p:nvCxnSpPr>
            <p:cNvPr id="277535" name="AutoShape 31"/>
            <p:cNvCxnSpPr>
              <a:cxnSpLocks noChangeShapeType="1"/>
              <a:stCxn id="277528" idx="2"/>
            </p:cNvCxnSpPr>
            <p:nvPr/>
          </p:nvCxnSpPr>
          <p:spPr bwMode="auto">
            <a:xfrm flipH="1">
              <a:off x="3605" y="2640"/>
              <a:ext cx="39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536" name="AutoShape 32"/>
            <p:cNvCxnSpPr>
              <a:cxnSpLocks noChangeShapeType="1"/>
              <a:stCxn id="277531" idx="2"/>
              <a:endCxn id="277534" idx="0"/>
            </p:cNvCxnSpPr>
            <p:nvPr/>
          </p:nvCxnSpPr>
          <p:spPr bwMode="auto">
            <a:xfrm flipH="1">
              <a:off x="3335" y="3120"/>
              <a:ext cx="28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538" name="AutoShape 34"/>
            <p:cNvSpPr>
              <a:spLocks noChangeArrowheads="1"/>
            </p:cNvSpPr>
            <p:nvPr/>
          </p:nvSpPr>
          <p:spPr bwMode="auto">
            <a:xfrm>
              <a:off x="4087" y="2832"/>
              <a:ext cx="480" cy="288"/>
            </a:xfrm>
            <a:prstGeom prst="flowChartAlternateProcess">
              <a:avLst/>
            </a:prstGeom>
            <a:solidFill>
              <a:srgbClr val="98FF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39" name="Text Box 35"/>
            <p:cNvSpPr txBox="1">
              <a:spLocks noChangeArrowheads="1"/>
            </p:cNvSpPr>
            <p:nvPr/>
          </p:nvSpPr>
          <p:spPr bwMode="auto">
            <a:xfrm>
              <a:off x="4080" y="283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bar()</a:t>
              </a:r>
            </a:p>
          </p:txBody>
        </p:sp>
        <p:cxnSp>
          <p:nvCxnSpPr>
            <p:cNvPr id="277540" name="AutoShape 36"/>
            <p:cNvCxnSpPr>
              <a:cxnSpLocks noChangeShapeType="1"/>
              <a:stCxn id="277528" idx="2"/>
              <a:endCxn id="277539" idx="0"/>
            </p:cNvCxnSpPr>
            <p:nvPr/>
          </p:nvCxnSpPr>
          <p:spPr bwMode="auto">
            <a:xfrm>
              <a:off x="3999" y="2640"/>
              <a:ext cx="34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Outline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rgbClr val="004080"/>
              </a:buClr>
            </a:pPr>
            <a:r>
              <a:rPr lang="en-US"/>
              <a:t>Introduction and Motivation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Programming by Voice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 Analyses for Ambiguous Inputs</a:t>
            </a:r>
          </a:p>
          <a:p>
            <a:pPr marL="609600" indent="-609600">
              <a:buClr>
                <a:srgbClr val="6C3600"/>
              </a:buClr>
              <a:buFont typeface="Wingdings" panose="05000000000000000000" pitchFamily="2" charset="2"/>
              <a:buChar char="Ø"/>
            </a:pPr>
            <a:r>
              <a:rPr lang="en-US" sz="3600" b="1">
                <a:solidFill>
                  <a:srgbClr val="6C3600"/>
                </a:solidFill>
              </a:rPr>
              <a:t>Program Navigation and Editing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914400"/>
          </a:xfrm>
        </p:spPr>
        <p:txBody>
          <a:bodyPr/>
          <a:lstStyle/>
          <a:p>
            <a:r>
              <a:rPr lang="en-US"/>
              <a:t>Study - Navigation by Speech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22098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/>
              <a:t>Eight navigation tasks with commercial VR tools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/>
              <a:t>Search through text (w/o Find dialog), </a:t>
            </a:r>
            <a:r>
              <a:rPr lang="en-US" sz="2800" i="1"/>
              <a:t>e.g.</a:t>
            </a:r>
            <a:endParaRPr lang="en-US" sz="2800"/>
          </a:p>
          <a:p>
            <a:pPr marL="533400" indent="-533400" algn="ctr">
              <a:lnSpc>
                <a:spcPct val="40000"/>
              </a:lnSpc>
              <a:buFontTx/>
              <a:buNone/>
            </a:pPr>
            <a:endParaRPr lang="en-US" sz="2000" b="1">
              <a:solidFill>
                <a:srgbClr val="800040"/>
              </a:solidFill>
              <a:latin typeface="Courier New" panose="02070309020205020404" pitchFamily="49" charset="0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800040"/>
                </a:solidFill>
                <a:latin typeface="Courier New" panose="02070309020205020404" pitchFamily="49" charset="0"/>
              </a:rPr>
              <a:t>		Find the sentence where Romeo cries out 		about his fate after killing Tybalt.</a:t>
            </a:r>
            <a:endParaRPr lang="en-US" sz="2000" b="1">
              <a:solidFill>
                <a:srgbClr val="800040"/>
              </a:solidFill>
            </a:endParaRPr>
          </a:p>
          <a:p>
            <a:pPr marL="533400" indent="-533400">
              <a:lnSpc>
                <a:spcPct val="90000"/>
              </a:lnSpc>
            </a:pPr>
            <a:endParaRPr lang="en-US" sz="2400"/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762000" y="3276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38598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4191000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30000"/>
              </a:spcBef>
            </a:pPr>
            <a:r>
              <a:rPr lang="en-US" sz="3200" b="1">
                <a:solidFill>
                  <a:srgbClr val="004080"/>
                </a:solidFill>
              </a:rPr>
              <a:t>Metrics</a:t>
            </a:r>
            <a:endParaRPr lang="en-US" sz="1000">
              <a:solidFill>
                <a:srgbClr val="004080"/>
              </a:solidFill>
            </a:endParaRP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AutoNum type="arabicPeriod"/>
            </a:pPr>
            <a:r>
              <a:rPr lang="en-US">
                <a:solidFill>
                  <a:srgbClr val="004080"/>
                </a:solidFill>
              </a:rPr>
              <a:t>Time to scroll to right page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AutoNum type="arabicPeriod"/>
            </a:pPr>
            <a:r>
              <a:rPr lang="en-US">
                <a:solidFill>
                  <a:srgbClr val="004080"/>
                </a:solidFill>
              </a:rPr>
              <a:t>Number of commands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AutoNum type="arabicPeriod"/>
            </a:pPr>
            <a:r>
              <a:rPr lang="en-US">
                <a:solidFill>
                  <a:srgbClr val="004080"/>
                </a:solidFill>
              </a:rPr>
              <a:t>Number of recognition errors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AutoNum type="arabicPeriod"/>
            </a:pPr>
            <a:r>
              <a:rPr lang="en-US">
                <a:solidFill>
                  <a:srgbClr val="004080"/>
                </a:solidFill>
              </a:rPr>
              <a:t>Number of system mistakes</a:t>
            </a:r>
          </a:p>
        </p:txBody>
      </p: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4648200" y="3089275"/>
            <a:ext cx="4191000" cy="298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30000"/>
              </a:spcBef>
            </a:pPr>
            <a:r>
              <a:rPr lang="en-US" sz="3200" b="1">
                <a:solidFill>
                  <a:srgbClr val="004080"/>
                </a:solidFill>
              </a:rPr>
              <a:t>Results</a:t>
            </a:r>
            <a:endParaRPr lang="en-US" sz="1000">
              <a:solidFill>
                <a:srgbClr val="004080"/>
              </a:solidFill>
            </a:endParaRP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AutoNum type="arabicPeriod"/>
            </a:pPr>
            <a:r>
              <a:rPr lang="en-US">
                <a:solidFill>
                  <a:srgbClr val="004080"/>
                </a:solidFill>
              </a:rPr>
              <a:t>Cognitive load is too high - too many commands, misestimation errors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AutoNum type="arabicPeriod"/>
            </a:pPr>
            <a:r>
              <a:rPr lang="en-US">
                <a:solidFill>
                  <a:srgbClr val="004080"/>
                </a:solidFill>
              </a:rPr>
              <a:t>Voice recognition induces too much delay/errors for accurate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8" grpId="0"/>
      <p:bldP spid="23860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9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455697" name="Rectangle 17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 </a:t>
            </a:r>
            <a:r>
              <a:rPr lang="en-US" sz="2000"/>
              <a:t>[Dragon 2002]</a:t>
            </a:r>
            <a:endParaRPr lang="en-US" sz="2800"/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Context-Sensitive Mouse Grid </a:t>
            </a:r>
            <a:r>
              <a:rPr lang="en-US" sz="2000"/>
              <a:t>[Begel]</a:t>
            </a:r>
            <a:endParaRPr lang="en-US" sz="2800"/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2000"/>
              <a:t>Related Work: Tree Hierarchy Navigation [Smith 2004]</a:t>
            </a:r>
          </a:p>
        </p:txBody>
      </p:sp>
      <p:sp>
        <p:nvSpPr>
          <p:cNvPr id="455718" name="Rectangle 3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Outline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rgbClr val="004080"/>
              </a:buClr>
            </a:pPr>
            <a:r>
              <a:rPr lang="en-US"/>
              <a:t>Introduction and Motivation</a:t>
            </a:r>
          </a:p>
          <a:p>
            <a:pPr marL="609600" indent="-609600">
              <a:buFont typeface="Wingdings" panose="05000000000000000000" pitchFamily="2" charset="2"/>
              <a:buChar char="Ø"/>
            </a:pPr>
            <a:r>
              <a:rPr lang="en-US" sz="3600" b="1">
                <a:solidFill>
                  <a:srgbClr val="6C3600"/>
                </a:solidFill>
              </a:rPr>
              <a:t>Programming by Voice</a:t>
            </a:r>
            <a:endParaRPr lang="en-US"/>
          </a:p>
          <a:p>
            <a:pPr marL="609600" indent="-609600">
              <a:buClr>
                <a:srgbClr val="004080"/>
              </a:buClr>
            </a:pPr>
            <a:r>
              <a:rPr lang="en-US"/>
              <a:t>Program Analyses for Ambiguous Inputs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 Navigation and Editing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 </a:t>
            </a:r>
            <a:r>
              <a:rPr lang="en-US" sz="2000"/>
              <a:t>[Dragon 2002]</a:t>
            </a:r>
            <a:endParaRPr lang="en-US" sz="2800"/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Context-Sensitive Mouse Grid </a:t>
            </a:r>
            <a:r>
              <a:rPr lang="en-US" sz="2000"/>
              <a:t>[Begel]</a:t>
            </a:r>
            <a:endParaRPr lang="en-US" sz="2800"/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2000"/>
              <a:t>Tree Hierarchy Navigation [Smith 2004]</a:t>
            </a:r>
          </a:p>
        </p:txBody>
      </p:sp>
      <p:sp>
        <p:nvSpPr>
          <p:cNvPr id="45773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57733" name="AutoShape 5"/>
          <p:cNvSpPr>
            <a:spLocks noChangeArrowheads="1"/>
          </p:cNvSpPr>
          <p:nvPr/>
        </p:nvSpPr>
        <p:spPr bwMode="auto">
          <a:xfrm>
            <a:off x="2819400" y="12954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1</a:t>
            </a:r>
            <a:endParaRPr lang="en-US" sz="1400"/>
          </a:p>
        </p:txBody>
      </p:sp>
      <p:sp>
        <p:nvSpPr>
          <p:cNvPr id="457734" name="AutoShape 6"/>
          <p:cNvSpPr>
            <a:spLocks noChangeArrowheads="1"/>
          </p:cNvSpPr>
          <p:nvPr/>
        </p:nvSpPr>
        <p:spPr bwMode="auto">
          <a:xfrm>
            <a:off x="2819400" y="50292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2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 </a:t>
            </a:r>
            <a:r>
              <a:rPr lang="en-US" sz="2000"/>
              <a:t>[Dragon 2002]</a:t>
            </a:r>
            <a:endParaRPr lang="en-US" sz="2800"/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Context-Sensitive Mouse Grid </a:t>
            </a:r>
            <a:r>
              <a:rPr lang="en-US" sz="2000"/>
              <a:t>[Begel]</a:t>
            </a:r>
            <a:endParaRPr lang="en-US" sz="2800"/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2000"/>
              <a:t>Tree Hierarchy Navigation [Smith 2004]</a:t>
            </a:r>
            <a:endParaRPr lang="en-US" sz="2400"/>
          </a:p>
          <a:p>
            <a:pPr marL="914400" lvl="1" indent="-457200">
              <a:buFont typeface="Arial" panose="020B0604020202020204" pitchFamily="34" charset="0"/>
              <a:buNone/>
            </a:pP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5978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59781" name="AutoShape 5"/>
          <p:cNvSpPr>
            <a:spLocks noChangeArrowheads="1"/>
          </p:cNvSpPr>
          <p:nvPr/>
        </p:nvSpPr>
        <p:spPr bwMode="auto">
          <a:xfrm>
            <a:off x="3048000" y="15240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1</a:t>
            </a:r>
            <a:endParaRPr lang="en-US" sz="1400"/>
          </a:p>
        </p:txBody>
      </p:sp>
      <p:sp>
        <p:nvSpPr>
          <p:cNvPr id="459782" name="AutoShape 6"/>
          <p:cNvSpPr>
            <a:spLocks noChangeArrowheads="1"/>
          </p:cNvSpPr>
          <p:nvPr/>
        </p:nvSpPr>
        <p:spPr bwMode="auto">
          <a:xfrm>
            <a:off x="3048000" y="35052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2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 </a:t>
            </a:r>
            <a:r>
              <a:rPr lang="en-US" sz="2000"/>
              <a:t>[Dragon 2002]</a:t>
            </a:r>
            <a:endParaRPr lang="en-US" sz="2800"/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Context-Sensitive Mouse Grid </a:t>
            </a:r>
            <a:r>
              <a:rPr lang="en-US" sz="2000"/>
              <a:t>[Begel]</a:t>
            </a:r>
            <a:endParaRPr lang="en-US" sz="2800"/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2000"/>
              <a:t>Tree Hierarchy Navigation [Smith 2004]</a:t>
            </a:r>
          </a:p>
          <a:p>
            <a:pPr marL="914400" lvl="1" indent="-457200">
              <a:buFont typeface="Arial" panose="020B0604020202020204" pitchFamily="34" charset="0"/>
              <a:buNone/>
            </a:pP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b="1">
                <a:solidFill>
                  <a:srgbClr val="800000"/>
                </a:solidFill>
              </a:rPr>
              <a:t> </a:t>
            </a: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6182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61829" name="AutoShape 5"/>
          <p:cNvSpPr>
            <a:spLocks noChangeArrowheads="1"/>
          </p:cNvSpPr>
          <p:nvPr/>
        </p:nvSpPr>
        <p:spPr bwMode="auto">
          <a:xfrm>
            <a:off x="3581400" y="18288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1</a:t>
            </a:r>
            <a:endParaRPr lang="en-US" sz="1400"/>
          </a:p>
        </p:txBody>
      </p:sp>
      <p:sp>
        <p:nvSpPr>
          <p:cNvPr id="461831" name="AutoShape 7"/>
          <p:cNvSpPr>
            <a:spLocks noChangeArrowheads="1"/>
          </p:cNvSpPr>
          <p:nvPr/>
        </p:nvSpPr>
        <p:spPr bwMode="auto">
          <a:xfrm>
            <a:off x="3581400" y="24384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3</a:t>
            </a:r>
            <a:endParaRPr lang="en-US" sz="1400"/>
          </a:p>
        </p:txBody>
      </p:sp>
      <p:sp>
        <p:nvSpPr>
          <p:cNvPr id="461830" name="AutoShape 6"/>
          <p:cNvSpPr>
            <a:spLocks noChangeArrowheads="1"/>
          </p:cNvSpPr>
          <p:nvPr/>
        </p:nvSpPr>
        <p:spPr bwMode="auto">
          <a:xfrm>
            <a:off x="3276600" y="21336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2</a:t>
            </a:r>
            <a:endParaRPr lang="en-US" sz="1400"/>
          </a:p>
        </p:txBody>
      </p:sp>
      <p:sp>
        <p:nvSpPr>
          <p:cNvPr id="461832" name="AutoShape 8"/>
          <p:cNvSpPr>
            <a:spLocks noChangeArrowheads="1"/>
          </p:cNvSpPr>
          <p:nvPr/>
        </p:nvSpPr>
        <p:spPr bwMode="auto">
          <a:xfrm>
            <a:off x="3276600" y="27432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4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 </a:t>
            </a:r>
            <a:r>
              <a:rPr lang="en-US" sz="2000"/>
              <a:t>[Dragon 2002]</a:t>
            </a:r>
            <a:endParaRPr lang="en-US" sz="2800"/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Context-Sensitive Mouse Grid </a:t>
            </a:r>
            <a:r>
              <a:rPr lang="en-US" sz="2000"/>
              <a:t>[Begel]</a:t>
            </a:r>
            <a:endParaRPr lang="en-US" sz="2800"/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2000"/>
              <a:t>Tree Hierarchy Navigation [Smith 2004]</a:t>
            </a:r>
            <a:endParaRPr lang="en-US" sz="2400"/>
          </a:p>
          <a:p>
            <a:pPr marL="914400" lvl="1" indent="-457200">
              <a:buFont typeface="Arial" panose="020B0604020202020204" pitchFamily="34" charset="0"/>
              <a:buNone/>
            </a:pP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b="1">
                <a:solidFill>
                  <a:srgbClr val="800000"/>
                </a:solidFill>
              </a:rPr>
              <a:t> </a:t>
            </a: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b="1">
                <a:solidFill>
                  <a:srgbClr val="800000"/>
                </a:solidFill>
              </a:rPr>
              <a:t> </a:t>
            </a: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6387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63881" name="AutoShape 9"/>
          <p:cNvSpPr>
            <a:spLocks noChangeArrowheads="1"/>
          </p:cNvSpPr>
          <p:nvPr/>
        </p:nvSpPr>
        <p:spPr bwMode="auto">
          <a:xfrm>
            <a:off x="4876800" y="2667000"/>
            <a:ext cx="609600" cy="612775"/>
          </a:xfrm>
          <a:prstGeom prst="upArrow">
            <a:avLst>
              <a:gd name="adj1" fmla="val 50000"/>
              <a:gd name="adj2" fmla="val 2513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1</a:t>
            </a:r>
            <a:endParaRPr lang="en-US"/>
          </a:p>
        </p:txBody>
      </p:sp>
      <p:sp>
        <p:nvSpPr>
          <p:cNvPr id="463882" name="AutoShape 10"/>
          <p:cNvSpPr>
            <a:spLocks noChangeArrowheads="1"/>
          </p:cNvSpPr>
          <p:nvPr/>
        </p:nvSpPr>
        <p:spPr bwMode="auto">
          <a:xfrm>
            <a:off x="6172200" y="2667000"/>
            <a:ext cx="609600" cy="612775"/>
          </a:xfrm>
          <a:prstGeom prst="upArrow">
            <a:avLst>
              <a:gd name="adj1" fmla="val 50000"/>
              <a:gd name="adj2" fmla="val 2513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2</a:t>
            </a:r>
            <a:endParaRPr lang="en-US"/>
          </a:p>
        </p:txBody>
      </p:sp>
      <p:sp>
        <p:nvSpPr>
          <p:cNvPr id="463883" name="AutoShape 11"/>
          <p:cNvSpPr>
            <a:spLocks noChangeArrowheads="1"/>
          </p:cNvSpPr>
          <p:nvPr/>
        </p:nvSpPr>
        <p:spPr bwMode="auto">
          <a:xfrm>
            <a:off x="6705600" y="2667000"/>
            <a:ext cx="609600" cy="612775"/>
          </a:xfrm>
          <a:prstGeom prst="upArrow">
            <a:avLst>
              <a:gd name="adj1" fmla="val 50000"/>
              <a:gd name="adj2" fmla="val 2513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3</a:t>
            </a:r>
            <a:endParaRPr lang="en-US"/>
          </a:p>
        </p:txBody>
      </p:sp>
      <p:sp>
        <p:nvSpPr>
          <p:cNvPr id="463884" name="AutoShape 12"/>
          <p:cNvSpPr>
            <a:spLocks noChangeArrowheads="1"/>
          </p:cNvSpPr>
          <p:nvPr/>
        </p:nvSpPr>
        <p:spPr bwMode="auto">
          <a:xfrm>
            <a:off x="7467600" y="2667000"/>
            <a:ext cx="609600" cy="612775"/>
          </a:xfrm>
          <a:prstGeom prst="upArrow">
            <a:avLst>
              <a:gd name="adj1" fmla="val 50000"/>
              <a:gd name="adj2" fmla="val 2513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 </a:t>
            </a:r>
            <a:r>
              <a:rPr lang="en-US" sz="2000"/>
              <a:t>[Dragon 2002]</a:t>
            </a:r>
            <a:endParaRPr lang="en-US" sz="2800"/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Context-Sensitive Mouse Grid </a:t>
            </a:r>
            <a:r>
              <a:rPr lang="en-US" sz="2000"/>
              <a:t>[Begel]</a:t>
            </a:r>
            <a:endParaRPr lang="en-US" sz="2800"/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2000"/>
              <a:t>Tree Hierarchy Navigation [Smith 2004]</a:t>
            </a:r>
          </a:p>
          <a:p>
            <a:pPr marL="914400" lvl="1" indent="-457200">
              <a:buFont typeface="Arial" panose="020B0604020202020204" pitchFamily="34" charset="0"/>
              <a:buNone/>
            </a:pP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b="1">
                <a:solidFill>
                  <a:srgbClr val="800000"/>
                </a:solidFill>
              </a:rPr>
              <a:t> </a:t>
            </a: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b="1">
                <a:solidFill>
                  <a:srgbClr val="800000"/>
                </a:solidFill>
              </a:rPr>
              <a:t> </a:t>
            </a: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  <a:r>
              <a:rPr lang="en-US" b="1">
                <a:solidFill>
                  <a:srgbClr val="800000"/>
                </a:solidFill>
              </a:rPr>
              <a:t> </a:t>
            </a: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  <a:r>
              <a:rPr lang="en-US" b="1">
                <a:solidFill>
                  <a:srgbClr val="800000"/>
                </a:solidFill>
              </a:rPr>
              <a:t> </a:t>
            </a: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select</a:t>
            </a:r>
          </a:p>
        </p:txBody>
      </p:sp>
      <p:sp>
        <p:nvSpPr>
          <p:cNvPr id="46592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65929" name="Rectangle 9"/>
          <p:cNvSpPr>
            <a:spLocks noChangeArrowheads="1"/>
          </p:cNvSpPr>
          <p:nvPr/>
        </p:nvSpPr>
        <p:spPr bwMode="auto">
          <a:xfrm>
            <a:off x="5943600" y="2286000"/>
            <a:ext cx="990600" cy="381000"/>
          </a:xfrm>
          <a:prstGeom prst="rect">
            <a:avLst/>
          </a:prstGeom>
          <a:solidFill>
            <a:srgbClr val="FDF300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 </a:t>
            </a:r>
            <a:r>
              <a:rPr lang="en-US" sz="2000"/>
              <a:t>[Dragon 2002]</a:t>
            </a:r>
            <a:endParaRPr lang="en-US" sz="2800"/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Context-Sensitive Mouse Grid </a:t>
            </a:r>
            <a:r>
              <a:rPr lang="en-US" sz="2000"/>
              <a:t>[Begel]</a:t>
            </a:r>
            <a:endParaRPr lang="en-US" sz="2800"/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2000"/>
              <a:t>Tree Hierarchy Navigation [Smith 2004]</a:t>
            </a:r>
            <a:endParaRPr lang="en-US" sz="2400"/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Phonetics-based subtoken search</a:t>
            </a:r>
            <a:endParaRPr lang="en-US" sz="2000"/>
          </a:p>
        </p:txBody>
      </p:sp>
      <p:sp>
        <p:nvSpPr>
          <p:cNvPr id="46899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469012" name="Group 20"/>
          <p:cNvGrpSpPr>
            <a:grpSpLocks/>
          </p:cNvGrpSpPr>
          <p:nvPr/>
        </p:nvGrpSpPr>
        <p:grpSpPr bwMode="auto">
          <a:xfrm>
            <a:off x="4191000" y="1295400"/>
            <a:ext cx="3657600" cy="4013200"/>
            <a:chOff x="2640" y="816"/>
            <a:chExt cx="2304" cy="2528"/>
          </a:xfrm>
        </p:grpSpPr>
        <p:sp>
          <p:nvSpPr>
            <p:cNvPr id="469000" name="Rectangle 8"/>
            <p:cNvSpPr>
              <a:spLocks noChangeArrowheads="1"/>
            </p:cNvSpPr>
            <p:nvPr/>
          </p:nvSpPr>
          <p:spPr bwMode="auto">
            <a:xfrm>
              <a:off x="2640" y="816"/>
              <a:ext cx="624" cy="240"/>
            </a:xfrm>
            <a:prstGeom prst="rect">
              <a:avLst/>
            </a:prstGeom>
            <a:solidFill>
              <a:srgbClr val="FDF300">
                <a:alpha val="46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01" name="Rectangle 9"/>
            <p:cNvSpPr>
              <a:spLocks noChangeArrowheads="1"/>
            </p:cNvSpPr>
            <p:nvPr/>
          </p:nvSpPr>
          <p:spPr bwMode="auto">
            <a:xfrm>
              <a:off x="3360" y="1008"/>
              <a:ext cx="624" cy="240"/>
            </a:xfrm>
            <a:prstGeom prst="rect">
              <a:avLst/>
            </a:prstGeom>
            <a:solidFill>
              <a:srgbClr val="FDF300">
                <a:alpha val="46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02" name="Rectangle 10"/>
            <p:cNvSpPr>
              <a:spLocks noChangeArrowheads="1"/>
            </p:cNvSpPr>
            <p:nvPr/>
          </p:nvSpPr>
          <p:spPr bwMode="auto">
            <a:xfrm>
              <a:off x="3312" y="1248"/>
              <a:ext cx="960" cy="192"/>
            </a:xfrm>
            <a:prstGeom prst="rect">
              <a:avLst/>
            </a:prstGeom>
            <a:solidFill>
              <a:srgbClr val="FDF300">
                <a:alpha val="46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03" name="Rectangle 11"/>
            <p:cNvSpPr>
              <a:spLocks noChangeArrowheads="1"/>
            </p:cNvSpPr>
            <p:nvPr/>
          </p:nvSpPr>
          <p:spPr bwMode="auto">
            <a:xfrm>
              <a:off x="2640" y="3104"/>
              <a:ext cx="1008" cy="240"/>
            </a:xfrm>
            <a:prstGeom prst="rect">
              <a:avLst/>
            </a:prstGeom>
            <a:solidFill>
              <a:srgbClr val="FDF300">
                <a:alpha val="46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04" name="Rectangle 12"/>
            <p:cNvSpPr>
              <a:spLocks noChangeArrowheads="1"/>
            </p:cNvSpPr>
            <p:nvPr/>
          </p:nvSpPr>
          <p:spPr bwMode="auto">
            <a:xfrm>
              <a:off x="4320" y="3104"/>
              <a:ext cx="624" cy="240"/>
            </a:xfrm>
            <a:prstGeom prst="rect">
              <a:avLst/>
            </a:prstGeom>
            <a:solidFill>
              <a:srgbClr val="FDF300">
                <a:alpha val="46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9005" name="Group 13"/>
          <p:cNvGrpSpPr>
            <a:grpSpLocks/>
          </p:cNvGrpSpPr>
          <p:nvPr/>
        </p:nvGrpSpPr>
        <p:grpSpPr bwMode="auto">
          <a:xfrm>
            <a:off x="609600" y="5562600"/>
            <a:ext cx="2133600" cy="1066800"/>
            <a:chOff x="384" y="3504"/>
            <a:chExt cx="1344" cy="672"/>
          </a:xfrm>
        </p:grpSpPr>
        <p:pic>
          <p:nvPicPr>
            <p:cNvPr id="468999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541"/>
              <a:ext cx="768" cy="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8998" name="AutoShape 6"/>
            <p:cNvSpPr>
              <a:spLocks noChangeArrowheads="1"/>
            </p:cNvSpPr>
            <p:nvPr/>
          </p:nvSpPr>
          <p:spPr bwMode="auto">
            <a:xfrm>
              <a:off x="960" y="3504"/>
              <a:ext cx="768" cy="288"/>
            </a:xfrm>
            <a:prstGeom prst="wedgeRoundRectCallout">
              <a:avLst>
                <a:gd name="adj1" fmla="val -68880"/>
                <a:gd name="adj2" fmla="val 96528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panose="020B0604020202020204" pitchFamily="34" charset="0"/>
                </a:rPr>
                <a:t>find lode</a:t>
              </a:r>
            </a:p>
          </p:txBody>
        </p:sp>
      </p:grpSp>
      <p:grpSp>
        <p:nvGrpSpPr>
          <p:cNvPr id="469014" name="Group 22"/>
          <p:cNvGrpSpPr>
            <a:grpSpLocks/>
          </p:cNvGrpSpPr>
          <p:nvPr/>
        </p:nvGrpSpPr>
        <p:grpSpPr bwMode="auto">
          <a:xfrm>
            <a:off x="4343400" y="965200"/>
            <a:ext cx="3276600" cy="4981575"/>
            <a:chOff x="2736" y="608"/>
            <a:chExt cx="2064" cy="3138"/>
          </a:xfrm>
        </p:grpSpPr>
        <p:sp>
          <p:nvSpPr>
            <p:cNvPr id="469006" name="AutoShape 14"/>
            <p:cNvSpPr>
              <a:spLocks noChangeArrowheads="1"/>
            </p:cNvSpPr>
            <p:nvPr/>
          </p:nvSpPr>
          <p:spPr bwMode="auto">
            <a:xfrm>
              <a:off x="2736" y="1104"/>
              <a:ext cx="384" cy="386"/>
            </a:xfrm>
            <a:prstGeom prst="upArrow">
              <a:avLst>
                <a:gd name="adj1" fmla="val 50000"/>
                <a:gd name="adj2" fmla="val 2513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1</a:t>
              </a:r>
              <a:endParaRPr lang="en-US"/>
            </a:p>
          </p:txBody>
        </p:sp>
        <p:sp>
          <p:nvSpPr>
            <p:cNvPr id="469008" name="AutoShape 16"/>
            <p:cNvSpPr>
              <a:spLocks noChangeArrowheads="1"/>
            </p:cNvSpPr>
            <p:nvPr/>
          </p:nvSpPr>
          <p:spPr bwMode="auto">
            <a:xfrm>
              <a:off x="3552" y="1440"/>
              <a:ext cx="384" cy="386"/>
            </a:xfrm>
            <a:prstGeom prst="upArrow">
              <a:avLst>
                <a:gd name="adj1" fmla="val 50000"/>
                <a:gd name="adj2" fmla="val 2513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3</a:t>
              </a:r>
              <a:endParaRPr lang="en-US"/>
            </a:p>
          </p:txBody>
        </p:sp>
        <p:sp>
          <p:nvSpPr>
            <p:cNvPr id="469009" name="AutoShape 17"/>
            <p:cNvSpPr>
              <a:spLocks noChangeArrowheads="1"/>
            </p:cNvSpPr>
            <p:nvPr/>
          </p:nvSpPr>
          <p:spPr bwMode="auto">
            <a:xfrm>
              <a:off x="2928" y="3360"/>
              <a:ext cx="384" cy="386"/>
            </a:xfrm>
            <a:prstGeom prst="upArrow">
              <a:avLst>
                <a:gd name="adj1" fmla="val 50000"/>
                <a:gd name="adj2" fmla="val 2513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4</a:t>
              </a:r>
              <a:endParaRPr lang="en-US"/>
            </a:p>
          </p:txBody>
        </p:sp>
        <p:sp>
          <p:nvSpPr>
            <p:cNvPr id="469010" name="AutoShape 18"/>
            <p:cNvSpPr>
              <a:spLocks noChangeArrowheads="1"/>
            </p:cNvSpPr>
            <p:nvPr/>
          </p:nvSpPr>
          <p:spPr bwMode="auto">
            <a:xfrm>
              <a:off x="4416" y="3360"/>
              <a:ext cx="384" cy="386"/>
            </a:xfrm>
            <a:prstGeom prst="upArrow">
              <a:avLst>
                <a:gd name="adj1" fmla="val 50000"/>
                <a:gd name="adj2" fmla="val 2513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5</a:t>
              </a:r>
              <a:endParaRPr lang="en-US"/>
            </a:p>
          </p:txBody>
        </p:sp>
        <p:sp>
          <p:nvSpPr>
            <p:cNvPr id="469011" name="AutoShape 19"/>
            <p:cNvSpPr>
              <a:spLocks noChangeArrowheads="1"/>
            </p:cNvSpPr>
            <p:nvPr/>
          </p:nvSpPr>
          <p:spPr bwMode="auto">
            <a:xfrm>
              <a:off x="3488" y="608"/>
              <a:ext cx="386" cy="38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2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Coding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3352800" cy="1905000"/>
          </a:xfrm>
        </p:spPr>
        <p:txBody>
          <a:bodyPr/>
          <a:lstStyle/>
          <a:p>
            <a:pPr marL="533400" indent="-533400" algn="ctr">
              <a:buFontTx/>
              <a:buNone/>
            </a:pPr>
            <a:r>
              <a:rPr lang="en-US"/>
              <a:t>Edit </a:t>
            </a:r>
            <a:r>
              <a:rPr lang="en-US">
                <a:latin typeface="Courier New" panose="02070309020205020404" pitchFamily="49" charset="0"/>
              </a:rPr>
              <a:t>ed</a:t>
            </a:r>
            <a:r>
              <a:rPr lang="en-US"/>
              <a:t> style!</a:t>
            </a:r>
            <a:endParaRPr lang="en-US" sz="2800"/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Structurally select code</a:t>
            </a:r>
          </a:p>
        </p:txBody>
      </p:sp>
      <p:sp>
        <p:nvSpPr>
          <p:cNvPr id="72499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filetoload = “file.txt”;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724997" name="Group 5"/>
          <p:cNvGrpSpPr>
            <a:grpSpLocks/>
          </p:cNvGrpSpPr>
          <p:nvPr/>
        </p:nvGrpSpPr>
        <p:grpSpPr bwMode="auto">
          <a:xfrm>
            <a:off x="2819400" y="1295400"/>
            <a:ext cx="609600" cy="4267200"/>
            <a:chOff x="1776" y="816"/>
            <a:chExt cx="384" cy="2688"/>
          </a:xfrm>
        </p:grpSpPr>
        <p:sp>
          <p:nvSpPr>
            <p:cNvPr id="724998" name="AutoShape 6"/>
            <p:cNvSpPr>
              <a:spLocks noChangeArrowheads="1"/>
            </p:cNvSpPr>
            <p:nvPr/>
          </p:nvSpPr>
          <p:spPr bwMode="auto">
            <a:xfrm>
              <a:off x="1776" y="816"/>
              <a:ext cx="384" cy="38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1</a:t>
              </a:r>
              <a:endParaRPr lang="en-US" sz="1400"/>
            </a:p>
          </p:txBody>
        </p:sp>
        <p:sp>
          <p:nvSpPr>
            <p:cNvPr id="724999" name="AutoShape 7"/>
            <p:cNvSpPr>
              <a:spLocks noChangeArrowheads="1"/>
            </p:cNvSpPr>
            <p:nvPr/>
          </p:nvSpPr>
          <p:spPr bwMode="auto">
            <a:xfrm>
              <a:off x="1776" y="3120"/>
              <a:ext cx="384" cy="38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2</a:t>
              </a:r>
              <a:endParaRPr 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Modification</a:t>
            </a:r>
          </a:p>
        </p:txBody>
      </p:sp>
      <p:sp>
        <p:nvSpPr>
          <p:cNvPr id="727043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filetoload = “file.txt”;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27044" name="AutoShape 4"/>
          <p:cNvSpPr>
            <a:spLocks noChangeArrowheads="1"/>
          </p:cNvSpPr>
          <p:nvPr/>
        </p:nvSpPr>
        <p:spPr bwMode="auto">
          <a:xfrm>
            <a:off x="2971800" y="15240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1</a:t>
            </a:r>
            <a:endParaRPr lang="en-US" sz="1400"/>
          </a:p>
        </p:txBody>
      </p:sp>
      <p:sp>
        <p:nvSpPr>
          <p:cNvPr id="727045" name="AutoShape 5"/>
          <p:cNvSpPr>
            <a:spLocks noChangeArrowheads="1"/>
          </p:cNvSpPr>
          <p:nvPr/>
        </p:nvSpPr>
        <p:spPr bwMode="auto">
          <a:xfrm>
            <a:off x="2971800" y="35052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2</a:t>
            </a:r>
            <a:endParaRPr lang="en-US" sz="1400"/>
          </a:p>
        </p:txBody>
      </p:sp>
      <p:sp>
        <p:nvSpPr>
          <p:cNvPr id="72704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3352800" cy="2209800"/>
          </a:xfrm>
          <a:noFill/>
          <a:ln/>
        </p:spPr>
        <p:txBody>
          <a:bodyPr/>
          <a:lstStyle/>
          <a:p>
            <a:pPr marL="533400" indent="-533400" algn="ctr">
              <a:buFontTx/>
              <a:buNone/>
            </a:pPr>
            <a:r>
              <a:rPr lang="en-US"/>
              <a:t>Edit </a:t>
            </a:r>
            <a:r>
              <a:rPr lang="en-US">
                <a:latin typeface="Courier New" panose="02070309020205020404" pitchFamily="49" charset="0"/>
              </a:rPr>
              <a:t>ed</a:t>
            </a:r>
            <a:r>
              <a:rPr lang="en-US"/>
              <a:t> style!</a:t>
            </a:r>
            <a:endParaRPr lang="en-US" sz="2800"/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Structurally select code</a:t>
            </a:r>
            <a:br>
              <a:rPr lang="en-US" sz="2800"/>
            </a:br>
            <a:r>
              <a:rPr lang="en-US" sz="2800" b="1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Modification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3352800" cy="2667000"/>
          </a:xfrm>
        </p:spPr>
        <p:txBody>
          <a:bodyPr/>
          <a:lstStyle/>
          <a:p>
            <a:pPr marL="533400" indent="-533400" algn="ctr">
              <a:buFontTx/>
              <a:buNone/>
            </a:pPr>
            <a:r>
              <a:rPr lang="en-US"/>
              <a:t>Edit </a:t>
            </a:r>
            <a:r>
              <a:rPr lang="en-US">
                <a:latin typeface="Courier New" panose="02070309020205020404" pitchFamily="49" charset="0"/>
              </a:rPr>
              <a:t>ed</a:t>
            </a:r>
            <a:r>
              <a:rPr lang="en-US"/>
              <a:t> style!</a:t>
            </a:r>
            <a:endParaRPr lang="en-US" sz="2800"/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Structurally select code</a:t>
            </a:r>
            <a:br>
              <a:rPr lang="en-US" sz="2800"/>
            </a:br>
            <a:r>
              <a:rPr lang="en-US" sz="2800" b="1">
                <a:solidFill>
                  <a:srgbClr val="800000"/>
                </a:solidFill>
                <a:latin typeface="Courier New" panose="02070309020205020404" pitchFamily="49" charset="0"/>
              </a:rPr>
              <a:t>1 2</a:t>
            </a:r>
            <a:endParaRPr lang="en-US" sz="2800"/>
          </a:p>
        </p:txBody>
      </p:sp>
      <p:sp>
        <p:nvSpPr>
          <p:cNvPr id="72909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filetoload = “file.txt”;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29093" name="AutoShape 5"/>
          <p:cNvSpPr>
            <a:spLocks noChangeArrowheads="1"/>
          </p:cNvSpPr>
          <p:nvPr/>
        </p:nvSpPr>
        <p:spPr bwMode="auto">
          <a:xfrm>
            <a:off x="3581400" y="18288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1</a:t>
            </a:r>
            <a:endParaRPr lang="en-US" sz="1400"/>
          </a:p>
        </p:txBody>
      </p:sp>
      <p:sp>
        <p:nvSpPr>
          <p:cNvPr id="729094" name="AutoShape 6"/>
          <p:cNvSpPr>
            <a:spLocks noChangeArrowheads="1"/>
          </p:cNvSpPr>
          <p:nvPr/>
        </p:nvSpPr>
        <p:spPr bwMode="auto">
          <a:xfrm>
            <a:off x="3581400" y="24384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3</a:t>
            </a:r>
            <a:endParaRPr lang="en-US" sz="1400"/>
          </a:p>
        </p:txBody>
      </p:sp>
      <p:sp>
        <p:nvSpPr>
          <p:cNvPr id="729095" name="AutoShape 7"/>
          <p:cNvSpPr>
            <a:spLocks noChangeArrowheads="1"/>
          </p:cNvSpPr>
          <p:nvPr/>
        </p:nvSpPr>
        <p:spPr bwMode="auto">
          <a:xfrm>
            <a:off x="3276600" y="21336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2</a:t>
            </a:r>
            <a:endParaRPr lang="en-US" sz="1400"/>
          </a:p>
        </p:txBody>
      </p:sp>
      <p:sp>
        <p:nvSpPr>
          <p:cNvPr id="729096" name="AutoShape 8"/>
          <p:cNvSpPr>
            <a:spLocks noChangeArrowheads="1"/>
          </p:cNvSpPr>
          <p:nvPr/>
        </p:nvSpPr>
        <p:spPr bwMode="auto">
          <a:xfrm>
            <a:off x="3276600" y="27432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4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Modification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3352800" cy="4419600"/>
          </a:xfrm>
        </p:spPr>
        <p:txBody>
          <a:bodyPr/>
          <a:lstStyle/>
          <a:p>
            <a:pPr marL="533400" indent="-533400" algn="ctr">
              <a:buFontTx/>
              <a:buNone/>
            </a:pPr>
            <a:r>
              <a:rPr lang="en-US"/>
              <a:t>Edit </a:t>
            </a:r>
            <a:r>
              <a:rPr lang="en-US">
                <a:latin typeface="Courier New" panose="02070309020205020404" pitchFamily="49" charset="0"/>
              </a:rPr>
              <a:t>ed</a:t>
            </a:r>
            <a:r>
              <a:rPr lang="en-US"/>
              <a:t> style!</a:t>
            </a:r>
            <a:endParaRPr lang="en-US" sz="2800"/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Structurally select code</a:t>
            </a:r>
            <a:br>
              <a:rPr lang="en-US" sz="2800"/>
            </a:br>
            <a:r>
              <a:rPr lang="en-US" sz="2800" b="1">
                <a:solidFill>
                  <a:srgbClr val="800000"/>
                </a:solidFill>
                <a:latin typeface="Courier New" panose="02070309020205020404" pitchFamily="49" charset="0"/>
              </a:rPr>
              <a:t>1 2 3 select</a:t>
            </a:r>
            <a:endParaRPr lang="en-US" sz="2800"/>
          </a:p>
        </p:txBody>
      </p:sp>
      <p:sp>
        <p:nvSpPr>
          <p:cNvPr id="73114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filetoload = “file.txt”;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31141" name="Rectangle 5"/>
          <p:cNvSpPr>
            <a:spLocks noChangeArrowheads="1"/>
          </p:cNvSpPr>
          <p:nvPr/>
        </p:nvSpPr>
        <p:spPr bwMode="auto">
          <a:xfrm>
            <a:off x="4267200" y="2624138"/>
            <a:ext cx="3505200" cy="381000"/>
          </a:xfrm>
          <a:prstGeom prst="rect">
            <a:avLst/>
          </a:prstGeom>
          <a:solidFill>
            <a:srgbClr val="FDF300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by Voice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(int i = 0; i &lt; 10; i++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Monotype Sorts" pitchFamily="-125" charset="2"/>
              </a:rPr>
              <a:t>▌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  <a:endParaRPr lang="en-US" sz="18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Modification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85863"/>
            <a:ext cx="3352800" cy="4419600"/>
          </a:xfrm>
        </p:spPr>
        <p:txBody>
          <a:bodyPr/>
          <a:lstStyle/>
          <a:p>
            <a:pPr marL="533400" indent="-533400" algn="ctr">
              <a:lnSpc>
                <a:spcPct val="90000"/>
              </a:lnSpc>
              <a:buFontTx/>
              <a:buNone/>
            </a:pPr>
            <a:r>
              <a:rPr lang="en-US"/>
              <a:t>Edit </a:t>
            </a:r>
            <a:r>
              <a:rPr lang="en-US">
                <a:latin typeface="Courier New" panose="02070309020205020404" pitchFamily="49" charset="0"/>
              </a:rPr>
              <a:t>ed</a:t>
            </a:r>
            <a:r>
              <a:rPr lang="en-US"/>
              <a:t> style!</a:t>
            </a:r>
            <a:endParaRPr lang="en-US" sz="2800"/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Structurally select code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Convert Java to Spoken Java</a:t>
            </a:r>
            <a:endParaRPr lang="en-US" sz="2800">
              <a:solidFill>
                <a:srgbClr val="800040"/>
              </a:solidFill>
              <a:latin typeface="Courier" pitchFamily="-125" charset="0"/>
            </a:endParaRPr>
          </a:p>
        </p:txBody>
      </p:sp>
      <p:sp>
        <p:nvSpPr>
          <p:cNvPr id="73318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filetoload = “file.txt”;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33190" name="Rectangle 6"/>
          <p:cNvSpPr>
            <a:spLocks noChangeArrowheads="1"/>
          </p:cNvSpPr>
          <p:nvPr/>
        </p:nvSpPr>
        <p:spPr bwMode="auto">
          <a:xfrm>
            <a:off x="4267200" y="2624138"/>
            <a:ext cx="3505200" cy="381000"/>
          </a:xfrm>
          <a:prstGeom prst="rect">
            <a:avLst/>
          </a:prstGeom>
          <a:solidFill>
            <a:srgbClr val="FDF300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3191" name="Text Box 7"/>
          <p:cNvSpPr txBox="1">
            <a:spLocks noChangeArrowheads="1"/>
          </p:cNvSpPr>
          <p:nvPr/>
        </p:nvSpPr>
        <p:spPr bwMode="auto">
          <a:xfrm>
            <a:off x="381000" y="6108700"/>
            <a:ext cx="8293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800000"/>
                </a:solidFill>
                <a:latin typeface="Courier" pitchFamily="-125" charset="0"/>
              </a:rPr>
              <a:t>filetoload equals quote file.txt quote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9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Modification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3352800" cy="4419600"/>
          </a:xfrm>
        </p:spPr>
        <p:txBody>
          <a:bodyPr/>
          <a:lstStyle/>
          <a:p>
            <a:pPr marL="533400" indent="-533400" algn="ctr">
              <a:lnSpc>
                <a:spcPct val="90000"/>
              </a:lnSpc>
              <a:buFontTx/>
              <a:buNone/>
            </a:pPr>
            <a:r>
              <a:rPr lang="en-US"/>
              <a:t>Edit </a:t>
            </a:r>
            <a:r>
              <a:rPr lang="en-US">
                <a:latin typeface="Courier New" panose="02070309020205020404" pitchFamily="49" charset="0"/>
              </a:rPr>
              <a:t>ed</a:t>
            </a:r>
            <a:r>
              <a:rPr lang="en-US"/>
              <a:t> style!</a:t>
            </a:r>
            <a:endParaRPr lang="en-US" sz="2800"/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Structurally select code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Convert Java to Spoken Java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Edit using voice recognition</a:t>
            </a:r>
          </a:p>
        </p:txBody>
      </p:sp>
      <p:sp>
        <p:nvSpPr>
          <p:cNvPr id="73523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filetoload = “file.txt”;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73523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621338"/>
            <a:ext cx="1219200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5239" name="AutoShape 7"/>
          <p:cNvSpPr>
            <a:spLocks noChangeArrowheads="1"/>
          </p:cNvSpPr>
          <p:nvPr/>
        </p:nvSpPr>
        <p:spPr bwMode="auto">
          <a:xfrm>
            <a:off x="2057400" y="6172200"/>
            <a:ext cx="4724400" cy="457200"/>
          </a:xfrm>
          <a:prstGeom prst="wedgeRoundRectCallout">
            <a:avLst>
              <a:gd name="adj1" fmla="val -65593"/>
              <a:gd name="adj2" fmla="val -2256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panose="020B0604020202020204" pitchFamily="34" charset="0"/>
              </a:rPr>
              <a:t>file to load equals stream dot read string</a:t>
            </a:r>
          </a:p>
        </p:txBody>
      </p:sp>
      <p:sp>
        <p:nvSpPr>
          <p:cNvPr id="735241" name="Rectangle 9"/>
          <p:cNvSpPr>
            <a:spLocks noChangeArrowheads="1"/>
          </p:cNvSpPr>
          <p:nvPr/>
        </p:nvSpPr>
        <p:spPr bwMode="auto">
          <a:xfrm>
            <a:off x="4267200" y="2609850"/>
            <a:ext cx="3505200" cy="381000"/>
          </a:xfrm>
          <a:prstGeom prst="rect">
            <a:avLst/>
          </a:prstGeom>
          <a:solidFill>
            <a:srgbClr val="FDF300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Modification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3352800" cy="4419600"/>
          </a:xfrm>
        </p:spPr>
        <p:txBody>
          <a:bodyPr/>
          <a:lstStyle/>
          <a:p>
            <a:pPr marL="533400" indent="-533400" algn="ctr">
              <a:lnSpc>
                <a:spcPct val="90000"/>
              </a:lnSpc>
              <a:buFontTx/>
              <a:buNone/>
            </a:pPr>
            <a:r>
              <a:rPr lang="en-US"/>
              <a:t>Edit </a:t>
            </a:r>
            <a:r>
              <a:rPr lang="en-US">
                <a:latin typeface="Courier New" panose="02070309020205020404" pitchFamily="49" charset="0"/>
              </a:rPr>
              <a:t>ed</a:t>
            </a:r>
            <a:r>
              <a:rPr lang="en-US"/>
              <a:t> style!</a:t>
            </a:r>
            <a:endParaRPr lang="en-US" sz="2800"/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Structurally select code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Convert Java to Spoken Java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Edit using voice recognition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Convert back to Java and reinsert in buffer</a:t>
            </a:r>
          </a:p>
        </p:txBody>
      </p:sp>
      <p:sp>
        <p:nvSpPr>
          <p:cNvPr id="73728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filetoload = “file.txt”;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73728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621338"/>
            <a:ext cx="1219200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7287" name="AutoShape 7"/>
          <p:cNvSpPr>
            <a:spLocks noChangeArrowheads="1"/>
          </p:cNvSpPr>
          <p:nvPr/>
        </p:nvSpPr>
        <p:spPr bwMode="auto">
          <a:xfrm>
            <a:off x="2057400" y="6172200"/>
            <a:ext cx="4724400" cy="457200"/>
          </a:xfrm>
          <a:prstGeom prst="wedgeRoundRectCallout">
            <a:avLst>
              <a:gd name="adj1" fmla="val -65593"/>
              <a:gd name="adj2" fmla="val -2256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panose="020B0604020202020204" pitchFamily="34" charset="0"/>
              </a:rPr>
              <a:t>file to load equals stream dot read string</a:t>
            </a:r>
          </a:p>
        </p:txBody>
      </p:sp>
      <p:sp>
        <p:nvSpPr>
          <p:cNvPr id="737288" name="Rectangle 8"/>
          <p:cNvSpPr>
            <a:spLocks noChangeArrowheads="1"/>
          </p:cNvSpPr>
          <p:nvPr/>
        </p:nvSpPr>
        <p:spPr bwMode="auto">
          <a:xfrm>
            <a:off x="4267200" y="2609850"/>
            <a:ext cx="3505200" cy="381000"/>
          </a:xfrm>
          <a:prstGeom prst="rect">
            <a:avLst/>
          </a:prstGeom>
          <a:solidFill>
            <a:srgbClr val="FDF300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Modification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3352800" cy="4419600"/>
          </a:xfrm>
        </p:spPr>
        <p:txBody>
          <a:bodyPr/>
          <a:lstStyle/>
          <a:p>
            <a:pPr marL="533400" indent="-533400" algn="ctr">
              <a:lnSpc>
                <a:spcPct val="90000"/>
              </a:lnSpc>
              <a:buFontTx/>
              <a:buNone/>
            </a:pPr>
            <a:r>
              <a:rPr lang="en-US"/>
              <a:t>Edit </a:t>
            </a:r>
            <a:r>
              <a:rPr lang="en-US">
                <a:latin typeface="Courier New" panose="02070309020205020404" pitchFamily="49" charset="0"/>
              </a:rPr>
              <a:t>ed</a:t>
            </a:r>
            <a:r>
              <a:rPr lang="en-US"/>
              <a:t> style!</a:t>
            </a:r>
            <a:endParaRPr lang="en-US" sz="2800"/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Structurally select code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Convert Java to Spoken Java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Edit using voice recognition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Convert back to Java and reinsert in buffer</a:t>
            </a:r>
          </a:p>
        </p:txBody>
      </p:sp>
      <p:sp>
        <p:nvSpPr>
          <p:cNvPr id="73933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791200" cy="4953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filetoload = stream.readString(); 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	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73933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621338"/>
            <a:ext cx="1219200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9334" name="Rectangle 6"/>
          <p:cNvSpPr>
            <a:spLocks noChangeArrowheads="1"/>
          </p:cNvSpPr>
          <p:nvPr/>
        </p:nvSpPr>
        <p:spPr bwMode="auto">
          <a:xfrm>
            <a:off x="4267200" y="2609850"/>
            <a:ext cx="4648200" cy="381000"/>
          </a:xfrm>
          <a:prstGeom prst="rect">
            <a:avLst/>
          </a:prstGeom>
          <a:solidFill>
            <a:srgbClr val="FDF300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35" name="AutoShape 7"/>
          <p:cNvSpPr>
            <a:spLocks noChangeArrowheads="1"/>
          </p:cNvSpPr>
          <p:nvPr/>
        </p:nvSpPr>
        <p:spPr bwMode="auto">
          <a:xfrm>
            <a:off x="2057400" y="6172200"/>
            <a:ext cx="4724400" cy="457200"/>
          </a:xfrm>
          <a:prstGeom prst="wedgeRoundRectCallout">
            <a:avLst>
              <a:gd name="adj1" fmla="val -65593"/>
              <a:gd name="adj2" fmla="val -2256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panose="020B0604020202020204" pitchFamily="34" charset="0"/>
              </a:rPr>
              <a:t>file to load equals stream dot read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Study - Compare with VoiceCode</a:t>
            </a: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419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>
                <a:solidFill>
                  <a:srgbClr val="800000"/>
                </a:solidFill>
              </a:rPr>
              <a:t>Goal:  Understand how SPEED can be used by 		  experts and compare it with VoiceCode</a:t>
            </a:r>
            <a:endParaRPr lang="en-US" sz="280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endParaRPr lang="en-US" sz="280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/>
              <a:t>Train expert Java programmers on SPEED and VoiceCode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/>
              <a:t>Author new code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Build a Linked List data structure with associated algorithms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Modify existing code</a:t>
            </a:r>
          </a:p>
          <a:p>
            <a:pPr marL="914400" lvl="1" indent="-457200">
              <a:lnSpc>
                <a:spcPct val="90000"/>
              </a:lnSpc>
              <a:buClr>
                <a:srgbClr val="004080"/>
              </a:buClr>
              <a:buFont typeface="Arial" panose="020B0604020202020204" pitchFamily="34" charset="0"/>
              <a:buChar char="–"/>
            </a:pPr>
            <a:r>
              <a:rPr lang="en-US" sz="2400"/>
              <a:t>Change abstraction representation and update algorithms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Metrics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User Metrics</a:t>
            </a:r>
          </a:p>
          <a:p>
            <a:pPr lvl="1">
              <a:lnSpc>
                <a:spcPct val="90000"/>
              </a:lnSpc>
            </a:pPr>
            <a:r>
              <a:rPr lang="en-US"/>
              <a:t>Speed</a:t>
            </a:r>
          </a:p>
          <a:p>
            <a:pPr lvl="1">
              <a:lnSpc>
                <a:spcPct val="90000"/>
              </a:lnSpc>
            </a:pPr>
            <a:r>
              <a:rPr lang="en-US"/>
              <a:t>Vocabulary mistakes, Forgotten vocabulary</a:t>
            </a:r>
          </a:p>
          <a:p>
            <a:pPr lvl="1">
              <a:lnSpc>
                <a:spcPct val="90000"/>
              </a:lnSpc>
            </a:pPr>
            <a:r>
              <a:rPr lang="en-US"/>
              <a:t>Grammatical mistakes, Grammatical substitutions</a:t>
            </a:r>
          </a:p>
          <a:p>
            <a:pPr>
              <a:lnSpc>
                <a:spcPct val="90000"/>
              </a:lnSpc>
            </a:pPr>
            <a:r>
              <a:rPr lang="en-US"/>
              <a:t>SPEED Metrics</a:t>
            </a:r>
          </a:p>
          <a:p>
            <a:pPr lvl="1">
              <a:lnSpc>
                <a:spcPct val="90000"/>
              </a:lnSpc>
            </a:pPr>
            <a:r>
              <a:rPr lang="en-US"/>
              <a:t>Word tokenization errors</a:t>
            </a:r>
          </a:p>
          <a:p>
            <a:pPr lvl="1">
              <a:lnSpc>
                <a:spcPct val="90000"/>
              </a:lnSpc>
            </a:pPr>
            <a:r>
              <a:rPr lang="en-US"/>
              <a:t>Disambiguation errors</a:t>
            </a:r>
          </a:p>
          <a:p>
            <a:pPr lvl="1">
              <a:lnSpc>
                <a:spcPct val="90000"/>
              </a:lnSpc>
            </a:pPr>
            <a:r>
              <a:rPr lang="en-US"/>
              <a:t>Irresolvable ambiguities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Outline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rgbClr val="004080"/>
              </a:buClr>
            </a:pPr>
            <a:r>
              <a:rPr lang="en-US"/>
              <a:t>Introduction and Motivation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Programming by Voice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 Analyses for Ambiguous Inputs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 Navigation and Editing</a:t>
            </a:r>
          </a:p>
          <a:p>
            <a:pPr marL="609600" indent="-609600">
              <a:buClr>
                <a:srgbClr val="6C3600"/>
              </a:buClr>
              <a:buFont typeface="Wingdings" panose="05000000000000000000" pitchFamily="2" charset="2"/>
              <a:buChar char="Ø"/>
            </a:pPr>
            <a:r>
              <a:rPr lang="en-US" sz="3600" b="1">
                <a:solidFill>
                  <a:srgbClr val="6C3600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5715000" cy="914400"/>
          </a:xfrm>
        </p:spPr>
        <p:txBody>
          <a:bodyPr/>
          <a:lstStyle/>
          <a:p>
            <a:r>
              <a:rPr lang="en-US" sz="3800"/>
              <a:t>Contributions</a:t>
            </a:r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419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900"/>
              <a:t>A study of programmers to understand and design a naturally verbalizable input for programming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900"/>
              <a:t>An interactive editor designed for spoken interaction 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900"/>
              <a:t>The use of syntax and semantics of programming for disambiguation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sz="2500"/>
              <a:t>Enhanced lexical, syntactic, semantic analyses for support of verbal ambiguities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900"/>
              <a:t>Evaluation of design and tools by studying programmers using voice for software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763000" cy="914400"/>
          </a:xfrm>
        </p:spPr>
        <p:txBody>
          <a:bodyPr/>
          <a:lstStyle/>
          <a:p>
            <a:r>
              <a:rPr lang="en-US" sz="3600"/>
              <a:t>Future of Programming by Voice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Early pruning of ambiguities using analysis feedback</a:t>
            </a:r>
          </a:p>
          <a:p>
            <a:pPr>
              <a:lnSpc>
                <a:spcPct val="90000"/>
              </a:lnSpc>
            </a:pPr>
            <a:r>
              <a:rPr lang="en-US" sz="2800"/>
              <a:t>Learn individual’s programming style </a:t>
            </a:r>
          </a:p>
          <a:p>
            <a:pPr>
              <a:lnSpc>
                <a:spcPct val="90000"/>
              </a:lnSpc>
            </a:pPr>
            <a:r>
              <a:rPr lang="en-US" sz="2800"/>
              <a:t>Improve automation of semantic disambiguation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 ideas from NLP, Machine Learning</a:t>
            </a:r>
          </a:p>
          <a:p>
            <a:pPr>
              <a:lnSpc>
                <a:spcPct val="90000"/>
              </a:lnSpc>
            </a:pPr>
            <a:r>
              <a:rPr lang="en-US" sz="2800"/>
              <a:t>Support higher-level linguistic programming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Paraphrasing</a:t>
            </a:r>
          </a:p>
          <a:p>
            <a:pPr>
              <a:lnSpc>
                <a:spcPct val="90000"/>
              </a:lnSpc>
            </a:pPr>
            <a:r>
              <a:rPr lang="en-US" sz="2800"/>
              <a:t>Design spoken variants of formal languages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Scripting (PL, OS), Design (HCI), Command (Robotics), Domain-specific languages (SQL)</a:t>
            </a:r>
          </a:p>
          <a:p>
            <a:pPr>
              <a:lnSpc>
                <a:spcPct val="90000"/>
              </a:lnSpc>
            </a:pPr>
            <a:r>
              <a:rPr lang="en-US" sz="2800"/>
              <a:t>Use programming by voice as platform for studies of program comprehension and expression</a:t>
            </a:r>
          </a:p>
          <a:p>
            <a:pPr>
              <a:lnSpc>
                <a:spcPct val="90000"/>
              </a:lnSpc>
            </a:pPr>
            <a:r>
              <a:rPr lang="en-US" sz="2800"/>
              <a:t>Study novice programmers to see if using voice can make learning to program easier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Research Directions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29600" cy="5029200"/>
          </a:xfrm>
        </p:spPr>
        <p:txBody>
          <a:bodyPr/>
          <a:lstStyle/>
          <a:p>
            <a:r>
              <a:rPr lang="en-US" sz="2800"/>
              <a:t>Data mining the program edit history</a:t>
            </a:r>
          </a:p>
          <a:p>
            <a:pPr lvl="1"/>
            <a:r>
              <a:rPr lang="en-US" sz="2400"/>
              <a:t>Synthesizing high-level schemas </a:t>
            </a:r>
            <a:r>
              <a:rPr lang="en-US" sz="2000"/>
              <a:t>(Machine Learning)</a:t>
            </a:r>
            <a:endParaRPr lang="en-US" sz="2400"/>
          </a:p>
          <a:p>
            <a:r>
              <a:rPr lang="en-US" sz="2800"/>
              <a:t>Commenting by voice</a:t>
            </a:r>
          </a:p>
          <a:p>
            <a:pPr lvl="1"/>
            <a:r>
              <a:rPr lang="en-US" sz="2400"/>
              <a:t>Easier input </a:t>
            </a:r>
            <a:r>
              <a:rPr lang="en-US" sz="2000"/>
              <a:t>(HCI)</a:t>
            </a:r>
            <a:endParaRPr lang="en-US" sz="2400"/>
          </a:p>
          <a:p>
            <a:pPr lvl="1"/>
            <a:r>
              <a:rPr lang="en-US" sz="2400"/>
              <a:t>More frequent </a:t>
            </a:r>
            <a:r>
              <a:rPr lang="en-US" sz="2000"/>
              <a:t>(SoftEng)</a:t>
            </a:r>
            <a:endParaRPr lang="en-US" sz="2400"/>
          </a:p>
          <a:p>
            <a:pPr lvl="1"/>
            <a:r>
              <a:rPr lang="en-US" sz="2400"/>
              <a:t>Higher quality </a:t>
            </a:r>
            <a:r>
              <a:rPr lang="en-US" sz="2000"/>
              <a:t>(SoftEng)</a:t>
            </a:r>
            <a:r>
              <a:rPr lang="en-US" sz="2400"/>
              <a:t> </a:t>
            </a:r>
          </a:p>
          <a:p>
            <a:pPr lvl="1"/>
            <a:r>
              <a:rPr lang="en-US" sz="2400"/>
              <a:t>More maintainable </a:t>
            </a:r>
            <a:r>
              <a:rPr lang="en-US" sz="2000"/>
              <a:t>(NLP)</a:t>
            </a:r>
            <a:endParaRPr lang="en-US" sz="2400"/>
          </a:p>
          <a:p>
            <a:r>
              <a:rPr lang="en-US" sz="2800"/>
              <a:t>Visualizing effects of compilation and optimization</a:t>
            </a:r>
          </a:p>
          <a:p>
            <a:pPr lvl="1"/>
            <a:r>
              <a:rPr lang="en-US" sz="2400"/>
              <a:t>Program visualization </a:t>
            </a:r>
            <a:r>
              <a:rPr lang="en-US" sz="2000"/>
              <a:t>(HCI)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7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E3EBF1"/>
      </a:dk2>
      <a:lt2>
        <a:srgbClr val="336699"/>
      </a:lt2>
      <a:accent1>
        <a:srgbClr val="AAAAAA"/>
      </a:accent1>
      <a:accent2>
        <a:srgbClr val="468A4B"/>
      </a:accent2>
      <a:accent3>
        <a:srgbClr val="FFFFFF"/>
      </a:accent3>
      <a:accent4>
        <a:srgbClr val="000000"/>
      </a:accent4>
      <a:accent5>
        <a:srgbClr val="D2D2D2"/>
      </a:accent5>
      <a:accent6>
        <a:srgbClr val="3F7D43"/>
      </a:accent6>
      <a:hlink>
        <a:srgbClr val="66CCFF"/>
      </a:hlink>
      <a:folHlink>
        <a:srgbClr val="F0E500"/>
      </a:folHlink>
    </a:clrScheme>
    <a:fontScheme name="Blank Presentation">
      <a:majorFont>
        <a:latin typeface="Verdana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Tsimmes:Applications:Microsoft Office 2004:Templates:Presentations:Designs:Blends</Template>
  <TotalTime>14274</TotalTime>
  <Words>4935</Words>
  <Application>Microsoft Office PowerPoint</Application>
  <PresentationFormat>On-screen Show (4:3)</PresentationFormat>
  <Paragraphs>2481</Paragraphs>
  <Slides>105</Slides>
  <Notes>105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6" baseType="lpstr">
      <vt:lpstr>Times</vt:lpstr>
      <vt:lpstr>Verdana</vt:lpstr>
      <vt:lpstr>Blk VAG Rounded Black</vt:lpstr>
      <vt:lpstr>Courier New</vt:lpstr>
      <vt:lpstr>Zapf Dingbats</vt:lpstr>
      <vt:lpstr>Monotype Sorts</vt:lpstr>
      <vt:lpstr>Wingdings</vt:lpstr>
      <vt:lpstr>Arial</vt:lpstr>
      <vt:lpstr>Garamond</vt:lpstr>
      <vt:lpstr>Courier</vt:lpstr>
      <vt:lpstr>Blank Presentation</vt:lpstr>
      <vt:lpstr>Spoken Language Support for Software Development</vt:lpstr>
      <vt:lpstr>Interactive Software Development</vt:lpstr>
      <vt:lpstr>CS Education Projects</vt:lpstr>
      <vt:lpstr>CS Education Projects</vt:lpstr>
      <vt:lpstr>Motivation</vt:lpstr>
      <vt:lpstr>Programming by Voice</vt:lpstr>
      <vt:lpstr>Challenges</vt:lpstr>
      <vt:lpstr>Talk Outline</vt:lpstr>
      <vt:lpstr>Programming by Voice</vt:lpstr>
      <vt:lpstr>Current Tools are Awkward!</vt:lpstr>
      <vt:lpstr>PowerPoint Presentation</vt:lpstr>
      <vt:lpstr>PowerPoint Presentation</vt:lpstr>
      <vt:lpstr>PowerPoint Presentation</vt:lpstr>
      <vt:lpstr>Programming by Voice Related Work</vt:lpstr>
      <vt:lpstr>How do Programmers Speak Code?</vt:lpstr>
      <vt:lpstr>How do Programmers Speak Code?</vt:lpstr>
      <vt:lpstr>How do Programmers Speak Code?</vt:lpstr>
      <vt:lpstr>How do Programmers Speak Code?</vt:lpstr>
      <vt:lpstr>A More Natural Way to Code</vt:lpstr>
      <vt:lpstr>Too Many Ambiguities</vt:lpstr>
      <vt:lpstr>Sometimes It’s Non-Obvious</vt:lpstr>
      <vt:lpstr>Design Tradeoffs</vt:lpstr>
      <vt:lpstr>Spoken Java</vt:lpstr>
      <vt:lpstr>SPEED: Speech Editor</vt:lpstr>
      <vt:lpstr>Talk Outline</vt:lpstr>
      <vt:lpstr>Traditional Compiler Analyses</vt:lpstr>
      <vt:lpstr>Ambiguity-Aware Analyses</vt:lpstr>
      <vt:lpstr>Scan Input Stream</vt:lpstr>
      <vt:lpstr>Homophones Cause Ambiguities</vt:lpstr>
      <vt:lpstr>Ambiguity-Aware Analyses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Ambiguity Support</vt:lpstr>
      <vt:lpstr>XGLR Ambiguity Support</vt:lpstr>
      <vt:lpstr>XGLR Parsing [Begel 04]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Summary</vt:lpstr>
      <vt:lpstr>GLR Parsing Genealogy</vt:lpstr>
      <vt:lpstr>Ambiguity-Aware Analyses</vt:lpstr>
      <vt:lpstr>Disambiguation Example</vt:lpstr>
      <vt:lpstr>Many Interpretations</vt:lpstr>
      <vt:lpstr>Incremental Semantics</vt:lpstr>
      <vt:lpstr>Program Context Can Help</vt:lpstr>
      <vt:lpstr>Program Context Can Help</vt:lpstr>
      <vt:lpstr>Semantic Disambiguation</vt:lpstr>
      <vt:lpstr>Semantic Disambiguation</vt:lpstr>
      <vt:lpstr>Semantic Disambiguation</vt:lpstr>
      <vt:lpstr>Semantic Disambiguation</vt:lpstr>
      <vt:lpstr>Manual Disambiguation</vt:lpstr>
      <vt:lpstr>Talk Outline</vt:lpstr>
      <vt:lpstr>Study - Navigation by Speech</vt:lpstr>
      <vt:lpstr>SPEED Navigation</vt:lpstr>
      <vt:lpstr>SPEED Navigation</vt:lpstr>
      <vt:lpstr>SPEED Navigation</vt:lpstr>
      <vt:lpstr>SPEED Navigation</vt:lpstr>
      <vt:lpstr>SPEED Navigation</vt:lpstr>
      <vt:lpstr>SPEED Navigation</vt:lpstr>
      <vt:lpstr>SPEED Navigation</vt:lpstr>
      <vt:lpstr>SPEED Coding</vt:lpstr>
      <vt:lpstr>SPEED Modification</vt:lpstr>
      <vt:lpstr>SPEED Modification</vt:lpstr>
      <vt:lpstr>SPEED Modification</vt:lpstr>
      <vt:lpstr>SPEED Modification</vt:lpstr>
      <vt:lpstr>SPEED Modification</vt:lpstr>
      <vt:lpstr>SPEED Modification</vt:lpstr>
      <vt:lpstr>SPEED Modification</vt:lpstr>
      <vt:lpstr>Study - Compare with VoiceCode</vt:lpstr>
      <vt:lpstr>Metrics</vt:lpstr>
      <vt:lpstr>Talk Outline</vt:lpstr>
      <vt:lpstr>Contributions</vt:lpstr>
      <vt:lpstr>Future of Programming by Voice</vt:lpstr>
      <vt:lpstr>Future Research Directions</vt:lpstr>
      <vt:lpstr>Any Questions?</vt:lpstr>
      <vt:lpstr>SPEED Navigation</vt:lpstr>
      <vt:lpstr>SPEED Navigation</vt:lpstr>
      <vt:lpstr>SPEED Navigation</vt:lpstr>
      <vt:lpstr>SPEED Navigation</vt:lpstr>
      <vt:lpstr>SPEED Navigation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By Voice</dc:title>
  <dc:creator>Andrew Begel</dc:creator>
  <cp:lastModifiedBy>Andrew Begel</cp:lastModifiedBy>
  <cp:revision>97</cp:revision>
  <cp:lastPrinted>2005-03-08T21:07:36Z</cp:lastPrinted>
  <dcterms:created xsi:type="dcterms:W3CDTF">2005-02-10T06:20:30Z</dcterms:created>
  <dcterms:modified xsi:type="dcterms:W3CDTF">2012-08-12T02:15:28Z</dcterms:modified>
</cp:coreProperties>
</file>