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258" r:id="rId2"/>
    <p:sldId id="538" r:id="rId3"/>
    <p:sldId id="462" r:id="rId4"/>
    <p:sldId id="529" r:id="rId5"/>
    <p:sldId id="532" r:id="rId6"/>
    <p:sldId id="517" r:id="rId7"/>
    <p:sldId id="518" r:id="rId8"/>
    <p:sldId id="367" r:id="rId9"/>
    <p:sldId id="368" r:id="rId10"/>
    <p:sldId id="286" r:id="rId11"/>
    <p:sldId id="301" r:id="rId12"/>
    <p:sldId id="303" r:id="rId13"/>
    <p:sldId id="304" r:id="rId14"/>
    <p:sldId id="305" r:id="rId15"/>
    <p:sldId id="363" r:id="rId16"/>
    <p:sldId id="271" r:id="rId17"/>
    <p:sldId id="374" r:id="rId18"/>
    <p:sldId id="375" r:id="rId19"/>
    <p:sldId id="377" r:id="rId20"/>
    <p:sldId id="279" r:id="rId21"/>
    <p:sldId id="281" r:id="rId22"/>
    <p:sldId id="307" r:id="rId23"/>
    <p:sldId id="533" r:id="rId24"/>
    <p:sldId id="467" r:id="rId25"/>
    <p:sldId id="285" r:id="rId26"/>
    <p:sldId id="463" r:id="rId27"/>
    <p:sldId id="356" r:id="rId28"/>
    <p:sldId id="349" r:id="rId29"/>
    <p:sldId id="360" r:id="rId30"/>
    <p:sldId id="520" r:id="rId31"/>
    <p:sldId id="531" r:id="rId32"/>
    <p:sldId id="394" r:id="rId33"/>
    <p:sldId id="468" r:id="rId34"/>
    <p:sldId id="469" r:id="rId35"/>
    <p:sldId id="470" r:id="rId36"/>
    <p:sldId id="471" r:id="rId37"/>
    <p:sldId id="472" r:id="rId38"/>
    <p:sldId id="473" r:id="rId39"/>
    <p:sldId id="491" r:id="rId40"/>
    <p:sldId id="474" r:id="rId41"/>
    <p:sldId id="475" r:id="rId42"/>
    <p:sldId id="476" r:id="rId43"/>
    <p:sldId id="489" r:id="rId44"/>
    <p:sldId id="490" r:id="rId45"/>
    <p:sldId id="336" r:id="rId46"/>
    <p:sldId id="338" r:id="rId47"/>
    <p:sldId id="479" r:id="rId48"/>
    <p:sldId id="480" r:id="rId49"/>
    <p:sldId id="481" r:id="rId50"/>
    <p:sldId id="482" r:id="rId51"/>
    <p:sldId id="492" r:id="rId52"/>
    <p:sldId id="493" r:id="rId53"/>
    <p:sldId id="497" r:id="rId54"/>
    <p:sldId id="498" r:id="rId55"/>
    <p:sldId id="499" r:id="rId56"/>
    <p:sldId id="500" r:id="rId57"/>
    <p:sldId id="501" r:id="rId58"/>
    <p:sldId id="502" r:id="rId59"/>
    <p:sldId id="503" r:id="rId60"/>
    <p:sldId id="504" r:id="rId61"/>
    <p:sldId id="505" r:id="rId62"/>
    <p:sldId id="506" r:id="rId63"/>
    <p:sldId id="507" r:id="rId64"/>
    <p:sldId id="534" r:id="rId65"/>
    <p:sldId id="508" r:id="rId66"/>
    <p:sldId id="509" r:id="rId67"/>
    <p:sldId id="341" r:id="rId68"/>
    <p:sldId id="382" r:id="rId69"/>
    <p:sldId id="519" r:id="rId70"/>
    <p:sldId id="296" r:id="rId71"/>
    <p:sldId id="344" r:id="rId72"/>
    <p:sldId id="345" r:id="rId73"/>
    <p:sldId id="438" r:id="rId74"/>
    <p:sldId id="346" r:id="rId75"/>
    <p:sldId id="420" r:id="rId76"/>
    <p:sldId id="421" r:id="rId77"/>
    <p:sldId id="422" r:id="rId78"/>
    <p:sldId id="362" r:id="rId79"/>
    <p:sldId id="465" r:id="rId80"/>
    <p:sldId id="347" r:id="rId81"/>
    <p:sldId id="431" r:id="rId82"/>
    <p:sldId id="425" r:id="rId83"/>
    <p:sldId id="426" r:id="rId84"/>
    <p:sldId id="427" r:id="rId85"/>
    <p:sldId id="428" r:id="rId86"/>
    <p:sldId id="429" r:id="rId87"/>
    <p:sldId id="535" r:id="rId88"/>
    <p:sldId id="536" r:id="rId89"/>
    <p:sldId id="537" r:id="rId90"/>
    <p:sldId id="348" r:id="rId91"/>
    <p:sldId id="515" r:id="rId92"/>
    <p:sldId id="466" r:id="rId93"/>
    <p:sldId id="272" r:id="rId94"/>
    <p:sldId id="361" r:id="rId95"/>
    <p:sldId id="516" r:id="rId96"/>
    <p:sldId id="461" r:id="rId9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C3600"/>
    <a:srgbClr val="800040"/>
    <a:srgbClr val="006100"/>
    <a:srgbClr val="000080"/>
    <a:srgbClr val="FF6666"/>
    <a:srgbClr val="66FF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62" autoAdjust="0"/>
    <p:restoredTop sz="81418" autoAdjust="0"/>
  </p:normalViewPr>
  <p:slideViewPr>
    <p:cSldViewPr>
      <p:cViewPr varScale="1">
        <p:scale>
          <a:sx n="60" d="100"/>
          <a:sy n="60" d="100"/>
        </p:scale>
        <p:origin x="8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172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8B9E2C2-AD24-4D99-931A-CD0BF2EB00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24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18FF59-172F-4B78-9389-B45DDD551D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62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5AD3C1-3B67-49E9-8919-ED048EBBB986}" type="slidenum">
              <a:rPr lang="en-US"/>
              <a:pPr/>
              <a:t>1</a:t>
            </a:fld>
            <a:endParaRPr lang="en-US"/>
          </a:p>
        </p:txBody>
      </p:sp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Broader research goal in building tools for programmers to improve productivity and 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access. Study programmers first and build tools second. and then build analyses to support tools</a:t>
            </a:r>
          </a:p>
          <a:p>
            <a:pPr marL="228600" indent="-228600">
              <a:buFont typeface="Arial" panose="020B0604020202020204" pitchFamily="34" charset="0"/>
              <a:buNone/>
            </a:pPr>
            <a:endParaRPr lang="en-US"/>
          </a:p>
          <a:p>
            <a:pPr marL="228600" indent="-228600"/>
            <a:r>
              <a:rPr lang="en-US"/>
              <a:t>People spend a lot of time developing software. </a:t>
            </a:r>
          </a:p>
          <a:p>
            <a:pPr marL="228600" indent="-228600"/>
            <a:r>
              <a:rPr lang="en-US"/>
              <a:t>There’s a continuing demand for more people.</a:t>
            </a:r>
          </a:p>
          <a:p>
            <a:pPr marL="228600" indent="-228600">
              <a:buFont typeface="Arial" panose="020B0604020202020204" pitchFamily="34" charset="0"/>
              <a:buAutoNum type="alphaLcPeriod"/>
            </a:pPr>
            <a:r>
              <a:rPr lang="en-US"/>
              <a:t>Make people more productive. b. Enlarge the pool of developers.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1b. Better education and helping people with disabilities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1a. To serve community requires understanding of PL, SE and HCI.</a:t>
            </a:r>
          </a:p>
          <a:p>
            <a:pPr marL="228600" indent="-22860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3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2E986-F613-48E2-9E0B-3A9246993331}" type="slidenum">
              <a:rPr lang="en-US"/>
              <a:pPr/>
              <a:t>10</a:t>
            </a:fld>
            <a:endParaRPr lang="en-US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44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DF7FF-110D-4F53-B615-9C390FBD304C}" type="slidenum">
              <a:rPr lang="en-US"/>
              <a:pPr/>
              <a:t>11</a:t>
            </a:fld>
            <a:endParaRPr lang="en-US"/>
          </a:p>
        </p:txBody>
      </p:sp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Existing tools badly adapt VR to programming</a:t>
            </a:r>
          </a:p>
          <a:p>
            <a:r>
              <a:rPr lang="en-US"/>
              <a:t> (No compiler technology)</a:t>
            </a:r>
          </a:p>
          <a:p>
            <a:r>
              <a:rPr lang="en-US"/>
              <a:t>More explicitly list out loud what the awkwardness is.</a:t>
            </a:r>
          </a:p>
          <a:p>
            <a:r>
              <a:rPr lang="en-US"/>
              <a:t>Requires users to spell identifiers</a:t>
            </a:r>
          </a:p>
          <a:p>
            <a:r>
              <a:rPr lang="en-US"/>
              <a:t>VR finds small words hard to understand.</a:t>
            </a:r>
          </a:p>
          <a:p>
            <a:r>
              <a:rPr lang="en-US"/>
              <a:t>prescriptive way to enter the program</a:t>
            </a:r>
          </a:p>
          <a:p>
            <a:r>
              <a:rPr lang="en-US"/>
              <a:t>once code is in editor, it can no longer be edited by template.</a:t>
            </a:r>
          </a:p>
          <a:p>
            <a:r>
              <a:rPr lang="en-US"/>
              <a:t>code entry is over-stylized</a:t>
            </a:r>
          </a:p>
          <a:p>
            <a:r>
              <a:rPr lang="en-US"/>
              <a:t>no solution for nav and editing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88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5709C-2AC5-4910-A894-0F175B00287F}" type="slidenum">
              <a:rPr lang="en-US"/>
              <a:pPr/>
              <a:t>12</a:t>
            </a:fld>
            <a:endParaRPr lang="en-US"/>
          </a:p>
        </p:txBody>
      </p:sp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explicitly list out loud what the awkwardness is.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9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E5B53-2D13-4F1D-883A-DAFF2B15D88F}" type="slidenum">
              <a:rPr lang="en-US"/>
              <a:pPr/>
              <a:t>13</a:t>
            </a:fld>
            <a:endParaRPr lang="en-US"/>
          </a:p>
        </p:txBody>
      </p:sp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explicitly list out loud what the awkwardness is.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854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F0055-3D41-4AFF-93B2-9A61DF20394F}" type="slidenum">
              <a:rPr lang="en-US"/>
              <a:pPr/>
              <a:t>14</a:t>
            </a:fld>
            <a:endParaRPr lang="en-US"/>
          </a:p>
        </p:txBody>
      </p:sp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explicitly list out loud what the awkwardness is.</a:t>
            </a:r>
          </a:p>
          <a:p>
            <a:r>
              <a:rPr lang="en-US"/>
              <a:t>explain that template disappears and explain what it is (behind the scenes)</a:t>
            </a:r>
          </a:p>
        </p:txBody>
      </p:sp>
    </p:spTree>
    <p:extLst>
      <p:ext uri="{BB962C8B-B14F-4D97-AF65-F5344CB8AC3E}">
        <p14:creationId xmlns:p14="http://schemas.microsoft.com/office/powerpoint/2010/main" val="3200961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70638-20BE-417A-8233-6DA05D91C7F4}" type="slidenum">
              <a:rPr lang="en-US"/>
              <a:pPr/>
              <a:t>15</a:t>
            </a:fld>
            <a:endParaRPr lang="en-US"/>
          </a:p>
        </p:txBody>
      </p:sp>
      <p:sp>
        <p:nvSpPr>
          <p:cNvPr id="284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My goal is to create a solution that is both complete and human-centric</a:t>
            </a:r>
          </a:p>
          <a:p>
            <a:r>
              <a:rPr lang="en-US"/>
              <a:t>complete in that it enables authoring, navigation, and editing.</a:t>
            </a:r>
          </a:p>
          <a:p>
            <a:r>
              <a:rPr lang="en-US"/>
              <a:t>Human centric in that the machine adapts to the programmer.</a:t>
            </a:r>
            <a:r>
              <a:rPr lang="en-US" sz="900"/>
              <a:t> </a:t>
            </a:r>
          </a:p>
          <a:p>
            <a:r>
              <a:rPr lang="en-US" sz="900"/>
              <a:t>Everyone knows this is important work</a:t>
            </a:r>
          </a:p>
          <a:p>
            <a:r>
              <a:rPr lang="en-US" sz="900"/>
              <a:t>but no one has accomplished it yet. My work</a:t>
            </a:r>
          </a:p>
          <a:p>
            <a:r>
              <a:rPr lang="en-US" sz="900"/>
              <a:t>goes the farthest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4DF780-490C-469C-B577-2298A3F31934}" type="slidenum">
              <a:rPr lang="en-US"/>
              <a:pPr/>
              <a:t>16</a:t>
            </a:fld>
            <a:endParaRPr lang="en-US"/>
          </a:p>
        </p:txBody>
      </p:sp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00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5876BC-D9FE-4A67-A678-8C4FFF449143}" type="slidenum">
              <a:rPr lang="en-US"/>
              <a:pPr/>
              <a:t>17</a:t>
            </a:fld>
            <a:endParaRPr lang="en-US"/>
          </a:p>
        </p:txBody>
      </p:sp>
      <p:sp>
        <p:nvSpPr>
          <p:cNvPr id="346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04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30E821-17DB-4B23-AB2E-D9BCF3BFFF73}" type="slidenum">
              <a:rPr lang="en-US"/>
              <a:pPr/>
              <a:t>18</a:t>
            </a:fld>
            <a:endParaRPr lang="en-US"/>
          </a:p>
        </p:txBody>
      </p:sp>
      <p:sp>
        <p:nvSpPr>
          <p:cNvPr id="348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6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9AC2F8-3FCB-4356-B5D9-24C680B72615}" type="slidenum">
              <a:rPr lang="en-US"/>
              <a:pPr/>
              <a:t>19</a:t>
            </a:fld>
            <a:endParaRPr lang="en-US"/>
          </a:p>
        </p:txBody>
      </p:sp>
      <p:sp>
        <p:nvSpPr>
          <p:cNvPr id="352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45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44E39-4522-4943-965B-9F8BE1BB8546}" type="slidenum">
              <a:rPr lang="en-US"/>
              <a:pPr/>
              <a:t>2</a:t>
            </a:fld>
            <a:endParaRPr lang="en-US"/>
          </a:p>
        </p:txBody>
      </p:sp>
      <p:sp>
        <p:nvSpPr>
          <p:cNvPr id="786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9543D-6127-4BF4-B5C5-4CBCF4583564}" type="slidenum">
              <a:rPr lang="en-US"/>
              <a:pPr/>
              <a:t>20</a:t>
            </a:fld>
            <a:endParaRPr lang="en-US"/>
          </a:p>
        </p:txBody>
      </p:sp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Didn’t have to verbalize parens, semicolons, 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B89929-0353-4555-85AD-02B3CDB2F681}" type="slidenum">
              <a:rPr lang="en-US"/>
              <a:pPr/>
              <a:t>21</a:t>
            </a:fld>
            <a:endParaRPr lang="en-US"/>
          </a:p>
        </p:txBody>
      </p:sp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human could eyeball this.</a:t>
            </a:r>
          </a:p>
        </p:txBody>
      </p:sp>
    </p:spTree>
    <p:extLst>
      <p:ext uri="{BB962C8B-B14F-4D97-AF65-F5344CB8AC3E}">
        <p14:creationId xmlns:p14="http://schemas.microsoft.com/office/powerpoint/2010/main" val="2324168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9A71BE-53A5-40E2-9AB4-EC934E81F7DB}" type="slidenum">
              <a:rPr lang="en-US"/>
              <a:pPr/>
              <a:t>22</a:t>
            </a:fld>
            <a:endParaRPr lang="en-US"/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87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E250FE-36B4-4DD4-8D4F-BBDEDF42CF53}" type="slidenum">
              <a:rPr lang="en-US"/>
              <a:pPr/>
              <a:t>23</a:t>
            </a:fld>
            <a:endParaRPr lang="en-US"/>
          </a:p>
        </p:txBody>
      </p:sp>
      <p:sp>
        <p:nvSpPr>
          <p:cNvPr id="77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15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62906-028A-49B7-AAD9-7686671698C2}" type="slidenum">
              <a:rPr lang="en-US"/>
              <a:pPr/>
              <a:t>24</a:t>
            </a:fld>
            <a:endParaRPr lang="en-US"/>
          </a:p>
        </p:txBody>
      </p:sp>
      <p:sp>
        <p:nvSpPr>
          <p:cNvPr id="586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400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89B30-DDAF-4900-9CE2-C4ACB4F62F75}" type="slidenum">
              <a:rPr lang="en-US"/>
              <a:pPr/>
              <a:t>25</a:t>
            </a:fld>
            <a:endParaRPr lang="en-US"/>
          </a:p>
        </p:txBody>
      </p:sp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01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B3D98-9DED-4529-8EE9-EE9EDA0010B2}" type="slidenum">
              <a:rPr lang="en-US"/>
              <a:pPr/>
              <a:t>26</a:t>
            </a:fld>
            <a:endParaRPr lang="en-US"/>
          </a:p>
        </p:txBody>
      </p:sp>
      <p:sp>
        <p:nvSpPr>
          <p:cNvPr id="555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/>
              <a:t>Spoken input requires new compiler analyses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/>
              <a:t>Existing analyses are not built for ambiguity</a:t>
            </a:r>
          </a:p>
          <a:p>
            <a:r>
              <a:rPr lang="en-US"/>
              <a:t>Target 25 minutes.</a:t>
            </a:r>
          </a:p>
        </p:txBody>
      </p:sp>
    </p:spTree>
    <p:extLst>
      <p:ext uri="{BB962C8B-B14F-4D97-AF65-F5344CB8AC3E}">
        <p14:creationId xmlns:p14="http://schemas.microsoft.com/office/powerpoint/2010/main" val="3530093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148FF-A664-490C-9EE3-2CF9E00BC132}" type="slidenum">
              <a:rPr lang="en-US"/>
              <a:pPr/>
              <a:t>27</a:t>
            </a:fld>
            <a:endParaRPr lang="en-US"/>
          </a:p>
        </p:txBody>
      </p:sp>
      <p:sp>
        <p:nvSpPr>
          <p:cNvPr id="266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3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F06BAE-1988-4C10-9417-6BDC99061000}" type="slidenum">
              <a:rPr lang="en-US"/>
              <a:pPr/>
              <a:t>28</a:t>
            </a:fld>
            <a:endParaRPr lang="en-US"/>
          </a:p>
        </p:txBody>
      </p:sp>
      <p:sp>
        <p:nvSpPr>
          <p:cNvPr id="247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Insight here is to generalize GLR algorithm for lexical ambiguities</a:t>
            </a:r>
          </a:p>
          <a:p>
            <a:r>
              <a:rPr lang="en-US"/>
              <a:t>totally changes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3719323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7F8335-9E84-4E38-B06E-CD7811EBFBF3}" type="slidenum">
              <a:rPr lang="en-US"/>
              <a:pPr/>
              <a:t>29</a:t>
            </a:fld>
            <a:endParaRPr lang="en-US"/>
          </a:p>
        </p:txBody>
      </p:sp>
      <p:sp>
        <p:nvSpPr>
          <p:cNvPr id="278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Training the speech recognizer. HMM.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92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44F50C-37CC-4832-8000-1E1F297E8EB6}" type="slidenum">
              <a:rPr lang="en-US"/>
              <a:pPr/>
              <a:t>3</a:t>
            </a:fld>
            <a:endParaRPr lang="en-US"/>
          </a:p>
        </p:txBody>
      </p:sp>
      <p:sp>
        <p:nvSpPr>
          <p:cNvPr id="585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have  background in each of these areas, my research lies in the center of all of them. </a:t>
            </a:r>
          </a:p>
        </p:txBody>
      </p:sp>
    </p:spTree>
    <p:extLst>
      <p:ext uri="{BB962C8B-B14F-4D97-AF65-F5344CB8AC3E}">
        <p14:creationId xmlns:p14="http://schemas.microsoft.com/office/powerpoint/2010/main" val="2625437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97B3A7-0C09-4D62-938D-E0D29D09C8E7}" type="slidenum">
              <a:rPr lang="en-US"/>
              <a:pPr/>
              <a:t>30</a:t>
            </a:fld>
            <a:endParaRPr lang="en-US"/>
          </a:p>
        </p:txBody>
      </p:sp>
      <p:sp>
        <p:nvSpPr>
          <p:cNvPr id="6778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78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// Edit me</a:t>
            </a:r>
          </a:p>
        </p:txBody>
      </p:sp>
    </p:spTree>
    <p:extLst>
      <p:ext uri="{BB962C8B-B14F-4D97-AF65-F5344CB8AC3E}">
        <p14:creationId xmlns:p14="http://schemas.microsoft.com/office/powerpoint/2010/main" val="236966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EF308-F6DF-44CD-8CE2-CC80FBEA34E5}" type="slidenum">
              <a:rPr lang="en-US"/>
              <a:pPr/>
              <a:t>31</a:t>
            </a:fld>
            <a:endParaRPr lang="en-US"/>
          </a:p>
        </p:txBody>
      </p:sp>
      <p:sp>
        <p:nvSpPr>
          <p:cNvPr id="7475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669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F0FAC3-BC79-45DA-B27B-2FAE167F54EF}" type="slidenum">
              <a:rPr lang="en-US"/>
              <a:pPr/>
              <a:t>32</a:t>
            </a:fld>
            <a:endParaRPr lang="en-US"/>
          </a:p>
        </p:txBody>
      </p:sp>
      <p:sp>
        <p:nvSpPr>
          <p:cNvPr id="433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Expr is previously parsed. Incremental setting you’re not updating everything.</a:t>
            </a:r>
          </a:p>
          <a:p>
            <a:r>
              <a:rPr lang="en-US"/>
              <a:t>Dangling else problem.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14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D653C5-374D-4049-8C44-971F5337722E}" type="slidenum">
              <a:rPr lang="en-US"/>
              <a:pPr/>
              <a:t>33</a:t>
            </a:fld>
            <a:endParaRPr lang="en-US"/>
          </a:p>
        </p:txBody>
      </p:sp>
      <p:sp>
        <p:nvSpPr>
          <p:cNvPr id="564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8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C3FFBB-CD21-4915-8C0E-B89DFA82B1B7}" type="slidenum">
              <a:rPr lang="en-US"/>
              <a:pPr/>
              <a:t>34</a:t>
            </a:fld>
            <a:endParaRPr lang="en-US"/>
          </a:p>
        </p:txBody>
      </p:sp>
      <p:sp>
        <p:nvSpPr>
          <p:cNvPr id="566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91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B44EBC-0323-4A3D-AB9B-08F72B1EF647}" type="slidenum">
              <a:rPr lang="en-US"/>
              <a:pPr/>
              <a:t>35</a:t>
            </a:fld>
            <a:endParaRPr lang="en-US"/>
          </a:p>
        </p:txBody>
      </p:sp>
      <p:sp>
        <p:nvSpPr>
          <p:cNvPr id="568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228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67AC9-3587-4BA0-BE09-2D2761B4125A}" type="slidenum">
              <a:rPr lang="en-US"/>
              <a:pPr/>
              <a:t>36</a:t>
            </a:fld>
            <a:endParaRPr lang="en-US"/>
          </a:p>
        </p:txBody>
      </p:sp>
      <p:sp>
        <p:nvSpPr>
          <p:cNvPr id="570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6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DB23D0-CF65-479E-A321-1ACE1FC2DAC3}" type="slidenum">
              <a:rPr lang="en-US"/>
              <a:pPr/>
              <a:t>37</a:t>
            </a:fld>
            <a:endParaRPr lang="en-US"/>
          </a:p>
        </p:txBody>
      </p:sp>
      <p:sp>
        <p:nvSpPr>
          <p:cNvPr id="572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38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BB0026-A5DE-40C5-AF0F-88B704F86E33}" type="slidenum">
              <a:rPr lang="en-US"/>
              <a:pPr/>
              <a:t>38</a:t>
            </a:fld>
            <a:endParaRPr lang="en-US"/>
          </a:p>
        </p:txBody>
      </p:sp>
      <p:sp>
        <p:nvSpPr>
          <p:cNvPr id="574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fork? - 1. There actually are two possible parses</a:t>
            </a:r>
          </a:p>
          <a:p>
            <a:r>
              <a:rPr lang="en-US"/>
              <a:t>2. Need more lookahead to figure out which parse is right.</a:t>
            </a:r>
          </a:p>
          <a:p>
            <a:r>
              <a:rPr lang="en-US"/>
              <a:t>3. Need semantics to determine which parse is right.</a:t>
            </a:r>
          </a:p>
        </p:txBody>
      </p:sp>
    </p:spTree>
    <p:extLst>
      <p:ext uri="{BB962C8B-B14F-4D97-AF65-F5344CB8AC3E}">
        <p14:creationId xmlns:p14="http://schemas.microsoft.com/office/powerpoint/2010/main" val="30368756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47F87-3C3D-4C1F-B828-F2532EAE8CF0}" type="slidenum">
              <a:rPr lang="en-US"/>
              <a:pPr/>
              <a:t>39</a:t>
            </a:fld>
            <a:endParaRPr lang="en-US"/>
          </a:p>
        </p:txBody>
      </p:sp>
      <p:sp>
        <p:nvSpPr>
          <p:cNvPr id="613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fork? - 1. There actually are two possible parses</a:t>
            </a:r>
          </a:p>
          <a:p>
            <a:r>
              <a:rPr lang="en-US"/>
              <a:t>2. Need more lookahead to figure out which parse is right.</a:t>
            </a:r>
          </a:p>
          <a:p>
            <a:r>
              <a:rPr lang="en-US"/>
              <a:t>3. Need semantics to determine which parse is right.</a:t>
            </a:r>
          </a:p>
          <a:p>
            <a:endParaRPr lang="en-US"/>
          </a:p>
          <a:p>
            <a:r>
              <a:rPr lang="en-US"/>
              <a:t>change Expr to Stmt.</a:t>
            </a:r>
          </a:p>
        </p:txBody>
      </p:sp>
    </p:spTree>
    <p:extLst>
      <p:ext uri="{BB962C8B-B14F-4D97-AF65-F5344CB8AC3E}">
        <p14:creationId xmlns:p14="http://schemas.microsoft.com/office/powerpoint/2010/main" val="287626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A28B4D-C12E-417B-8F3D-A2D1D1B10A7D}" type="slidenum">
              <a:rPr lang="en-US"/>
              <a:pPr/>
              <a:t>4</a:t>
            </a:fld>
            <a:endParaRPr lang="en-US"/>
          </a:p>
        </p:txBody>
      </p:sp>
      <p:sp>
        <p:nvSpPr>
          <p:cNvPr id="74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793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CA418-5B80-4FE1-B844-8528B50CFB78}" type="slidenum">
              <a:rPr lang="en-US"/>
              <a:pPr/>
              <a:t>40</a:t>
            </a:fld>
            <a:endParaRPr lang="en-US"/>
          </a:p>
        </p:txBody>
      </p:sp>
      <p:sp>
        <p:nvSpPr>
          <p:cNvPr id="576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364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F3E299-FF59-45F2-AD23-E0EC37F0CD7E}" type="slidenum">
              <a:rPr lang="en-US"/>
              <a:pPr/>
              <a:t>41</a:t>
            </a:fld>
            <a:endParaRPr lang="en-US"/>
          </a:p>
        </p:txBody>
      </p:sp>
      <p:sp>
        <p:nvSpPr>
          <p:cNvPr id="578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694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B33FE-E399-47C8-AB0B-BEB78F31D8F3}" type="slidenum">
              <a:rPr lang="en-US"/>
              <a:pPr/>
              <a:t>42</a:t>
            </a:fld>
            <a:endParaRPr lang="en-US"/>
          </a:p>
        </p:txBody>
      </p:sp>
      <p:sp>
        <p:nvSpPr>
          <p:cNvPr id="580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72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E543F7-F459-4678-BE7B-558D023586F9}" type="slidenum">
              <a:rPr lang="en-US"/>
              <a:pPr/>
              <a:t>43</a:t>
            </a:fld>
            <a:endParaRPr lang="en-US"/>
          </a:p>
        </p:txBody>
      </p:sp>
      <p:sp>
        <p:nvSpPr>
          <p:cNvPr id="609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92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47B607-3157-4B3A-9C97-BE8200FF55CD}" type="slidenum">
              <a:rPr lang="en-US"/>
              <a:pPr/>
              <a:t>44</a:t>
            </a:fld>
            <a:endParaRPr lang="en-US"/>
          </a:p>
        </p:txBody>
      </p:sp>
      <p:sp>
        <p:nvSpPr>
          <p:cNvPr id="611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Yield is identical. We do structural sharing so we don’t use up too much space.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35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508D44-D58B-4D6B-9269-08B43087FE52}" type="slidenum">
              <a:rPr lang="en-US"/>
              <a:pPr/>
              <a:t>45</a:t>
            </a:fld>
            <a:endParaRPr lang="en-US"/>
          </a:p>
        </p:txBody>
      </p:sp>
      <p:sp>
        <p:nvSpPr>
          <p:cNvPr id="226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95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C502F-EF33-4F8A-AB97-7C5B36874DD5}" type="slidenum">
              <a:rPr lang="en-US"/>
              <a:pPr/>
              <a:t>46</a:t>
            </a:fld>
            <a:endParaRPr lang="en-US"/>
          </a:p>
        </p:txBody>
      </p:sp>
      <p:sp>
        <p:nvSpPr>
          <p:cNvPr id="228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forces a lot of changes to algorithm.</a:t>
            </a:r>
          </a:p>
          <a:p>
            <a:r>
              <a:rPr lang="en-US"/>
              <a:t>No longer true that all parses have the same yield.</a:t>
            </a:r>
          </a:p>
        </p:txBody>
      </p:sp>
    </p:spTree>
    <p:extLst>
      <p:ext uri="{BB962C8B-B14F-4D97-AF65-F5344CB8AC3E}">
        <p14:creationId xmlns:p14="http://schemas.microsoft.com/office/powerpoint/2010/main" val="8781349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45B4DA-0345-45FF-8A4A-097B88503C1B}" type="slidenum">
              <a:rPr lang="en-US"/>
              <a:pPr/>
              <a:t>47</a:t>
            </a:fld>
            <a:endParaRPr lang="en-US"/>
          </a:p>
        </p:txBody>
      </p:sp>
      <p:sp>
        <p:nvSpPr>
          <p:cNvPr id="588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 contributions now. so that everyone is aware of what’s coming up.</a:t>
            </a:r>
          </a:p>
        </p:txBody>
      </p:sp>
    </p:spTree>
    <p:extLst>
      <p:ext uri="{BB962C8B-B14F-4D97-AF65-F5344CB8AC3E}">
        <p14:creationId xmlns:p14="http://schemas.microsoft.com/office/powerpoint/2010/main" val="41803115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D23713-DCE2-41B6-9F5A-35CB577DF2C9}" type="slidenum">
              <a:rPr lang="en-US"/>
              <a:pPr/>
              <a:t>48</a:t>
            </a:fld>
            <a:endParaRPr lang="en-US"/>
          </a:p>
        </p:txBody>
      </p:sp>
      <p:sp>
        <p:nvSpPr>
          <p:cNvPr id="590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012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D7D388-5C50-4F41-AF94-CC7E2F0902BF}" type="slidenum">
              <a:rPr lang="en-US"/>
              <a:pPr/>
              <a:t>49</a:t>
            </a:fld>
            <a:endParaRPr lang="en-US"/>
          </a:p>
        </p:txBody>
      </p:sp>
      <p:sp>
        <p:nvSpPr>
          <p:cNvPr id="592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7D9FF3-182E-4434-9B80-9F6CB1992DB0}" type="slidenum">
              <a:rPr lang="en-US"/>
              <a:pPr/>
              <a:t>5</a:t>
            </a:fld>
            <a:endParaRPr lang="en-US"/>
          </a:p>
        </p:txBody>
      </p:sp>
      <p:sp>
        <p:nvSpPr>
          <p:cNvPr id="7495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92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9A29B-CA61-4613-839B-40DFAF9D0518}" type="slidenum">
              <a:rPr lang="en-US"/>
              <a:pPr/>
              <a:t>50</a:t>
            </a:fld>
            <a:endParaRPr lang="en-US"/>
          </a:p>
        </p:txBody>
      </p:sp>
      <p:sp>
        <p:nvSpPr>
          <p:cNvPr id="594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3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134FA4-D282-44A3-A0FE-73EA33949BBB}" type="slidenum">
              <a:rPr lang="en-US"/>
              <a:pPr/>
              <a:t>51</a:t>
            </a:fld>
            <a:endParaRPr lang="en-US"/>
          </a:p>
        </p:txBody>
      </p:sp>
      <p:sp>
        <p:nvSpPr>
          <p:cNvPr id="615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296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303E8A-A1A2-4323-B9DE-B9EA3DF87FDD}" type="slidenum">
              <a:rPr lang="en-US"/>
              <a:pPr/>
              <a:t>52</a:t>
            </a:fld>
            <a:endParaRPr lang="en-US"/>
          </a:p>
        </p:txBody>
      </p:sp>
      <p:sp>
        <p:nvSpPr>
          <p:cNvPr id="617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81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F3E29-731E-4089-AA1F-E968CA5476C9}" type="slidenum">
              <a:rPr lang="en-US"/>
              <a:pPr/>
              <a:t>53</a:t>
            </a:fld>
            <a:endParaRPr lang="en-US"/>
          </a:p>
        </p:txBody>
      </p:sp>
      <p:sp>
        <p:nvSpPr>
          <p:cNvPr id="625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715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99D24F-C6A9-4B73-BBF1-536D8105ECCE}" type="slidenum">
              <a:rPr lang="en-US"/>
              <a:pPr/>
              <a:t>54</a:t>
            </a:fld>
            <a:endParaRPr lang="en-US"/>
          </a:p>
        </p:txBody>
      </p:sp>
      <p:sp>
        <p:nvSpPr>
          <p:cNvPr id="627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668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6C85C-A985-40D5-9D82-7342738DFD10}" type="slidenum">
              <a:rPr lang="en-US"/>
              <a:pPr/>
              <a:t>55</a:t>
            </a:fld>
            <a:endParaRPr lang="en-US"/>
          </a:p>
        </p:txBody>
      </p:sp>
      <p:sp>
        <p:nvSpPr>
          <p:cNvPr id="629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47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6813CC-0295-44FE-8E2F-455188EE9E5A}" type="slidenum">
              <a:rPr lang="en-US"/>
              <a:pPr/>
              <a:t>56</a:t>
            </a:fld>
            <a:endParaRPr lang="en-US"/>
          </a:p>
        </p:txBody>
      </p:sp>
      <p:sp>
        <p:nvSpPr>
          <p:cNvPr id="631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233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7CFE6-A08F-41F5-A9DE-DB5EEA94FCF0}" type="slidenum">
              <a:rPr lang="en-US"/>
              <a:pPr/>
              <a:t>57</a:t>
            </a:fld>
            <a:endParaRPr lang="en-US"/>
          </a:p>
        </p:txBody>
      </p:sp>
      <p:sp>
        <p:nvSpPr>
          <p:cNvPr id="633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922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01B61A-258B-4353-BA3D-28CE8F4E86DC}" type="slidenum">
              <a:rPr lang="en-US"/>
              <a:pPr/>
              <a:t>58</a:t>
            </a:fld>
            <a:endParaRPr lang="en-US"/>
          </a:p>
        </p:txBody>
      </p:sp>
      <p:sp>
        <p:nvSpPr>
          <p:cNvPr id="635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078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9EC1A-F49F-421E-B7CE-266719BF7167}" type="slidenum">
              <a:rPr lang="en-US"/>
              <a:pPr/>
              <a:t>59</a:t>
            </a:fld>
            <a:endParaRPr lang="en-US"/>
          </a:p>
        </p:txBody>
      </p:sp>
      <p:sp>
        <p:nvSpPr>
          <p:cNvPr id="637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5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3646E-B3E6-4AA0-BE0A-CA11D5FF718A}" type="slidenum">
              <a:rPr lang="en-US"/>
              <a:pPr/>
              <a:t>6</a:t>
            </a:fld>
            <a:endParaRPr lang="en-US"/>
          </a:p>
        </p:txBody>
      </p:sp>
      <p:sp>
        <p:nvSpPr>
          <p:cNvPr id="67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Keyboard is unambiguous. Computers lacked processing power to do the work</a:t>
            </a:r>
          </a:p>
          <a:p>
            <a:r>
              <a:rPr lang="en-US"/>
              <a:t>people are the precious resource. we need to make the computers resolve the ambiguities</a:t>
            </a:r>
          </a:p>
          <a:p>
            <a:r>
              <a:rPr lang="en-US"/>
              <a:t>for us. not we for them. </a:t>
            </a:r>
          </a:p>
          <a:p>
            <a:r>
              <a:rPr lang="en-US"/>
              <a:t>addresses ambiguity and RSI. is a playpen to explore ambiguity. </a:t>
            </a:r>
          </a:p>
          <a:p>
            <a:r>
              <a:rPr lang="en-US"/>
              <a:t>Mankoff Ambiguity mediators, bring amibugity throughout system.</a:t>
            </a:r>
          </a:p>
        </p:txBody>
      </p:sp>
    </p:spTree>
    <p:extLst>
      <p:ext uri="{BB962C8B-B14F-4D97-AF65-F5344CB8AC3E}">
        <p14:creationId xmlns:p14="http://schemas.microsoft.com/office/powerpoint/2010/main" val="37944839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F43A92-7887-4FCF-B14E-FEE1DDB049AF}" type="slidenum">
              <a:rPr lang="en-US"/>
              <a:pPr/>
              <a:t>60</a:t>
            </a:fld>
            <a:endParaRPr lang="en-US"/>
          </a:p>
        </p:txBody>
      </p:sp>
      <p:sp>
        <p:nvSpPr>
          <p:cNvPr id="640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970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95D5B8-4650-45FA-ADB4-8AFC35E90362}" type="slidenum">
              <a:rPr lang="en-US"/>
              <a:pPr/>
              <a:t>61</a:t>
            </a:fld>
            <a:endParaRPr lang="en-US"/>
          </a:p>
        </p:txBody>
      </p:sp>
      <p:sp>
        <p:nvSpPr>
          <p:cNvPr id="642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862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C9B52D-CD01-4F18-8E44-2B70C4F6F87F}" type="slidenum">
              <a:rPr lang="en-US"/>
              <a:pPr/>
              <a:t>62</a:t>
            </a:fld>
            <a:endParaRPr lang="en-US"/>
          </a:p>
        </p:txBody>
      </p:sp>
      <p:sp>
        <p:nvSpPr>
          <p:cNvPr id="644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950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E38A8-8310-4C22-815B-07B7AB0BA354}" type="slidenum">
              <a:rPr lang="en-US"/>
              <a:pPr/>
              <a:t>63</a:t>
            </a:fld>
            <a:endParaRPr lang="en-US"/>
          </a:p>
        </p:txBody>
      </p:sp>
      <p:sp>
        <p:nvSpPr>
          <p:cNvPr id="646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65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F5F38-F486-4CB2-9914-4B423A836995}" type="slidenum">
              <a:rPr lang="en-US"/>
              <a:pPr/>
              <a:t>64</a:t>
            </a:fld>
            <a:endParaRPr lang="en-US"/>
          </a:p>
        </p:txBody>
      </p:sp>
      <p:sp>
        <p:nvSpPr>
          <p:cNvPr id="77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06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F08B2E-0ACD-4AEE-83AA-29E3F61A9998}" type="slidenum">
              <a:rPr lang="en-US"/>
              <a:pPr/>
              <a:t>65</a:t>
            </a:fld>
            <a:endParaRPr lang="en-US"/>
          </a:p>
        </p:txBody>
      </p:sp>
      <p:sp>
        <p:nvSpPr>
          <p:cNvPr id="65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Describe what semantic analysis will do for you here. </a:t>
            </a:r>
          </a:p>
          <a:p>
            <a:r>
              <a:rPr lang="en-US"/>
              <a:t>Syntactically well formed but only valid in certain cases.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00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BD294-2A74-43BF-B03E-EFA1DF49F6BD}" type="slidenum">
              <a:rPr lang="en-US"/>
              <a:pPr/>
              <a:t>66</a:t>
            </a:fld>
            <a:endParaRPr lang="en-US"/>
          </a:p>
        </p:txBody>
      </p:sp>
      <p:sp>
        <p:nvSpPr>
          <p:cNvPr id="65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9444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C1C1D-0240-4399-A998-C89B16AA9DB5}" type="slidenum">
              <a:rPr lang="en-US"/>
              <a:pPr/>
              <a:t>67</a:t>
            </a:fld>
            <a:endParaRPr lang="en-US"/>
          </a:p>
        </p:txBody>
      </p:sp>
      <p:sp>
        <p:nvSpPr>
          <p:cNvPr id="231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948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F9352-0DA8-44D9-8EED-1FB770BBD6C3}" type="slidenum">
              <a:rPr lang="en-US"/>
              <a:pPr/>
              <a:t>68</a:t>
            </a:fld>
            <a:endParaRPr lang="en-US"/>
          </a:p>
        </p:txBody>
      </p:sp>
      <p:sp>
        <p:nvSpPr>
          <p:cNvPr id="362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37 minutes in practice.</a:t>
            </a:r>
          </a:p>
          <a:p>
            <a:r>
              <a:rPr lang="en-US"/>
              <a:t>40 minutes in practice</a:t>
            </a:r>
          </a:p>
          <a:p>
            <a:r>
              <a:rPr lang="en-US"/>
              <a:t>Please be here at 35 minutes. </a:t>
            </a:r>
          </a:p>
        </p:txBody>
      </p:sp>
    </p:spTree>
    <p:extLst>
      <p:ext uri="{BB962C8B-B14F-4D97-AF65-F5344CB8AC3E}">
        <p14:creationId xmlns:p14="http://schemas.microsoft.com/office/powerpoint/2010/main" val="369928247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6FF18B-3853-4160-A7BA-FDBF4BB321F9}" type="slidenum">
              <a:rPr lang="en-US"/>
              <a:pPr/>
              <a:t>69</a:t>
            </a:fld>
            <a:endParaRPr lang="en-US"/>
          </a:p>
        </p:txBody>
      </p:sp>
      <p:sp>
        <p:nvSpPr>
          <p:cNvPr id="6758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Say you don’t need to understand code (just defining a string named file to load and setting its value)</a:t>
            </a:r>
          </a:p>
          <a:p>
            <a:r>
              <a:rPr lang="en-US"/>
              <a:t>This is a Java example.</a:t>
            </a:r>
          </a:p>
          <a:p>
            <a:r>
              <a:rPr lang="en-US"/>
              <a:t>Verbally switch argument into how to do the analysis.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19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9B270-2855-4765-BE43-493DE630526E}" type="slidenum">
              <a:rPr lang="en-US"/>
              <a:pPr/>
              <a:t>7</a:t>
            </a:fld>
            <a:endParaRPr lang="en-US"/>
          </a:p>
        </p:txBody>
      </p:sp>
      <p:sp>
        <p:nvSpPr>
          <p:cNvPr id="67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rewritre to work with previous slide.</a:t>
            </a:r>
          </a:p>
          <a:p>
            <a:r>
              <a:rPr lang="en-US"/>
              <a:t>push on technology for ambiguity resolution and see what it’s capable of.</a:t>
            </a:r>
          </a:p>
          <a:p>
            <a:r>
              <a:rPr lang="en-US"/>
              <a:t>say human-centered again. </a:t>
            </a:r>
          </a:p>
          <a:p>
            <a:r>
              <a:rPr lang="en-US"/>
              <a:t>methodology slide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72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A6AAC-650F-46F6-962B-76490A823DF7}" type="slidenum">
              <a:rPr lang="en-US"/>
              <a:pPr/>
              <a:t>70</a:t>
            </a:fld>
            <a:endParaRPr lang="en-US"/>
          </a:p>
        </p:txBody>
      </p:sp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 a small number of the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2590848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7875EC-D48B-41D8-85E7-05457ED0D850}" type="slidenum">
              <a:rPr lang="en-US"/>
              <a:pPr/>
              <a:t>71</a:t>
            </a:fld>
            <a:endParaRPr lang="en-US"/>
          </a:p>
        </p:txBody>
      </p:sp>
      <p:sp>
        <p:nvSpPr>
          <p:cNvPr id="242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Lied about concatenation. It’s really done in name lookup to avoid ambiguities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90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EEF88-FA1E-492C-81C3-CB3C5F0ECD7C}" type="slidenum">
              <a:rPr lang="en-US"/>
              <a:pPr/>
              <a:t>72</a:t>
            </a:fld>
            <a:endParaRPr lang="en-US"/>
          </a:p>
        </p:txBody>
      </p:sp>
      <p:sp>
        <p:nvSpPr>
          <p:cNvPr id="243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626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089BB-AE49-405F-AA6C-99855CB1123A}" type="slidenum">
              <a:rPr lang="en-US"/>
              <a:pPr/>
              <a:t>73</a:t>
            </a:fld>
            <a:endParaRPr lang="en-US"/>
          </a:p>
        </p:txBody>
      </p:sp>
      <p:sp>
        <p:nvSpPr>
          <p:cNvPr id="484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 propagation moves data around the tree so that lookups are super-fast.</a:t>
            </a:r>
          </a:p>
        </p:txBody>
      </p:sp>
    </p:spTree>
    <p:extLst>
      <p:ext uri="{BB962C8B-B14F-4D97-AF65-F5344CB8AC3E}">
        <p14:creationId xmlns:p14="http://schemas.microsoft.com/office/powerpoint/2010/main" val="337119476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BB10A-74F6-441F-8979-59AB91F18B3F}" type="slidenum">
              <a:rPr lang="en-US"/>
              <a:pPr/>
              <a:t>74</a:t>
            </a:fld>
            <a:endParaRPr lang="en-US"/>
          </a:p>
        </p:txBody>
      </p:sp>
      <p:sp>
        <p:nvSpPr>
          <p:cNvPr id="244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Lookups need to be super fast when you are doing a lot of them for 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049358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2AED73-9FA7-4263-9E27-33DF88D6AD61}" type="slidenum">
              <a:rPr lang="en-US"/>
              <a:pPr/>
              <a:t>75</a:t>
            </a:fld>
            <a:endParaRPr lang="en-US"/>
          </a:p>
        </p:txBody>
      </p:sp>
      <p:sp>
        <p:nvSpPr>
          <p:cNvPr id="446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626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3987D1-C037-414C-A117-1C6FDA28026F}" type="slidenum">
              <a:rPr lang="en-US"/>
              <a:pPr/>
              <a:t>76</a:t>
            </a:fld>
            <a:endParaRPr lang="en-US"/>
          </a:p>
        </p:txBody>
      </p:sp>
      <p:sp>
        <p:nvSpPr>
          <p:cNvPr id="448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945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F12710-721C-419F-9156-DE49E4907A06}" type="slidenum">
              <a:rPr lang="en-US"/>
              <a:pPr/>
              <a:t>77</a:t>
            </a:fld>
            <a:endParaRPr lang="en-US"/>
          </a:p>
        </p:txBody>
      </p:sp>
      <p:sp>
        <p:nvSpPr>
          <p:cNvPr id="450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queries may look simple in this example, but they can be as complicated as the program itself.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269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82BD4-460C-4B28-B523-9EE83BAD52D4}" type="slidenum">
              <a:rPr lang="en-US"/>
              <a:pPr/>
              <a:t>78</a:t>
            </a:fld>
            <a:endParaRPr lang="en-US"/>
          </a:p>
        </p:txBody>
      </p:sp>
      <p:sp>
        <p:nvSpPr>
          <p:cNvPr id="279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103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CD142F-C639-4950-89DA-970D155F1BCD}" type="slidenum">
              <a:rPr lang="en-US"/>
              <a:pPr/>
              <a:t>79</a:t>
            </a:fld>
            <a:endParaRPr lang="en-US"/>
          </a:p>
        </p:txBody>
      </p:sp>
      <p:sp>
        <p:nvSpPr>
          <p:cNvPr id="559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45 minutes. </a:t>
            </a:r>
          </a:p>
        </p:txBody>
      </p:sp>
    </p:spTree>
    <p:extLst>
      <p:ext uri="{BB962C8B-B14F-4D97-AF65-F5344CB8AC3E}">
        <p14:creationId xmlns:p14="http://schemas.microsoft.com/office/powerpoint/2010/main" val="2049778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B61D4C-EA82-4890-92A8-8F078A04E663}" type="slidenum">
              <a:rPr lang="en-US"/>
              <a:pPr/>
              <a:t>8</a:t>
            </a:fld>
            <a:endParaRPr lang="en-US"/>
          </a:p>
        </p:txBody>
      </p:sp>
      <p:sp>
        <p:nvSpPr>
          <p:cNvPr id="331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the best way to do things, but too hard to change, so instead we’ll modify the input to the programming language to make it easier for people.</a:t>
            </a:r>
          </a:p>
          <a:p>
            <a:r>
              <a:rPr lang="en-US"/>
              <a:t>i made progress on each of these. none  of these is done yet.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501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ABA99-D886-4616-BD14-EC1546EA8534}" type="slidenum">
              <a:rPr lang="en-US"/>
              <a:pPr/>
              <a:t>80</a:t>
            </a:fld>
            <a:endParaRPr lang="en-US"/>
          </a:p>
        </p:txBody>
      </p:sp>
      <p:sp>
        <p:nvSpPr>
          <p:cNvPr id="239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205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459A3F-9CDA-4320-ABCB-94D667AED1EF}" type="slidenum">
              <a:rPr lang="en-US"/>
              <a:pPr/>
              <a:t>81</a:t>
            </a:fld>
            <a:endParaRPr lang="en-US"/>
          </a:p>
        </p:txBody>
      </p:sp>
      <p:sp>
        <p:nvSpPr>
          <p:cNvPr id="470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  <a:p>
            <a:r>
              <a:rPr lang="en-US"/>
              <a:t>say editing out loud at end of navgiation.</a:t>
            </a:r>
          </a:p>
        </p:txBody>
      </p:sp>
    </p:spTree>
    <p:extLst>
      <p:ext uri="{BB962C8B-B14F-4D97-AF65-F5344CB8AC3E}">
        <p14:creationId xmlns:p14="http://schemas.microsoft.com/office/powerpoint/2010/main" val="72368285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2DB1B-B3C3-487C-ABE1-DB953C9EF649}" type="slidenum">
              <a:rPr lang="en-US"/>
              <a:pPr/>
              <a:t>82</a:t>
            </a:fld>
            <a:endParaRPr lang="en-US"/>
          </a:p>
        </p:txBody>
      </p:sp>
      <p:sp>
        <p:nvSpPr>
          <p:cNvPr id="456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396762917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7482A-C799-4831-BDF8-4466FC6B37CC}" type="slidenum">
              <a:rPr lang="en-US"/>
              <a:pPr/>
              <a:t>83</a:t>
            </a:fld>
            <a:endParaRPr lang="en-US"/>
          </a:p>
        </p:txBody>
      </p:sp>
      <p:sp>
        <p:nvSpPr>
          <p:cNvPr id="458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363781938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CBBC6-AA70-4CB4-B6A9-E3B2ED644C18}" type="slidenum">
              <a:rPr lang="en-US"/>
              <a:pPr/>
              <a:t>84</a:t>
            </a:fld>
            <a:endParaRPr lang="en-US"/>
          </a:p>
        </p:txBody>
      </p:sp>
      <p:sp>
        <p:nvSpPr>
          <p:cNvPr id="460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218876601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15EF8-E261-4AF5-ABA0-C3AFF827F2C5}" type="slidenum">
              <a:rPr lang="en-US"/>
              <a:pPr/>
              <a:t>85</a:t>
            </a:fld>
            <a:endParaRPr lang="en-US"/>
          </a:p>
        </p:txBody>
      </p:sp>
      <p:sp>
        <p:nvSpPr>
          <p:cNvPr id="462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403313122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EEF05C-8A04-4F9C-9DB5-522217B815C9}" type="slidenum">
              <a:rPr lang="en-US"/>
              <a:pPr/>
              <a:t>86</a:t>
            </a:fld>
            <a:endParaRPr lang="en-US"/>
          </a:p>
        </p:txBody>
      </p:sp>
      <p:sp>
        <p:nvSpPr>
          <p:cNvPr id="464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19634394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C5B7F-E86D-4206-B33C-E10FB084DAA6}" type="slidenum">
              <a:rPr lang="en-US"/>
              <a:pPr/>
              <a:t>87</a:t>
            </a:fld>
            <a:endParaRPr lang="en-US"/>
          </a:p>
        </p:txBody>
      </p:sp>
      <p:sp>
        <p:nvSpPr>
          <p:cNvPr id="77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52110044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D8277F-F72A-4EA0-88C5-F10E8DA91BE1}" type="slidenum">
              <a:rPr lang="en-US"/>
              <a:pPr/>
              <a:t>88</a:t>
            </a:fld>
            <a:endParaRPr lang="en-US"/>
          </a:p>
        </p:txBody>
      </p:sp>
      <p:sp>
        <p:nvSpPr>
          <p:cNvPr id="780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52093805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9526B5-C79C-4C44-B559-31673E6E1A26}" type="slidenum">
              <a:rPr lang="en-US"/>
              <a:pPr/>
              <a:t>89</a:t>
            </a:fld>
            <a:endParaRPr lang="en-US"/>
          </a:p>
        </p:txBody>
      </p:sp>
      <p:sp>
        <p:nvSpPr>
          <p:cNvPr id="782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3692572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8E8497-F60D-44FD-8B42-7665BB446A80}" type="slidenum">
              <a:rPr lang="en-US"/>
              <a:pPr/>
              <a:t>9</a:t>
            </a:fld>
            <a:endParaRPr lang="en-US"/>
          </a:p>
        </p:txBody>
      </p:sp>
      <p:sp>
        <p:nvSpPr>
          <p:cNvPr id="337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target 5 minutes</a:t>
            </a:r>
          </a:p>
        </p:txBody>
      </p:sp>
    </p:spTree>
    <p:extLst>
      <p:ext uri="{BB962C8B-B14F-4D97-AF65-F5344CB8AC3E}">
        <p14:creationId xmlns:p14="http://schemas.microsoft.com/office/powerpoint/2010/main" val="220234284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6368A-00A2-4C83-82AF-C8E53D739565}" type="slidenum">
              <a:rPr lang="en-US"/>
              <a:pPr/>
              <a:t>90</a:t>
            </a:fld>
            <a:endParaRPr lang="en-US"/>
          </a:p>
        </p:txBody>
      </p:sp>
      <p:sp>
        <p:nvSpPr>
          <p:cNvPr id="241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Say this is for expert java programmers.  </a:t>
            </a:r>
          </a:p>
          <a:p>
            <a:r>
              <a:rPr lang="en-US"/>
              <a:t>Rephrase system understanding (everything else is about the person, but this is about the system).</a:t>
            </a:r>
          </a:p>
          <a:p>
            <a:r>
              <a:rPr lang="en-US"/>
              <a:t>Find some terminology from AI systems evaluations (false positive rate etc)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296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9A836-3954-4540-B840-81727CF340E8}" type="slidenum">
              <a:rPr lang="en-US"/>
              <a:pPr/>
              <a:t>91</a:t>
            </a:fld>
            <a:endParaRPr lang="en-US"/>
          </a:p>
        </p:txBody>
      </p:sp>
      <p:sp>
        <p:nvSpPr>
          <p:cNvPr id="66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9043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D9A4C-2B26-42AA-A077-914B3E8F9BD5}" type="slidenum">
              <a:rPr lang="en-US"/>
              <a:pPr/>
              <a:t>92</a:t>
            </a:fld>
            <a:endParaRPr lang="en-US"/>
          </a:p>
        </p:txBody>
      </p:sp>
      <p:sp>
        <p:nvSpPr>
          <p:cNvPr id="561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48 minutes.</a:t>
            </a:r>
          </a:p>
        </p:txBody>
      </p:sp>
    </p:spTree>
    <p:extLst>
      <p:ext uri="{BB962C8B-B14F-4D97-AF65-F5344CB8AC3E}">
        <p14:creationId xmlns:p14="http://schemas.microsoft.com/office/powerpoint/2010/main" val="314972662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250277-FBD5-4A24-9DBD-296B89493C51}" type="slidenum">
              <a:rPr lang="en-US"/>
              <a:pPr/>
              <a:t>93</a:t>
            </a:fld>
            <a:endParaRPr lang="en-US"/>
          </a:p>
        </p:txBody>
      </p:sp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941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A3BC72-A646-46CD-9943-CD2990595C73}" type="slidenum">
              <a:rPr lang="en-US"/>
              <a:pPr/>
              <a:t>94</a:t>
            </a:fld>
            <a:endParaRPr lang="en-US"/>
          </a:p>
        </p:txBody>
      </p:sp>
      <p:sp>
        <p:nvSpPr>
          <p:cNvPr id="280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051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441B2A-F0BE-4C83-9D03-68A02CE94D69}" type="slidenum">
              <a:rPr lang="en-US"/>
              <a:pPr/>
              <a:t>95</a:t>
            </a:fld>
            <a:endParaRPr lang="en-US"/>
          </a:p>
        </p:txBody>
      </p:sp>
      <p:sp>
        <p:nvSpPr>
          <p:cNvPr id="66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129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120B8E-0E5C-4A7A-9CFE-2C464D051D04}" type="slidenum">
              <a:rPr lang="en-US"/>
              <a:pPr/>
              <a:t>96</a:t>
            </a:fld>
            <a:endParaRPr lang="en-US"/>
          </a:p>
        </p:txBody>
      </p:sp>
      <p:sp>
        <p:nvSpPr>
          <p:cNvPr id="551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3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8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9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45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57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458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4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2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717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59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0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12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665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100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914400"/>
            <a:ext cx="91440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27E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8534400" y="6400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CBC157BA-C353-4AC9-8F42-56739CC76120}" type="slidenum">
              <a:rPr lang="en-US" sz="1400"/>
              <a:pPr>
                <a:spcBef>
                  <a:spcPct val="500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rgbClr val="00408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rgbClr val="00408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rgbClr val="00408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408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004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1143000"/>
          </a:xfrm>
        </p:spPr>
        <p:txBody>
          <a:bodyPr anchor="ctr"/>
          <a:lstStyle/>
          <a:p>
            <a:r>
              <a:rPr lang="en-US" sz="5000">
                <a:solidFill>
                  <a:srgbClr val="800000"/>
                </a:solidFill>
              </a:rPr>
              <a:t>Spoken Language Support for Software Development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5257800"/>
            <a:ext cx="7696200" cy="1600200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en-US" sz="4000">
                <a:solidFill>
                  <a:srgbClr val="0E471F"/>
                </a:solidFill>
              </a:rPr>
              <a:t>Andrew Begel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Advisor: Susan L. Graham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Computer Science Division, EECS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University of California, Berkeley</a:t>
            </a:r>
            <a:endParaRPr lang="en-US" sz="3200">
              <a:solidFill>
                <a:srgbClr val="0E471F"/>
              </a:solidFill>
            </a:endParaRPr>
          </a:p>
        </p:txBody>
      </p:sp>
      <p:pic>
        <p:nvPicPr>
          <p:cNvPr id="59405" name="Picture 13" descr="harmonia-logo-200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813425"/>
            <a:ext cx="457200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by Voice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Monotype Sorts" pitchFamily="-125" charset="2"/>
              </a:rPr>
              <a:t>▌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  <a:endParaRPr lang="en-US" sz="18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8" name="AutoShape 8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r>
              <a:rPr lang="en-US"/>
              <a:t>Current Tools are Awkward!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 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urier New" panose="02070309020205020404" pitchFamily="49" charset="0"/>
              </a:rPr>
              <a:t>;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25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grpSp>
        <p:nvGrpSpPr>
          <p:cNvPr id="117823" name="Group 63"/>
          <p:cNvGrpSpPr>
            <a:grpSpLocks/>
          </p:cNvGrpSpPr>
          <p:nvPr/>
        </p:nvGrpSpPr>
        <p:grpSpPr bwMode="auto">
          <a:xfrm>
            <a:off x="996950" y="4648200"/>
            <a:ext cx="1847850" cy="1557338"/>
            <a:chOff x="628" y="2928"/>
            <a:chExt cx="1164" cy="981"/>
          </a:xfrm>
        </p:grpSpPr>
        <p:sp>
          <p:nvSpPr>
            <p:cNvPr id="117814" name="Rectangle 54"/>
            <p:cNvSpPr>
              <a:spLocks noChangeArrowheads="1"/>
            </p:cNvSpPr>
            <p:nvPr/>
          </p:nvSpPr>
          <p:spPr bwMode="auto">
            <a:xfrm>
              <a:off x="628" y="2928"/>
              <a:ext cx="1164" cy="972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15" name="Rectangle 55"/>
            <p:cNvSpPr>
              <a:spLocks noChangeArrowheads="1"/>
            </p:cNvSpPr>
            <p:nvPr/>
          </p:nvSpPr>
          <p:spPr bwMode="auto">
            <a:xfrm>
              <a:off x="919" y="2928"/>
              <a:ext cx="870" cy="97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16" name="Rectangle 56"/>
            <p:cNvSpPr>
              <a:spLocks noChangeArrowheads="1"/>
            </p:cNvSpPr>
            <p:nvPr/>
          </p:nvSpPr>
          <p:spPr bwMode="auto">
            <a:xfrm>
              <a:off x="631" y="3175"/>
              <a:ext cx="1158" cy="7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17" name="Rectangle 57"/>
            <p:cNvSpPr>
              <a:spLocks noChangeArrowheads="1"/>
            </p:cNvSpPr>
            <p:nvPr/>
          </p:nvSpPr>
          <p:spPr bwMode="auto">
            <a:xfrm>
              <a:off x="631" y="3415"/>
              <a:ext cx="1158" cy="48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18" name="Rectangle 58"/>
            <p:cNvSpPr>
              <a:spLocks noChangeArrowheads="1"/>
            </p:cNvSpPr>
            <p:nvPr/>
          </p:nvSpPr>
          <p:spPr bwMode="auto">
            <a:xfrm>
              <a:off x="631" y="3655"/>
              <a:ext cx="1158" cy="24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19" name="Rectangle 59"/>
            <p:cNvSpPr>
              <a:spLocks noChangeArrowheads="1"/>
            </p:cNvSpPr>
            <p:nvPr/>
          </p:nvSpPr>
          <p:spPr bwMode="auto">
            <a:xfrm>
              <a:off x="730" y="294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117820" name="Rectangle 60"/>
            <p:cNvSpPr>
              <a:spLocks noChangeArrowheads="1"/>
            </p:cNvSpPr>
            <p:nvPr/>
          </p:nvSpPr>
          <p:spPr bwMode="auto">
            <a:xfrm>
              <a:off x="740" y="319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117821" name="Rectangle 61"/>
            <p:cNvSpPr>
              <a:spLocks noChangeArrowheads="1"/>
            </p:cNvSpPr>
            <p:nvPr/>
          </p:nvSpPr>
          <p:spPr bwMode="auto">
            <a:xfrm>
              <a:off x="740" y="343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117822" name="Rectangle 62"/>
            <p:cNvSpPr>
              <a:spLocks noChangeArrowheads="1"/>
            </p:cNvSpPr>
            <p:nvPr/>
          </p:nvSpPr>
          <p:spPr bwMode="auto">
            <a:xfrm>
              <a:off x="740" y="367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4</a:t>
              </a:r>
              <a:endParaRPr lang="en-US"/>
            </a:p>
          </p:txBody>
        </p:sp>
      </p:grpSp>
      <p:sp>
        <p:nvSpPr>
          <p:cNvPr id="117782" name="Rectangle 22"/>
          <p:cNvSpPr>
            <a:spLocks noChangeArrowheads="1"/>
          </p:cNvSpPr>
          <p:nvPr/>
        </p:nvSpPr>
        <p:spPr bwMode="auto">
          <a:xfrm>
            <a:off x="3352800" y="1371600"/>
            <a:ext cx="3352800" cy="3810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  <a:endParaRPr lang="en-US" sz="1800">
              <a:solidFill>
                <a:srgbClr val="333366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int i = 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 </a:t>
            </a:r>
            <a:r>
              <a:rPr lang="en-US" sz="1800" b="1">
                <a:latin typeface="Courier New" panose="02070309020205020404" pitchFamily="49" charset="0"/>
              </a:rPr>
              <a:t>;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25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5334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/>
              <a:t>Current Tools are Awkward!</a:t>
            </a:r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>
            <a:off x="6705600" y="1397000"/>
            <a:ext cx="15240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8" name="Rectangle 26"/>
          <p:cNvSpPr>
            <a:spLocks noChangeArrowheads="1"/>
          </p:cNvSpPr>
          <p:nvPr/>
        </p:nvSpPr>
        <p:spPr bwMode="auto">
          <a:xfrm>
            <a:off x="3352800" y="1701800"/>
            <a:ext cx="4876800" cy="3810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9" name="Rectangle 27"/>
          <p:cNvSpPr>
            <a:spLocks noChangeArrowheads="1"/>
          </p:cNvSpPr>
          <p:nvPr/>
        </p:nvSpPr>
        <p:spPr bwMode="auto">
          <a:xfrm>
            <a:off x="3352800" y="2082800"/>
            <a:ext cx="9906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0" name="AutoShape 28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sp>
        <p:nvSpPr>
          <p:cNvPr id="146462" name="Text Box 30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</a:p>
        </p:txBody>
      </p:sp>
      <p:grpSp>
        <p:nvGrpSpPr>
          <p:cNvPr id="146477" name="Group 45"/>
          <p:cNvGrpSpPr>
            <a:grpSpLocks/>
          </p:cNvGrpSpPr>
          <p:nvPr/>
        </p:nvGrpSpPr>
        <p:grpSpPr bwMode="auto">
          <a:xfrm>
            <a:off x="996950" y="4633913"/>
            <a:ext cx="1847850" cy="1571625"/>
            <a:chOff x="628" y="2919"/>
            <a:chExt cx="1164" cy="990"/>
          </a:xfrm>
        </p:grpSpPr>
        <p:grpSp>
          <p:nvGrpSpPr>
            <p:cNvPr id="146466" name="Group 34"/>
            <p:cNvGrpSpPr>
              <a:grpSpLocks/>
            </p:cNvGrpSpPr>
            <p:nvPr/>
          </p:nvGrpSpPr>
          <p:grpSpPr bwMode="auto">
            <a:xfrm>
              <a:off x="628" y="2928"/>
              <a:ext cx="1164" cy="981"/>
              <a:chOff x="628" y="2928"/>
              <a:chExt cx="1164" cy="981"/>
            </a:xfrm>
          </p:grpSpPr>
          <p:sp>
            <p:nvSpPr>
              <p:cNvPr id="146467" name="Rectangle 35"/>
              <p:cNvSpPr>
                <a:spLocks noChangeArrowheads="1"/>
              </p:cNvSpPr>
              <p:nvPr/>
            </p:nvSpPr>
            <p:spPr bwMode="auto">
              <a:xfrm>
                <a:off x="628" y="2928"/>
                <a:ext cx="1164" cy="97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8" name="Rectangle 36"/>
              <p:cNvSpPr>
                <a:spLocks noChangeArrowheads="1"/>
              </p:cNvSpPr>
              <p:nvPr/>
            </p:nvSpPr>
            <p:spPr bwMode="auto">
              <a:xfrm>
                <a:off x="919" y="2928"/>
                <a:ext cx="870" cy="97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69" name="Rectangle 37"/>
              <p:cNvSpPr>
                <a:spLocks noChangeArrowheads="1"/>
              </p:cNvSpPr>
              <p:nvPr/>
            </p:nvSpPr>
            <p:spPr bwMode="auto">
              <a:xfrm>
                <a:off x="631" y="3175"/>
                <a:ext cx="1158" cy="72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70" name="Rectangle 38"/>
              <p:cNvSpPr>
                <a:spLocks noChangeArrowheads="1"/>
              </p:cNvSpPr>
              <p:nvPr/>
            </p:nvSpPr>
            <p:spPr bwMode="auto">
              <a:xfrm>
                <a:off x="631" y="3415"/>
                <a:ext cx="1158" cy="48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71" name="Rectangle 39"/>
              <p:cNvSpPr>
                <a:spLocks noChangeArrowheads="1"/>
              </p:cNvSpPr>
              <p:nvPr/>
            </p:nvSpPr>
            <p:spPr bwMode="auto">
              <a:xfrm>
                <a:off x="631" y="3655"/>
                <a:ext cx="1158" cy="24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72" name="Rectangle 40"/>
              <p:cNvSpPr>
                <a:spLocks noChangeArrowheads="1"/>
              </p:cNvSpPr>
              <p:nvPr/>
            </p:nvSpPr>
            <p:spPr bwMode="auto">
              <a:xfrm>
                <a:off x="730" y="2949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46473" name="Rectangle 41"/>
              <p:cNvSpPr>
                <a:spLocks noChangeArrowheads="1"/>
              </p:cNvSpPr>
              <p:nvPr/>
            </p:nvSpPr>
            <p:spPr bwMode="auto">
              <a:xfrm>
                <a:off x="740" y="3199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46474" name="Rectangle 42"/>
              <p:cNvSpPr>
                <a:spLocks noChangeArrowheads="1"/>
              </p:cNvSpPr>
              <p:nvPr/>
            </p:nvSpPr>
            <p:spPr bwMode="auto">
              <a:xfrm>
                <a:off x="740" y="3439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46475" name="Rectangle 43"/>
              <p:cNvSpPr>
                <a:spLocks noChangeArrowheads="1"/>
              </p:cNvSpPr>
              <p:nvPr/>
            </p:nvSpPr>
            <p:spPr bwMode="auto">
              <a:xfrm>
                <a:off x="740" y="3679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46476" name="Text Box 44"/>
            <p:cNvSpPr txBox="1">
              <a:spLocks noChangeArrowheads="1"/>
            </p:cNvSpPr>
            <p:nvPr/>
          </p:nvSpPr>
          <p:spPr bwMode="auto">
            <a:xfrm>
              <a:off x="1526" y="2919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" pitchFamily="-125" charset="0"/>
                </a:rPr>
                <a:t>i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int i = 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i &lt; 10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25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5334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/>
              <a:t>Current Tools are Awkward!</a:t>
            </a:r>
          </a:p>
        </p:txBody>
      </p:sp>
      <p:sp>
        <p:nvSpPr>
          <p:cNvPr id="148507" name="Rectangle 27"/>
          <p:cNvSpPr>
            <a:spLocks noChangeArrowheads="1"/>
          </p:cNvSpPr>
          <p:nvPr/>
        </p:nvSpPr>
        <p:spPr bwMode="auto">
          <a:xfrm>
            <a:off x="4343400" y="2044700"/>
            <a:ext cx="38862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8" name="Rectangle 28"/>
          <p:cNvSpPr>
            <a:spLocks noChangeArrowheads="1"/>
          </p:cNvSpPr>
          <p:nvPr/>
        </p:nvSpPr>
        <p:spPr bwMode="auto">
          <a:xfrm>
            <a:off x="3352800" y="2349500"/>
            <a:ext cx="9906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0" name="AutoShape 30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48528" name="Text Box 48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sp>
        <p:nvSpPr>
          <p:cNvPr id="148512" name="Text Box 32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</a:p>
        </p:txBody>
      </p:sp>
      <p:grpSp>
        <p:nvGrpSpPr>
          <p:cNvPr id="148529" name="Group 49"/>
          <p:cNvGrpSpPr>
            <a:grpSpLocks/>
          </p:cNvGrpSpPr>
          <p:nvPr/>
        </p:nvGrpSpPr>
        <p:grpSpPr bwMode="auto">
          <a:xfrm>
            <a:off x="996950" y="4633913"/>
            <a:ext cx="1847850" cy="1571625"/>
            <a:chOff x="628" y="2919"/>
            <a:chExt cx="1164" cy="990"/>
          </a:xfrm>
        </p:grpSpPr>
        <p:grpSp>
          <p:nvGrpSpPr>
            <p:cNvPr id="148530" name="Group 50"/>
            <p:cNvGrpSpPr>
              <a:grpSpLocks/>
            </p:cNvGrpSpPr>
            <p:nvPr/>
          </p:nvGrpSpPr>
          <p:grpSpPr bwMode="auto">
            <a:xfrm>
              <a:off x="628" y="2928"/>
              <a:ext cx="1164" cy="981"/>
              <a:chOff x="628" y="2928"/>
              <a:chExt cx="1164" cy="981"/>
            </a:xfrm>
          </p:grpSpPr>
          <p:sp>
            <p:nvSpPr>
              <p:cNvPr id="148531" name="Rectangle 51"/>
              <p:cNvSpPr>
                <a:spLocks noChangeArrowheads="1"/>
              </p:cNvSpPr>
              <p:nvPr/>
            </p:nvSpPr>
            <p:spPr bwMode="auto">
              <a:xfrm>
                <a:off x="628" y="2928"/>
                <a:ext cx="1164" cy="97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32" name="Rectangle 52"/>
              <p:cNvSpPr>
                <a:spLocks noChangeArrowheads="1"/>
              </p:cNvSpPr>
              <p:nvPr/>
            </p:nvSpPr>
            <p:spPr bwMode="auto">
              <a:xfrm>
                <a:off x="919" y="2928"/>
                <a:ext cx="870" cy="97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33" name="Rectangle 53"/>
              <p:cNvSpPr>
                <a:spLocks noChangeArrowheads="1"/>
              </p:cNvSpPr>
              <p:nvPr/>
            </p:nvSpPr>
            <p:spPr bwMode="auto">
              <a:xfrm>
                <a:off x="631" y="3175"/>
                <a:ext cx="1158" cy="72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34" name="Rectangle 54"/>
              <p:cNvSpPr>
                <a:spLocks noChangeArrowheads="1"/>
              </p:cNvSpPr>
              <p:nvPr/>
            </p:nvSpPr>
            <p:spPr bwMode="auto">
              <a:xfrm>
                <a:off x="631" y="3415"/>
                <a:ext cx="1158" cy="48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35" name="Rectangle 55"/>
              <p:cNvSpPr>
                <a:spLocks noChangeArrowheads="1"/>
              </p:cNvSpPr>
              <p:nvPr/>
            </p:nvSpPr>
            <p:spPr bwMode="auto">
              <a:xfrm>
                <a:off x="631" y="3655"/>
                <a:ext cx="1158" cy="24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36" name="Rectangle 56"/>
              <p:cNvSpPr>
                <a:spLocks noChangeArrowheads="1"/>
              </p:cNvSpPr>
              <p:nvPr/>
            </p:nvSpPr>
            <p:spPr bwMode="auto">
              <a:xfrm>
                <a:off x="730" y="2949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48537" name="Rectangle 57"/>
              <p:cNvSpPr>
                <a:spLocks noChangeArrowheads="1"/>
              </p:cNvSpPr>
              <p:nvPr/>
            </p:nvSpPr>
            <p:spPr bwMode="auto">
              <a:xfrm>
                <a:off x="740" y="3199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48538" name="Rectangle 58"/>
              <p:cNvSpPr>
                <a:spLocks noChangeArrowheads="1"/>
              </p:cNvSpPr>
              <p:nvPr/>
            </p:nvSpPr>
            <p:spPr bwMode="auto">
              <a:xfrm>
                <a:off x="740" y="3439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48539" name="Rectangle 59"/>
              <p:cNvSpPr>
                <a:spLocks noChangeArrowheads="1"/>
              </p:cNvSpPr>
              <p:nvPr/>
            </p:nvSpPr>
            <p:spPr bwMode="auto">
              <a:xfrm>
                <a:off x="740" y="3679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48540" name="Text Box 60"/>
            <p:cNvSpPr txBox="1">
              <a:spLocks noChangeArrowheads="1"/>
            </p:cNvSpPr>
            <p:nvPr/>
          </p:nvSpPr>
          <p:spPr bwMode="auto">
            <a:xfrm>
              <a:off x="1526" y="2919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" pitchFamily="-125" charset="0"/>
                </a:rPr>
                <a:t>i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int i = 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i &lt; 10</a:t>
            </a:r>
            <a:r>
              <a:rPr lang="en-US" sz="1800" b="1">
                <a:latin typeface="Courier New" panose="02070309020205020404" pitchFamily="49" charset="0"/>
              </a:rPr>
              <a:t>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25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0550" name="Rectangle 22"/>
          <p:cNvSpPr>
            <a:spLocks noChangeArrowheads="1"/>
          </p:cNvSpPr>
          <p:nvPr/>
        </p:nvSpPr>
        <p:spPr bwMode="auto">
          <a:xfrm>
            <a:off x="5334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/>
              <a:t>Current Tools are Awkward!</a:t>
            </a:r>
          </a:p>
        </p:txBody>
      </p:sp>
      <p:sp>
        <p:nvSpPr>
          <p:cNvPr id="150552" name="Rectangle 24"/>
          <p:cNvSpPr>
            <a:spLocks noChangeArrowheads="1"/>
          </p:cNvSpPr>
          <p:nvPr/>
        </p:nvSpPr>
        <p:spPr bwMode="auto">
          <a:xfrm>
            <a:off x="4343400" y="2349500"/>
            <a:ext cx="38354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4" name="Rectangle 26"/>
          <p:cNvSpPr>
            <a:spLocks noChangeArrowheads="1"/>
          </p:cNvSpPr>
          <p:nvPr/>
        </p:nvSpPr>
        <p:spPr bwMode="auto">
          <a:xfrm>
            <a:off x="3378200" y="2654300"/>
            <a:ext cx="11176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87" name="Text Box 59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sp>
        <p:nvSpPr>
          <p:cNvPr id="150555" name="AutoShape 27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</a:p>
        </p:txBody>
      </p:sp>
      <p:grpSp>
        <p:nvGrpSpPr>
          <p:cNvPr id="150588" name="Group 60"/>
          <p:cNvGrpSpPr>
            <a:grpSpLocks/>
          </p:cNvGrpSpPr>
          <p:nvPr/>
        </p:nvGrpSpPr>
        <p:grpSpPr bwMode="auto">
          <a:xfrm>
            <a:off x="996950" y="4633913"/>
            <a:ext cx="1847850" cy="1571625"/>
            <a:chOff x="628" y="2919"/>
            <a:chExt cx="1164" cy="990"/>
          </a:xfrm>
        </p:grpSpPr>
        <p:grpSp>
          <p:nvGrpSpPr>
            <p:cNvPr id="150589" name="Group 61"/>
            <p:cNvGrpSpPr>
              <a:grpSpLocks/>
            </p:cNvGrpSpPr>
            <p:nvPr/>
          </p:nvGrpSpPr>
          <p:grpSpPr bwMode="auto">
            <a:xfrm>
              <a:off x="628" y="2928"/>
              <a:ext cx="1164" cy="981"/>
              <a:chOff x="628" y="2928"/>
              <a:chExt cx="1164" cy="981"/>
            </a:xfrm>
          </p:grpSpPr>
          <p:sp>
            <p:nvSpPr>
              <p:cNvPr id="150590" name="Rectangle 62"/>
              <p:cNvSpPr>
                <a:spLocks noChangeArrowheads="1"/>
              </p:cNvSpPr>
              <p:nvPr/>
            </p:nvSpPr>
            <p:spPr bwMode="auto">
              <a:xfrm>
                <a:off x="628" y="2928"/>
                <a:ext cx="1164" cy="972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91" name="Rectangle 63"/>
              <p:cNvSpPr>
                <a:spLocks noChangeArrowheads="1"/>
              </p:cNvSpPr>
              <p:nvPr/>
            </p:nvSpPr>
            <p:spPr bwMode="auto">
              <a:xfrm>
                <a:off x="919" y="2928"/>
                <a:ext cx="870" cy="97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92" name="Rectangle 64"/>
              <p:cNvSpPr>
                <a:spLocks noChangeArrowheads="1"/>
              </p:cNvSpPr>
              <p:nvPr/>
            </p:nvSpPr>
            <p:spPr bwMode="auto">
              <a:xfrm>
                <a:off x="631" y="3175"/>
                <a:ext cx="1158" cy="72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93" name="Rectangle 65"/>
              <p:cNvSpPr>
                <a:spLocks noChangeArrowheads="1"/>
              </p:cNvSpPr>
              <p:nvPr/>
            </p:nvSpPr>
            <p:spPr bwMode="auto">
              <a:xfrm>
                <a:off x="631" y="3415"/>
                <a:ext cx="1158" cy="48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94" name="Rectangle 66"/>
              <p:cNvSpPr>
                <a:spLocks noChangeArrowheads="1"/>
              </p:cNvSpPr>
              <p:nvPr/>
            </p:nvSpPr>
            <p:spPr bwMode="auto">
              <a:xfrm>
                <a:off x="631" y="3655"/>
                <a:ext cx="1158" cy="24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95" name="Rectangle 67"/>
              <p:cNvSpPr>
                <a:spLocks noChangeArrowheads="1"/>
              </p:cNvSpPr>
              <p:nvPr/>
            </p:nvSpPr>
            <p:spPr bwMode="auto">
              <a:xfrm>
                <a:off x="730" y="2949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50596" name="Rectangle 68"/>
              <p:cNvSpPr>
                <a:spLocks noChangeArrowheads="1"/>
              </p:cNvSpPr>
              <p:nvPr/>
            </p:nvSpPr>
            <p:spPr bwMode="auto">
              <a:xfrm>
                <a:off x="740" y="3199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50597" name="Rectangle 69"/>
              <p:cNvSpPr>
                <a:spLocks noChangeArrowheads="1"/>
              </p:cNvSpPr>
              <p:nvPr/>
            </p:nvSpPr>
            <p:spPr bwMode="auto">
              <a:xfrm>
                <a:off x="740" y="3439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50598" name="Rectangle 70"/>
              <p:cNvSpPr>
                <a:spLocks noChangeArrowheads="1"/>
              </p:cNvSpPr>
              <p:nvPr/>
            </p:nvSpPr>
            <p:spPr bwMode="auto">
              <a:xfrm>
                <a:off x="740" y="3679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>
                    <a:solidFill>
                      <a:srgbClr val="000000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50599" name="Text Box 71"/>
            <p:cNvSpPr txBox="1">
              <a:spLocks noChangeArrowheads="1"/>
            </p:cNvSpPr>
            <p:nvPr/>
          </p:nvSpPr>
          <p:spPr bwMode="auto">
            <a:xfrm>
              <a:off x="1526" y="2919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latin typeface="Courier" pitchFamily="-125" charset="0"/>
                </a:rPr>
                <a:t>i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Programming by Voice Related Work</a:t>
            </a:r>
            <a:endParaRPr lang="en-US"/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1524000" y="1524000"/>
            <a:ext cx="6629400" cy="4114800"/>
          </a:xfrm>
          <a:prstGeom prst="rect">
            <a:avLst/>
          </a:prstGeom>
          <a:gradFill rotWithShape="0">
            <a:gsLst>
              <a:gs pos="0">
                <a:srgbClr val="EAF1F8"/>
              </a:gs>
              <a:gs pos="100000">
                <a:srgbClr val="EAF1F8">
                  <a:gamma/>
                  <a:shade val="68627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9" name="Line 9"/>
          <p:cNvSpPr>
            <a:spLocks noChangeShapeType="1"/>
          </p:cNvSpPr>
          <p:nvPr/>
        </p:nvSpPr>
        <p:spPr bwMode="auto">
          <a:xfrm>
            <a:off x="1524000" y="5638800"/>
            <a:ext cx="693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>
            <a:off x="1524000" y="1219200"/>
            <a:ext cx="0" cy="441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6172200" y="5715000"/>
            <a:ext cx="207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Human-Centric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1484313" y="5715000"/>
            <a:ext cx="240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Computer-Centric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279400" y="1524000"/>
            <a:ext cx="1233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80"/>
                </a:solidFill>
              </a:rPr>
              <a:t>Multiple</a:t>
            </a:r>
          </a:p>
          <a:p>
            <a:pPr algn="r"/>
            <a:r>
              <a:rPr lang="en-US">
                <a:solidFill>
                  <a:srgbClr val="000080"/>
                </a:solidFill>
              </a:rPr>
              <a:t>Tasks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76200" y="4876800"/>
            <a:ext cx="1436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80"/>
                </a:solidFill>
              </a:rPr>
              <a:t>Authoring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Only</a:t>
            </a: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6553200" y="23622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Arnold ‘00</a:t>
            </a:r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1981200" y="3505200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Snell ‘00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6172200" y="44196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Price ‘00 ‘02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1981200" y="3886200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Desilets ‘01 ‘04</a:t>
            </a:r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3124200" y="5105400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Gray ‘03</a:t>
            </a:r>
          </a:p>
        </p:txBody>
      </p:sp>
      <p:sp>
        <p:nvSpPr>
          <p:cNvPr id="281626" name="Oval 26"/>
          <p:cNvSpPr>
            <a:spLocks noChangeArrowheads="1"/>
          </p:cNvSpPr>
          <p:nvPr/>
        </p:nvSpPr>
        <p:spPr bwMode="auto">
          <a:xfrm>
            <a:off x="6477000" y="1473200"/>
            <a:ext cx="1828800" cy="685800"/>
          </a:xfrm>
          <a:prstGeom prst="ellipse">
            <a:avLst/>
          </a:prstGeom>
          <a:solidFill>
            <a:srgbClr val="FFFF9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6705600" y="16002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Begel ‘05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7" grpId="0"/>
      <p:bldP spid="281618" grpId="0"/>
      <p:bldP spid="281626" grpId="0" animBg="1"/>
      <p:bldP spid="2816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marL="533400" indent="-533400"/>
            <a:r>
              <a:rPr lang="en-US"/>
              <a:t>10 programmers read Java code out loud</a:t>
            </a:r>
          </a:p>
          <a:p>
            <a:pPr marL="533400" indent="-533400"/>
            <a:r>
              <a:rPr lang="en-US"/>
              <a:t>Most programmers spoke the same way</a:t>
            </a:r>
          </a:p>
          <a:p>
            <a:pPr marL="533400" indent="-533400"/>
            <a:r>
              <a:rPr lang="en-US"/>
              <a:t>But, there were some interesting differences...</a:t>
            </a:r>
            <a:endParaRPr 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ChangeArrowheads="1"/>
          </p:cNvSpPr>
          <p:nvPr/>
        </p:nvSpPr>
        <p:spPr bwMode="auto">
          <a:xfrm>
            <a:off x="1066800" y="1600200"/>
            <a:ext cx="7315200" cy="4419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rgbClr val="004080"/>
                </a:solidFill>
              </a:rPr>
              <a:t>Awkwardness by Design (Structural)</a:t>
            </a:r>
          </a:p>
          <a:p>
            <a:pPr lvl="1" algn="ctr" eaLnBrk="1" hangingPunct="1">
              <a:spcBef>
                <a:spcPct val="20000"/>
              </a:spcBef>
            </a:pP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(int)foo</a:t>
            </a:r>
          </a:p>
          <a:p>
            <a:pPr algn="ctr" eaLnBrk="1" hangingPunct="1">
              <a:spcBef>
                <a:spcPct val="20000"/>
              </a:spcBef>
            </a:pPr>
            <a:endParaRPr lang="en-US" sz="2800" b="1">
              <a:solidFill>
                <a:srgbClr val="00800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(3 + 5) * 7</a:t>
            </a:r>
            <a:endParaRPr lang="en-US" sz="3200" b="1">
              <a:solidFill>
                <a:srgbClr val="008000"/>
              </a:solidFill>
            </a:endParaRPr>
          </a:p>
          <a:p>
            <a:pPr algn="ctr"/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990600" y="1600200"/>
            <a:ext cx="7391400" cy="4419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4080"/>
                </a:solidFill>
              </a:rPr>
              <a:t>	      Individual Inconsistency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/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	 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3200">
                <a:solidFill>
                  <a:srgbClr val="004080"/>
                </a:solidFill>
              </a:rPr>
              <a:t>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	   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System out println</a:t>
            </a:r>
            <a:endParaRPr lang="en-US" sz="3200">
              <a:solidFill>
                <a:srgbClr val="00408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US" sz="320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		bar sub i</a:t>
            </a:r>
            <a:r>
              <a:rPr lang="en-US" sz="3200">
                <a:solidFill>
                  <a:srgbClr val="004080"/>
                </a:solidFill>
              </a:rPr>
              <a:t>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		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bar of i</a:t>
            </a:r>
            <a:r>
              <a:rPr lang="en-US" sz="3200">
                <a:solidFill>
                  <a:srgbClr val="004080"/>
                </a:solidFill>
              </a:rPr>
              <a:t>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		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i from 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1143000" y="1600200"/>
            <a:ext cx="7086600" cy="4419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>
                <a:solidFill>
                  <a:srgbClr val="004080"/>
                </a:solidFill>
              </a:rPr>
              <a:t>Native English speakers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non-native speakers (Pronunciation)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sz="3200">
              <a:solidFill>
                <a:srgbClr val="00408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tur</a:t>
            </a:r>
            <a:r>
              <a:rPr lang="en-US" sz="2800">
                <a:solidFill>
                  <a:srgbClr val="004080"/>
                </a:solidFill>
              </a:rPr>
              <a:t> vs.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t u r</a:t>
            </a:r>
            <a:r>
              <a:rPr lang="en-US" b="1">
                <a:solidFill>
                  <a:srgbClr val="004080"/>
                </a:solidFill>
              </a:rPr>
              <a:t/>
            </a:r>
            <a:br>
              <a:rPr lang="en-US" b="1">
                <a:solidFill>
                  <a:srgbClr val="004080"/>
                </a:solidFill>
              </a:rPr>
            </a:br>
            <a:endParaRPr lang="en-US" b="1">
              <a:solidFill>
                <a:srgbClr val="00408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println</a:t>
            </a: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b="1">
                <a:solidFill>
                  <a:srgbClr val="004080"/>
                </a:solidFill>
              </a:rPr>
              <a:t/>
            </a:r>
            <a:br>
              <a:rPr lang="en-US" b="1">
                <a:solidFill>
                  <a:srgbClr val="004080"/>
                </a:solidFill>
              </a:rPr>
            </a:b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array[i++]</a:t>
            </a:r>
            <a:r>
              <a:rPr lang="en-US" sz="2800" b="1">
                <a:solidFill>
                  <a:schemeClr val="accent2"/>
                </a:solidFill>
              </a:rPr>
              <a:t> </a:t>
            </a:r>
            <a:r>
              <a:rPr lang="en-US" sz="2800">
                <a:solidFill>
                  <a:srgbClr val="004080"/>
                </a:solidFill>
              </a:rPr>
              <a:t>vs</a:t>
            </a:r>
            <a:r>
              <a:rPr lang="en-US" sz="3200">
                <a:solidFill>
                  <a:srgbClr val="004080"/>
                </a:solidFill>
              </a:rPr>
              <a:t>.</a:t>
            </a:r>
            <a:r>
              <a:rPr lang="en-US" sz="2800" b="1">
                <a:solidFill>
                  <a:schemeClr val="tx2"/>
                </a:solidFill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array[i]++</a:t>
            </a:r>
            <a:endParaRPr 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Devon Renee Fuchs - Age 0</a:t>
            </a:r>
          </a:p>
        </p:txBody>
      </p:sp>
      <p:pic>
        <p:nvPicPr>
          <p:cNvPr id="783365" name="Picture 5" descr="794070553203_0_AL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4572000" cy="343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3367" name="Text Box 7"/>
          <p:cNvSpPr txBox="1">
            <a:spLocks noChangeArrowheads="1"/>
          </p:cNvSpPr>
          <p:nvPr/>
        </p:nvSpPr>
        <p:spPr bwMode="auto">
          <a:xfrm>
            <a:off x="4114800" y="5243513"/>
            <a:ext cx="43434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80"/>
                </a:solidFill>
              </a:rPr>
              <a:t>Born: 12:01 am March 9, 2004</a:t>
            </a:r>
          </a:p>
          <a:p>
            <a:pPr>
              <a:spcBef>
                <a:spcPct val="50000"/>
              </a:spcBef>
            </a:pPr>
            <a:r>
              <a:rPr lang="en-US">
                <a:solidFill>
                  <a:srgbClr val="000080"/>
                </a:solidFill>
              </a:rPr>
              <a:t>Weight: 7 lbs 3.5 oz. </a:t>
            </a:r>
          </a:p>
        </p:txBody>
      </p:sp>
      <p:pic>
        <p:nvPicPr>
          <p:cNvPr id="783368" name="Picture 8" descr="545070553203_0_AL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354488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914400"/>
          </a:xfrm>
        </p:spPr>
        <p:txBody>
          <a:bodyPr/>
          <a:lstStyle/>
          <a:p>
            <a:r>
              <a:rPr lang="en-US"/>
              <a:t>A More Natural Way to Code</a:t>
            </a: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286000" y="20574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int i equals zero i less than ten i plus plus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Rectangle 1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endParaRPr lang="en-US" sz="1800" b="1">
              <a:latin typeface="Courier New" panose="02070309020205020404" pitchFamily="49" charset="0"/>
              <a:sym typeface="Monotype Sorts" pitchFamily="-125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animBg="1"/>
      <p:bldP spid="911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 Many Ambiguities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93209" name="Group 25"/>
          <p:cNvGrpSpPr>
            <a:grpSpLocks/>
          </p:cNvGrpSpPr>
          <p:nvPr/>
        </p:nvGrpSpPr>
        <p:grpSpPr bwMode="auto">
          <a:xfrm>
            <a:off x="3276600" y="3124200"/>
            <a:ext cx="5562600" cy="685800"/>
            <a:chOff x="2064" y="1968"/>
            <a:chExt cx="3504" cy="432"/>
          </a:xfrm>
        </p:grpSpPr>
        <p:sp>
          <p:nvSpPr>
            <p:cNvPr id="93190" name="AutoShape 6"/>
            <p:cNvSpPr>
              <a:spLocks noChangeArrowheads="1"/>
            </p:cNvSpPr>
            <p:nvPr/>
          </p:nvSpPr>
          <p:spPr bwMode="auto">
            <a:xfrm>
              <a:off x="2064" y="1968"/>
              <a:ext cx="3504" cy="432"/>
            </a:xfrm>
            <a:prstGeom prst="wedgeRoundRectCallout">
              <a:avLst>
                <a:gd name="adj1" fmla="val -73259"/>
                <a:gd name="adj2" fmla="val 9884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3191" name="Text Box 7"/>
            <p:cNvSpPr txBox="1">
              <a:spLocks noChangeArrowheads="1"/>
            </p:cNvSpPr>
            <p:nvPr/>
          </p:nvSpPr>
          <p:spPr bwMode="auto">
            <a:xfrm>
              <a:off x="2160" y="2064"/>
              <a:ext cx="3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4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int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eye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equals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0 aye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less</a:t>
              </a:r>
              <a:r>
                <a:rPr lang="en-US" sz="2000" i="1">
                  <a:solidFill>
                    <a:srgbClr val="80080F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then</a:t>
              </a:r>
              <a:r>
                <a:rPr lang="en-US" sz="2000">
                  <a:solidFill>
                    <a:srgbClr val="E20B16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ten i plus plus</a:t>
              </a:r>
              <a:endParaRPr lang="en-US" sz="1800">
                <a:solidFill>
                  <a:schemeClr val="bg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93200" name="Group 16"/>
          <p:cNvGrpSpPr>
            <a:grpSpLocks/>
          </p:cNvGrpSpPr>
          <p:nvPr/>
        </p:nvGrpSpPr>
        <p:grpSpPr bwMode="auto">
          <a:xfrm>
            <a:off x="2743200" y="2667000"/>
            <a:ext cx="1454150" cy="685800"/>
            <a:chOff x="1728" y="1440"/>
            <a:chExt cx="916" cy="432"/>
          </a:xfrm>
        </p:grpSpPr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1728" y="1440"/>
              <a:ext cx="9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KW or #?</a:t>
              </a:r>
            </a:p>
          </p:txBody>
        </p:sp>
        <p:sp>
          <p:nvSpPr>
            <p:cNvPr id="93195" name="Line 11"/>
            <p:cNvSpPr>
              <a:spLocks noChangeShapeType="1"/>
            </p:cNvSpPr>
            <p:nvPr/>
          </p:nvSpPr>
          <p:spPr bwMode="auto">
            <a:xfrm>
              <a:off x="2112" y="1728"/>
              <a:ext cx="96" cy="144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10" name="Group 26"/>
          <p:cNvGrpSpPr>
            <a:grpSpLocks/>
          </p:cNvGrpSpPr>
          <p:nvPr/>
        </p:nvGrpSpPr>
        <p:grpSpPr bwMode="auto">
          <a:xfrm>
            <a:off x="4114800" y="2189163"/>
            <a:ext cx="2166938" cy="1163637"/>
            <a:chOff x="2592" y="1379"/>
            <a:chExt cx="1365" cy="733"/>
          </a:xfrm>
        </p:grpSpPr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2592" y="1379"/>
              <a:ext cx="1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Spelling of ID?</a:t>
              </a:r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 flipH="1">
              <a:off x="2784" y="1680"/>
              <a:ext cx="384" cy="432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3408" y="1680"/>
              <a:ext cx="192" cy="432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02" name="Group 18"/>
          <p:cNvGrpSpPr>
            <a:grpSpLocks/>
          </p:cNvGrpSpPr>
          <p:nvPr/>
        </p:nvGrpSpPr>
        <p:grpSpPr bwMode="auto">
          <a:xfrm>
            <a:off x="6308725" y="2401888"/>
            <a:ext cx="1589088" cy="950912"/>
            <a:chOff x="3974" y="1273"/>
            <a:chExt cx="1001" cy="599"/>
          </a:xfrm>
        </p:grpSpPr>
        <p:sp>
          <p:nvSpPr>
            <p:cNvPr id="93194" name="Text Box 10"/>
            <p:cNvSpPr txBox="1">
              <a:spLocks noChangeArrowheads="1"/>
            </p:cNvSpPr>
            <p:nvPr/>
          </p:nvSpPr>
          <p:spPr bwMode="auto">
            <a:xfrm>
              <a:off x="3974" y="1273"/>
              <a:ext cx="10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KW or ID?</a:t>
              </a:r>
            </a:p>
          </p:txBody>
        </p: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 flipH="1">
              <a:off x="4320" y="1536"/>
              <a:ext cx="48" cy="336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08" name="Group 24"/>
          <p:cNvGrpSpPr>
            <a:grpSpLocks/>
          </p:cNvGrpSpPr>
          <p:nvPr/>
        </p:nvGrpSpPr>
        <p:grpSpPr bwMode="auto">
          <a:xfrm>
            <a:off x="2057400" y="1905000"/>
            <a:ext cx="5562600" cy="685800"/>
            <a:chOff x="1296" y="1200"/>
            <a:chExt cx="3504" cy="432"/>
          </a:xfrm>
        </p:grpSpPr>
        <p:sp>
          <p:nvSpPr>
            <p:cNvPr id="93203" name="AutoShape 19"/>
            <p:cNvSpPr>
              <a:spLocks noChangeArrowheads="1"/>
            </p:cNvSpPr>
            <p:nvPr/>
          </p:nvSpPr>
          <p:spPr bwMode="auto">
            <a:xfrm>
              <a:off x="1296" y="1200"/>
              <a:ext cx="3504" cy="432"/>
            </a:xfrm>
            <a:prstGeom prst="wedgeRoundRectCallout">
              <a:avLst>
                <a:gd name="adj1" fmla="val -50972"/>
                <a:gd name="adj2" fmla="val 20046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3204" name="Text Box 20"/>
            <p:cNvSpPr txBox="1">
              <a:spLocks noChangeArrowheads="1"/>
            </p:cNvSpPr>
            <p:nvPr/>
          </p:nvSpPr>
          <p:spPr bwMode="auto">
            <a:xfrm>
              <a:off x="1440" y="1296"/>
              <a:ext cx="3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for int i equals zero i less than ten i plus plus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Sometimes It’s Non-Obvious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2209800" y="3352800"/>
            <a:ext cx="6705600" cy="1143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3429000"/>
            <a:ext cx="6629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(times = 8; file(2, load); times == one)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7711" name="Group 15"/>
          <p:cNvGrpSpPr>
            <a:grpSpLocks/>
          </p:cNvGrpSpPr>
          <p:nvPr/>
        </p:nvGrpSpPr>
        <p:grpSpPr bwMode="auto">
          <a:xfrm>
            <a:off x="1752600" y="1524000"/>
            <a:ext cx="5638800" cy="685800"/>
            <a:chOff x="1104" y="960"/>
            <a:chExt cx="3552" cy="432"/>
          </a:xfrm>
        </p:grpSpPr>
        <p:sp>
          <p:nvSpPr>
            <p:cNvPr id="157704" name="AutoShape 8"/>
            <p:cNvSpPr>
              <a:spLocks noChangeArrowheads="1"/>
            </p:cNvSpPr>
            <p:nvPr/>
          </p:nvSpPr>
          <p:spPr bwMode="auto">
            <a:xfrm>
              <a:off x="1104" y="960"/>
              <a:ext cx="3552" cy="432"/>
            </a:xfrm>
            <a:prstGeom prst="wedgeRoundRectCallout">
              <a:avLst>
                <a:gd name="adj1" fmla="val -57769"/>
                <a:gd name="adj2" fmla="val 206019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7705" name="Text Box 9"/>
            <p:cNvSpPr txBox="1">
              <a:spLocks noChangeArrowheads="1"/>
            </p:cNvSpPr>
            <p:nvPr/>
          </p:nvSpPr>
          <p:spPr bwMode="auto">
            <a:xfrm>
              <a:off x="1200" y="1056"/>
              <a:ext cx="3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for times equals 8 file 2 load times equals one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2209800" y="4724400"/>
            <a:ext cx="67056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4757738"/>
            <a:ext cx="6629400" cy="439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fore *= 8; file.tooLode.times = won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</a:p>
        </p:txBody>
      </p: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2209800" y="5410200"/>
            <a:ext cx="67056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9" name="Rectangle 1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5486400"/>
            <a:ext cx="670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4; times = ate(file).to(load).equals(1)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6" grpId="0" animBg="1"/>
      <p:bldP spid="157707" grpId="0" build="p"/>
      <p:bldP spid="157708" grpId="0" animBg="1"/>
      <p:bldP spid="1577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Tradeoffs</a:t>
            </a:r>
          </a:p>
        </p:txBody>
      </p:sp>
      <p:grpSp>
        <p:nvGrpSpPr>
          <p:cNvPr id="773124" name="Group 4"/>
          <p:cNvGrpSpPr>
            <a:grpSpLocks/>
          </p:cNvGrpSpPr>
          <p:nvPr/>
        </p:nvGrpSpPr>
        <p:grpSpPr bwMode="auto">
          <a:xfrm>
            <a:off x="442913" y="2849563"/>
            <a:ext cx="8048625" cy="1365250"/>
            <a:chOff x="279" y="1795"/>
            <a:chExt cx="5070" cy="860"/>
          </a:xfrm>
        </p:grpSpPr>
        <p:sp>
          <p:nvSpPr>
            <p:cNvPr id="773125" name="Line 5"/>
            <p:cNvSpPr>
              <a:spLocks noChangeShapeType="1"/>
            </p:cNvSpPr>
            <p:nvPr/>
          </p:nvSpPr>
          <p:spPr bwMode="auto">
            <a:xfrm flipV="1">
              <a:off x="1392" y="2066"/>
              <a:ext cx="2880" cy="16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126" name="Text Box 6"/>
            <p:cNvSpPr txBox="1">
              <a:spLocks noChangeArrowheads="1"/>
            </p:cNvSpPr>
            <p:nvPr/>
          </p:nvSpPr>
          <p:spPr bwMode="auto">
            <a:xfrm>
              <a:off x="279" y="1795"/>
              <a:ext cx="104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Command</a:t>
              </a:r>
            </a:p>
            <a:p>
              <a:pPr algn="ctr"/>
              <a:r>
                <a:rPr lang="en-US" sz="2800"/>
                <a:t>Language</a:t>
              </a:r>
              <a:endParaRPr lang="en-US"/>
            </a:p>
            <a:p>
              <a:pPr algn="ctr"/>
              <a:endParaRPr lang="en-US"/>
            </a:p>
          </p:txBody>
        </p:sp>
        <p:sp>
          <p:nvSpPr>
            <p:cNvPr id="773127" name="Text Box 7"/>
            <p:cNvSpPr txBox="1">
              <a:spLocks noChangeArrowheads="1"/>
            </p:cNvSpPr>
            <p:nvPr/>
          </p:nvSpPr>
          <p:spPr bwMode="auto">
            <a:xfrm>
              <a:off x="4350" y="1795"/>
              <a:ext cx="999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Natural</a:t>
              </a:r>
              <a:br>
                <a:rPr lang="en-US" sz="2800"/>
              </a:br>
              <a:r>
                <a:rPr lang="en-US" sz="2800"/>
                <a:t>Language</a:t>
              </a:r>
              <a:endParaRPr lang="en-US"/>
            </a:p>
            <a:p>
              <a:pPr algn="ctr"/>
              <a:endParaRPr lang="en-US"/>
            </a:p>
          </p:txBody>
        </p:sp>
        <p:sp>
          <p:nvSpPr>
            <p:cNvPr id="773128" name="Text Box 8"/>
            <p:cNvSpPr txBox="1">
              <a:spLocks noChangeArrowheads="1"/>
            </p:cNvSpPr>
            <p:nvPr/>
          </p:nvSpPr>
          <p:spPr bwMode="auto">
            <a:xfrm>
              <a:off x="2076" y="2059"/>
              <a:ext cx="157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rgbClr val="800000"/>
                  </a:solidFill>
                  <a:latin typeface="Arial" panose="020B0604020202020204" pitchFamily="34" charset="0"/>
                </a:rPr>
                <a:t>Programming</a:t>
              </a:r>
            </a:p>
            <a:p>
              <a:pPr algn="ctr"/>
              <a:r>
                <a:rPr lang="en-US" sz="2800" b="1">
                  <a:solidFill>
                    <a:srgbClr val="800000"/>
                  </a:solidFill>
                  <a:latin typeface="Arial" panose="020B0604020202020204" pitchFamily="34" charset="0"/>
                </a:rPr>
                <a:t>by Voice</a:t>
              </a:r>
            </a:p>
          </p:txBody>
        </p:sp>
      </p:grpSp>
      <p:grpSp>
        <p:nvGrpSpPr>
          <p:cNvPr id="773131" name="Group 11"/>
          <p:cNvGrpSpPr>
            <a:grpSpLocks/>
          </p:cNvGrpSpPr>
          <p:nvPr/>
        </p:nvGrpSpPr>
        <p:grpSpPr bwMode="auto">
          <a:xfrm>
            <a:off x="265113" y="4038600"/>
            <a:ext cx="8497887" cy="822325"/>
            <a:chOff x="167" y="2544"/>
            <a:chExt cx="5353" cy="518"/>
          </a:xfrm>
        </p:grpSpPr>
        <p:sp>
          <p:nvSpPr>
            <p:cNvPr id="773129" name="Text Box 9"/>
            <p:cNvSpPr txBox="1">
              <a:spLocks noChangeArrowheads="1"/>
            </p:cNvSpPr>
            <p:nvPr/>
          </p:nvSpPr>
          <p:spPr bwMode="auto">
            <a:xfrm>
              <a:off x="167" y="2544"/>
              <a:ext cx="136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800000"/>
                  </a:solidFill>
                </a:rPr>
                <a:t>Easy to analyze,</a:t>
              </a:r>
            </a:p>
            <a:p>
              <a:pPr algn="ctr"/>
              <a:r>
                <a:rPr lang="en-US">
                  <a:solidFill>
                    <a:srgbClr val="800000"/>
                  </a:solidFill>
                </a:rPr>
                <a:t>but prescriptive</a:t>
              </a:r>
              <a:endParaRPr lang="en-US"/>
            </a:p>
          </p:txBody>
        </p:sp>
        <p:sp>
          <p:nvSpPr>
            <p:cNvPr id="773130" name="Text Box 10"/>
            <p:cNvSpPr txBox="1">
              <a:spLocks noChangeArrowheads="1"/>
            </p:cNvSpPr>
            <p:nvPr/>
          </p:nvSpPr>
          <p:spPr bwMode="auto">
            <a:xfrm>
              <a:off x="4190" y="2544"/>
              <a:ext cx="133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800000"/>
                  </a:solidFill>
                </a:rPr>
                <a:t>Flexible,</a:t>
              </a:r>
            </a:p>
            <a:p>
              <a:pPr algn="ctr"/>
              <a:r>
                <a:rPr lang="en-US">
                  <a:solidFill>
                    <a:srgbClr val="800000"/>
                  </a:solidFill>
                </a:rPr>
                <a:t>but ambiguous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Spoken Java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419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/>
              <a:t>Semantically identical to Java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Syntactically easier to say than Java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Methodology generalizable to any computer language</a:t>
            </a:r>
          </a:p>
          <a:p>
            <a:pPr marL="609600" indent="-609600">
              <a:lnSpc>
                <a:spcPct val="40000"/>
              </a:lnSpc>
            </a:pPr>
            <a:endParaRPr lang="en-US" sz="2800"/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All punctuation has English equivalents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Open Brace, End For Loop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Most punctuation is optional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Provide verbalization for all abbreviations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Relaxed phrasing for better fit with English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(int)foo</a:t>
            </a:r>
            <a:r>
              <a:rPr lang="en-US" sz="2000"/>
              <a:t> </a:t>
            </a:r>
            <a:r>
              <a:rPr lang="en-US" sz="2000">
                <a:sym typeface="Wingdings" panose="05000000000000000000" pitchFamily="2" charset="2"/>
              </a:rPr>
              <a:t></a:t>
            </a:r>
            <a:r>
              <a:rPr lang="en-US" sz="2000">
                <a:sym typeface="Monotype Sorts" pitchFamily="-125" charset="2"/>
              </a:rPr>
              <a:t> “cast foo to integer”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foo = 6</a:t>
            </a:r>
            <a:r>
              <a:rPr lang="en-US" sz="2000"/>
              <a:t> </a:t>
            </a:r>
            <a:r>
              <a:rPr lang="en-US" sz="2000">
                <a:sym typeface="Wingdings" panose="05000000000000000000" pitchFamily="2" charset="2"/>
              </a:rPr>
              <a:t></a:t>
            </a:r>
            <a:r>
              <a:rPr lang="en-US" sz="2000">
                <a:sym typeface="Monotype Sorts" pitchFamily="-125" charset="2"/>
              </a:rPr>
              <a:t> “set foo to 6”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foo[i]++</a:t>
            </a:r>
            <a:r>
              <a:rPr lang="en-US" sz="2000"/>
              <a:t> </a:t>
            </a:r>
            <a:r>
              <a:rPr lang="en-US" sz="2000">
                <a:sym typeface="Wingdings" panose="05000000000000000000" pitchFamily="2" charset="2"/>
              </a:rPr>
              <a:t></a:t>
            </a:r>
            <a:r>
              <a:rPr lang="en-US" sz="2000">
                <a:sym typeface="Monotype Sorts" pitchFamily="-125" charset="2"/>
              </a:rPr>
              <a:t> “increment the ith element of array foo”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SPEED: Speech Editor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51054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/>
              <a:t>Build an editor that supports </a:t>
            </a:r>
            <a:r>
              <a:rPr lang="en-US" i="1"/>
              <a:t>naturally</a:t>
            </a:r>
            <a:r>
              <a:rPr lang="en-US"/>
              <a:t> verbalized programs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E471F"/>
                </a:solidFill>
              </a:rPr>
              <a:t>SPEED</a:t>
            </a:r>
            <a:r>
              <a:rPr lang="en-US"/>
              <a:t>: </a:t>
            </a:r>
            <a:r>
              <a:rPr lang="en-US">
                <a:solidFill>
                  <a:srgbClr val="0E471F"/>
                </a:solidFill>
              </a:rPr>
              <a:t>SPE</a:t>
            </a:r>
            <a:r>
              <a:rPr lang="en-US"/>
              <a:t>ech </a:t>
            </a:r>
            <a:r>
              <a:rPr lang="en-US">
                <a:solidFill>
                  <a:srgbClr val="0E471F"/>
                </a:solidFill>
              </a:rPr>
              <a:t>ED</a:t>
            </a:r>
            <a:r>
              <a:rPr lang="en-US"/>
              <a:t>itor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Based on IBM ViaVoice, Eclipse IDE, Harmonia</a:t>
            </a:r>
          </a:p>
          <a:p>
            <a:pPr marL="914400" lvl="1" indent="-457200">
              <a:lnSpc>
                <a:spcPct val="90000"/>
              </a:lnSpc>
            </a:pPr>
            <a:endParaRPr lang="en-US"/>
          </a:p>
          <a:p>
            <a:pPr marL="914400" lvl="1" indent="-457200">
              <a:lnSpc>
                <a:spcPct val="90000"/>
              </a:lnSpc>
            </a:pPr>
            <a:r>
              <a:rPr lang="en-US"/>
              <a:t>Spoken Java Language for Composition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/>
              <a:t>Spoken Command Language for Navigation, Editing, Template instantiation, Refactorings, Search</a:t>
            </a:r>
          </a:p>
          <a:p>
            <a:pPr marL="914400" lvl="1" indent="-457200">
              <a:lnSpc>
                <a:spcPct val="90000"/>
              </a:lnSpc>
            </a:pPr>
            <a:r>
              <a:rPr lang="en-US"/>
              <a:t>Audible and visual feedback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/>
              <a:t>Similar to JavaSpeak [Smith 2000]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419600"/>
          </a:xfrm>
        </p:spPr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400" b="1">
                <a:solidFill>
                  <a:srgbClr val="6C3600"/>
                </a:solidFill>
              </a:rPr>
              <a:t>Program Analyses for Ambiguous Inputs </a:t>
            </a:r>
            <a:endParaRPr lang="en-US" sz="3600" b="1">
              <a:solidFill>
                <a:srgbClr val="6C3600"/>
              </a:solidFill>
            </a:endParaRP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Navigation and Editing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914400"/>
          </a:xfrm>
        </p:spPr>
        <p:txBody>
          <a:bodyPr/>
          <a:lstStyle/>
          <a:p>
            <a:r>
              <a:rPr lang="en-US"/>
              <a:t>Traditional Compiler Analyses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rgbClr val="FFB0B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Lexical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Parsing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pic>
        <p:nvPicPr>
          <p:cNvPr id="26523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18669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3752850" y="1066800"/>
            <a:ext cx="417195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1" name="Rectangle 2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29050" y="1143000"/>
            <a:ext cx="4171950" cy="137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sym typeface="Zapf Dingbats" pitchFamily="-125" charset="2"/>
              </a:rPr>
              <a:t></a:t>
            </a:r>
            <a:endParaRPr lang="en-US" sz="1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5242" name="Text Box 26"/>
          <p:cNvSpPr txBox="1">
            <a:spLocks noChangeArrowheads="1"/>
          </p:cNvSpPr>
          <p:nvPr/>
        </p:nvSpPr>
        <p:spPr bwMode="auto">
          <a:xfrm>
            <a:off x="609600" y="2667000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Programming languages are designed to be unambiguous</a:t>
            </a:r>
          </a:p>
        </p:txBody>
      </p:sp>
      <p:sp>
        <p:nvSpPr>
          <p:cNvPr id="265243" name="AutoShape 27"/>
          <p:cNvSpPr>
            <a:spLocks noChangeArrowheads="1"/>
          </p:cNvSpPr>
          <p:nvPr/>
        </p:nvSpPr>
        <p:spPr bwMode="auto">
          <a:xfrm>
            <a:off x="3962400" y="42037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/>
              <a:t>For Loop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3429000" y="50292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65246" name="AutoShape 30"/>
          <p:cNvSpPr>
            <a:spLocks noChangeArrowheads="1"/>
          </p:cNvSpPr>
          <p:nvPr/>
        </p:nvSpPr>
        <p:spPr bwMode="auto">
          <a:xfrm>
            <a:off x="4267200" y="4991100"/>
            <a:ext cx="1524000" cy="4572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/>
              <a:t>Assign Expr</a:t>
            </a:r>
          </a:p>
        </p:txBody>
      </p:sp>
      <p:sp>
        <p:nvSpPr>
          <p:cNvPr id="265247" name="Rectangle 31"/>
          <p:cNvSpPr>
            <a:spLocks noChangeArrowheads="1"/>
          </p:cNvSpPr>
          <p:nvPr/>
        </p:nvSpPr>
        <p:spPr bwMode="auto">
          <a:xfrm>
            <a:off x="35052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65248" name="Rectangle 32"/>
          <p:cNvSpPr>
            <a:spLocks noChangeArrowheads="1"/>
          </p:cNvSpPr>
          <p:nvPr/>
        </p:nvSpPr>
        <p:spPr bwMode="auto">
          <a:xfrm>
            <a:off x="43053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=</a:t>
            </a:r>
          </a:p>
        </p:txBody>
      </p:sp>
      <p:sp>
        <p:nvSpPr>
          <p:cNvPr id="265249" name="Rectangle 33"/>
          <p:cNvSpPr>
            <a:spLocks noChangeArrowheads="1"/>
          </p:cNvSpPr>
          <p:nvPr/>
        </p:nvSpPr>
        <p:spPr bwMode="auto">
          <a:xfrm>
            <a:off x="51054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265250" name="AutoShape 34"/>
          <p:cNvCxnSpPr>
            <a:cxnSpLocks noChangeShapeType="1"/>
            <a:stCxn id="265243" idx="2"/>
            <a:endCxn id="265244" idx="0"/>
          </p:cNvCxnSpPr>
          <p:nvPr/>
        </p:nvCxnSpPr>
        <p:spPr bwMode="auto">
          <a:xfrm flipH="1">
            <a:off x="3771900" y="4660900"/>
            <a:ext cx="83820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1" name="AutoShape 35"/>
          <p:cNvCxnSpPr>
            <a:cxnSpLocks noChangeShapeType="1"/>
            <a:stCxn id="265243" idx="2"/>
            <a:endCxn id="265246" idx="0"/>
          </p:cNvCxnSpPr>
          <p:nvPr/>
        </p:nvCxnSpPr>
        <p:spPr bwMode="auto">
          <a:xfrm>
            <a:off x="4610100" y="4660900"/>
            <a:ext cx="4191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2" name="AutoShape 36"/>
          <p:cNvCxnSpPr>
            <a:cxnSpLocks noChangeShapeType="1"/>
            <a:stCxn id="265246" idx="2"/>
            <a:endCxn id="265247" idx="0"/>
          </p:cNvCxnSpPr>
          <p:nvPr/>
        </p:nvCxnSpPr>
        <p:spPr bwMode="auto">
          <a:xfrm flipH="1">
            <a:off x="3848100" y="5448300"/>
            <a:ext cx="11811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3" name="AutoShape 37"/>
          <p:cNvCxnSpPr>
            <a:cxnSpLocks noChangeShapeType="1"/>
            <a:stCxn id="265246" idx="2"/>
            <a:endCxn id="265248" idx="0"/>
          </p:cNvCxnSpPr>
          <p:nvPr/>
        </p:nvCxnSpPr>
        <p:spPr bwMode="auto">
          <a:xfrm flipH="1">
            <a:off x="4648200" y="5448300"/>
            <a:ext cx="3810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4" name="AutoShape 38"/>
          <p:cNvCxnSpPr>
            <a:cxnSpLocks noChangeShapeType="1"/>
            <a:stCxn id="265246" idx="2"/>
            <a:endCxn id="265249" idx="0"/>
          </p:cNvCxnSpPr>
          <p:nvPr/>
        </p:nvCxnSpPr>
        <p:spPr bwMode="auto">
          <a:xfrm>
            <a:off x="5029200" y="5448300"/>
            <a:ext cx="4191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5282" name="Group 66"/>
          <p:cNvGraphicFramePr>
            <a:graphicFrameLocks noGrp="1"/>
          </p:cNvGraphicFramePr>
          <p:nvPr/>
        </p:nvGraphicFramePr>
        <p:xfrm>
          <a:off x="6400800" y="4573588"/>
          <a:ext cx="2209800" cy="1217612"/>
        </p:xfrm>
        <a:graphic>
          <a:graphicData uri="http://schemas.openxmlformats.org/drawingml/2006/table">
            <a:tbl>
              <a:tblPr/>
              <a:tblGrid>
                <a:gridCol w="736600"/>
                <a:gridCol w="787400"/>
                <a:gridCol w="685800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265283" name="AutoShape 67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84" name="AutoShape 68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245787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8" name="AutoShape 28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789" name="Text Box 29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245790" name="Text Box 30"/>
          <p:cNvSpPr txBox="1">
            <a:spLocks noChangeArrowheads="1"/>
          </p:cNvSpPr>
          <p:nvPr/>
        </p:nvSpPr>
        <p:spPr bwMode="auto">
          <a:xfrm>
            <a:off x="609600" y="2667000"/>
            <a:ext cx="794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Handles </a:t>
            </a:r>
            <a:r>
              <a:rPr lang="en-US" i="1">
                <a:solidFill>
                  <a:srgbClr val="800000"/>
                </a:solidFill>
                <a:latin typeface="Arial" panose="020B0604020202020204" pitchFamily="34" charset="0"/>
              </a:rPr>
              <a:t>input stream, syntactic </a:t>
            </a:r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and</a:t>
            </a:r>
            <a:r>
              <a:rPr lang="en-US" i="1">
                <a:solidFill>
                  <a:srgbClr val="800000"/>
                </a:solidFill>
                <a:latin typeface="Arial" panose="020B0604020202020204" pitchFamily="34" charset="0"/>
              </a:rPr>
              <a:t> semantic</a:t>
            </a:r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 ambiguities</a:t>
            </a:r>
          </a:p>
        </p:txBody>
      </p:sp>
      <p:sp>
        <p:nvSpPr>
          <p:cNvPr id="245793" name="Rectangle 33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rgbClr val="FFB0B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Lexical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sp>
        <p:nvSpPr>
          <p:cNvPr id="245794" name="Rectangle 34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45795" name="Rectangle 35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45796" name="Rectangle 36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Ambiguous</a:t>
            </a:r>
            <a:br>
              <a:rPr lang="en-US" sz="3600"/>
            </a:br>
            <a:r>
              <a:rPr lang="en-US" sz="3600"/>
              <a:t>Parsing</a:t>
            </a:r>
          </a:p>
        </p:txBody>
      </p:sp>
      <p:sp>
        <p:nvSpPr>
          <p:cNvPr id="245797" name="Rectangle 37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Ambiguity</a:t>
            </a:r>
            <a:br>
              <a:rPr lang="en-US" sz="3600"/>
            </a:br>
            <a:r>
              <a:rPr lang="en-US" sz="3600"/>
              <a:t>Resolution</a:t>
            </a:r>
          </a:p>
        </p:txBody>
      </p:sp>
      <p:sp>
        <p:nvSpPr>
          <p:cNvPr id="245798" name="AutoShape 38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 Loop</a:t>
            </a:r>
          </a:p>
        </p:txBody>
      </p:sp>
      <p:sp>
        <p:nvSpPr>
          <p:cNvPr id="245799" name="Rectangle 39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</a:t>
            </a:r>
          </a:p>
        </p:txBody>
      </p:sp>
      <p:sp>
        <p:nvSpPr>
          <p:cNvPr id="245800" name="AutoShape 40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245801" name="Rectangle 41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245802" name="Rectangle 42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245803" name="Rectangle 43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245804" name="AutoShape 44"/>
          <p:cNvCxnSpPr>
            <a:cxnSpLocks noChangeShapeType="1"/>
            <a:stCxn id="245798" idx="2"/>
            <a:endCxn id="245799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5" name="AutoShape 45"/>
          <p:cNvCxnSpPr>
            <a:cxnSpLocks noChangeShapeType="1"/>
            <a:stCxn id="245798" idx="2"/>
            <a:endCxn id="245800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6" name="AutoShape 46"/>
          <p:cNvCxnSpPr>
            <a:cxnSpLocks noChangeShapeType="1"/>
            <a:stCxn id="245800" idx="2"/>
            <a:endCxn id="245801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7" name="AutoShape 47"/>
          <p:cNvCxnSpPr>
            <a:cxnSpLocks noChangeShapeType="1"/>
            <a:stCxn id="245800" idx="2"/>
            <a:endCxn id="245802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8" name="AutoShape 48"/>
          <p:cNvCxnSpPr>
            <a:cxnSpLocks noChangeShapeType="1"/>
            <a:stCxn id="245800" idx="2"/>
            <a:endCxn id="245803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5850" name="Group 90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245823" name="AutoShape 63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4" name="AutoShape 64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25" name="Group 65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245826" name="Rectangle 66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45827" name="Rectangle 67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EYE</a:t>
              </a:r>
            </a:p>
          </p:txBody>
        </p:sp>
      </p:grpSp>
      <p:sp>
        <p:nvSpPr>
          <p:cNvPr id="245828" name="AutoShape 68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FOUREYE</a:t>
            </a:r>
          </a:p>
        </p:txBody>
      </p:sp>
      <p:sp>
        <p:nvSpPr>
          <p:cNvPr id="245829" name="AutoShape 69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245830" name="Rectangle 70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245831" name="Rectangle 71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245832" name="AutoShape 72"/>
          <p:cNvCxnSpPr>
            <a:cxnSpLocks noChangeShapeType="1"/>
            <a:stCxn id="245829" idx="2"/>
            <a:endCxn id="245828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3" name="AutoShape 73"/>
          <p:cNvCxnSpPr>
            <a:cxnSpLocks noChangeShapeType="1"/>
            <a:stCxn id="245829" idx="2"/>
            <a:endCxn id="245830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4" name="AutoShape 74"/>
          <p:cNvCxnSpPr>
            <a:cxnSpLocks noChangeShapeType="1"/>
            <a:stCxn id="245829" idx="2"/>
            <a:endCxn id="245831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36" name="AutoShape 76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Ambig Stmt</a:t>
            </a:r>
          </a:p>
        </p:txBody>
      </p:sp>
      <p:cxnSp>
        <p:nvCxnSpPr>
          <p:cNvPr id="245837" name="AutoShape 77"/>
          <p:cNvCxnSpPr>
            <a:cxnSpLocks noChangeShapeType="1"/>
            <a:stCxn id="245836" idx="1"/>
            <a:endCxn id="245798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8" name="AutoShape 78"/>
          <p:cNvCxnSpPr>
            <a:cxnSpLocks noChangeShapeType="1"/>
            <a:stCxn id="245836" idx="1"/>
            <a:endCxn id="245829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51" name="Text Box 91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Monotype Sorts" pitchFamily="-125" charset="2"/>
              </a:rPr>
              <a:t>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45852" name="Text Box 92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sym typeface="Monotype Sorts" pitchFamily="-125" charset="2"/>
              </a:rPr>
              <a:t>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 Input Stream</a:t>
            </a:r>
          </a:p>
        </p:txBody>
      </p:sp>
      <p:pic>
        <p:nvPicPr>
          <p:cNvPr id="273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41525"/>
            <a:ext cx="190658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1036638" y="4937125"/>
            <a:ext cx="15017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Commercial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Speech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Recognizer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73416" name="AutoShape 8"/>
          <p:cNvSpPr>
            <a:spLocks noChangeArrowheads="1"/>
          </p:cNvSpPr>
          <p:nvPr/>
        </p:nvSpPr>
        <p:spPr bwMode="auto">
          <a:xfrm rot="14885" flipH="1">
            <a:off x="2743200" y="3352800"/>
            <a:ext cx="762000" cy="304800"/>
          </a:xfrm>
          <a:prstGeom prst="leftArrow">
            <a:avLst>
              <a:gd name="adj1" fmla="val 23954"/>
              <a:gd name="adj2" fmla="val 62500"/>
            </a:avLst>
          </a:prstGeom>
          <a:solidFill>
            <a:srgbClr val="A0D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3886200" y="4098925"/>
            <a:ext cx="1555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Homophone</a:t>
            </a:r>
          </a:p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Dictionary</a:t>
            </a: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7341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71800"/>
            <a:ext cx="16764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6919913" y="4267200"/>
            <a:ext cx="1081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Lexical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Analysis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73424" name="AutoShape 16"/>
          <p:cNvSpPr>
            <a:spLocks noChangeArrowheads="1"/>
          </p:cNvSpPr>
          <p:nvPr/>
        </p:nvSpPr>
        <p:spPr bwMode="auto">
          <a:xfrm rot="14885" flipH="1">
            <a:off x="5715000" y="3352800"/>
            <a:ext cx="762000" cy="304800"/>
          </a:xfrm>
          <a:prstGeom prst="leftArrow">
            <a:avLst>
              <a:gd name="adj1" fmla="val 23954"/>
              <a:gd name="adj2" fmla="val 62500"/>
            </a:avLst>
          </a:prstGeom>
          <a:solidFill>
            <a:srgbClr val="A0D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3425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19400"/>
            <a:ext cx="12065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Interactive Software Development</a:t>
            </a:r>
            <a:endParaRPr lang="en-US"/>
          </a:p>
        </p:txBody>
      </p:sp>
      <p:grpSp>
        <p:nvGrpSpPr>
          <p:cNvPr id="552982" name="Group 22"/>
          <p:cNvGrpSpPr>
            <a:grpSpLocks/>
          </p:cNvGrpSpPr>
          <p:nvPr/>
        </p:nvGrpSpPr>
        <p:grpSpPr bwMode="auto">
          <a:xfrm>
            <a:off x="609600" y="1600200"/>
            <a:ext cx="4114800" cy="2895600"/>
            <a:chOff x="384" y="1008"/>
            <a:chExt cx="2592" cy="1824"/>
          </a:xfrm>
        </p:grpSpPr>
        <p:sp>
          <p:nvSpPr>
            <p:cNvPr id="552975" name="Oval 15"/>
            <p:cNvSpPr>
              <a:spLocks noChangeArrowheads="1"/>
            </p:cNvSpPr>
            <p:nvPr/>
          </p:nvSpPr>
          <p:spPr bwMode="auto">
            <a:xfrm>
              <a:off x="1392" y="1248"/>
              <a:ext cx="1584" cy="1584"/>
            </a:xfrm>
            <a:prstGeom prst="ellipse">
              <a:avLst/>
            </a:prstGeom>
            <a:solidFill>
              <a:srgbClr val="FF6666">
                <a:alpha val="600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79" name="Text Box 19"/>
            <p:cNvSpPr txBox="1">
              <a:spLocks noChangeArrowheads="1"/>
            </p:cNvSpPr>
            <p:nvPr/>
          </p:nvSpPr>
          <p:spPr bwMode="auto">
            <a:xfrm>
              <a:off x="384" y="1008"/>
              <a:ext cx="151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Human-Computer</a:t>
              </a:r>
            </a:p>
            <a:p>
              <a:r>
                <a:rPr lang="en-US"/>
                <a:t>Interaction</a:t>
              </a:r>
            </a:p>
          </p:txBody>
        </p:sp>
      </p:grpSp>
      <p:grpSp>
        <p:nvGrpSpPr>
          <p:cNvPr id="552983" name="Group 23"/>
          <p:cNvGrpSpPr>
            <a:grpSpLocks/>
          </p:cNvGrpSpPr>
          <p:nvPr/>
        </p:nvGrpSpPr>
        <p:grpSpPr bwMode="auto">
          <a:xfrm>
            <a:off x="4114800" y="1600200"/>
            <a:ext cx="4375150" cy="2895600"/>
            <a:chOff x="2592" y="1008"/>
            <a:chExt cx="2756" cy="1824"/>
          </a:xfrm>
        </p:grpSpPr>
        <p:sp>
          <p:nvSpPr>
            <p:cNvPr id="552976" name="Oval 16"/>
            <p:cNvSpPr>
              <a:spLocks noChangeArrowheads="1"/>
            </p:cNvSpPr>
            <p:nvPr/>
          </p:nvSpPr>
          <p:spPr bwMode="auto">
            <a:xfrm>
              <a:off x="2592" y="1248"/>
              <a:ext cx="1584" cy="1584"/>
            </a:xfrm>
            <a:prstGeom prst="ellipse">
              <a:avLst/>
            </a:prstGeom>
            <a:solidFill>
              <a:schemeClr val="accent2">
                <a:alpha val="600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0" name="Text Box 20"/>
            <p:cNvSpPr txBox="1">
              <a:spLocks noChangeArrowheads="1"/>
            </p:cNvSpPr>
            <p:nvPr/>
          </p:nvSpPr>
          <p:spPr bwMode="auto">
            <a:xfrm>
              <a:off x="4176" y="1008"/>
              <a:ext cx="11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Programming</a:t>
              </a:r>
            </a:p>
            <a:p>
              <a:r>
                <a:rPr lang="en-US"/>
                <a:t>Languages</a:t>
              </a:r>
            </a:p>
          </p:txBody>
        </p:sp>
      </p:grpSp>
      <p:grpSp>
        <p:nvGrpSpPr>
          <p:cNvPr id="552984" name="Group 24"/>
          <p:cNvGrpSpPr>
            <a:grpSpLocks/>
          </p:cNvGrpSpPr>
          <p:nvPr/>
        </p:nvGrpSpPr>
        <p:grpSpPr bwMode="auto">
          <a:xfrm>
            <a:off x="2971800" y="3276600"/>
            <a:ext cx="2849563" cy="3124200"/>
            <a:chOff x="1872" y="2064"/>
            <a:chExt cx="1795" cy="1968"/>
          </a:xfrm>
        </p:grpSpPr>
        <p:sp>
          <p:nvSpPr>
            <p:cNvPr id="552977" name="Oval 17"/>
            <p:cNvSpPr>
              <a:spLocks noChangeArrowheads="1"/>
            </p:cNvSpPr>
            <p:nvPr/>
          </p:nvSpPr>
          <p:spPr bwMode="auto">
            <a:xfrm>
              <a:off x="2016" y="2064"/>
              <a:ext cx="1584" cy="1584"/>
            </a:xfrm>
            <a:prstGeom prst="ellipse">
              <a:avLst/>
            </a:prstGeom>
            <a:solidFill>
              <a:schemeClr val="hlink">
                <a:alpha val="600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1" name="Text Box 21"/>
            <p:cNvSpPr txBox="1">
              <a:spLocks noChangeArrowheads="1"/>
            </p:cNvSpPr>
            <p:nvPr/>
          </p:nvSpPr>
          <p:spPr bwMode="auto">
            <a:xfrm>
              <a:off x="1872" y="3744"/>
              <a:ext cx="17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Software Engineering</a:t>
              </a:r>
            </a:p>
          </p:txBody>
        </p:sp>
      </p:grpSp>
      <p:grpSp>
        <p:nvGrpSpPr>
          <p:cNvPr id="552988" name="Group 28"/>
          <p:cNvGrpSpPr>
            <a:grpSpLocks/>
          </p:cNvGrpSpPr>
          <p:nvPr/>
        </p:nvGrpSpPr>
        <p:grpSpPr bwMode="auto">
          <a:xfrm>
            <a:off x="228600" y="3581400"/>
            <a:ext cx="4114800" cy="1279525"/>
            <a:chOff x="144" y="2256"/>
            <a:chExt cx="2592" cy="806"/>
          </a:xfrm>
        </p:grpSpPr>
        <p:sp>
          <p:nvSpPr>
            <p:cNvPr id="552985" name="Line 25"/>
            <p:cNvSpPr>
              <a:spLocks noChangeShapeType="1"/>
            </p:cNvSpPr>
            <p:nvPr/>
          </p:nvSpPr>
          <p:spPr bwMode="auto">
            <a:xfrm flipV="1">
              <a:off x="1440" y="2256"/>
              <a:ext cx="1296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6" name="Text Box 26"/>
            <p:cNvSpPr txBox="1">
              <a:spLocks noChangeArrowheads="1"/>
            </p:cNvSpPr>
            <p:nvPr/>
          </p:nvSpPr>
          <p:spPr bwMode="auto">
            <a:xfrm>
              <a:off x="144" y="2544"/>
              <a:ext cx="131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Human-Centric</a:t>
              </a:r>
            </a:p>
            <a:p>
              <a:r>
                <a:rPr lang="en-US"/>
                <a:t>Software Tools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/>
          <a:lstStyle/>
          <a:p>
            <a:r>
              <a:rPr lang="en-US" sz="3600"/>
              <a:t>Homophones Cause Ambiguities</a:t>
            </a:r>
            <a:endParaRPr lang="en-US"/>
          </a:p>
        </p:txBody>
      </p:sp>
      <p:sp>
        <p:nvSpPr>
          <p:cNvPr id="676867" name="Rectangle 3"/>
          <p:cNvSpPr>
            <a:spLocks noChangeArrowheads="1"/>
          </p:cNvSpPr>
          <p:nvPr/>
        </p:nvSpPr>
        <p:spPr bwMode="auto">
          <a:xfrm>
            <a:off x="2590800" y="2360613"/>
            <a:ext cx="915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for</a:t>
            </a:r>
          </a:p>
        </p:txBody>
      </p:sp>
      <p:sp>
        <p:nvSpPr>
          <p:cNvPr id="676868" name="Text Box 4"/>
          <p:cNvSpPr txBox="1">
            <a:spLocks noChangeArrowheads="1"/>
          </p:cNvSpPr>
          <p:nvPr/>
        </p:nvSpPr>
        <p:spPr bwMode="auto">
          <a:xfrm>
            <a:off x="3933825" y="2360613"/>
            <a:ext cx="42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676869" name="Text Box 5"/>
          <p:cNvSpPr txBox="1">
            <a:spLocks noChangeArrowheads="1"/>
          </p:cNvSpPr>
          <p:nvPr/>
        </p:nvSpPr>
        <p:spPr bwMode="auto">
          <a:xfrm>
            <a:off x="4905375" y="2360613"/>
            <a:ext cx="1647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equals</a:t>
            </a:r>
          </a:p>
        </p:txBody>
      </p:sp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2514600" y="2349500"/>
            <a:ext cx="4114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6894" name="Group 30"/>
          <p:cNvGrpSpPr>
            <a:grpSpLocks/>
          </p:cNvGrpSpPr>
          <p:nvPr/>
        </p:nvGrpSpPr>
        <p:grpSpPr bwMode="auto">
          <a:xfrm>
            <a:off x="609600" y="4648200"/>
            <a:ext cx="8018463" cy="1752600"/>
            <a:chOff x="384" y="2928"/>
            <a:chExt cx="5051" cy="1104"/>
          </a:xfrm>
        </p:grpSpPr>
        <p:grpSp>
          <p:nvGrpSpPr>
            <p:cNvPr id="676893" name="Group 29"/>
            <p:cNvGrpSpPr>
              <a:grpSpLocks/>
            </p:cNvGrpSpPr>
            <p:nvPr/>
          </p:nvGrpSpPr>
          <p:grpSpPr bwMode="auto">
            <a:xfrm>
              <a:off x="384" y="3408"/>
              <a:ext cx="5051" cy="624"/>
              <a:chOff x="384" y="3408"/>
              <a:chExt cx="5051" cy="624"/>
            </a:xfrm>
          </p:grpSpPr>
          <p:sp>
            <p:nvSpPr>
              <p:cNvPr id="676881" name="Text Box 17"/>
              <p:cNvSpPr txBox="1">
                <a:spLocks noChangeArrowheads="1"/>
              </p:cNvSpPr>
              <p:nvPr/>
            </p:nvSpPr>
            <p:spPr bwMode="auto">
              <a:xfrm>
                <a:off x="396" y="3408"/>
                <a:ext cx="14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for i equals</a:t>
                </a:r>
              </a:p>
            </p:txBody>
          </p:sp>
          <p:sp>
            <p:nvSpPr>
              <p:cNvPr id="676882" name="Text Box 18"/>
              <p:cNvSpPr txBox="1">
                <a:spLocks noChangeArrowheads="1"/>
              </p:cNvSpPr>
              <p:nvPr/>
            </p:nvSpPr>
            <p:spPr bwMode="auto">
              <a:xfrm>
                <a:off x="384" y="3744"/>
                <a:ext cx="1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4 i equals</a:t>
                </a:r>
              </a:p>
            </p:txBody>
          </p:sp>
          <p:sp>
            <p:nvSpPr>
              <p:cNvPr id="676883" name="Text Box 19"/>
              <p:cNvSpPr txBox="1">
                <a:spLocks noChangeArrowheads="1"/>
              </p:cNvSpPr>
              <p:nvPr/>
            </p:nvSpPr>
            <p:spPr bwMode="auto">
              <a:xfrm>
                <a:off x="1968" y="3408"/>
                <a:ext cx="17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foreeye equals</a:t>
                </a:r>
              </a:p>
            </p:txBody>
          </p:sp>
          <p:sp>
            <p:nvSpPr>
              <p:cNvPr id="676884" name="Text Box 20"/>
              <p:cNvSpPr txBox="1">
                <a:spLocks noChangeArrowheads="1"/>
              </p:cNvSpPr>
              <p:nvPr/>
            </p:nvSpPr>
            <p:spPr bwMode="auto">
              <a:xfrm>
                <a:off x="1968" y="3744"/>
                <a:ext cx="17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fore ayeequals</a:t>
                </a:r>
              </a:p>
            </p:txBody>
          </p:sp>
          <p:sp>
            <p:nvSpPr>
              <p:cNvPr id="676885" name="Text Box 21"/>
              <p:cNvSpPr txBox="1">
                <a:spLocks noChangeArrowheads="1"/>
              </p:cNvSpPr>
              <p:nvPr/>
            </p:nvSpPr>
            <p:spPr bwMode="auto">
              <a:xfrm>
                <a:off x="3821" y="3744"/>
                <a:ext cx="16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foureyeequals</a:t>
                </a:r>
              </a:p>
            </p:txBody>
          </p:sp>
          <p:sp>
            <p:nvSpPr>
              <p:cNvPr id="676886" name="Text Box 22"/>
              <p:cNvSpPr txBox="1">
                <a:spLocks noChangeArrowheads="1"/>
              </p:cNvSpPr>
              <p:nvPr/>
            </p:nvSpPr>
            <p:spPr bwMode="auto">
              <a:xfrm>
                <a:off x="3801" y="3408"/>
                <a:ext cx="1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foriequals</a:t>
                </a:r>
              </a:p>
            </p:txBody>
          </p:sp>
        </p:grpSp>
        <p:sp>
          <p:nvSpPr>
            <p:cNvPr id="676887" name="Text Box 23"/>
            <p:cNvSpPr txBox="1">
              <a:spLocks noChangeArrowheads="1"/>
            </p:cNvSpPr>
            <p:nvPr/>
          </p:nvSpPr>
          <p:spPr bwMode="auto">
            <a:xfrm>
              <a:off x="804" y="2928"/>
              <a:ext cx="37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/>
                <a:t>Concatenated words cause them too</a:t>
              </a:r>
            </a:p>
          </p:txBody>
        </p:sp>
      </p:grpSp>
      <p:grpSp>
        <p:nvGrpSpPr>
          <p:cNvPr id="676892" name="Group 28"/>
          <p:cNvGrpSpPr>
            <a:grpSpLocks/>
          </p:cNvGrpSpPr>
          <p:nvPr/>
        </p:nvGrpSpPr>
        <p:grpSpPr bwMode="auto">
          <a:xfrm>
            <a:off x="2514600" y="1739900"/>
            <a:ext cx="2362200" cy="2374900"/>
            <a:chOff x="1392" y="960"/>
            <a:chExt cx="1488" cy="1496"/>
          </a:xfrm>
        </p:grpSpPr>
        <p:sp>
          <p:nvSpPr>
            <p:cNvPr id="676890" name="Rectangle 26"/>
            <p:cNvSpPr>
              <a:spLocks noChangeArrowheads="1"/>
            </p:cNvSpPr>
            <p:nvPr/>
          </p:nvSpPr>
          <p:spPr bwMode="auto">
            <a:xfrm>
              <a:off x="2256" y="2064"/>
              <a:ext cx="624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76891" name="Group 27"/>
            <p:cNvGrpSpPr>
              <a:grpSpLocks/>
            </p:cNvGrpSpPr>
            <p:nvPr/>
          </p:nvGrpSpPr>
          <p:grpSpPr bwMode="auto">
            <a:xfrm>
              <a:off x="1392" y="960"/>
              <a:ext cx="1488" cy="1496"/>
              <a:chOff x="1392" y="960"/>
              <a:chExt cx="1488" cy="1496"/>
            </a:xfrm>
          </p:grpSpPr>
          <p:sp>
            <p:nvSpPr>
              <p:cNvPr id="676873" name="Text Box 9"/>
              <p:cNvSpPr txBox="1">
                <a:spLocks noChangeArrowheads="1"/>
              </p:cNvSpPr>
              <p:nvPr/>
            </p:nvSpPr>
            <p:spPr bwMode="auto">
              <a:xfrm>
                <a:off x="1440" y="994"/>
                <a:ext cx="27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anose="02070309020205020404" pitchFamily="49" charset="0"/>
                  </a:rPr>
                  <a:t>4</a:t>
                </a:r>
              </a:p>
            </p:txBody>
          </p:sp>
          <p:sp>
            <p:nvSpPr>
              <p:cNvPr id="676874" name="Text Box 10"/>
              <p:cNvSpPr txBox="1">
                <a:spLocks noChangeArrowheads="1"/>
              </p:cNvSpPr>
              <p:nvPr/>
            </p:nvSpPr>
            <p:spPr bwMode="auto">
              <a:xfrm>
                <a:off x="1440" y="1712"/>
                <a:ext cx="73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anose="02070309020205020404" pitchFamily="49" charset="0"/>
                  </a:rPr>
                  <a:t>fore</a:t>
                </a:r>
              </a:p>
            </p:txBody>
          </p:sp>
          <p:sp>
            <p:nvSpPr>
              <p:cNvPr id="676875" name="Text Box 11"/>
              <p:cNvSpPr txBox="1">
                <a:spLocks noChangeArrowheads="1"/>
              </p:cNvSpPr>
              <p:nvPr/>
            </p:nvSpPr>
            <p:spPr bwMode="auto">
              <a:xfrm>
                <a:off x="1440" y="2091"/>
                <a:ext cx="73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sz="32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anose="02070309020205020404" pitchFamily="49" charset="0"/>
                  </a:rPr>
                  <a:t>four</a:t>
                </a:r>
              </a:p>
            </p:txBody>
          </p:sp>
          <p:sp>
            <p:nvSpPr>
              <p:cNvPr id="676877" name="Rectangle 13"/>
              <p:cNvSpPr>
                <a:spLocks noChangeArrowheads="1"/>
              </p:cNvSpPr>
              <p:nvPr/>
            </p:nvSpPr>
            <p:spPr bwMode="auto">
              <a:xfrm>
                <a:off x="1392" y="960"/>
                <a:ext cx="864" cy="14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878" name="Rectangle 14"/>
              <p:cNvSpPr>
                <a:spLocks noChangeArrowheads="1"/>
              </p:cNvSpPr>
              <p:nvPr/>
            </p:nvSpPr>
            <p:spPr bwMode="auto">
              <a:xfrm>
                <a:off x="1392" y="1344"/>
                <a:ext cx="1488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888" name="Text Box 24"/>
              <p:cNvSpPr txBox="1">
                <a:spLocks noChangeArrowheads="1"/>
              </p:cNvSpPr>
              <p:nvPr/>
            </p:nvSpPr>
            <p:spPr bwMode="auto">
              <a:xfrm>
                <a:off x="2286" y="1710"/>
                <a:ext cx="57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anose="02070309020205020404" pitchFamily="49" charset="0"/>
                  </a:rPr>
                  <a:t>eye</a:t>
                </a:r>
              </a:p>
            </p:txBody>
          </p:sp>
          <p:sp>
            <p:nvSpPr>
              <p:cNvPr id="676889" name="Text Box 25"/>
              <p:cNvSpPr txBox="1">
                <a:spLocks noChangeArrowheads="1"/>
              </p:cNvSpPr>
              <p:nvPr/>
            </p:nvSpPr>
            <p:spPr bwMode="auto">
              <a:xfrm>
                <a:off x="2286" y="2091"/>
                <a:ext cx="57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32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anose="02070309020205020404" pitchFamily="49" charset="0"/>
                  </a:rPr>
                  <a:t>aye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7464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500" name="AutoShape 4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6501" name="Text Box 5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746502" name="Rectangle 6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Lexical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746503" name="Rectangle 7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746504" name="Rectangle 8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746505" name="Rectangle 9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XGLR</a:t>
            </a:r>
            <a:br>
              <a:rPr lang="en-US" sz="3600"/>
            </a:br>
            <a:r>
              <a:rPr lang="en-US" sz="3600"/>
              <a:t>Ambiguous</a:t>
            </a:r>
            <a:br>
              <a:rPr lang="en-US" sz="3600"/>
            </a:br>
            <a:r>
              <a:rPr lang="en-US" sz="3600"/>
              <a:t>Parsing</a:t>
            </a:r>
          </a:p>
        </p:txBody>
      </p:sp>
      <p:sp>
        <p:nvSpPr>
          <p:cNvPr id="746506" name="Rectangle 10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Semantic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Ambiguity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Resolution</a:t>
            </a:r>
          </a:p>
        </p:txBody>
      </p:sp>
      <p:sp>
        <p:nvSpPr>
          <p:cNvPr id="746507" name="AutoShape 11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 Loop</a:t>
            </a:r>
          </a:p>
        </p:txBody>
      </p:sp>
      <p:sp>
        <p:nvSpPr>
          <p:cNvPr id="746508" name="Rectangle 12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</a:t>
            </a:r>
          </a:p>
        </p:txBody>
      </p:sp>
      <p:sp>
        <p:nvSpPr>
          <p:cNvPr id="746509" name="AutoShape 13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746510" name="Rectangle 14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746511" name="Rectangle 15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746512" name="Rectangle 16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746513" name="AutoShape 17"/>
          <p:cNvCxnSpPr>
            <a:cxnSpLocks noChangeShapeType="1"/>
            <a:stCxn id="746507" idx="2"/>
            <a:endCxn id="746508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14" name="AutoShape 18"/>
          <p:cNvCxnSpPr>
            <a:cxnSpLocks noChangeShapeType="1"/>
            <a:stCxn id="746507" idx="2"/>
            <a:endCxn id="746509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15" name="AutoShape 19"/>
          <p:cNvCxnSpPr>
            <a:cxnSpLocks noChangeShapeType="1"/>
            <a:stCxn id="746509" idx="2"/>
            <a:endCxn id="746510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16" name="AutoShape 20"/>
          <p:cNvCxnSpPr>
            <a:cxnSpLocks noChangeShapeType="1"/>
            <a:stCxn id="746509" idx="2"/>
            <a:endCxn id="746511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17" name="AutoShape 21"/>
          <p:cNvCxnSpPr>
            <a:cxnSpLocks noChangeShapeType="1"/>
            <a:stCxn id="746509" idx="2"/>
            <a:endCxn id="746512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46518" name="Group 22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746532" name="AutoShape 36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6533" name="AutoShape 37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6534" name="Group 38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746535" name="Rectangle 39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746536" name="Rectangle 40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EYE</a:t>
              </a:r>
            </a:p>
          </p:txBody>
        </p:sp>
      </p:grpSp>
      <p:sp>
        <p:nvSpPr>
          <p:cNvPr id="746537" name="AutoShape 41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FOUREYE</a:t>
            </a:r>
          </a:p>
        </p:txBody>
      </p:sp>
      <p:sp>
        <p:nvSpPr>
          <p:cNvPr id="746538" name="AutoShape 42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746539" name="Rectangle 43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746540" name="Rectangle 44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746541" name="AutoShape 45"/>
          <p:cNvCxnSpPr>
            <a:cxnSpLocks noChangeShapeType="1"/>
            <a:stCxn id="746538" idx="2"/>
            <a:endCxn id="746537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42" name="AutoShape 46"/>
          <p:cNvCxnSpPr>
            <a:cxnSpLocks noChangeShapeType="1"/>
            <a:stCxn id="746538" idx="2"/>
            <a:endCxn id="746539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43" name="AutoShape 47"/>
          <p:cNvCxnSpPr>
            <a:cxnSpLocks noChangeShapeType="1"/>
            <a:stCxn id="746538" idx="2"/>
            <a:endCxn id="746540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6544" name="AutoShape 48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Ambig Stmt</a:t>
            </a:r>
          </a:p>
        </p:txBody>
      </p:sp>
      <p:cxnSp>
        <p:nvCxnSpPr>
          <p:cNvPr id="746545" name="AutoShape 49"/>
          <p:cNvCxnSpPr>
            <a:cxnSpLocks noChangeShapeType="1"/>
            <a:stCxn id="746544" idx="1"/>
            <a:endCxn id="746507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46" name="AutoShape 50"/>
          <p:cNvCxnSpPr>
            <a:cxnSpLocks noChangeShapeType="1"/>
            <a:stCxn id="746544" idx="1"/>
            <a:endCxn id="746538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6547" name="Text Box 51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sym typeface="Monotype Sorts" pitchFamily="-125" charset="2"/>
              </a:rPr>
              <a:t>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6548" name="Text Box 52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sym typeface="Monotype Sorts" pitchFamily="-125" charset="2"/>
              </a:rPr>
              <a:t>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380938" name="Rectangle 10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380939" name="Oval 11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  <a:endParaRPr lang="en-US"/>
          </a:p>
        </p:txBody>
      </p:sp>
      <p:grpSp>
        <p:nvGrpSpPr>
          <p:cNvPr id="380940" name="Group 12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380941" name="Rectangle 13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380942" name="Oval 14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80953" name="Group 25"/>
          <p:cNvGrpSpPr>
            <a:grpSpLocks/>
          </p:cNvGrpSpPr>
          <p:nvPr/>
        </p:nvGrpSpPr>
        <p:grpSpPr bwMode="auto">
          <a:xfrm>
            <a:off x="3200400" y="5715000"/>
            <a:ext cx="914400" cy="533400"/>
            <a:chOff x="1872" y="3504"/>
            <a:chExt cx="576" cy="336"/>
          </a:xfrm>
        </p:grpSpPr>
        <p:sp>
          <p:nvSpPr>
            <p:cNvPr id="380945" name="Rectangle 17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80946" name="Oval 18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80964" name="Group 36"/>
          <p:cNvGrpSpPr>
            <a:grpSpLocks/>
          </p:cNvGrpSpPr>
          <p:nvPr/>
        </p:nvGrpSpPr>
        <p:grpSpPr bwMode="auto">
          <a:xfrm>
            <a:off x="4038600" y="5562600"/>
            <a:ext cx="838200" cy="1143000"/>
            <a:chOff x="2248" y="3264"/>
            <a:chExt cx="528" cy="720"/>
          </a:xfrm>
        </p:grpSpPr>
        <p:sp>
          <p:nvSpPr>
            <p:cNvPr id="380951" name="AutoShape 2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49" name="Oval 21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380955" name="Group 27"/>
          <p:cNvGrpSpPr>
            <a:grpSpLocks/>
          </p:cNvGrpSpPr>
          <p:nvPr/>
        </p:nvGrpSpPr>
        <p:grpSpPr bwMode="auto">
          <a:xfrm>
            <a:off x="4800600" y="5715000"/>
            <a:ext cx="914400" cy="533400"/>
            <a:chOff x="1872" y="3504"/>
            <a:chExt cx="576" cy="336"/>
          </a:xfrm>
        </p:grpSpPr>
        <p:sp>
          <p:nvSpPr>
            <p:cNvPr id="380956" name="Rectangle 2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80957" name="Oval 2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80965" name="Group 37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380959" name="AutoShape 31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60" name="Oval 32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380961" name="Group 33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380962" name="Rectangle 34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380963" name="Oval 35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02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3203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3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63206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3207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3209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3210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3211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3212" name="Group 12"/>
          <p:cNvGrpSpPr>
            <a:grpSpLocks/>
          </p:cNvGrpSpPr>
          <p:nvPr/>
        </p:nvGrpSpPr>
        <p:grpSpPr bwMode="auto">
          <a:xfrm>
            <a:off x="4038600" y="5562600"/>
            <a:ext cx="838200" cy="1143000"/>
            <a:chOff x="2248" y="3264"/>
            <a:chExt cx="528" cy="720"/>
          </a:xfrm>
        </p:grpSpPr>
        <p:sp>
          <p:nvSpPr>
            <p:cNvPr id="563213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14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3215" name="Group 15"/>
          <p:cNvGrpSpPr>
            <a:grpSpLocks/>
          </p:cNvGrpSpPr>
          <p:nvPr/>
        </p:nvGrpSpPr>
        <p:grpSpPr bwMode="auto">
          <a:xfrm>
            <a:off x="4800600" y="5715000"/>
            <a:ext cx="914400" cy="533400"/>
            <a:chOff x="1872" y="3504"/>
            <a:chExt cx="576" cy="336"/>
          </a:xfrm>
        </p:grpSpPr>
        <p:sp>
          <p:nvSpPr>
            <p:cNvPr id="563216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3217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3218" name="Group 18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563219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0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3221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3222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3223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250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5251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5252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65254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5255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5256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5257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5258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5259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5260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65261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62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5263" name="Group 15"/>
          <p:cNvGrpSpPr>
            <a:grpSpLocks/>
          </p:cNvGrpSpPr>
          <p:nvPr/>
        </p:nvGrpSpPr>
        <p:grpSpPr bwMode="auto">
          <a:xfrm>
            <a:off x="4800600" y="5715000"/>
            <a:ext cx="914400" cy="533400"/>
            <a:chOff x="1872" y="3504"/>
            <a:chExt cx="576" cy="336"/>
          </a:xfrm>
        </p:grpSpPr>
        <p:sp>
          <p:nvSpPr>
            <p:cNvPr id="565264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5265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5266" name="Group 18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565267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68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5269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5270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5271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298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7299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7300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7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67302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7303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7304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7305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7306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7307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7308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67309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10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7311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67312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7313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7314" name="Group 18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567315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16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7317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7318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7319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346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9347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9348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69350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9351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9352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9353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9354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9355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9356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69357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58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9359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69360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9361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9362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69363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4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9365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9366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9367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394" name="Group 2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1395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1396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1398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71399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1401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1402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1403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1404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1405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1407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1408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1410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1411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12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1413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71414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1415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42" name="Group 2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3443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3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3446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73447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49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3450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51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52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3453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54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3455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3456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57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58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3459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0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3461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73462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3463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3464" name="Group 24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3465" name="Rectangle 25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3466" name="Oval 26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3467" name="Group 27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3468" name="Rectangle 2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69" name="Oval 2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70" name="Group 30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3471" name="AutoShape 31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72" name="Oval 32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3473" name="Group 33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3474" name="Rectangle 34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75" name="Oval 35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76" name="Group 36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3477" name="AutoShape 37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78" name="Oval 38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612355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2356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123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612358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12360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61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63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64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612365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6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2367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69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70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612371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72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2373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612374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12375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2376" name="Group 24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612377" name="Rectangle 25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2378" name="Oval 26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2379" name="Group 27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612380" name="Rectangle 2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81" name="Oval 2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82" name="Group 30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612383" name="AutoShape 31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84" name="Oval 32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2385" name="Group 33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612386" name="Rectangle 34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87" name="Oval 35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88" name="Group 36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612389" name="AutoShape 37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90" name="Oval 38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612391" name="AutoShape 39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2392" name="AutoShape 40"/>
          <p:cNvCxnSpPr>
            <a:cxnSpLocks noChangeShapeType="1"/>
            <a:stCxn id="612391" idx="2"/>
            <a:endCxn id="612368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93" name="AutoShape 41"/>
          <p:cNvCxnSpPr>
            <a:cxnSpLocks noChangeShapeType="1"/>
            <a:stCxn id="612391" idx="2"/>
            <a:endCxn id="612372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94" name="AutoShape 42"/>
          <p:cNvCxnSpPr>
            <a:cxnSpLocks noChangeShapeType="1"/>
            <a:stCxn id="612391" idx="2"/>
            <a:endCxn id="612355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3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1380" name="Picture 4" descr="turtles up close w h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09888"/>
            <a:ext cx="4046538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13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 Education Projects</a:t>
            </a:r>
          </a:p>
        </p:txBody>
      </p:sp>
      <p:sp>
        <p:nvSpPr>
          <p:cNvPr id="741384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800600"/>
          </a:xfrm>
        </p:spPr>
        <p:txBody>
          <a:bodyPr/>
          <a:lstStyle/>
          <a:p>
            <a:r>
              <a:rPr lang="en-US"/>
              <a:t>StarLogo TNG: Game Construction Kit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5494" name="Group 6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575495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5496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09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75510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5511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5531" name="Group 43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575532" name="Rectangle 44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5533" name="Oval 45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34" name="Group 46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5535" name="Rectangle 4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5536" name="Oval 4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5537" name="Group 4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5538" name="Rectangle 5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39" name="Oval 5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68" name="Group 80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624" y="3504"/>
            <a:chExt cx="528" cy="720"/>
          </a:xfrm>
        </p:grpSpPr>
        <p:sp>
          <p:nvSpPr>
            <p:cNvPr id="575541" name="AutoShape 53"/>
            <p:cNvSpPr>
              <a:spLocks noChangeArrowheads="1"/>
            </p:cNvSpPr>
            <p:nvPr/>
          </p:nvSpPr>
          <p:spPr bwMode="auto">
            <a:xfrm>
              <a:off x="624" y="355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2" name="Oval 54"/>
            <p:cNvSpPr>
              <a:spLocks noChangeArrowheads="1"/>
            </p:cNvSpPr>
            <p:nvPr/>
          </p:nvSpPr>
          <p:spPr bwMode="auto">
            <a:xfrm>
              <a:off x="728" y="350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5543" name="Group 5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5544" name="Rectangle 5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45" name="Oval 5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46" name="Group 5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5547" name="AutoShape 5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8" name="Oval 6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5549" name="Group 61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5550" name="Rectangle 6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5551" name="Oval 6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5552" name="Group 64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5553" name="Rectangle 65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54" name="Oval 66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55" name="Group 67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5556" name="AutoShape 68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7" name="Oval 69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5558" name="Group 70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5559" name="Rectangle 71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60" name="Oval 72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61" name="Group 73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5562" name="AutoShape 74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3" name="Oval 75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575564" name="AutoShape 76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575565" name="AutoShape 77"/>
          <p:cNvCxnSpPr>
            <a:cxnSpLocks noChangeShapeType="1"/>
            <a:stCxn id="575564" idx="2"/>
            <a:endCxn id="575544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66" name="AutoShape 78"/>
          <p:cNvCxnSpPr>
            <a:cxnSpLocks noChangeShapeType="1"/>
            <a:stCxn id="575564" idx="2"/>
            <a:endCxn id="575548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67" name="AutoShape 79"/>
          <p:cNvCxnSpPr>
            <a:cxnSpLocks noChangeShapeType="1"/>
            <a:stCxn id="575564" idx="2"/>
            <a:endCxn id="575535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7542" name="Group 6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577543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7544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57" name="Group 21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577558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7559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579" name="Group 43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577580" name="Rectangle 44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82" name="Group 46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577583" name="Rectangle 4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7584" name="Oval 4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585" name="Group 49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7586" name="Rectangle 50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7587" name="Oval 51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588" name="Group 52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7589" name="Rectangle 53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590" name="Oval 54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91" name="Group 55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7592" name="AutoShape 56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3" name="Oval 57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7594" name="Group 58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7595" name="Rectangle 59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596" name="Oval 60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97" name="Group 61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7598" name="AutoShape 62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9" name="Oval 63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7600" name="Group 64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7601" name="Rectangle 65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7602" name="Oval 66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603" name="Group 67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7604" name="Rectangle 6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605" name="Oval 6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606" name="Group 70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7607" name="AutoShape 71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608" name="Oval 72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7609" name="Group 73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7610" name="Rectangle 74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611" name="Oval 75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612" name="Group 76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7613" name="AutoShape 77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614" name="Oval 78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577615" name="AutoShape 79"/>
          <p:cNvSpPr>
            <a:spLocks noChangeArrowheads="1"/>
          </p:cNvSpPr>
          <p:nvPr/>
        </p:nvSpPr>
        <p:spPr bwMode="auto">
          <a:xfrm>
            <a:off x="2638425" y="48006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577616" name="AutoShape 80"/>
          <p:cNvCxnSpPr>
            <a:cxnSpLocks noChangeShapeType="1"/>
            <a:stCxn id="577615" idx="2"/>
            <a:endCxn id="577595" idx="0"/>
          </p:cNvCxnSpPr>
          <p:nvPr/>
        </p:nvCxnSpPr>
        <p:spPr bwMode="auto">
          <a:xfrm flipH="1">
            <a:off x="2209800" y="5257800"/>
            <a:ext cx="88582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7617" name="AutoShape 81"/>
          <p:cNvCxnSpPr>
            <a:cxnSpLocks noChangeShapeType="1"/>
            <a:stCxn id="577615" idx="2"/>
            <a:endCxn id="577599" idx="0"/>
          </p:cNvCxnSpPr>
          <p:nvPr/>
        </p:nvCxnSpPr>
        <p:spPr bwMode="auto">
          <a:xfrm>
            <a:off x="3095625" y="5257800"/>
            <a:ext cx="31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7618" name="AutoShape 82"/>
          <p:cNvCxnSpPr>
            <a:cxnSpLocks noChangeShapeType="1"/>
            <a:stCxn id="577615" idx="2"/>
            <a:endCxn id="577586" idx="0"/>
          </p:cNvCxnSpPr>
          <p:nvPr/>
        </p:nvCxnSpPr>
        <p:spPr bwMode="auto">
          <a:xfrm>
            <a:off x="3095625" y="5257800"/>
            <a:ext cx="790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586" name="Group 2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9587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9588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9590" name="Group 6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579591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9592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593" name="Group 9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9594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595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596" name="Group 12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9597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598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9599" name="Group 15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9600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601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02" name="Group 18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9603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04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9630" name="Group 46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579631" name="Rectangle 4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9632" name="Oval 4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9633" name="AutoShape 49"/>
          <p:cNvSpPr>
            <a:spLocks noChangeArrowheads="1"/>
          </p:cNvSpPr>
          <p:nvPr/>
        </p:nvSpPr>
        <p:spPr bwMode="auto">
          <a:xfrm>
            <a:off x="3429000" y="1828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579634" name="AutoShape 50"/>
          <p:cNvCxnSpPr>
            <a:cxnSpLocks noChangeShapeType="1"/>
            <a:stCxn id="579633" idx="2"/>
            <a:endCxn id="579600" idx="0"/>
          </p:cNvCxnSpPr>
          <p:nvPr/>
        </p:nvCxnSpPr>
        <p:spPr bwMode="auto">
          <a:xfrm flipH="1">
            <a:off x="2209800" y="2286000"/>
            <a:ext cx="1676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5" name="AutoShape 51"/>
          <p:cNvCxnSpPr>
            <a:cxnSpLocks noChangeShapeType="1"/>
            <a:stCxn id="579633" idx="2"/>
            <a:endCxn id="579604" idx="0"/>
          </p:cNvCxnSpPr>
          <p:nvPr/>
        </p:nvCxnSpPr>
        <p:spPr bwMode="auto">
          <a:xfrm flipH="1">
            <a:off x="3098800" y="2286000"/>
            <a:ext cx="787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6" name="AutoShape 52"/>
          <p:cNvCxnSpPr>
            <a:cxnSpLocks noChangeShapeType="1"/>
            <a:stCxn id="579633" idx="2"/>
            <a:endCxn id="579587" idx="0"/>
          </p:cNvCxnSpPr>
          <p:nvPr/>
        </p:nvCxnSpPr>
        <p:spPr bwMode="auto">
          <a:xfrm>
            <a:off x="38862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7" name="AutoShape 53"/>
          <p:cNvCxnSpPr>
            <a:cxnSpLocks noChangeShapeType="1"/>
            <a:stCxn id="579633" idx="2"/>
            <a:endCxn id="579591" idx="0"/>
          </p:cNvCxnSpPr>
          <p:nvPr/>
        </p:nvCxnSpPr>
        <p:spPr bwMode="auto">
          <a:xfrm>
            <a:off x="3886200" y="2286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8" name="AutoShape 54"/>
          <p:cNvCxnSpPr>
            <a:cxnSpLocks noChangeShapeType="1"/>
            <a:stCxn id="579633" idx="2"/>
            <a:endCxn id="579631" idx="0"/>
          </p:cNvCxnSpPr>
          <p:nvPr/>
        </p:nvCxnSpPr>
        <p:spPr bwMode="auto">
          <a:xfrm>
            <a:off x="3886200" y="2286000"/>
            <a:ext cx="2133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9639" name="Group 55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579640" name="Rectangle 56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9641" name="Oval 57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42" name="Group 58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579643" name="Rectangle 59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9644" name="Oval 60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9645" name="Group 61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9646" name="Rectangle 6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9647" name="Oval 6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9648" name="Group 64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9649" name="Rectangle 65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650" name="Oval 66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51" name="Group 67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9652" name="AutoShape 68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53" name="Oval 69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9654" name="Group 70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9655" name="Rectangle 71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656" name="Oval 72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57" name="Group 73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9658" name="AutoShape 74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59" name="Oval 75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579660" name="AutoShape 76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579661" name="AutoShape 77"/>
          <p:cNvCxnSpPr>
            <a:cxnSpLocks noChangeShapeType="1"/>
            <a:stCxn id="579660" idx="2"/>
            <a:endCxn id="579655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62" name="AutoShape 78"/>
          <p:cNvCxnSpPr>
            <a:cxnSpLocks noChangeShapeType="1"/>
            <a:stCxn id="579660" idx="2"/>
            <a:endCxn id="579659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63" name="AutoShape 79"/>
          <p:cNvCxnSpPr>
            <a:cxnSpLocks noChangeShapeType="1"/>
            <a:stCxn id="579660" idx="2"/>
            <a:endCxn id="579646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258" name="Group 2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608259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08260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082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608262" name="Group 6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608263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08264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65" name="Group 9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608266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267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68" name="Group 12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608269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70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08271" name="Group 15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608272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273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74" name="Group 18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608275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76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08277" name="Group 21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608278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08279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08280" name="AutoShape 24"/>
          <p:cNvSpPr>
            <a:spLocks noChangeArrowheads="1"/>
          </p:cNvSpPr>
          <p:nvPr/>
        </p:nvSpPr>
        <p:spPr bwMode="auto">
          <a:xfrm>
            <a:off x="3429000" y="1828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08281" name="AutoShape 25"/>
          <p:cNvCxnSpPr>
            <a:cxnSpLocks noChangeShapeType="1"/>
            <a:stCxn id="608280" idx="2"/>
            <a:endCxn id="608272" idx="0"/>
          </p:cNvCxnSpPr>
          <p:nvPr/>
        </p:nvCxnSpPr>
        <p:spPr bwMode="auto">
          <a:xfrm flipH="1">
            <a:off x="2209800" y="2286000"/>
            <a:ext cx="1676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2" name="AutoShape 26"/>
          <p:cNvCxnSpPr>
            <a:cxnSpLocks noChangeShapeType="1"/>
            <a:stCxn id="608280" idx="2"/>
            <a:endCxn id="608276" idx="0"/>
          </p:cNvCxnSpPr>
          <p:nvPr/>
        </p:nvCxnSpPr>
        <p:spPr bwMode="auto">
          <a:xfrm flipH="1">
            <a:off x="3098800" y="2286000"/>
            <a:ext cx="787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3" name="AutoShape 27"/>
          <p:cNvCxnSpPr>
            <a:cxnSpLocks noChangeShapeType="1"/>
            <a:stCxn id="608280" idx="2"/>
            <a:endCxn id="608259" idx="0"/>
          </p:cNvCxnSpPr>
          <p:nvPr/>
        </p:nvCxnSpPr>
        <p:spPr bwMode="auto">
          <a:xfrm>
            <a:off x="38862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4" name="AutoShape 28"/>
          <p:cNvCxnSpPr>
            <a:cxnSpLocks noChangeShapeType="1"/>
            <a:stCxn id="608280" idx="2"/>
            <a:endCxn id="608263" idx="0"/>
          </p:cNvCxnSpPr>
          <p:nvPr/>
        </p:nvCxnSpPr>
        <p:spPr bwMode="auto">
          <a:xfrm>
            <a:off x="3886200" y="2286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5" name="AutoShape 29"/>
          <p:cNvCxnSpPr>
            <a:cxnSpLocks noChangeShapeType="1"/>
            <a:stCxn id="608280" idx="2"/>
            <a:endCxn id="608278" idx="0"/>
          </p:cNvCxnSpPr>
          <p:nvPr/>
        </p:nvCxnSpPr>
        <p:spPr bwMode="auto">
          <a:xfrm>
            <a:off x="3886200" y="2286000"/>
            <a:ext cx="2133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8286" name="Group 30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608287" name="Rectangle 31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08288" name="Oval 32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89" name="Group 33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608290" name="Rectangle 34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08291" name="Oval 35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08292" name="Group 36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608293" name="Rectangle 3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08294" name="Oval 3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08295" name="Group 3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608296" name="Rectangle 4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297" name="Oval 4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98" name="Group 4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608299" name="AutoShape 4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300" name="Oval 4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08301" name="Group 4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608302" name="Rectangle 4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303" name="Oval 4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304" name="Group 4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608305" name="AutoShape 4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306" name="Oval 5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608307" name="AutoShape 51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08308" name="AutoShape 52"/>
          <p:cNvCxnSpPr>
            <a:cxnSpLocks noChangeShapeType="1"/>
            <a:stCxn id="608307" idx="2"/>
            <a:endCxn id="608302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09" name="AutoShape 53"/>
          <p:cNvCxnSpPr>
            <a:cxnSpLocks noChangeShapeType="1"/>
            <a:stCxn id="608307" idx="2"/>
            <a:endCxn id="608306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10" name="AutoShape 54"/>
          <p:cNvCxnSpPr>
            <a:cxnSpLocks noChangeShapeType="1"/>
            <a:stCxn id="608307" idx="2"/>
            <a:endCxn id="608293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8311" name="AutoShape 55"/>
          <p:cNvSpPr>
            <a:spLocks noChangeArrowheads="1"/>
          </p:cNvSpPr>
          <p:nvPr/>
        </p:nvSpPr>
        <p:spPr bwMode="auto">
          <a:xfrm>
            <a:off x="2133600" y="11430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08312" name="AutoShape 56"/>
          <p:cNvCxnSpPr>
            <a:cxnSpLocks noChangeShapeType="1"/>
            <a:stCxn id="608311" idx="2"/>
            <a:endCxn id="608266" idx="0"/>
          </p:cNvCxnSpPr>
          <p:nvPr/>
        </p:nvCxnSpPr>
        <p:spPr bwMode="auto">
          <a:xfrm flipH="1">
            <a:off x="533400" y="1600200"/>
            <a:ext cx="20574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13" name="AutoShape 57"/>
          <p:cNvCxnSpPr>
            <a:cxnSpLocks noChangeShapeType="1"/>
            <a:stCxn id="608311" idx="2"/>
            <a:endCxn id="608270" idx="0"/>
          </p:cNvCxnSpPr>
          <p:nvPr/>
        </p:nvCxnSpPr>
        <p:spPr bwMode="auto">
          <a:xfrm flipH="1">
            <a:off x="1422400" y="1600200"/>
            <a:ext cx="1168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14" name="AutoShape 58"/>
          <p:cNvCxnSpPr>
            <a:cxnSpLocks noChangeShapeType="1"/>
            <a:stCxn id="608311" idx="2"/>
            <a:endCxn id="608280" idx="0"/>
          </p:cNvCxnSpPr>
          <p:nvPr/>
        </p:nvCxnSpPr>
        <p:spPr bwMode="auto">
          <a:xfrm>
            <a:off x="2590800" y="1600200"/>
            <a:ext cx="1295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306" name="Group 2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610307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0308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103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610310" name="Group 6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610311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10312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13" name="Group 9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610314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15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16" name="Group 12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610317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8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0319" name="Group 15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21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22" name="Group 18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610323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4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0325" name="Group 21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610326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10327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10328" name="AutoShape 24"/>
          <p:cNvSpPr>
            <a:spLocks noChangeArrowheads="1"/>
          </p:cNvSpPr>
          <p:nvPr/>
        </p:nvSpPr>
        <p:spPr bwMode="auto">
          <a:xfrm>
            <a:off x="3429000" y="1828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0329" name="AutoShape 25"/>
          <p:cNvCxnSpPr>
            <a:cxnSpLocks noChangeShapeType="1"/>
            <a:stCxn id="610328" idx="2"/>
            <a:endCxn id="610320" idx="0"/>
          </p:cNvCxnSpPr>
          <p:nvPr/>
        </p:nvCxnSpPr>
        <p:spPr bwMode="auto">
          <a:xfrm flipH="1">
            <a:off x="2209800" y="2286000"/>
            <a:ext cx="1676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0" name="AutoShape 26"/>
          <p:cNvCxnSpPr>
            <a:cxnSpLocks noChangeShapeType="1"/>
            <a:stCxn id="610328" idx="2"/>
            <a:endCxn id="610324" idx="0"/>
          </p:cNvCxnSpPr>
          <p:nvPr/>
        </p:nvCxnSpPr>
        <p:spPr bwMode="auto">
          <a:xfrm flipH="1">
            <a:off x="3098800" y="2286000"/>
            <a:ext cx="787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1" name="AutoShape 27"/>
          <p:cNvCxnSpPr>
            <a:cxnSpLocks noChangeShapeType="1"/>
            <a:stCxn id="610328" idx="2"/>
            <a:endCxn id="610307" idx="0"/>
          </p:cNvCxnSpPr>
          <p:nvPr/>
        </p:nvCxnSpPr>
        <p:spPr bwMode="auto">
          <a:xfrm>
            <a:off x="38862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2" name="AutoShape 28"/>
          <p:cNvCxnSpPr>
            <a:cxnSpLocks noChangeShapeType="1"/>
            <a:stCxn id="610328" idx="2"/>
            <a:endCxn id="610311" idx="0"/>
          </p:cNvCxnSpPr>
          <p:nvPr/>
        </p:nvCxnSpPr>
        <p:spPr bwMode="auto">
          <a:xfrm>
            <a:off x="3886200" y="2286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3" name="AutoShape 29"/>
          <p:cNvCxnSpPr>
            <a:cxnSpLocks noChangeShapeType="1"/>
            <a:stCxn id="610328" idx="2"/>
            <a:endCxn id="610326" idx="0"/>
          </p:cNvCxnSpPr>
          <p:nvPr/>
        </p:nvCxnSpPr>
        <p:spPr bwMode="auto">
          <a:xfrm>
            <a:off x="3886200" y="2286000"/>
            <a:ext cx="2133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0334" name="Group 30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610335" name="Rectangle 31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10336" name="Oval 32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37" name="Group 33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610338" name="Rectangle 34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10339" name="Oval 35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0340" name="Group 36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610341" name="Rectangle 3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0342" name="Oval 3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0343" name="Group 3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610344" name="Rectangle 4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45" name="Oval 4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46" name="Group 4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610347" name="AutoShape 4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48" name="Oval 4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0349" name="Group 4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610350" name="Rectangle 4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51" name="Oval 4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52" name="Group 4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610353" name="AutoShape 4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54" name="Oval 5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610355" name="AutoShape 51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0356" name="AutoShape 52"/>
          <p:cNvCxnSpPr>
            <a:cxnSpLocks noChangeShapeType="1"/>
            <a:stCxn id="610355" idx="2"/>
            <a:endCxn id="610350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57" name="AutoShape 53"/>
          <p:cNvCxnSpPr>
            <a:cxnSpLocks noChangeShapeType="1"/>
            <a:stCxn id="610355" idx="2"/>
            <a:endCxn id="610354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58" name="AutoShape 54"/>
          <p:cNvCxnSpPr>
            <a:cxnSpLocks noChangeShapeType="1"/>
            <a:stCxn id="610355" idx="2"/>
            <a:endCxn id="610341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59" name="AutoShape 55"/>
          <p:cNvSpPr>
            <a:spLocks noChangeArrowheads="1"/>
          </p:cNvSpPr>
          <p:nvPr/>
        </p:nvSpPr>
        <p:spPr bwMode="auto">
          <a:xfrm>
            <a:off x="2133600" y="11430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0360" name="AutoShape 56"/>
          <p:cNvCxnSpPr>
            <a:cxnSpLocks noChangeShapeType="1"/>
            <a:stCxn id="610359" idx="2"/>
            <a:endCxn id="610314" idx="0"/>
          </p:cNvCxnSpPr>
          <p:nvPr/>
        </p:nvCxnSpPr>
        <p:spPr bwMode="auto">
          <a:xfrm flipH="1">
            <a:off x="533400" y="1600200"/>
            <a:ext cx="20574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1" name="AutoShape 57"/>
          <p:cNvCxnSpPr>
            <a:cxnSpLocks noChangeShapeType="1"/>
            <a:stCxn id="610359" idx="2"/>
            <a:endCxn id="610318" idx="0"/>
          </p:cNvCxnSpPr>
          <p:nvPr/>
        </p:nvCxnSpPr>
        <p:spPr bwMode="auto">
          <a:xfrm flipH="1">
            <a:off x="1422400" y="1600200"/>
            <a:ext cx="1168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2" name="AutoShape 58"/>
          <p:cNvCxnSpPr>
            <a:cxnSpLocks noChangeShapeType="1"/>
            <a:stCxn id="610359" idx="2"/>
            <a:endCxn id="610328" idx="0"/>
          </p:cNvCxnSpPr>
          <p:nvPr/>
        </p:nvCxnSpPr>
        <p:spPr bwMode="auto">
          <a:xfrm>
            <a:off x="2590800" y="1600200"/>
            <a:ext cx="1295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63" name="AutoShape 59"/>
          <p:cNvSpPr>
            <a:spLocks noChangeArrowheads="1"/>
          </p:cNvSpPr>
          <p:nvPr/>
        </p:nvSpPr>
        <p:spPr bwMode="auto">
          <a:xfrm>
            <a:off x="2641600" y="40386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0364" name="AutoShape 60"/>
          <p:cNvCxnSpPr>
            <a:cxnSpLocks noChangeShapeType="1"/>
            <a:stCxn id="610363" idx="2"/>
            <a:endCxn id="610344" idx="0"/>
          </p:cNvCxnSpPr>
          <p:nvPr/>
        </p:nvCxnSpPr>
        <p:spPr bwMode="auto">
          <a:xfrm flipH="1">
            <a:off x="533400" y="4495800"/>
            <a:ext cx="2565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5" name="AutoShape 61"/>
          <p:cNvCxnSpPr>
            <a:cxnSpLocks noChangeShapeType="1"/>
            <a:stCxn id="610363" idx="2"/>
            <a:endCxn id="610348" idx="0"/>
          </p:cNvCxnSpPr>
          <p:nvPr/>
        </p:nvCxnSpPr>
        <p:spPr bwMode="auto">
          <a:xfrm flipH="1">
            <a:off x="1422400" y="4495800"/>
            <a:ext cx="1676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6" name="AutoShape 62"/>
          <p:cNvCxnSpPr>
            <a:cxnSpLocks noChangeShapeType="1"/>
            <a:stCxn id="610363" idx="2"/>
            <a:endCxn id="610355" idx="0"/>
          </p:cNvCxnSpPr>
          <p:nvPr/>
        </p:nvCxnSpPr>
        <p:spPr bwMode="auto">
          <a:xfrm flipH="1">
            <a:off x="3095625" y="4495800"/>
            <a:ext cx="317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7" name="AutoShape 63"/>
          <p:cNvCxnSpPr>
            <a:cxnSpLocks noChangeShapeType="1"/>
            <a:stCxn id="610363" idx="2"/>
            <a:endCxn id="610335" idx="0"/>
          </p:cNvCxnSpPr>
          <p:nvPr/>
        </p:nvCxnSpPr>
        <p:spPr bwMode="auto">
          <a:xfrm>
            <a:off x="3098800" y="4495800"/>
            <a:ext cx="18542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8" name="AutoShape 64"/>
          <p:cNvCxnSpPr>
            <a:cxnSpLocks noChangeShapeType="1"/>
            <a:stCxn id="610363" idx="2"/>
            <a:endCxn id="610338" idx="0"/>
          </p:cNvCxnSpPr>
          <p:nvPr/>
        </p:nvCxnSpPr>
        <p:spPr bwMode="auto">
          <a:xfrm>
            <a:off x="3098800" y="4495800"/>
            <a:ext cx="29210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Ambiguity Support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/>
              <a:t>Fork when there is more than one possible interpretation (tree)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Ambiguity Support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20000" cy="4114800"/>
          </a:xfrm>
        </p:spPr>
        <p:txBody>
          <a:bodyPr/>
          <a:lstStyle/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/>
              <a:t>Fork when there is more than one possible interpretation (tree)</a:t>
            </a:r>
            <a:r>
              <a:rPr lang="en-US" sz="3600"/>
              <a:t> </a:t>
            </a:r>
            <a:endParaRPr lang="en-US"/>
          </a:p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800000"/>
                </a:solidFill>
              </a:rPr>
              <a:t>Fork when the lexical input is ambiguous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  <a:endParaRPr lang="en-US"/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72390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8229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39624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4953000" y="6353175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62484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396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89831" name="Rectangle 7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89832" name="Oval 8"/>
          <p:cNvSpPr>
            <a:spLocks noChangeArrowheads="1"/>
          </p:cNvSpPr>
          <p:nvPr/>
        </p:nvSpPr>
        <p:spPr bwMode="auto">
          <a:xfrm>
            <a:off x="452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grpSp>
        <p:nvGrpSpPr>
          <p:cNvPr id="591881" name="Group 9"/>
          <p:cNvGrpSpPr>
            <a:grpSpLocks/>
          </p:cNvGrpSpPr>
          <p:nvPr/>
        </p:nvGrpSpPr>
        <p:grpSpPr bwMode="auto">
          <a:xfrm>
            <a:off x="152400" y="6350000"/>
            <a:ext cx="939800" cy="508000"/>
            <a:chOff x="2160" y="3744"/>
            <a:chExt cx="592" cy="320"/>
          </a:xfrm>
        </p:grpSpPr>
        <p:sp>
          <p:nvSpPr>
            <p:cNvPr id="591877" name="Rectangle 5"/>
            <p:cNvSpPr>
              <a:spLocks noChangeArrowheads="1"/>
            </p:cNvSpPr>
            <p:nvPr/>
          </p:nvSpPr>
          <p:spPr bwMode="auto">
            <a:xfrm>
              <a:off x="2160" y="374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91880" name="Oval 8"/>
            <p:cNvSpPr>
              <a:spLocks noChangeArrowheads="1"/>
            </p:cNvSpPr>
            <p:nvPr/>
          </p:nvSpPr>
          <p:spPr bwMode="auto">
            <a:xfrm>
              <a:off x="2512" y="392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8555" name="Picture 11" descr="IMG_05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76400"/>
            <a:ext cx="33274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8556" name="Picture 12" descr="IMG_0537_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36950"/>
            <a:ext cx="2811463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6705600" cy="762000"/>
          </a:xfrm>
        </p:spPr>
        <p:txBody>
          <a:bodyPr/>
          <a:lstStyle/>
          <a:p>
            <a:r>
              <a:rPr lang="en-US"/>
              <a:t>CS Education Projects</a:t>
            </a:r>
          </a:p>
        </p:txBody>
      </p:sp>
      <p:sp>
        <p:nvSpPr>
          <p:cNvPr id="748549" name="Rectangle 5"/>
          <p:cNvSpPr>
            <a:spLocks noChangeArrowheads="1"/>
          </p:cNvSpPr>
          <p:nvPr/>
        </p:nvSpPr>
        <p:spPr bwMode="auto">
          <a:xfrm>
            <a:off x="2362200" y="1219200"/>
            <a:ext cx="6553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6000" b="0">
                <a:solidFill>
                  <a:srgbClr val="F9869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lk VAG Rounded Black" pitchFamily="-125" charset="0"/>
              </a:rPr>
              <a:t> inesthetic</a:t>
            </a:r>
            <a:r>
              <a:rPr lang="en-US" sz="60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  <a:t/>
            </a:r>
            <a:br>
              <a:rPr lang="en-US" sz="60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</a:br>
            <a:r>
              <a:rPr lang="en-US" sz="88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  <a:t/>
            </a:r>
            <a:br>
              <a:rPr lang="en-US" sz="88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</a:br>
            <a:r>
              <a:rPr lang="en-US" sz="6000" b="0">
                <a:solidFill>
                  <a:srgbClr val="95E883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lk VAG Rounded Black" pitchFamily="-125" charset="0"/>
              </a:rPr>
              <a:t>earning</a:t>
            </a:r>
            <a:r>
              <a:rPr lang="en-US" sz="60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  <a:t/>
            </a:r>
            <a:br>
              <a:rPr lang="en-US" sz="60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</a:br>
            <a:r>
              <a:rPr lang="en-US" sz="60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  <a:t/>
            </a:r>
            <a:br>
              <a:rPr lang="en-US" sz="60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</a:br>
            <a:r>
              <a:rPr lang="en-US" sz="2800" b="0">
                <a:effectLst>
                  <a:outerShdw blurRad="38100" dist="38100" dir="2700000" algn="tl">
                    <a:srgbClr val="336699"/>
                  </a:outerShdw>
                </a:effectLst>
                <a:latin typeface="Blk VAG Rounded Black" pitchFamily="-125" charset="0"/>
              </a:rPr>
              <a:t> </a:t>
            </a:r>
            <a:r>
              <a:rPr lang="en-US" sz="6000" b="0">
                <a:solidFill>
                  <a:srgbClr val="83B9E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Blk VAG Rounded Black" pitchFamily="-125" charset="0"/>
              </a:rPr>
              <a:t>ctivities</a:t>
            </a:r>
            <a:endParaRPr lang="en-US" sz="5400">
              <a:effectLst>
                <a:outerShdw blurRad="38100" dist="38100" dir="2700000" algn="tl">
                  <a:srgbClr val="336699"/>
                </a:outerShdw>
              </a:effectLst>
            </a:endParaRPr>
          </a:p>
        </p:txBody>
      </p:sp>
      <p:pic>
        <p:nvPicPr>
          <p:cNvPr id="7485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33400"/>
            <a:ext cx="2544763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93928" name="Rectangle 8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93929" name="Oval 9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593930" name="Rectangle 10"/>
          <p:cNvSpPr>
            <a:spLocks noChangeArrowheads="1"/>
          </p:cNvSpPr>
          <p:nvPr/>
        </p:nvSpPr>
        <p:spPr bwMode="auto">
          <a:xfrm>
            <a:off x="49530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3931" name="Rectangle 11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93938" name="Rectangle 18"/>
          <p:cNvSpPr>
            <a:spLocks noChangeArrowheads="1"/>
          </p:cNvSpPr>
          <p:nvPr/>
        </p:nvSpPr>
        <p:spPr bwMode="auto">
          <a:xfrm>
            <a:off x="49530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93939" name="Rectangle 19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93940" name="Rectangle 20"/>
          <p:cNvSpPr>
            <a:spLocks noChangeArrowheads="1"/>
          </p:cNvSpPr>
          <p:nvPr/>
        </p:nvSpPr>
        <p:spPr bwMode="auto">
          <a:xfrm>
            <a:off x="49530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93941" name="Rectangle 21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93946" name="Rectangle 26"/>
          <p:cNvSpPr>
            <a:spLocks noChangeArrowheads="1"/>
          </p:cNvSpPr>
          <p:nvPr/>
        </p:nvSpPr>
        <p:spPr bwMode="auto">
          <a:xfrm>
            <a:off x="49530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593976" name="Oval 56"/>
          <p:cNvSpPr>
            <a:spLocks noChangeArrowheads="1"/>
          </p:cNvSpPr>
          <p:nvPr/>
        </p:nvSpPr>
        <p:spPr bwMode="auto">
          <a:xfrm>
            <a:off x="58674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77" name="Oval 57"/>
          <p:cNvSpPr>
            <a:spLocks noChangeArrowheads="1"/>
          </p:cNvSpPr>
          <p:nvPr/>
        </p:nvSpPr>
        <p:spPr bwMode="auto">
          <a:xfrm>
            <a:off x="58674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78" name="Oval 58"/>
          <p:cNvSpPr>
            <a:spLocks noChangeArrowheads="1"/>
          </p:cNvSpPr>
          <p:nvPr/>
        </p:nvSpPr>
        <p:spPr bwMode="auto">
          <a:xfrm>
            <a:off x="58674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79" name="Oval 59"/>
          <p:cNvSpPr>
            <a:spLocks noChangeArrowheads="1"/>
          </p:cNvSpPr>
          <p:nvPr/>
        </p:nvSpPr>
        <p:spPr bwMode="auto">
          <a:xfrm>
            <a:off x="58674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80" name="Oval 60"/>
          <p:cNvSpPr>
            <a:spLocks noChangeArrowheads="1"/>
          </p:cNvSpPr>
          <p:nvPr/>
        </p:nvSpPr>
        <p:spPr bwMode="auto">
          <a:xfrm>
            <a:off x="5867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97" name="Oval 77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98" name="Oval 78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99" name="Oval 79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4000" name="Oval 80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4011" name="Rectangle 91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2" name="Rectangle 92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3" name="Rectangle 93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4" name="Rectangle 94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5" name="Rectangle 95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6" name="Rectangle 96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7" name="Rectangle 97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8" name="Rectangle 98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14405" name="Rectangle 5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grpSp>
        <p:nvGrpSpPr>
          <p:cNvPr id="614425" name="Group 25"/>
          <p:cNvGrpSpPr>
            <a:grpSpLocks/>
          </p:cNvGrpSpPr>
          <p:nvPr/>
        </p:nvGrpSpPr>
        <p:grpSpPr bwMode="auto">
          <a:xfrm>
            <a:off x="152400" y="6350000"/>
            <a:ext cx="939800" cy="508000"/>
            <a:chOff x="96" y="4000"/>
            <a:chExt cx="592" cy="320"/>
          </a:xfrm>
        </p:grpSpPr>
        <p:sp>
          <p:nvSpPr>
            <p:cNvPr id="614407" name="Rectangle 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08" name="Oval 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4412" name="Rectangle 12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4414" name="Rectangle 14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4416" name="Oval 16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17" name="Oval 17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18" name="Oval 18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14439" name="Group 39"/>
          <p:cNvGrpSpPr>
            <a:grpSpLocks/>
          </p:cNvGrpSpPr>
          <p:nvPr/>
        </p:nvGrpSpPr>
        <p:grpSpPr bwMode="auto">
          <a:xfrm>
            <a:off x="1219200" y="4749800"/>
            <a:ext cx="1295400" cy="508000"/>
            <a:chOff x="768" y="2992"/>
            <a:chExt cx="816" cy="320"/>
          </a:xfrm>
        </p:grpSpPr>
        <p:sp>
          <p:nvSpPr>
            <p:cNvPr id="614413" name="Rectangle 13"/>
            <p:cNvSpPr>
              <a:spLocks noChangeArrowheads="1"/>
            </p:cNvSpPr>
            <p:nvPr/>
          </p:nvSpPr>
          <p:spPr bwMode="auto">
            <a:xfrm>
              <a:off x="768" y="2992"/>
              <a:ext cx="67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614419" name="Oval 19"/>
            <p:cNvSpPr>
              <a:spLocks noChangeArrowheads="1"/>
            </p:cNvSpPr>
            <p:nvPr/>
          </p:nvSpPr>
          <p:spPr bwMode="auto">
            <a:xfrm>
              <a:off x="1344" y="3168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grpSp>
        <p:nvGrpSpPr>
          <p:cNvPr id="614438" name="Group 38"/>
          <p:cNvGrpSpPr>
            <a:grpSpLocks/>
          </p:cNvGrpSpPr>
          <p:nvPr/>
        </p:nvGrpSpPr>
        <p:grpSpPr bwMode="auto">
          <a:xfrm>
            <a:off x="1219200" y="4205288"/>
            <a:ext cx="1295400" cy="508000"/>
            <a:chOff x="768" y="2656"/>
            <a:chExt cx="816" cy="320"/>
          </a:xfrm>
        </p:grpSpPr>
        <p:sp>
          <p:nvSpPr>
            <p:cNvPr id="614415" name="Rectangle 15"/>
            <p:cNvSpPr>
              <a:spLocks noChangeArrowheads="1"/>
            </p:cNvSpPr>
            <p:nvPr/>
          </p:nvSpPr>
          <p:spPr bwMode="auto">
            <a:xfrm>
              <a:off x="768" y="2656"/>
              <a:ext cx="67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614420" name="Oval 20"/>
            <p:cNvSpPr>
              <a:spLocks noChangeArrowheads="1"/>
            </p:cNvSpPr>
            <p:nvPr/>
          </p:nvSpPr>
          <p:spPr bwMode="auto">
            <a:xfrm>
              <a:off x="1344" y="2832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sp>
        <p:nvSpPr>
          <p:cNvPr id="614421" name="Oval 21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4422" name="Oval 22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23" name="Oval 23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4424" name="Oval 24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4426" name="Group 26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14427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28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29" name="Group 29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14430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1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32" name="Group 32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14433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4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35" name="Group 35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14436" name="Rectangle 3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7" name="Oval 3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4440" name="Rectangle 40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1" name="Rectangle 41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2" name="Rectangle 42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3" name="Rectangle 43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4" name="Rectangle 44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5" name="Rectangle 45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6" name="Rectangle 46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7" name="Rectangle 47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8" name="Rectangle 48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9" name="Rectangle 49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54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6455" name="Rectangle 7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456" name="Oval 8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457" name="Rectangle 9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58" name="Rectangle 10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6459" name="Rectangle 11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6460" name="Rectangle 12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6461" name="Rectangle 13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6462" name="Rectangle 14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6463" name="Rectangle 15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16464" name="Oval 16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65" name="Oval 17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66" name="Oval 18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7" name="Oval 19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8" name="Oval 20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9" name="Oval 21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70" name="Oval 22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71" name="Oval 23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72" name="Oval 24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474" name="Group 26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16475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76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77" name="Group 29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16478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79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80" name="Group 32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16481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82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83" name="Group 35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16484" name="Rectangle 3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85" name="Oval 3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486" name="Rectangle 38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87" name="Rectangle 39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488" name="Oval 40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489" name="Rectangle 41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93" name="Oval 45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94" name="Oval 46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498" name="Group 50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16499" name="Rectangle 51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500" name="Oval 52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512" name="AutoShape 6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16513" name="AutoShape 6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16522" name="Rectangle 74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523" name="Rectangle 75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524" name="Oval 76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525" name="Rectangle 77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526" name="Oval 78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527" name="Oval 79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528" name="Group 80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16529" name="Rectangle 81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530" name="Oval 82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531" name="AutoShape 83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16532" name="AutoShape 84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16542" name="Rectangle 94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3" name="Rectangle 95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4" name="Rectangle 96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5" name="Rectangle 97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6" name="Rectangle 98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7" name="Rectangle 99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8" name="Rectangle 100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9" name="Rectangle 101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50" name="Rectangle 102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51" name="Rectangle 103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46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47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48" name="Rectangle 8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649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4650" name="Rectangle 10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651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4652" name="Rectangle 12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653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4654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55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56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7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8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9" name="Oval 19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60" name="Oval 20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61" name="Oval 21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62" name="Oval 22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63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4664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65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66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4667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68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69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4670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71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72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4673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74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75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76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77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78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79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80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81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4682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83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84" name="AutoShape 4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4685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4686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87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88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89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90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91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92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4693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94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95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4696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4697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698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699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0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1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2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3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4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5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6" name="Rectangle 66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7" name="Oval 67"/>
          <p:cNvSpPr>
            <a:spLocks noChangeArrowheads="1"/>
          </p:cNvSpPr>
          <p:nvPr/>
        </p:nvSpPr>
        <p:spPr bwMode="auto">
          <a:xfrm>
            <a:off x="68437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4708" name="Rectangle 68"/>
          <p:cNvSpPr>
            <a:spLocks noChangeArrowheads="1"/>
          </p:cNvSpPr>
          <p:nvPr/>
        </p:nvSpPr>
        <p:spPr bwMode="auto">
          <a:xfrm>
            <a:off x="6248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709" name="Rectangle 69"/>
          <p:cNvSpPr>
            <a:spLocks noChangeArrowheads="1"/>
          </p:cNvSpPr>
          <p:nvPr/>
        </p:nvSpPr>
        <p:spPr bwMode="auto">
          <a:xfrm>
            <a:off x="62484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710" name="Rectangle 70"/>
          <p:cNvSpPr>
            <a:spLocks noChangeArrowheads="1"/>
          </p:cNvSpPr>
          <p:nvPr/>
        </p:nvSpPr>
        <p:spPr bwMode="auto">
          <a:xfrm>
            <a:off x="62484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711" name="Rectangle 71"/>
          <p:cNvSpPr>
            <a:spLocks noChangeArrowheads="1"/>
          </p:cNvSpPr>
          <p:nvPr/>
        </p:nvSpPr>
        <p:spPr bwMode="auto">
          <a:xfrm>
            <a:off x="6248400" y="1981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712" name="Oval 72"/>
          <p:cNvSpPr>
            <a:spLocks noChangeArrowheads="1"/>
          </p:cNvSpPr>
          <p:nvPr/>
        </p:nvSpPr>
        <p:spPr bwMode="auto">
          <a:xfrm>
            <a:off x="6858000" y="2260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713" name="Oval 73"/>
          <p:cNvSpPr>
            <a:spLocks noChangeArrowheads="1"/>
          </p:cNvSpPr>
          <p:nvPr/>
        </p:nvSpPr>
        <p:spPr bwMode="auto">
          <a:xfrm>
            <a:off x="68580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714" name="Oval 74"/>
          <p:cNvSpPr>
            <a:spLocks noChangeArrowheads="1"/>
          </p:cNvSpPr>
          <p:nvPr/>
        </p:nvSpPr>
        <p:spPr bwMode="auto">
          <a:xfrm>
            <a:off x="68580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715" name="Oval 75"/>
          <p:cNvSpPr>
            <a:spLocks noChangeArrowheads="1"/>
          </p:cNvSpPr>
          <p:nvPr/>
        </p:nvSpPr>
        <p:spPr bwMode="auto">
          <a:xfrm>
            <a:off x="68580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716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17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18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19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20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21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22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23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4572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694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695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696" name="Rectangle 8"/>
          <p:cNvSpPr>
            <a:spLocks noChangeArrowheads="1"/>
          </p:cNvSpPr>
          <p:nvPr/>
        </p:nvSpPr>
        <p:spPr bwMode="auto">
          <a:xfrm>
            <a:off x="45720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697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6698" name="Rectangle 10"/>
          <p:cNvSpPr>
            <a:spLocks noChangeArrowheads="1"/>
          </p:cNvSpPr>
          <p:nvPr/>
        </p:nvSpPr>
        <p:spPr bwMode="auto">
          <a:xfrm>
            <a:off x="45720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699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6700" name="Rectangle 12"/>
          <p:cNvSpPr>
            <a:spLocks noChangeArrowheads="1"/>
          </p:cNvSpPr>
          <p:nvPr/>
        </p:nvSpPr>
        <p:spPr bwMode="auto">
          <a:xfrm>
            <a:off x="45720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01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6702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3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4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5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6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7" name="Oval 19"/>
          <p:cNvSpPr>
            <a:spLocks noChangeArrowheads="1"/>
          </p:cNvSpPr>
          <p:nvPr/>
        </p:nvSpPr>
        <p:spPr bwMode="auto">
          <a:xfrm>
            <a:off x="5181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8" name="Oval 20"/>
          <p:cNvSpPr>
            <a:spLocks noChangeArrowheads="1"/>
          </p:cNvSpPr>
          <p:nvPr/>
        </p:nvSpPr>
        <p:spPr bwMode="auto">
          <a:xfrm>
            <a:off x="5181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9" name="Oval 21"/>
          <p:cNvSpPr>
            <a:spLocks noChangeArrowheads="1"/>
          </p:cNvSpPr>
          <p:nvPr/>
        </p:nvSpPr>
        <p:spPr bwMode="auto">
          <a:xfrm>
            <a:off x="5181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10" name="Oval 22"/>
          <p:cNvSpPr>
            <a:spLocks noChangeArrowheads="1"/>
          </p:cNvSpPr>
          <p:nvPr/>
        </p:nvSpPr>
        <p:spPr bwMode="auto">
          <a:xfrm>
            <a:off x="5181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11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3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14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6715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6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17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9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20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6721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22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23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24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725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726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27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28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29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6730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31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32" name="AutoShape 4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6733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6734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35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736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737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38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39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40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6741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42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43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6744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6745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46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47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48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49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0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1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2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3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4" name="Rectangle 66"/>
          <p:cNvSpPr>
            <a:spLocks noChangeArrowheads="1"/>
          </p:cNvSpPr>
          <p:nvPr/>
        </p:nvSpPr>
        <p:spPr bwMode="auto">
          <a:xfrm>
            <a:off x="4572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5" name="Oval 67"/>
          <p:cNvSpPr>
            <a:spLocks noChangeArrowheads="1"/>
          </p:cNvSpPr>
          <p:nvPr/>
        </p:nvSpPr>
        <p:spPr bwMode="auto">
          <a:xfrm>
            <a:off x="51673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6756" name="Rectangle 68"/>
          <p:cNvSpPr>
            <a:spLocks noChangeArrowheads="1"/>
          </p:cNvSpPr>
          <p:nvPr/>
        </p:nvSpPr>
        <p:spPr bwMode="auto">
          <a:xfrm>
            <a:off x="4572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757" name="Rectangle 69"/>
          <p:cNvSpPr>
            <a:spLocks noChangeArrowheads="1"/>
          </p:cNvSpPr>
          <p:nvPr/>
        </p:nvSpPr>
        <p:spPr bwMode="auto">
          <a:xfrm>
            <a:off x="45720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58" name="Rectangle 70"/>
          <p:cNvSpPr>
            <a:spLocks noChangeArrowheads="1"/>
          </p:cNvSpPr>
          <p:nvPr/>
        </p:nvSpPr>
        <p:spPr bwMode="auto">
          <a:xfrm>
            <a:off x="45720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759" name="Rectangle 71"/>
          <p:cNvSpPr>
            <a:spLocks noChangeArrowheads="1"/>
          </p:cNvSpPr>
          <p:nvPr/>
        </p:nvSpPr>
        <p:spPr bwMode="auto">
          <a:xfrm>
            <a:off x="4572000" y="1981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60" name="Oval 72"/>
          <p:cNvSpPr>
            <a:spLocks noChangeArrowheads="1"/>
          </p:cNvSpPr>
          <p:nvPr/>
        </p:nvSpPr>
        <p:spPr bwMode="auto">
          <a:xfrm>
            <a:off x="5181600" y="2260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61" name="Oval 73"/>
          <p:cNvSpPr>
            <a:spLocks noChangeArrowheads="1"/>
          </p:cNvSpPr>
          <p:nvPr/>
        </p:nvSpPr>
        <p:spPr bwMode="auto">
          <a:xfrm>
            <a:off x="51816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62" name="Oval 74"/>
          <p:cNvSpPr>
            <a:spLocks noChangeArrowheads="1"/>
          </p:cNvSpPr>
          <p:nvPr/>
        </p:nvSpPr>
        <p:spPr bwMode="auto">
          <a:xfrm>
            <a:off x="5181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63" name="Oval 75"/>
          <p:cNvSpPr>
            <a:spLocks noChangeArrowheads="1"/>
          </p:cNvSpPr>
          <p:nvPr/>
        </p:nvSpPr>
        <p:spPr bwMode="auto">
          <a:xfrm>
            <a:off x="51816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64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5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66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7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68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9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70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71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32766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42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43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44" name="Rectangle 8"/>
          <p:cNvSpPr>
            <a:spLocks noChangeArrowheads="1"/>
          </p:cNvSpPr>
          <p:nvPr/>
        </p:nvSpPr>
        <p:spPr bwMode="auto">
          <a:xfrm>
            <a:off x="3276600" y="5816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745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8746" name="Rectangle 10"/>
          <p:cNvSpPr>
            <a:spLocks noChangeArrowheads="1"/>
          </p:cNvSpPr>
          <p:nvPr/>
        </p:nvSpPr>
        <p:spPr bwMode="auto">
          <a:xfrm>
            <a:off x="3276600" y="5283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747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8748" name="Rectangle 12"/>
          <p:cNvSpPr>
            <a:spLocks noChangeArrowheads="1"/>
          </p:cNvSpPr>
          <p:nvPr/>
        </p:nvSpPr>
        <p:spPr bwMode="auto">
          <a:xfrm>
            <a:off x="3276600" y="474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749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8750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1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2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3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4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5" name="Oval 19"/>
          <p:cNvSpPr>
            <a:spLocks noChangeArrowheads="1"/>
          </p:cNvSpPr>
          <p:nvPr/>
        </p:nvSpPr>
        <p:spPr bwMode="auto">
          <a:xfrm>
            <a:off x="3886200" y="5029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6" name="Oval 20"/>
          <p:cNvSpPr>
            <a:spLocks noChangeArrowheads="1"/>
          </p:cNvSpPr>
          <p:nvPr/>
        </p:nvSpPr>
        <p:spPr bwMode="auto">
          <a:xfrm>
            <a:off x="3886200" y="556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7" name="Oval 21"/>
          <p:cNvSpPr>
            <a:spLocks noChangeArrowheads="1"/>
          </p:cNvSpPr>
          <p:nvPr/>
        </p:nvSpPr>
        <p:spPr bwMode="auto">
          <a:xfrm>
            <a:off x="3886200" y="6096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8" name="Oval 22"/>
          <p:cNvSpPr>
            <a:spLocks noChangeArrowheads="1"/>
          </p:cNvSpPr>
          <p:nvPr/>
        </p:nvSpPr>
        <p:spPr bwMode="auto">
          <a:xfrm>
            <a:off x="3886200" y="6629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59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8760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1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2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8763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4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5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8766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7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8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8769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70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71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72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73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74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75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76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77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8778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79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80" name="AutoShape 44"/>
          <p:cNvSpPr>
            <a:spLocks noChangeArrowheads="1"/>
          </p:cNvSpPr>
          <p:nvPr/>
        </p:nvSpPr>
        <p:spPr bwMode="auto">
          <a:xfrm>
            <a:off x="2590800" y="300513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8781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8782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83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84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85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86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88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8789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90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91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8792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8793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4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5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6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7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8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9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00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01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02" name="Rectangle 66"/>
          <p:cNvSpPr>
            <a:spLocks noChangeArrowheads="1"/>
          </p:cNvSpPr>
          <p:nvPr/>
        </p:nvSpPr>
        <p:spPr bwMode="auto">
          <a:xfrm>
            <a:off x="32766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03" name="Oval 67"/>
          <p:cNvSpPr>
            <a:spLocks noChangeArrowheads="1"/>
          </p:cNvSpPr>
          <p:nvPr/>
        </p:nvSpPr>
        <p:spPr bwMode="auto">
          <a:xfrm>
            <a:off x="38719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8804" name="Rectangle 68"/>
          <p:cNvSpPr>
            <a:spLocks noChangeArrowheads="1"/>
          </p:cNvSpPr>
          <p:nvPr/>
        </p:nvSpPr>
        <p:spPr bwMode="auto">
          <a:xfrm>
            <a:off x="3276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805" name="Rectangle 69"/>
          <p:cNvSpPr>
            <a:spLocks noChangeArrowheads="1"/>
          </p:cNvSpPr>
          <p:nvPr/>
        </p:nvSpPr>
        <p:spPr bwMode="auto">
          <a:xfrm>
            <a:off x="32766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806" name="Rectangle 70"/>
          <p:cNvSpPr>
            <a:spLocks noChangeArrowheads="1"/>
          </p:cNvSpPr>
          <p:nvPr/>
        </p:nvSpPr>
        <p:spPr bwMode="auto">
          <a:xfrm>
            <a:off x="32766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807" name="Rectangle 71"/>
          <p:cNvSpPr>
            <a:spLocks noChangeArrowheads="1"/>
          </p:cNvSpPr>
          <p:nvPr/>
        </p:nvSpPr>
        <p:spPr bwMode="auto">
          <a:xfrm>
            <a:off x="3276600" y="1981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808" name="Oval 72"/>
          <p:cNvSpPr>
            <a:spLocks noChangeArrowheads="1"/>
          </p:cNvSpPr>
          <p:nvPr/>
        </p:nvSpPr>
        <p:spPr bwMode="auto">
          <a:xfrm>
            <a:off x="3886200" y="2260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809" name="Oval 73"/>
          <p:cNvSpPr>
            <a:spLocks noChangeArrowheads="1"/>
          </p:cNvSpPr>
          <p:nvPr/>
        </p:nvSpPr>
        <p:spPr bwMode="auto">
          <a:xfrm>
            <a:off x="38862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810" name="Oval 74"/>
          <p:cNvSpPr>
            <a:spLocks noChangeArrowheads="1"/>
          </p:cNvSpPr>
          <p:nvPr/>
        </p:nvSpPr>
        <p:spPr bwMode="auto">
          <a:xfrm>
            <a:off x="38862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811" name="Oval 75"/>
          <p:cNvSpPr>
            <a:spLocks noChangeArrowheads="1"/>
          </p:cNvSpPr>
          <p:nvPr/>
        </p:nvSpPr>
        <p:spPr bwMode="auto">
          <a:xfrm>
            <a:off x="3886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812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3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4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5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6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7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8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9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0797" name="Rectangle 1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0802" name="Oval 18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0816" name="Group 32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0817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0818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0819" name="Rectangle 35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20" name="Rectangle 36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0821" name="Oval 37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0822" name="Rectangle 38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23" name="Oval 39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24" name="Oval 40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0825" name="Group 41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0826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0827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0828" name="AutoShape 44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0829" name="AutoShape 45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0830" name="Rectangle 46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31" name="Rectangle 47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0832" name="Oval 48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0834" name="Oval 50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40" name="AutoShape 56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0849" name="Rectangle 65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50" name="Rectangle 66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51" name="Oval 67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0852" name="Rectangle 68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0853" name="Rectangle 69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0854" name="Rectangle 70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0857" name="Oval 73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58" name="Oval 74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0859" name="Oval 75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60" name="Rectangle 76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1" name="Rectangle 77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62" name="Rectangle 78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3" name="Rectangle 79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64" name="Rectangle 80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5" name="Rectangle 81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2836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2837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2838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839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840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41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42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43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44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45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2846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2847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848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849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50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51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52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53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54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55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56" name="Rectangle 24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57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58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2859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60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2861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62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63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2864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65" name="Rectangle 33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66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67" name="Rectangle 35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68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69" name="Rectangle 37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70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71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72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73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74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75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76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77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78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79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80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81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2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83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84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5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86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87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88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9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90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91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2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93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94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95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6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97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98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9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900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901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02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03" name="Rectangle 71"/>
          <p:cNvSpPr>
            <a:spLocks noChangeArrowheads="1"/>
          </p:cNvSpPr>
          <p:nvPr/>
        </p:nvSpPr>
        <p:spPr bwMode="auto">
          <a:xfrm>
            <a:off x="7239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4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5" name="Rectangle 73"/>
          <p:cNvSpPr>
            <a:spLocks noChangeArrowheads="1"/>
          </p:cNvSpPr>
          <p:nvPr/>
        </p:nvSpPr>
        <p:spPr bwMode="auto">
          <a:xfrm>
            <a:off x="7239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6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7" name="Rectangle 75"/>
          <p:cNvSpPr>
            <a:spLocks noChangeArrowheads="1"/>
          </p:cNvSpPr>
          <p:nvPr/>
        </p:nvSpPr>
        <p:spPr bwMode="auto">
          <a:xfrm>
            <a:off x="72390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8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9" name="Rectangle 77"/>
          <p:cNvSpPr>
            <a:spLocks noChangeArrowheads="1"/>
          </p:cNvSpPr>
          <p:nvPr/>
        </p:nvSpPr>
        <p:spPr bwMode="auto">
          <a:xfrm>
            <a:off x="72390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10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11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912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913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914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915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916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2917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2918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919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920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21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22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923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2924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2925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926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2927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2928" name="Rectangle 96"/>
          <p:cNvSpPr>
            <a:spLocks noChangeArrowheads="1"/>
          </p:cNvSpPr>
          <p:nvPr/>
        </p:nvSpPr>
        <p:spPr bwMode="auto">
          <a:xfrm>
            <a:off x="72390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29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30" name="Rectangle 98"/>
          <p:cNvSpPr>
            <a:spLocks noChangeArrowheads="1"/>
          </p:cNvSpPr>
          <p:nvPr/>
        </p:nvSpPr>
        <p:spPr bwMode="auto">
          <a:xfrm>
            <a:off x="72390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31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4884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4885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4886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887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889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890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891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892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893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4894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4895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896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897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898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899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00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01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02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03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04" name="Rectangle 24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05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06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07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08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4909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10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11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4912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13" name="Rectangle 33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4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5" name="Rectangle 35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6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7" name="Rectangle 37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8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9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20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21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22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23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24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25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26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27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28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29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0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31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32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3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34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35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36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7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38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39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0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41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42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43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4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5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46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7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8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9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50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51" name="Rectangle 71"/>
          <p:cNvSpPr>
            <a:spLocks noChangeArrowheads="1"/>
          </p:cNvSpPr>
          <p:nvPr/>
        </p:nvSpPr>
        <p:spPr bwMode="auto">
          <a:xfrm>
            <a:off x="7239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2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3" name="Rectangle 73"/>
          <p:cNvSpPr>
            <a:spLocks noChangeArrowheads="1"/>
          </p:cNvSpPr>
          <p:nvPr/>
        </p:nvSpPr>
        <p:spPr bwMode="auto">
          <a:xfrm>
            <a:off x="7239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4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5" name="Rectangle 75"/>
          <p:cNvSpPr>
            <a:spLocks noChangeArrowheads="1"/>
          </p:cNvSpPr>
          <p:nvPr/>
        </p:nvSpPr>
        <p:spPr bwMode="auto">
          <a:xfrm>
            <a:off x="72390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6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7" name="Rectangle 77"/>
          <p:cNvSpPr>
            <a:spLocks noChangeArrowheads="1"/>
          </p:cNvSpPr>
          <p:nvPr/>
        </p:nvSpPr>
        <p:spPr bwMode="auto">
          <a:xfrm>
            <a:off x="72390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8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9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60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61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62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63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64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4965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4966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967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968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69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70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71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4972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4973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74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4975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4976" name="Rectangle 96"/>
          <p:cNvSpPr>
            <a:spLocks noChangeArrowheads="1"/>
          </p:cNvSpPr>
          <p:nvPr/>
        </p:nvSpPr>
        <p:spPr bwMode="auto">
          <a:xfrm>
            <a:off x="72390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77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78" name="Rectangle 98"/>
          <p:cNvSpPr>
            <a:spLocks noChangeArrowheads="1"/>
          </p:cNvSpPr>
          <p:nvPr/>
        </p:nvSpPr>
        <p:spPr bwMode="auto">
          <a:xfrm>
            <a:off x="72390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79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80" name="Oval 100"/>
          <p:cNvSpPr>
            <a:spLocks noChangeArrowheads="1"/>
          </p:cNvSpPr>
          <p:nvPr/>
        </p:nvSpPr>
        <p:spPr bwMode="auto">
          <a:xfrm>
            <a:off x="77724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1" name="Oval 101"/>
          <p:cNvSpPr>
            <a:spLocks noChangeArrowheads="1"/>
          </p:cNvSpPr>
          <p:nvPr/>
        </p:nvSpPr>
        <p:spPr bwMode="auto">
          <a:xfrm>
            <a:off x="77724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2" name="Oval 102"/>
          <p:cNvSpPr>
            <a:spLocks noChangeArrowheads="1"/>
          </p:cNvSpPr>
          <p:nvPr/>
        </p:nvSpPr>
        <p:spPr bwMode="auto">
          <a:xfrm>
            <a:off x="77724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3" name="Oval 103"/>
          <p:cNvSpPr>
            <a:spLocks noChangeArrowheads="1"/>
          </p:cNvSpPr>
          <p:nvPr/>
        </p:nvSpPr>
        <p:spPr bwMode="auto">
          <a:xfrm>
            <a:off x="77724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4" name="Oval 104"/>
          <p:cNvSpPr>
            <a:spLocks noChangeArrowheads="1"/>
          </p:cNvSpPr>
          <p:nvPr/>
        </p:nvSpPr>
        <p:spPr bwMode="auto">
          <a:xfrm>
            <a:off x="77724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5" name="Oval 105"/>
          <p:cNvSpPr>
            <a:spLocks noChangeArrowheads="1"/>
          </p:cNvSpPr>
          <p:nvPr/>
        </p:nvSpPr>
        <p:spPr bwMode="auto">
          <a:xfrm>
            <a:off x="7772400" y="304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6" name="Oval 106"/>
          <p:cNvSpPr>
            <a:spLocks noChangeArrowheads="1"/>
          </p:cNvSpPr>
          <p:nvPr/>
        </p:nvSpPr>
        <p:spPr bwMode="auto">
          <a:xfrm>
            <a:off x="7772400" y="2438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7" name="Oval 107"/>
          <p:cNvSpPr>
            <a:spLocks noChangeArrowheads="1"/>
          </p:cNvSpPr>
          <p:nvPr/>
        </p:nvSpPr>
        <p:spPr bwMode="auto">
          <a:xfrm>
            <a:off x="7772400" y="1905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8" name="Oval 108"/>
          <p:cNvSpPr>
            <a:spLocks noChangeArrowheads="1"/>
          </p:cNvSpPr>
          <p:nvPr/>
        </p:nvSpPr>
        <p:spPr bwMode="auto">
          <a:xfrm>
            <a:off x="7772400" y="1295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9" name="Oval 109"/>
          <p:cNvSpPr>
            <a:spLocks noChangeArrowheads="1"/>
          </p:cNvSpPr>
          <p:nvPr/>
        </p:nvSpPr>
        <p:spPr bwMode="auto">
          <a:xfrm>
            <a:off x="77724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6932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6933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6934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6935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37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38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39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40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41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6942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6943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6944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6945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46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47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48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49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50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51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52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53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54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6955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56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6957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58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59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6960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61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2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3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4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5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6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7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68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69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70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1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72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73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4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75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76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77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8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79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80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1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82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83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84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5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86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87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8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89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90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91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92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3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94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95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6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7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98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99" name="Rectangle 71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0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1" name="Rectangle 73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2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3" name="Rectangle 75"/>
          <p:cNvSpPr>
            <a:spLocks noChangeArrowheads="1"/>
          </p:cNvSpPr>
          <p:nvPr/>
        </p:nvSpPr>
        <p:spPr bwMode="auto">
          <a:xfrm>
            <a:off x="50292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4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5" name="Rectangle 77"/>
          <p:cNvSpPr>
            <a:spLocks noChangeArrowheads="1"/>
          </p:cNvSpPr>
          <p:nvPr/>
        </p:nvSpPr>
        <p:spPr bwMode="auto">
          <a:xfrm>
            <a:off x="5029200" y="220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6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7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7008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7009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7010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7011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7012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7013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7014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7015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7016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7017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7018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7019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7020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7021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7022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7023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7024" name="Rectangle 96"/>
          <p:cNvSpPr>
            <a:spLocks noChangeArrowheads="1"/>
          </p:cNvSpPr>
          <p:nvPr/>
        </p:nvSpPr>
        <p:spPr bwMode="auto">
          <a:xfrm>
            <a:off x="50292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25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26" name="Rectangle 98"/>
          <p:cNvSpPr>
            <a:spLocks noChangeArrowheads="1"/>
          </p:cNvSpPr>
          <p:nvPr/>
        </p:nvSpPr>
        <p:spPr bwMode="auto">
          <a:xfrm>
            <a:off x="50292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27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28" name="Oval 10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29" name="Oval 10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0" name="Oval 10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1" name="Oval 103"/>
          <p:cNvSpPr>
            <a:spLocks noChangeArrowheads="1"/>
          </p:cNvSpPr>
          <p:nvPr/>
        </p:nvSpPr>
        <p:spPr bwMode="auto">
          <a:xfrm>
            <a:off x="5562600" y="4267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2" name="Oval 10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3" name="Oval 105"/>
          <p:cNvSpPr>
            <a:spLocks noChangeArrowheads="1"/>
          </p:cNvSpPr>
          <p:nvPr/>
        </p:nvSpPr>
        <p:spPr bwMode="auto">
          <a:xfrm>
            <a:off x="5562600" y="304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4" name="Oval 106"/>
          <p:cNvSpPr>
            <a:spLocks noChangeArrowheads="1"/>
          </p:cNvSpPr>
          <p:nvPr/>
        </p:nvSpPr>
        <p:spPr bwMode="auto">
          <a:xfrm>
            <a:off x="5562600" y="2438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5" name="Oval 107"/>
          <p:cNvSpPr>
            <a:spLocks noChangeArrowheads="1"/>
          </p:cNvSpPr>
          <p:nvPr/>
        </p:nvSpPr>
        <p:spPr bwMode="auto">
          <a:xfrm>
            <a:off x="5562600" y="1905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6" name="Oval 108"/>
          <p:cNvSpPr>
            <a:spLocks noChangeArrowheads="1"/>
          </p:cNvSpPr>
          <p:nvPr/>
        </p:nvSpPr>
        <p:spPr bwMode="auto">
          <a:xfrm>
            <a:off x="5562600" y="1295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7" name="Oval 109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Motivation</a:t>
            </a:r>
            <a:endParaRPr lang="en-US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743200"/>
            <a:ext cx="7772400" cy="3657600"/>
          </a:xfrm>
        </p:spPr>
        <p:txBody>
          <a:bodyPr/>
          <a:lstStyle/>
          <a:p>
            <a:r>
              <a:rPr lang="en-US" sz="2800"/>
              <a:t>Programmers conventionally use keyboard</a:t>
            </a:r>
          </a:p>
          <a:p>
            <a:pPr lvl="1"/>
            <a:r>
              <a:rPr lang="en-US" sz="2400"/>
              <a:t>Long hours at keyboard leads to higher risk of RSI</a:t>
            </a:r>
          </a:p>
          <a:p>
            <a:r>
              <a:rPr lang="en-US" sz="2800"/>
              <a:t>Can speech-based programming be an alternative?</a:t>
            </a:r>
          </a:p>
          <a:p>
            <a:r>
              <a:rPr lang="en-US" sz="2800"/>
              <a:t>Combines an unambiguous domain (programming) with an inherently ambiguous input modality (speech)</a:t>
            </a:r>
          </a:p>
          <a:p>
            <a:pPr lvl="1"/>
            <a:r>
              <a:rPr lang="en-US" sz="2400"/>
              <a:t>Great for exploring ambiguity handling in a new context </a:t>
            </a:r>
            <a:r>
              <a:rPr lang="en-US" sz="2000"/>
              <a:t>(e.g. [Mankoff 00])</a:t>
            </a:r>
            <a:endParaRPr lang="en-US"/>
          </a:p>
        </p:txBody>
      </p:sp>
      <p:grpSp>
        <p:nvGrpSpPr>
          <p:cNvPr id="670730" name="Group 10"/>
          <p:cNvGrpSpPr>
            <a:grpSpLocks/>
          </p:cNvGrpSpPr>
          <p:nvPr/>
        </p:nvGrpSpPr>
        <p:grpSpPr bwMode="auto">
          <a:xfrm>
            <a:off x="1295400" y="1143000"/>
            <a:ext cx="6705600" cy="1450975"/>
            <a:chOff x="816" y="720"/>
            <a:chExt cx="4224" cy="914"/>
          </a:xfrm>
        </p:grpSpPr>
        <p:pic>
          <p:nvPicPr>
            <p:cNvPr id="670731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720"/>
              <a:ext cx="1176" cy="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0732" name="Rectangle 12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2412" y="816"/>
              <a:ext cx="2628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rgbClr val="004080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4080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4080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sz="1800" b="1">
                  <a:latin typeface="Courier New" panose="02070309020205020404" pitchFamily="49" charset="0"/>
                </a:rPr>
                <a:t>while (counter &lt; limit) {</a:t>
              </a:r>
            </a:p>
            <a:p>
              <a:pPr eaLnBrk="1" hangingPunct="1">
                <a:buFontTx/>
                <a:buNone/>
              </a:pPr>
              <a:r>
                <a:rPr lang="en-US" sz="1800" b="1">
                  <a:latin typeface="Courier New" panose="02070309020205020404" pitchFamily="49" charset="0"/>
                </a:rPr>
                <a:t>   </a:t>
              </a:r>
              <a:r>
                <a:rPr lang="en-US" sz="1800" b="1">
                  <a:latin typeface="Courier New" panose="02070309020205020404" pitchFamily="49" charset="0"/>
                  <a:sym typeface="Zapf Dingbats" pitchFamily="-125" charset="2"/>
                </a:rPr>
                <a:t></a:t>
              </a:r>
              <a:endParaRPr lang="en-US" sz="1800" b="1">
                <a:latin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sz="1800" b="1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670733" name="Rectangle 13"/>
            <p:cNvSpPr>
              <a:spLocks noChangeArrowheads="1"/>
            </p:cNvSpPr>
            <p:nvPr/>
          </p:nvSpPr>
          <p:spPr bwMode="auto">
            <a:xfrm>
              <a:off x="2364" y="768"/>
              <a:ext cx="2628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8980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8981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8982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8983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8984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85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8986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8987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88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8989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8990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8991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8992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8993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8994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8995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96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8997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8998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8999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9000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01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02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03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04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9005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06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07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9008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09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0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11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2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13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4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55" name="Rectangle 7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9056" name="Rectangle 8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9057" name="Oval 8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9058" name="Rectangle 8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9059" name="Oval 8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60" name="Oval 8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9061" name="Group 8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39062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9063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9064" name="AutoShape 8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9065" name="AutoShape 8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9066" name="Rectangle 9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67" name="Rectangle 9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9068" name="Oval 9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9069" name="Oval 9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70" name="AutoShape 9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9071" name="AutoShape 9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9072" name="Rectangle 9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73" name="Rectangle 97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74" name="Rectangle 9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75" name="Rectangle 99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76" name="Oval 10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77" name="Oval 10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78" name="Oval 10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3" name="Oval 107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4" name="Oval 108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5" name="Oval 109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1028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1029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1030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31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32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33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34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35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36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37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1038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41039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40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41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42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43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44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45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46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47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1048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49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50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51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52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1053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54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55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1056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57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58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59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60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61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62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63" name="Rectangle 3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64" name="Rectangle 4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65" name="Oval 4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66" name="Rectangle 4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67" name="Oval 4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68" name="Oval 4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1069" name="Group 4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41070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71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72" name="AutoShape 4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73" name="AutoShape 4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74" name="Rectangle 5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75" name="Rectangle 5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1076" name="Oval 5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1077" name="Oval 5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78" name="AutoShape 5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1079" name="AutoShape 5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1080" name="Rectangle 5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81" name="Rectangle 57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82" name="Rectangle 5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83" name="Rectangle 59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84" name="Oval 6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5" name="Oval 6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6" name="Oval 6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7" name="Oval 63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8" name="Oval 6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9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0" name="Oval 66"/>
          <p:cNvSpPr>
            <a:spLocks noChangeArrowheads="1"/>
          </p:cNvSpPr>
          <p:nvPr/>
        </p:nvSpPr>
        <p:spPr bwMode="auto">
          <a:xfrm>
            <a:off x="87630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1" name="Oval 67"/>
          <p:cNvSpPr>
            <a:spLocks noChangeArrowheads="1"/>
          </p:cNvSpPr>
          <p:nvPr/>
        </p:nvSpPr>
        <p:spPr bwMode="auto">
          <a:xfrm>
            <a:off x="87630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2" name="Oval 68"/>
          <p:cNvSpPr>
            <a:spLocks noChangeArrowheads="1"/>
          </p:cNvSpPr>
          <p:nvPr/>
        </p:nvSpPr>
        <p:spPr bwMode="auto">
          <a:xfrm>
            <a:off x="87630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3" name="Oval 69"/>
          <p:cNvSpPr>
            <a:spLocks noChangeArrowheads="1"/>
          </p:cNvSpPr>
          <p:nvPr/>
        </p:nvSpPr>
        <p:spPr bwMode="auto">
          <a:xfrm>
            <a:off x="87630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4" name="Oval 70"/>
          <p:cNvSpPr>
            <a:spLocks noChangeArrowheads="1"/>
          </p:cNvSpPr>
          <p:nvPr/>
        </p:nvSpPr>
        <p:spPr bwMode="auto">
          <a:xfrm>
            <a:off x="87630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3076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3077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3078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079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082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84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085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3086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43087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088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089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090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091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92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093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094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095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3096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097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098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099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00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3101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02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03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3104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05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06" name="Rectangle 34"/>
          <p:cNvSpPr>
            <a:spLocks noChangeArrowheads="1"/>
          </p:cNvSpPr>
          <p:nvPr/>
        </p:nvSpPr>
        <p:spPr bwMode="auto">
          <a:xfrm>
            <a:off x="6096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07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08" name="Rectangle 36"/>
          <p:cNvSpPr>
            <a:spLocks noChangeArrowheads="1"/>
          </p:cNvSpPr>
          <p:nvPr/>
        </p:nvSpPr>
        <p:spPr bwMode="auto">
          <a:xfrm>
            <a:off x="6096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09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10" name="Rectangle 38"/>
          <p:cNvSpPr>
            <a:spLocks noChangeArrowheads="1"/>
          </p:cNvSpPr>
          <p:nvPr/>
        </p:nvSpPr>
        <p:spPr bwMode="auto">
          <a:xfrm>
            <a:off x="6096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11" name="Rectangle 3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112" name="Rectangle 4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113" name="Oval 4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114" name="Rectangle 4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115" name="Oval 4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16" name="Oval 4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3117" name="Group 4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43118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119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120" name="AutoShape 4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121" name="AutoShape 4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122" name="Rectangle 5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23" name="Rectangle 5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3124" name="Oval 5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3125" name="Oval 5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26" name="AutoShape 5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3127" name="AutoShape 5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3128" name="Rectangle 5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29" name="Rectangle 57"/>
          <p:cNvSpPr>
            <a:spLocks noChangeArrowheads="1"/>
          </p:cNvSpPr>
          <p:nvPr/>
        </p:nvSpPr>
        <p:spPr bwMode="auto">
          <a:xfrm>
            <a:off x="6096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30" name="Rectangle 5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31" name="Rectangle 59"/>
          <p:cNvSpPr>
            <a:spLocks noChangeArrowheads="1"/>
          </p:cNvSpPr>
          <p:nvPr/>
        </p:nvSpPr>
        <p:spPr bwMode="auto">
          <a:xfrm>
            <a:off x="6096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32" name="Oval 6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3" name="Oval 6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4" name="Oval 6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5" name="Oval 63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6" name="Oval 6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7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38" name="Oval 66"/>
          <p:cNvSpPr>
            <a:spLocks noChangeArrowheads="1"/>
          </p:cNvSpPr>
          <p:nvPr/>
        </p:nvSpPr>
        <p:spPr bwMode="auto">
          <a:xfrm>
            <a:off x="66294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39" name="Oval 67"/>
          <p:cNvSpPr>
            <a:spLocks noChangeArrowheads="1"/>
          </p:cNvSpPr>
          <p:nvPr/>
        </p:nvSpPr>
        <p:spPr bwMode="auto">
          <a:xfrm>
            <a:off x="66294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0" name="Oval 68"/>
          <p:cNvSpPr>
            <a:spLocks noChangeArrowheads="1"/>
          </p:cNvSpPr>
          <p:nvPr/>
        </p:nvSpPr>
        <p:spPr bwMode="auto">
          <a:xfrm>
            <a:off x="66294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1" name="Oval 69"/>
          <p:cNvSpPr>
            <a:spLocks noChangeArrowheads="1"/>
          </p:cNvSpPr>
          <p:nvPr/>
        </p:nvSpPr>
        <p:spPr bwMode="auto">
          <a:xfrm>
            <a:off x="66294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2" name="Oval 70"/>
          <p:cNvSpPr>
            <a:spLocks noChangeArrowheads="1"/>
          </p:cNvSpPr>
          <p:nvPr/>
        </p:nvSpPr>
        <p:spPr bwMode="auto">
          <a:xfrm>
            <a:off x="66294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45123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5124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5125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5126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139" name="Rectangle 19"/>
          <p:cNvSpPr>
            <a:spLocks noChangeArrowheads="1"/>
          </p:cNvSpPr>
          <p:nvPr/>
        </p:nvSpPr>
        <p:spPr bwMode="auto">
          <a:xfrm>
            <a:off x="1219200" y="4202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40" name="Rectangle 20"/>
          <p:cNvSpPr>
            <a:spLocks noChangeArrowheads="1"/>
          </p:cNvSpPr>
          <p:nvPr/>
        </p:nvSpPr>
        <p:spPr bwMode="auto">
          <a:xfrm>
            <a:off x="152400" y="4202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41" name="Oval 21"/>
          <p:cNvSpPr>
            <a:spLocks noChangeArrowheads="1"/>
          </p:cNvSpPr>
          <p:nvPr/>
        </p:nvSpPr>
        <p:spPr bwMode="auto">
          <a:xfrm>
            <a:off x="711200" y="4481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42" name="Oval 22"/>
          <p:cNvSpPr>
            <a:spLocks noChangeArrowheads="1"/>
          </p:cNvSpPr>
          <p:nvPr/>
        </p:nvSpPr>
        <p:spPr bwMode="auto">
          <a:xfrm>
            <a:off x="2133600" y="4468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43" name="AutoShape 23"/>
          <p:cNvSpPr>
            <a:spLocks noChangeArrowheads="1"/>
          </p:cNvSpPr>
          <p:nvPr/>
        </p:nvSpPr>
        <p:spPr bwMode="auto">
          <a:xfrm>
            <a:off x="2590800" y="4183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5144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45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46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49" name="Rectangle 29"/>
          <p:cNvSpPr>
            <a:spLocks noChangeArrowheads="1"/>
          </p:cNvSpPr>
          <p:nvPr/>
        </p:nvSpPr>
        <p:spPr bwMode="auto">
          <a:xfrm>
            <a:off x="3276600" y="4252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150" name="Oval 30"/>
          <p:cNvSpPr>
            <a:spLocks noChangeArrowheads="1"/>
          </p:cNvSpPr>
          <p:nvPr/>
        </p:nvSpPr>
        <p:spPr bwMode="auto">
          <a:xfrm>
            <a:off x="3886200" y="4532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57" name="Rectangle 37"/>
          <p:cNvSpPr>
            <a:spLocks noChangeArrowheads="1"/>
          </p:cNvSpPr>
          <p:nvPr/>
        </p:nvSpPr>
        <p:spPr bwMode="auto">
          <a:xfrm>
            <a:off x="50292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58" name="Rectangle 38"/>
          <p:cNvSpPr>
            <a:spLocks noChangeArrowheads="1"/>
          </p:cNvSpPr>
          <p:nvPr/>
        </p:nvSpPr>
        <p:spPr bwMode="auto">
          <a:xfrm>
            <a:off x="60960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59" name="Rectangle 39"/>
          <p:cNvSpPr>
            <a:spLocks noChangeArrowheads="1"/>
          </p:cNvSpPr>
          <p:nvPr/>
        </p:nvSpPr>
        <p:spPr bwMode="auto">
          <a:xfrm>
            <a:off x="1219200" y="2921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60" name="Rectangle 40"/>
          <p:cNvSpPr>
            <a:spLocks noChangeArrowheads="1"/>
          </p:cNvSpPr>
          <p:nvPr/>
        </p:nvSpPr>
        <p:spPr bwMode="auto">
          <a:xfrm>
            <a:off x="1524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61" name="Oval 41"/>
          <p:cNvSpPr>
            <a:spLocks noChangeArrowheads="1"/>
          </p:cNvSpPr>
          <p:nvPr/>
        </p:nvSpPr>
        <p:spPr bwMode="auto">
          <a:xfrm>
            <a:off x="711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62" name="Rectangle 42"/>
          <p:cNvSpPr>
            <a:spLocks noChangeArrowheads="1"/>
          </p:cNvSpPr>
          <p:nvPr/>
        </p:nvSpPr>
        <p:spPr bwMode="auto">
          <a:xfrm>
            <a:off x="1219200" y="1490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63" name="Oval 43"/>
          <p:cNvSpPr>
            <a:spLocks noChangeArrowheads="1"/>
          </p:cNvSpPr>
          <p:nvPr/>
        </p:nvSpPr>
        <p:spPr bwMode="auto">
          <a:xfrm>
            <a:off x="2133600" y="3187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64" name="Oval 44"/>
          <p:cNvSpPr>
            <a:spLocks noChangeArrowheads="1"/>
          </p:cNvSpPr>
          <p:nvPr/>
        </p:nvSpPr>
        <p:spPr bwMode="auto">
          <a:xfrm>
            <a:off x="21336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5165" name="Group 45"/>
          <p:cNvGrpSpPr>
            <a:grpSpLocks/>
          </p:cNvGrpSpPr>
          <p:nvPr/>
        </p:nvGrpSpPr>
        <p:grpSpPr bwMode="auto">
          <a:xfrm>
            <a:off x="152400" y="1465263"/>
            <a:ext cx="939800" cy="508000"/>
            <a:chOff x="96" y="4000"/>
            <a:chExt cx="592" cy="320"/>
          </a:xfrm>
        </p:grpSpPr>
        <p:sp>
          <p:nvSpPr>
            <p:cNvPr id="645166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67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168" name="AutoShape 48"/>
          <p:cNvSpPr>
            <a:spLocks noChangeArrowheads="1"/>
          </p:cNvSpPr>
          <p:nvPr/>
        </p:nvSpPr>
        <p:spPr bwMode="auto">
          <a:xfrm>
            <a:off x="2590800" y="1447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169" name="AutoShape 49"/>
          <p:cNvSpPr>
            <a:spLocks noChangeArrowheads="1"/>
          </p:cNvSpPr>
          <p:nvPr/>
        </p:nvSpPr>
        <p:spPr bwMode="auto">
          <a:xfrm>
            <a:off x="2590800" y="2844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170" name="Rectangle 50"/>
          <p:cNvSpPr>
            <a:spLocks noChangeArrowheads="1"/>
          </p:cNvSpPr>
          <p:nvPr/>
        </p:nvSpPr>
        <p:spPr bwMode="auto">
          <a:xfrm>
            <a:off x="32766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171" name="Rectangle 51"/>
          <p:cNvSpPr>
            <a:spLocks noChangeArrowheads="1"/>
          </p:cNvSpPr>
          <p:nvPr/>
        </p:nvSpPr>
        <p:spPr bwMode="auto">
          <a:xfrm>
            <a:off x="3276600" y="1490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5172" name="Oval 52"/>
          <p:cNvSpPr>
            <a:spLocks noChangeArrowheads="1"/>
          </p:cNvSpPr>
          <p:nvPr/>
        </p:nvSpPr>
        <p:spPr bwMode="auto">
          <a:xfrm>
            <a:off x="38862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5173" name="Oval 53"/>
          <p:cNvSpPr>
            <a:spLocks noChangeArrowheads="1"/>
          </p:cNvSpPr>
          <p:nvPr/>
        </p:nvSpPr>
        <p:spPr bwMode="auto">
          <a:xfrm>
            <a:off x="3886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74" name="AutoShape 54"/>
          <p:cNvSpPr>
            <a:spLocks noChangeArrowheads="1"/>
          </p:cNvSpPr>
          <p:nvPr/>
        </p:nvSpPr>
        <p:spPr bwMode="auto">
          <a:xfrm>
            <a:off x="4343400" y="28336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5175" name="AutoShape 55"/>
          <p:cNvSpPr>
            <a:spLocks noChangeArrowheads="1"/>
          </p:cNvSpPr>
          <p:nvPr/>
        </p:nvSpPr>
        <p:spPr bwMode="auto">
          <a:xfrm>
            <a:off x="4343400" y="1465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5176" name="Rectangle 56"/>
          <p:cNvSpPr>
            <a:spLocks noChangeArrowheads="1"/>
          </p:cNvSpPr>
          <p:nvPr/>
        </p:nvSpPr>
        <p:spPr bwMode="auto">
          <a:xfrm>
            <a:off x="50292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77" name="Rectangle 57"/>
          <p:cNvSpPr>
            <a:spLocks noChangeArrowheads="1"/>
          </p:cNvSpPr>
          <p:nvPr/>
        </p:nvSpPr>
        <p:spPr bwMode="auto">
          <a:xfrm>
            <a:off x="60960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78" name="Rectangle 58"/>
          <p:cNvSpPr>
            <a:spLocks noChangeArrowheads="1"/>
          </p:cNvSpPr>
          <p:nvPr/>
        </p:nvSpPr>
        <p:spPr bwMode="auto">
          <a:xfrm>
            <a:off x="50292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79" name="Rectangle 59"/>
          <p:cNvSpPr>
            <a:spLocks noChangeArrowheads="1"/>
          </p:cNvSpPr>
          <p:nvPr/>
        </p:nvSpPr>
        <p:spPr bwMode="auto">
          <a:xfrm>
            <a:off x="60960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82" name="Oval 62"/>
          <p:cNvSpPr>
            <a:spLocks noChangeArrowheads="1"/>
          </p:cNvSpPr>
          <p:nvPr/>
        </p:nvSpPr>
        <p:spPr bwMode="auto">
          <a:xfrm>
            <a:off x="5562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3" name="Oval 63"/>
          <p:cNvSpPr>
            <a:spLocks noChangeArrowheads="1"/>
          </p:cNvSpPr>
          <p:nvPr/>
        </p:nvSpPr>
        <p:spPr bwMode="auto">
          <a:xfrm>
            <a:off x="55626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4" name="Oval 64"/>
          <p:cNvSpPr>
            <a:spLocks noChangeArrowheads="1"/>
          </p:cNvSpPr>
          <p:nvPr/>
        </p:nvSpPr>
        <p:spPr bwMode="auto">
          <a:xfrm>
            <a:off x="55626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5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88" name="Oval 68"/>
          <p:cNvSpPr>
            <a:spLocks noChangeArrowheads="1"/>
          </p:cNvSpPr>
          <p:nvPr/>
        </p:nvSpPr>
        <p:spPr bwMode="auto">
          <a:xfrm>
            <a:off x="6629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89" name="Oval 69"/>
          <p:cNvSpPr>
            <a:spLocks noChangeArrowheads="1"/>
          </p:cNvSpPr>
          <p:nvPr/>
        </p:nvSpPr>
        <p:spPr bwMode="auto">
          <a:xfrm>
            <a:off x="66294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90" name="Oval 70"/>
          <p:cNvSpPr>
            <a:spLocks noChangeArrowheads="1"/>
          </p:cNvSpPr>
          <p:nvPr/>
        </p:nvSpPr>
        <p:spPr bwMode="auto">
          <a:xfrm>
            <a:off x="66294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91" name="Rectangle 71"/>
          <p:cNvSpPr>
            <a:spLocks noChangeArrowheads="1"/>
          </p:cNvSpPr>
          <p:nvPr/>
        </p:nvSpPr>
        <p:spPr bwMode="auto">
          <a:xfrm>
            <a:off x="1219200" y="5330825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92" name="Rectangle 72"/>
          <p:cNvSpPr>
            <a:spLocks noChangeArrowheads="1"/>
          </p:cNvSpPr>
          <p:nvPr/>
        </p:nvSpPr>
        <p:spPr bwMode="auto">
          <a:xfrm>
            <a:off x="152400" y="53308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93" name="Oval 73"/>
          <p:cNvSpPr>
            <a:spLocks noChangeArrowheads="1"/>
          </p:cNvSpPr>
          <p:nvPr/>
        </p:nvSpPr>
        <p:spPr bwMode="auto">
          <a:xfrm>
            <a:off x="711200" y="56102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94" name="Rectangle 74"/>
          <p:cNvSpPr>
            <a:spLocks noChangeArrowheads="1"/>
          </p:cNvSpPr>
          <p:nvPr/>
        </p:nvSpPr>
        <p:spPr bwMode="auto">
          <a:xfrm>
            <a:off x="1219200" y="4797425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95" name="Oval 75"/>
          <p:cNvSpPr>
            <a:spLocks noChangeArrowheads="1"/>
          </p:cNvSpPr>
          <p:nvPr/>
        </p:nvSpPr>
        <p:spPr bwMode="auto">
          <a:xfrm>
            <a:off x="2133600" y="55975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96" name="Oval 76"/>
          <p:cNvSpPr>
            <a:spLocks noChangeArrowheads="1"/>
          </p:cNvSpPr>
          <p:nvPr/>
        </p:nvSpPr>
        <p:spPr bwMode="auto">
          <a:xfrm>
            <a:off x="2133600" y="50768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5197" name="Group 77"/>
          <p:cNvGrpSpPr>
            <a:grpSpLocks/>
          </p:cNvGrpSpPr>
          <p:nvPr/>
        </p:nvGrpSpPr>
        <p:grpSpPr bwMode="auto">
          <a:xfrm>
            <a:off x="152400" y="4772025"/>
            <a:ext cx="939800" cy="508000"/>
            <a:chOff x="96" y="4000"/>
            <a:chExt cx="592" cy="320"/>
          </a:xfrm>
        </p:grpSpPr>
        <p:sp>
          <p:nvSpPr>
            <p:cNvPr id="645198" name="Rectangle 78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99" name="Oval 79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200" name="AutoShape 80"/>
          <p:cNvSpPr>
            <a:spLocks noChangeArrowheads="1"/>
          </p:cNvSpPr>
          <p:nvPr/>
        </p:nvSpPr>
        <p:spPr bwMode="auto">
          <a:xfrm>
            <a:off x="2590800" y="47545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201" name="AutoShape 81"/>
          <p:cNvSpPr>
            <a:spLocks noChangeArrowheads="1"/>
          </p:cNvSpPr>
          <p:nvPr/>
        </p:nvSpPr>
        <p:spPr bwMode="auto">
          <a:xfrm>
            <a:off x="2590800" y="5254625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202" name="Rectangle 82"/>
          <p:cNvSpPr>
            <a:spLocks noChangeArrowheads="1"/>
          </p:cNvSpPr>
          <p:nvPr/>
        </p:nvSpPr>
        <p:spPr bwMode="auto">
          <a:xfrm>
            <a:off x="3276600" y="53308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203" name="Rectangle 83"/>
          <p:cNvSpPr>
            <a:spLocks noChangeArrowheads="1"/>
          </p:cNvSpPr>
          <p:nvPr/>
        </p:nvSpPr>
        <p:spPr bwMode="auto">
          <a:xfrm>
            <a:off x="3276600" y="47974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5204" name="Oval 84"/>
          <p:cNvSpPr>
            <a:spLocks noChangeArrowheads="1"/>
          </p:cNvSpPr>
          <p:nvPr/>
        </p:nvSpPr>
        <p:spPr bwMode="auto">
          <a:xfrm>
            <a:off x="3886200" y="50768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5205" name="Oval 85"/>
          <p:cNvSpPr>
            <a:spLocks noChangeArrowheads="1"/>
          </p:cNvSpPr>
          <p:nvPr/>
        </p:nvSpPr>
        <p:spPr bwMode="auto">
          <a:xfrm>
            <a:off x="3886200" y="56102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206" name="Rectangle 86"/>
          <p:cNvSpPr>
            <a:spLocks noChangeArrowheads="1"/>
          </p:cNvSpPr>
          <p:nvPr/>
        </p:nvSpPr>
        <p:spPr bwMode="auto">
          <a:xfrm>
            <a:off x="5029200" y="530225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207" name="Rectangle 87"/>
          <p:cNvSpPr>
            <a:spLocks noChangeArrowheads="1"/>
          </p:cNvSpPr>
          <p:nvPr/>
        </p:nvSpPr>
        <p:spPr bwMode="auto">
          <a:xfrm>
            <a:off x="6096000" y="530225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208" name="Rectangle 88"/>
          <p:cNvSpPr>
            <a:spLocks noChangeArrowheads="1"/>
          </p:cNvSpPr>
          <p:nvPr/>
        </p:nvSpPr>
        <p:spPr bwMode="auto">
          <a:xfrm>
            <a:off x="5029200" y="47720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209" name="Rectangle 89"/>
          <p:cNvSpPr>
            <a:spLocks noChangeArrowheads="1"/>
          </p:cNvSpPr>
          <p:nvPr/>
        </p:nvSpPr>
        <p:spPr bwMode="auto">
          <a:xfrm>
            <a:off x="6096000" y="47720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210" name="Oval 90"/>
          <p:cNvSpPr>
            <a:spLocks noChangeArrowheads="1"/>
          </p:cNvSpPr>
          <p:nvPr/>
        </p:nvSpPr>
        <p:spPr bwMode="auto">
          <a:xfrm>
            <a:off x="5562600" y="5573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211" name="Oval 91"/>
          <p:cNvSpPr>
            <a:spLocks noChangeArrowheads="1"/>
          </p:cNvSpPr>
          <p:nvPr/>
        </p:nvSpPr>
        <p:spPr bwMode="auto">
          <a:xfrm>
            <a:off x="5562600" y="5040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212" name="Oval 92"/>
          <p:cNvSpPr>
            <a:spLocks noChangeArrowheads="1"/>
          </p:cNvSpPr>
          <p:nvPr/>
        </p:nvSpPr>
        <p:spPr bwMode="auto">
          <a:xfrm>
            <a:off x="6629400" y="5573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213" name="Oval 93"/>
          <p:cNvSpPr>
            <a:spLocks noChangeArrowheads="1"/>
          </p:cNvSpPr>
          <p:nvPr/>
        </p:nvSpPr>
        <p:spPr bwMode="auto">
          <a:xfrm>
            <a:off x="6629400" y="5040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775171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775173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775174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775175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775176" name="Rectangle 8"/>
          <p:cNvSpPr>
            <a:spLocks noChangeArrowheads="1"/>
          </p:cNvSpPr>
          <p:nvPr/>
        </p:nvSpPr>
        <p:spPr bwMode="auto">
          <a:xfrm>
            <a:off x="1219200" y="4202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775177" name="Rectangle 9"/>
          <p:cNvSpPr>
            <a:spLocks noChangeArrowheads="1"/>
          </p:cNvSpPr>
          <p:nvPr/>
        </p:nvSpPr>
        <p:spPr bwMode="auto">
          <a:xfrm>
            <a:off x="152400" y="4202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775178" name="Oval 10"/>
          <p:cNvSpPr>
            <a:spLocks noChangeArrowheads="1"/>
          </p:cNvSpPr>
          <p:nvPr/>
        </p:nvSpPr>
        <p:spPr bwMode="auto">
          <a:xfrm>
            <a:off x="711200" y="4481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775179" name="Oval 11"/>
          <p:cNvSpPr>
            <a:spLocks noChangeArrowheads="1"/>
          </p:cNvSpPr>
          <p:nvPr/>
        </p:nvSpPr>
        <p:spPr bwMode="auto">
          <a:xfrm>
            <a:off x="2133600" y="4468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775180" name="AutoShape 12"/>
          <p:cNvSpPr>
            <a:spLocks noChangeArrowheads="1"/>
          </p:cNvSpPr>
          <p:nvPr/>
        </p:nvSpPr>
        <p:spPr bwMode="auto">
          <a:xfrm>
            <a:off x="2590800" y="4183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775181" name="Rectangle 13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75182" name="Rectangle 14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775183" name="Oval 15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3276600" y="4252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775185" name="Oval 17"/>
          <p:cNvSpPr>
            <a:spLocks noChangeArrowheads="1"/>
          </p:cNvSpPr>
          <p:nvPr/>
        </p:nvSpPr>
        <p:spPr bwMode="auto">
          <a:xfrm>
            <a:off x="3886200" y="4532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775186" name="Rectangle 18"/>
          <p:cNvSpPr>
            <a:spLocks noChangeArrowheads="1"/>
          </p:cNvSpPr>
          <p:nvPr/>
        </p:nvSpPr>
        <p:spPr bwMode="auto">
          <a:xfrm>
            <a:off x="50292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775187" name="Rectangle 19"/>
          <p:cNvSpPr>
            <a:spLocks noChangeArrowheads="1"/>
          </p:cNvSpPr>
          <p:nvPr/>
        </p:nvSpPr>
        <p:spPr bwMode="auto">
          <a:xfrm>
            <a:off x="60960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75188" name="Rectangle 20"/>
          <p:cNvSpPr>
            <a:spLocks noChangeArrowheads="1"/>
          </p:cNvSpPr>
          <p:nvPr/>
        </p:nvSpPr>
        <p:spPr bwMode="auto">
          <a:xfrm>
            <a:off x="1219200" y="2921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775189" name="Rectangle 21"/>
          <p:cNvSpPr>
            <a:spLocks noChangeArrowheads="1"/>
          </p:cNvSpPr>
          <p:nvPr/>
        </p:nvSpPr>
        <p:spPr bwMode="auto">
          <a:xfrm>
            <a:off x="1524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775190" name="Oval 22"/>
          <p:cNvSpPr>
            <a:spLocks noChangeArrowheads="1"/>
          </p:cNvSpPr>
          <p:nvPr/>
        </p:nvSpPr>
        <p:spPr bwMode="auto">
          <a:xfrm>
            <a:off x="711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775191" name="Rectangle 23"/>
          <p:cNvSpPr>
            <a:spLocks noChangeArrowheads="1"/>
          </p:cNvSpPr>
          <p:nvPr/>
        </p:nvSpPr>
        <p:spPr bwMode="auto">
          <a:xfrm>
            <a:off x="1219200" y="1490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775192" name="Oval 24"/>
          <p:cNvSpPr>
            <a:spLocks noChangeArrowheads="1"/>
          </p:cNvSpPr>
          <p:nvPr/>
        </p:nvSpPr>
        <p:spPr bwMode="auto">
          <a:xfrm>
            <a:off x="2133600" y="3187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775193" name="Oval 25"/>
          <p:cNvSpPr>
            <a:spLocks noChangeArrowheads="1"/>
          </p:cNvSpPr>
          <p:nvPr/>
        </p:nvSpPr>
        <p:spPr bwMode="auto">
          <a:xfrm>
            <a:off x="21336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775194" name="Group 26"/>
          <p:cNvGrpSpPr>
            <a:grpSpLocks/>
          </p:cNvGrpSpPr>
          <p:nvPr/>
        </p:nvGrpSpPr>
        <p:grpSpPr bwMode="auto">
          <a:xfrm>
            <a:off x="152400" y="1465263"/>
            <a:ext cx="939800" cy="508000"/>
            <a:chOff x="96" y="4000"/>
            <a:chExt cx="592" cy="320"/>
          </a:xfrm>
        </p:grpSpPr>
        <p:sp>
          <p:nvSpPr>
            <p:cNvPr id="775195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775196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775197" name="AutoShape 29"/>
          <p:cNvSpPr>
            <a:spLocks noChangeArrowheads="1"/>
          </p:cNvSpPr>
          <p:nvPr/>
        </p:nvSpPr>
        <p:spPr bwMode="auto">
          <a:xfrm>
            <a:off x="2590800" y="1447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775198" name="AutoShape 30"/>
          <p:cNvSpPr>
            <a:spLocks noChangeArrowheads="1"/>
          </p:cNvSpPr>
          <p:nvPr/>
        </p:nvSpPr>
        <p:spPr bwMode="auto">
          <a:xfrm>
            <a:off x="2590800" y="2844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775199" name="Rectangle 31"/>
          <p:cNvSpPr>
            <a:spLocks noChangeArrowheads="1"/>
          </p:cNvSpPr>
          <p:nvPr/>
        </p:nvSpPr>
        <p:spPr bwMode="auto">
          <a:xfrm>
            <a:off x="32766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775200" name="Rectangle 32"/>
          <p:cNvSpPr>
            <a:spLocks noChangeArrowheads="1"/>
          </p:cNvSpPr>
          <p:nvPr/>
        </p:nvSpPr>
        <p:spPr bwMode="auto">
          <a:xfrm>
            <a:off x="3276600" y="1490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75201" name="Oval 33"/>
          <p:cNvSpPr>
            <a:spLocks noChangeArrowheads="1"/>
          </p:cNvSpPr>
          <p:nvPr/>
        </p:nvSpPr>
        <p:spPr bwMode="auto">
          <a:xfrm>
            <a:off x="38862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775202" name="Oval 34"/>
          <p:cNvSpPr>
            <a:spLocks noChangeArrowheads="1"/>
          </p:cNvSpPr>
          <p:nvPr/>
        </p:nvSpPr>
        <p:spPr bwMode="auto">
          <a:xfrm>
            <a:off x="3886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775203" name="AutoShape 35"/>
          <p:cNvSpPr>
            <a:spLocks noChangeArrowheads="1"/>
          </p:cNvSpPr>
          <p:nvPr/>
        </p:nvSpPr>
        <p:spPr bwMode="auto">
          <a:xfrm>
            <a:off x="4343400" y="28336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775204" name="AutoShape 36"/>
          <p:cNvSpPr>
            <a:spLocks noChangeArrowheads="1"/>
          </p:cNvSpPr>
          <p:nvPr/>
        </p:nvSpPr>
        <p:spPr bwMode="auto">
          <a:xfrm>
            <a:off x="4343400" y="1465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775205" name="Rectangle 37"/>
          <p:cNvSpPr>
            <a:spLocks noChangeArrowheads="1"/>
          </p:cNvSpPr>
          <p:nvPr/>
        </p:nvSpPr>
        <p:spPr bwMode="auto">
          <a:xfrm>
            <a:off x="50292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775206" name="Rectangle 38"/>
          <p:cNvSpPr>
            <a:spLocks noChangeArrowheads="1"/>
          </p:cNvSpPr>
          <p:nvPr/>
        </p:nvSpPr>
        <p:spPr bwMode="auto">
          <a:xfrm>
            <a:off x="60960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75207" name="Rectangle 39"/>
          <p:cNvSpPr>
            <a:spLocks noChangeArrowheads="1"/>
          </p:cNvSpPr>
          <p:nvPr/>
        </p:nvSpPr>
        <p:spPr bwMode="auto">
          <a:xfrm>
            <a:off x="50292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775208" name="Rectangle 40"/>
          <p:cNvSpPr>
            <a:spLocks noChangeArrowheads="1"/>
          </p:cNvSpPr>
          <p:nvPr/>
        </p:nvSpPr>
        <p:spPr bwMode="auto">
          <a:xfrm>
            <a:off x="60960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75209" name="Oval 41"/>
          <p:cNvSpPr>
            <a:spLocks noChangeArrowheads="1"/>
          </p:cNvSpPr>
          <p:nvPr/>
        </p:nvSpPr>
        <p:spPr bwMode="auto">
          <a:xfrm>
            <a:off x="5562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775210" name="Oval 42"/>
          <p:cNvSpPr>
            <a:spLocks noChangeArrowheads="1"/>
          </p:cNvSpPr>
          <p:nvPr/>
        </p:nvSpPr>
        <p:spPr bwMode="auto">
          <a:xfrm>
            <a:off x="55626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775211" name="Oval 43"/>
          <p:cNvSpPr>
            <a:spLocks noChangeArrowheads="1"/>
          </p:cNvSpPr>
          <p:nvPr/>
        </p:nvSpPr>
        <p:spPr bwMode="auto">
          <a:xfrm>
            <a:off x="55626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775212" name="Oval 44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775213" name="Oval 45"/>
          <p:cNvSpPr>
            <a:spLocks noChangeArrowheads="1"/>
          </p:cNvSpPr>
          <p:nvPr/>
        </p:nvSpPr>
        <p:spPr bwMode="auto">
          <a:xfrm>
            <a:off x="6629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775214" name="Oval 46"/>
          <p:cNvSpPr>
            <a:spLocks noChangeArrowheads="1"/>
          </p:cNvSpPr>
          <p:nvPr/>
        </p:nvSpPr>
        <p:spPr bwMode="auto">
          <a:xfrm>
            <a:off x="66294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775215" name="Oval 47"/>
          <p:cNvSpPr>
            <a:spLocks noChangeArrowheads="1"/>
          </p:cNvSpPr>
          <p:nvPr/>
        </p:nvSpPr>
        <p:spPr bwMode="auto">
          <a:xfrm>
            <a:off x="66294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775216" name="Rectangle 48"/>
          <p:cNvSpPr>
            <a:spLocks noChangeArrowheads="1"/>
          </p:cNvSpPr>
          <p:nvPr/>
        </p:nvSpPr>
        <p:spPr bwMode="auto">
          <a:xfrm>
            <a:off x="1219200" y="5330825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775217" name="Rectangle 49"/>
          <p:cNvSpPr>
            <a:spLocks noChangeArrowheads="1"/>
          </p:cNvSpPr>
          <p:nvPr/>
        </p:nvSpPr>
        <p:spPr bwMode="auto">
          <a:xfrm>
            <a:off x="152400" y="53308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775218" name="Oval 50"/>
          <p:cNvSpPr>
            <a:spLocks noChangeArrowheads="1"/>
          </p:cNvSpPr>
          <p:nvPr/>
        </p:nvSpPr>
        <p:spPr bwMode="auto">
          <a:xfrm>
            <a:off x="711200" y="56102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775219" name="Rectangle 51"/>
          <p:cNvSpPr>
            <a:spLocks noChangeArrowheads="1"/>
          </p:cNvSpPr>
          <p:nvPr/>
        </p:nvSpPr>
        <p:spPr bwMode="auto">
          <a:xfrm>
            <a:off x="1219200" y="4797425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775220" name="Oval 52"/>
          <p:cNvSpPr>
            <a:spLocks noChangeArrowheads="1"/>
          </p:cNvSpPr>
          <p:nvPr/>
        </p:nvSpPr>
        <p:spPr bwMode="auto">
          <a:xfrm>
            <a:off x="2133600" y="55975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775221" name="Oval 53"/>
          <p:cNvSpPr>
            <a:spLocks noChangeArrowheads="1"/>
          </p:cNvSpPr>
          <p:nvPr/>
        </p:nvSpPr>
        <p:spPr bwMode="auto">
          <a:xfrm>
            <a:off x="2133600" y="50768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775222" name="Group 54"/>
          <p:cNvGrpSpPr>
            <a:grpSpLocks/>
          </p:cNvGrpSpPr>
          <p:nvPr/>
        </p:nvGrpSpPr>
        <p:grpSpPr bwMode="auto">
          <a:xfrm>
            <a:off x="152400" y="4772025"/>
            <a:ext cx="939800" cy="508000"/>
            <a:chOff x="96" y="4000"/>
            <a:chExt cx="592" cy="320"/>
          </a:xfrm>
        </p:grpSpPr>
        <p:sp>
          <p:nvSpPr>
            <p:cNvPr id="775223" name="Rectangle 5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775224" name="Oval 5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775225" name="AutoShape 57"/>
          <p:cNvSpPr>
            <a:spLocks noChangeArrowheads="1"/>
          </p:cNvSpPr>
          <p:nvPr/>
        </p:nvSpPr>
        <p:spPr bwMode="auto">
          <a:xfrm>
            <a:off x="2590800" y="47545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775226" name="AutoShape 58"/>
          <p:cNvSpPr>
            <a:spLocks noChangeArrowheads="1"/>
          </p:cNvSpPr>
          <p:nvPr/>
        </p:nvSpPr>
        <p:spPr bwMode="auto">
          <a:xfrm>
            <a:off x="2590800" y="5254625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775227" name="Rectangle 59"/>
          <p:cNvSpPr>
            <a:spLocks noChangeArrowheads="1"/>
          </p:cNvSpPr>
          <p:nvPr/>
        </p:nvSpPr>
        <p:spPr bwMode="auto">
          <a:xfrm>
            <a:off x="3276600" y="53308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775228" name="Rectangle 60"/>
          <p:cNvSpPr>
            <a:spLocks noChangeArrowheads="1"/>
          </p:cNvSpPr>
          <p:nvPr/>
        </p:nvSpPr>
        <p:spPr bwMode="auto">
          <a:xfrm>
            <a:off x="3276600" y="47974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75229" name="Oval 61"/>
          <p:cNvSpPr>
            <a:spLocks noChangeArrowheads="1"/>
          </p:cNvSpPr>
          <p:nvPr/>
        </p:nvSpPr>
        <p:spPr bwMode="auto">
          <a:xfrm>
            <a:off x="3886200" y="50768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775230" name="Oval 62"/>
          <p:cNvSpPr>
            <a:spLocks noChangeArrowheads="1"/>
          </p:cNvSpPr>
          <p:nvPr/>
        </p:nvSpPr>
        <p:spPr bwMode="auto">
          <a:xfrm>
            <a:off x="3886200" y="56102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775231" name="Rectangle 63"/>
          <p:cNvSpPr>
            <a:spLocks noChangeArrowheads="1"/>
          </p:cNvSpPr>
          <p:nvPr/>
        </p:nvSpPr>
        <p:spPr bwMode="auto">
          <a:xfrm>
            <a:off x="5029200" y="530225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775232" name="Rectangle 64"/>
          <p:cNvSpPr>
            <a:spLocks noChangeArrowheads="1"/>
          </p:cNvSpPr>
          <p:nvPr/>
        </p:nvSpPr>
        <p:spPr bwMode="auto">
          <a:xfrm>
            <a:off x="6096000" y="530225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75233" name="Rectangle 65"/>
          <p:cNvSpPr>
            <a:spLocks noChangeArrowheads="1"/>
          </p:cNvSpPr>
          <p:nvPr/>
        </p:nvSpPr>
        <p:spPr bwMode="auto">
          <a:xfrm>
            <a:off x="5029200" y="47720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775234" name="Rectangle 66"/>
          <p:cNvSpPr>
            <a:spLocks noChangeArrowheads="1"/>
          </p:cNvSpPr>
          <p:nvPr/>
        </p:nvSpPr>
        <p:spPr bwMode="auto">
          <a:xfrm>
            <a:off x="6096000" y="47720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775235" name="Oval 67"/>
          <p:cNvSpPr>
            <a:spLocks noChangeArrowheads="1"/>
          </p:cNvSpPr>
          <p:nvPr/>
        </p:nvSpPr>
        <p:spPr bwMode="auto">
          <a:xfrm>
            <a:off x="5562600" y="5573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775236" name="Oval 68"/>
          <p:cNvSpPr>
            <a:spLocks noChangeArrowheads="1"/>
          </p:cNvSpPr>
          <p:nvPr/>
        </p:nvSpPr>
        <p:spPr bwMode="auto">
          <a:xfrm>
            <a:off x="5562600" y="5040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775237" name="Oval 69"/>
          <p:cNvSpPr>
            <a:spLocks noChangeArrowheads="1"/>
          </p:cNvSpPr>
          <p:nvPr/>
        </p:nvSpPr>
        <p:spPr bwMode="auto">
          <a:xfrm>
            <a:off x="6629400" y="5573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775238" name="Oval 70"/>
          <p:cNvSpPr>
            <a:spLocks noChangeArrowheads="1"/>
          </p:cNvSpPr>
          <p:nvPr/>
        </p:nvSpPr>
        <p:spPr bwMode="auto">
          <a:xfrm>
            <a:off x="6629400" y="5040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775239" name="Group 71"/>
          <p:cNvGrpSpPr>
            <a:grpSpLocks/>
          </p:cNvGrpSpPr>
          <p:nvPr/>
        </p:nvGrpSpPr>
        <p:grpSpPr bwMode="auto">
          <a:xfrm>
            <a:off x="1752600" y="5867400"/>
            <a:ext cx="3657600" cy="485775"/>
            <a:chOff x="1104" y="3696"/>
            <a:chExt cx="2304" cy="306"/>
          </a:xfrm>
        </p:grpSpPr>
        <p:sp>
          <p:nvSpPr>
            <p:cNvPr id="775240" name="AutoShape 72"/>
            <p:cNvSpPr>
              <a:spLocks noChangeArrowheads="1"/>
            </p:cNvSpPr>
            <p:nvPr/>
          </p:nvSpPr>
          <p:spPr bwMode="auto">
            <a:xfrm>
              <a:off x="1998" y="3696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cxnSp>
          <p:nvCxnSpPr>
            <p:cNvPr id="775241" name="AutoShape 73"/>
            <p:cNvCxnSpPr>
              <a:cxnSpLocks noChangeShapeType="1"/>
              <a:stCxn id="775240" idx="2"/>
            </p:cNvCxnSpPr>
            <p:nvPr/>
          </p:nvCxnSpPr>
          <p:spPr bwMode="auto">
            <a:xfrm flipH="1">
              <a:off x="1104" y="3888"/>
              <a:ext cx="1206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5242" name="AutoShape 74"/>
            <p:cNvCxnSpPr>
              <a:cxnSpLocks noChangeShapeType="1"/>
              <a:stCxn id="775240" idx="2"/>
            </p:cNvCxnSpPr>
            <p:nvPr/>
          </p:nvCxnSpPr>
          <p:spPr bwMode="auto">
            <a:xfrm flipH="1">
              <a:off x="2304" y="3888"/>
              <a:ext cx="6" cy="1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5243" name="AutoShape 75"/>
            <p:cNvCxnSpPr>
              <a:cxnSpLocks noChangeShapeType="1"/>
              <a:stCxn id="775240" idx="2"/>
            </p:cNvCxnSpPr>
            <p:nvPr/>
          </p:nvCxnSpPr>
          <p:spPr bwMode="auto">
            <a:xfrm>
              <a:off x="2310" y="3888"/>
              <a:ext cx="109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51268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51269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51270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271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272" name="Rectangle 8"/>
          <p:cNvSpPr>
            <a:spLocks noChangeArrowheads="1"/>
          </p:cNvSpPr>
          <p:nvPr/>
        </p:nvSpPr>
        <p:spPr bwMode="auto">
          <a:xfrm>
            <a:off x="1219200" y="5319713"/>
            <a:ext cx="10668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73" name="Rectangle 9"/>
          <p:cNvSpPr>
            <a:spLocks noChangeArrowheads="1"/>
          </p:cNvSpPr>
          <p:nvPr/>
        </p:nvSpPr>
        <p:spPr bwMode="auto">
          <a:xfrm>
            <a:off x="152400" y="53197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274" name="Oval 10"/>
          <p:cNvSpPr>
            <a:spLocks noChangeArrowheads="1"/>
          </p:cNvSpPr>
          <p:nvPr/>
        </p:nvSpPr>
        <p:spPr bwMode="auto">
          <a:xfrm>
            <a:off x="711200" y="55991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275" name="Rectangle 11"/>
          <p:cNvSpPr>
            <a:spLocks noChangeArrowheads="1"/>
          </p:cNvSpPr>
          <p:nvPr/>
        </p:nvSpPr>
        <p:spPr bwMode="auto">
          <a:xfrm>
            <a:off x="1219200" y="4786313"/>
            <a:ext cx="10668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76" name="Oval 12"/>
          <p:cNvSpPr>
            <a:spLocks noChangeArrowheads="1"/>
          </p:cNvSpPr>
          <p:nvPr/>
        </p:nvSpPr>
        <p:spPr bwMode="auto">
          <a:xfrm>
            <a:off x="2133600" y="55864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77" name="Oval 13"/>
          <p:cNvSpPr>
            <a:spLocks noChangeArrowheads="1"/>
          </p:cNvSpPr>
          <p:nvPr/>
        </p:nvSpPr>
        <p:spPr bwMode="auto">
          <a:xfrm>
            <a:off x="2133600" y="50657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278" name="Group 14"/>
          <p:cNvGrpSpPr>
            <a:grpSpLocks/>
          </p:cNvGrpSpPr>
          <p:nvPr/>
        </p:nvGrpSpPr>
        <p:grpSpPr bwMode="auto">
          <a:xfrm>
            <a:off x="152400" y="4760913"/>
            <a:ext cx="939800" cy="508000"/>
            <a:chOff x="96" y="4000"/>
            <a:chExt cx="592" cy="320"/>
          </a:xfrm>
        </p:grpSpPr>
        <p:sp>
          <p:nvSpPr>
            <p:cNvPr id="651279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280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281" name="AutoShape 17"/>
          <p:cNvSpPr>
            <a:spLocks noChangeArrowheads="1"/>
          </p:cNvSpPr>
          <p:nvPr/>
        </p:nvSpPr>
        <p:spPr bwMode="auto">
          <a:xfrm>
            <a:off x="2590800" y="4743450"/>
            <a:ext cx="457200" cy="457200"/>
          </a:xfrm>
          <a:prstGeom prst="triangle">
            <a:avLst>
              <a:gd name="adj" fmla="val 50000"/>
            </a:avLst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282" name="AutoShape 18"/>
          <p:cNvSpPr>
            <a:spLocks noChangeArrowheads="1"/>
          </p:cNvSpPr>
          <p:nvPr/>
        </p:nvSpPr>
        <p:spPr bwMode="auto">
          <a:xfrm>
            <a:off x="2590800" y="5243513"/>
            <a:ext cx="457200" cy="457200"/>
          </a:xfrm>
          <a:prstGeom prst="triangle">
            <a:avLst>
              <a:gd name="adj" fmla="val 50000"/>
            </a:avLst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283" name="Rectangle 19"/>
          <p:cNvSpPr>
            <a:spLocks noChangeArrowheads="1"/>
          </p:cNvSpPr>
          <p:nvPr/>
        </p:nvSpPr>
        <p:spPr bwMode="auto">
          <a:xfrm>
            <a:off x="1219200" y="4202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84" name="Rectangle 20"/>
          <p:cNvSpPr>
            <a:spLocks noChangeArrowheads="1"/>
          </p:cNvSpPr>
          <p:nvPr/>
        </p:nvSpPr>
        <p:spPr bwMode="auto">
          <a:xfrm>
            <a:off x="152400" y="4202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285" name="Oval 21"/>
          <p:cNvSpPr>
            <a:spLocks noChangeArrowheads="1"/>
          </p:cNvSpPr>
          <p:nvPr/>
        </p:nvSpPr>
        <p:spPr bwMode="auto">
          <a:xfrm>
            <a:off x="711200" y="4481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286" name="Oval 22"/>
          <p:cNvSpPr>
            <a:spLocks noChangeArrowheads="1"/>
          </p:cNvSpPr>
          <p:nvPr/>
        </p:nvSpPr>
        <p:spPr bwMode="auto">
          <a:xfrm>
            <a:off x="2133600" y="4468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87" name="AutoShape 23"/>
          <p:cNvSpPr>
            <a:spLocks noChangeArrowheads="1"/>
          </p:cNvSpPr>
          <p:nvPr/>
        </p:nvSpPr>
        <p:spPr bwMode="auto">
          <a:xfrm>
            <a:off x="2590800" y="4183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51288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289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290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291" name="Rectangle 27"/>
          <p:cNvSpPr>
            <a:spLocks noChangeArrowheads="1"/>
          </p:cNvSpPr>
          <p:nvPr/>
        </p:nvSpPr>
        <p:spPr bwMode="auto">
          <a:xfrm>
            <a:off x="3276600" y="53197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292" name="Rectangle 28"/>
          <p:cNvSpPr>
            <a:spLocks noChangeArrowheads="1"/>
          </p:cNvSpPr>
          <p:nvPr/>
        </p:nvSpPr>
        <p:spPr bwMode="auto">
          <a:xfrm>
            <a:off x="3276600" y="47863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51293" name="Rectangle 29"/>
          <p:cNvSpPr>
            <a:spLocks noChangeArrowheads="1"/>
          </p:cNvSpPr>
          <p:nvPr/>
        </p:nvSpPr>
        <p:spPr bwMode="auto">
          <a:xfrm>
            <a:off x="3276600" y="4252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294" name="Oval 30"/>
          <p:cNvSpPr>
            <a:spLocks noChangeArrowheads="1"/>
          </p:cNvSpPr>
          <p:nvPr/>
        </p:nvSpPr>
        <p:spPr bwMode="auto">
          <a:xfrm>
            <a:off x="3886200" y="4532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95" name="Oval 31"/>
          <p:cNvSpPr>
            <a:spLocks noChangeArrowheads="1"/>
          </p:cNvSpPr>
          <p:nvPr/>
        </p:nvSpPr>
        <p:spPr bwMode="auto">
          <a:xfrm>
            <a:off x="3886200" y="50657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51296" name="Oval 32"/>
          <p:cNvSpPr>
            <a:spLocks noChangeArrowheads="1"/>
          </p:cNvSpPr>
          <p:nvPr/>
        </p:nvSpPr>
        <p:spPr bwMode="auto">
          <a:xfrm>
            <a:off x="3886200" y="55991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97" name="Rectangle 33"/>
          <p:cNvSpPr>
            <a:spLocks noChangeArrowheads="1"/>
          </p:cNvSpPr>
          <p:nvPr/>
        </p:nvSpPr>
        <p:spPr bwMode="auto">
          <a:xfrm>
            <a:off x="5029200" y="5291138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298" name="Rectangle 34"/>
          <p:cNvSpPr>
            <a:spLocks noChangeArrowheads="1"/>
          </p:cNvSpPr>
          <p:nvPr/>
        </p:nvSpPr>
        <p:spPr bwMode="auto">
          <a:xfrm>
            <a:off x="6096000" y="5291138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299" name="Rectangle 35"/>
          <p:cNvSpPr>
            <a:spLocks noChangeArrowheads="1"/>
          </p:cNvSpPr>
          <p:nvPr/>
        </p:nvSpPr>
        <p:spPr bwMode="auto">
          <a:xfrm>
            <a:off x="5029200" y="47609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00" name="Rectangle 36"/>
          <p:cNvSpPr>
            <a:spLocks noChangeArrowheads="1"/>
          </p:cNvSpPr>
          <p:nvPr/>
        </p:nvSpPr>
        <p:spPr bwMode="auto">
          <a:xfrm>
            <a:off x="6096000" y="47609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01" name="Rectangle 37"/>
          <p:cNvSpPr>
            <a:spLocks noChangeArrowheads="1"/>
          </p:cNvSpPr>
          <p:nvPr/>
        </p:nvSpPr>
        <p:spPr bwMode="auto">
          <a:xfrm>
            <a:off x="50292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02" name="Rectangle 38"/>
          <p:cNvSpPr>
            <a:spLocks noChangeArrowheads="1"/>
          </p:cNvSpPr>
          <p:nvPr/>
        </p:nvSpPr>
        <p:spPr bwMode="auto">
          <a:xfrm>
            <a:off x="60960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03" name="Rectangle 39"/>
          <p:cNvSpPr>
            <a:spLocks noChangeArrowheads="1"/>
          </p:cNvSpPr>
          <p:nvPr/>
        </p:nvSpPr>
        <p:spPr bwMode="auto">
          <a:xfrm>
            <a:off x="1219200" y="2921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304" name="Rectangle 40"/>
          <p:cNvSpPr>
            <a:spLocks noChangeArrowheads="1"/>
          </p:cNvSpPr>
          <p:nvPr/>
        </p:nvSpPr>
        <p:spPr bwMode="auto">
          <a:xfrm>
            <a:off x="1524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305" name="Oval 41"/>
          <p:cNvSpPr>
            <a:spLocks noChangeArrowheads="1"/>
          </p:cNvSpPr>
          <p:nvPr/>
        </p:nvSpPr>
        <p:spPr bwMode="auto">
          <a:xfrm>
            <a:off x="711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306" name="Rectangle 42"/>
          <p:cNvSpPr>
            <a:spLocks noChangeArrowheads="1"/>
          </p:cNvSpPr>
          <p:nvPr/>
        </p:nvSpPr>
        <p:spPr bwMode="auto">
          <a:xfrm>
            <a:off x="1219200" y="1490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307" name="Oval 43"/>
          <p:cNvSpPr>
            <a:spLocks noChangeArrowheads="1"/>
          </p:cNvSpPr>
          <p:nvPr/>
        </p:nvSpPr>
        <p:spPr bwMode="auto">
          <a:xfrm>
            <a:off x="2133600" y="3187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08" name="Oval 44"/>
          <p:cNvSpPr>
            <a:spLocks noChangeArrowheads="1"/>
          </p:cNvSpPr>
          <p:nvPr/>
        </p:nvSpPr>
        <p:spPr bwMode="auto">
          <a:xfrm>
            <a:off x="21336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309" name="Group 45"/>
          <p:cNvGrpSpPr>
            <a:grpSpLocks/>
          </p:cNvGrpSpPr>
          <p:nvPr/>
        </p:nvGrpSpPr>
        <p:grpSpPr bwMode="auto">
          <a:xfrm>
            <a:off x="152400" y="1465263"/>
            <a:ext cx="939800" cy="508000"/>
            <a:chOff x="96" y="4000"/>
            <a:chExt cx="592" cy="320"/>
          </a:xfrm>
        </p:grpSpPr>
        <p:sp>
          <p:nvSpPr>
            <p:cNvPr id="651310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311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312" name="AutoShape 48"/>
          <p:cNvSpPr>
            <a:spLocks noChangeArrowheads="1"/>
          </p:cNvSpPr>
          <p:nvPr/>
        </p:nvSpPr>
        <p:spPr bwMode="auto">
          <a:xfrm>
            <a:off x="2590800" y="1447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313" name="AutoShape 49"/>
          <p:cNvSpPr>
            <a:spLocks noChangeArrowheads="1"/>
          </p:cNvSpPr>
          <p:nvPr/>
        </p:nvSpPr>
        <p:spPr bwMode="auto">
          <a:xfrm>
            <a:off x="2590800" y="2844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314" name="Rectangle 50"/>
          <p:cNvSpPr>
            <a:spLocks noChangeArrowheads="1"/>
          </p:cNvSpPr>
          <p:nvPr/>
        </p:nvSpPr>
        <p:spPr bwMode="auto">
          <a:xfrm>
            <a:off x="32766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315" name="Rectangle 51"/>
          <p:cNvSpPr>
            <a:spLocks noChangeArrowheads="1"/>
          </p:cNvSpPr>
          <p:nvPr/>
        </p:nvSpPr>
        <p:spPr bwMode="auto">
          <a:xfrm>
            <a:off x="3276600" y="1490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51316" name="Oval 52"/>
          <p:cNvSpPr>
            <a:spLocks noChangeArrowheads="1"/>
          </p:cNvSpPr>
          <p:nvPr/>
        </p:nvSpPr>
        <p:spPr bwMode="auto">
          <a:xfrm>
            <a:off x="38862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51317" name="Oval 53"/>
          <p:cNvSpPr>
            <a:spLocks noChangeArrowheads="1"/>
          </p:cNvSpPr>
          <p:nvPr/>
        </p:nvSpPr>
        <p:spPr bwMode="auto">
          <a:xfrm>
            <a:off x="3886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18" name="AutoShape 54"/>
          <p:cNvSpPr>
            <a:spLocks noChangeArrowheads="1"/>
          </p:cNvSpPr>
          <p:nvPr/>
        </p:nvSpPr>
        <p:spPr bwMode="auto">
          <a:xfrm>
            <a:off x="4343400" y="28336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51319" name="AutoShape 55"/>
          <p:cNvSpPr>
            <a:spLocks noChangeArrowheads="1"/>
          </p:cNvSpPr>
          <p:nvPr/>
        </p:nvSpPr>
        <p:spPr bwMode="auto">
          <a:xfrm>
            <a:off x="4343400" y="1465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51320" name="Rectangle 56"/>
          <p:cNvSpPr>
            <a:spLocks noChangeArrowheads="1"/>
          </p:cNvSpPr>
          <p:nvPr/>
        </p:nvSpPr>
        <p:spPr bwMode="auto">
          <a:xfrm>
            <a:off x="50292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21" name="Rectangle 57"/>
          <p:cNvSpPr>
            <a:spLocks noChangeArrowheads="1"/>
          </p:cNvSpPr>
          <p:nvPr/>
        </p:nvSpPr>
        <p:spPr bwMode="auto">
          <a:xfrm>
            <a:off x="60960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22" name="Rectangle 58"/>
          <p:cNvSpPr>
            <a:spLocks noChangeArrowheads="1"/>
          </p:cNvSpPr>
          <p:nvPr/>
        </p:nvSpPr>
        <p:spPr bwMode="auto">
          <a:xfrm>
            <a:off x="50292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23" name="Rectangle 59"/>
          <p:cNvSpPr>
            <a:spLocks noChangeArrowheads="1"/>
          </p:cNvSpPr>
          <p:nvPr/>
        </p:nvSpPr>
        <p:spPr bwMode="auto">
          <a:xfrm>
            <a:off x="60960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24" name="Oval 60"/>
          <p:cNvSpPr>
            <a:spLocks noChangeArrowheads="1"/>
          </p:cNvSpPr>
          <p:nvPr/>
        </p:nvSpPr>
        <p:spPr bwMode="auto">
          <a:xfrm>
            <a:off x="5562600" y="55626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5" name="Oval 61"/>
          <p:cNvSpPr>
            <a:spLocks noChangeArrowheads="1"/>
          </p:cNvSpPr>
          <p:nvPr/>
        </p:nvSpPr>
        <p:spPr bwMode="auto">
          <a:xfrm>
            <a:off x="5562600" y="50292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6" name="Oval 62"/>
          <p:cNvSpPr>
            <a:spLocks noChangeArrowheads="1"/>
          </p:cNvSpPr>
          <p:nvPr/>
        </p:nvSpPr>
        <p:spPr bwMode="auto">
          <a:xfrm>
            <a:off x="5562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7" name="Oval 63"/>
          <p:cNvSpPr>
            <a:spLocks noChangeArrowheads="1"/>
          </p:cNvSpPr>
          <p:nvPr/>
        </p:nvSpPr>
        <p:spPr bwMode="auto">
          <a:xfrm>
            <a:off x="55626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8" name="Oval 64"/>
          <p:cNvSpPr>
            <a:spLocks noChangeArrowheads="1"/>
          </p:cNvSpPr>
          <p:nvPr/>
        </p:nvSpPr>
        <p:spPr bwMode="auto">
          <a:xfrm>
            <a:off x="55626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9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0" name="Oval 66"/>
          <p:cNvSpPr>
            <a:spLocks noChangeArrowheads="1"/>
          </p:cNvSpPr>
          <p:nvPr/>
        </p:nvSpPr>
        <p:spPr bwMode="auto">
          <a:xfrm>
            <a:off x="6629400" y="55626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1" name="Oval 67"/>
          <p:cNvSpPr>
            <a:spLocks noChangeArrowheads="1"/>
          </p:cNvSpPr>
          <p:nvPr/>
        </p:nvSpPr>
        <p:spPr bwMode="auto">
          <a:xfrm>
            <a:off x="6629400" y="50292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2" name="Oval 68"/>
          <p:cNvSpPr>
            <a:spLocks noChangeArrowheads="1"/>
          </p:cNvSpPr>
          <p:nvPr/>
        </p:nvSpPr>
        <p:spPr bwMode="auto">
          <a:xfrm>
            <a:off x="6629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3" name="Oval 69"/>
          <p:cNvSpPr>
            <a:spLocks noChangeArrowheads="1"/>
          </p:cNvSpPr>
          <p:nvPr/>
        </p:nvSpPr>
        <p:spPr bwMode="auto">
          <a:xfrm>
            <a:off x="66294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4" name="Oval 70"/>
          <p:cNvSpPr>
            <a:spLocks noChangeArrowheads="1"/>
          </p:cNvSpPr>
          <p:nvPr/>
        </p:nvSpPr>
        <p:spPr bwMode="auto">
          <a:xfrm>
            <a:off x="66294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365" name="Group 101"/>
          <p:cNvGrpSpPr>
            <a:grpSpLocks/>
          </p:cNvGrpSpPr>
          <p:nvPr/>
        </p:nvGrpSpPr>
        <p:grpSpPr bwMode="auto">
          <a:xfrm>
            <a:off x="1752600" y="5867400"/>
            <a:ext cx="3657600" cy="485775"/>
            <a:chOff x="1104" y="3696"/>
            <a:chExt cx="2304" cy="306"/>
          </a:xfrm>
        </p:grpSpPr>
        <p:sp>
          <p:nvSpPr>
            <p:cNvPr id="651335" name="AutoShape 71"/>
            <p:cNvSpPr>
              <a:spLocks noChangeArrowheads="1"/>
            </p:cNvSpPr>
            <p:nvPr/>
          </p:nvSpPr>
          <p:spPr bwMode="auto">
            <a:xfrm>
              <a:off x="1998" y="3696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cxnSp>
          <p:nvCxnSpPr>
            <p:cNvPr id="651336" name="AutoShape 72"/>
            <p:cNvCxnSpPr>
              <a:cxnSpLocks noChangeShapeType="1"/>
              <a:stCxn id="651335" idx="2"/>
              <a:endCxn id="651267" idx="0"/>
            </p:cNvCxnSpPr>
            <p:nvPr/>
          </p:nvCxnSpPr>
          <p:spPr bwMode="auto">
            <a:xfrm flipH="1">
              <a:off x="1104" y="3888"/>
              <a:ext cx="1206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37" name="AutoShape 73"/>
            <p:cNvCxnSpPr>
              <a:cxnSpLocks noChangeShapeType="1"/>
              <a:stCxn id="651335" idx="2"/>
              <a:endCxn id="651289" idx="0"/>
            </p:cNvCxnSpPr>
            <p:nvPr/>
          </p:nvCxnSpPr>
          <p:spPr bwMode="auto">
            <a:xfrm flipH="1">
              <a:off x="2304" y="3888"/>
              <a:ext cx="6" cy="1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38" name="AutoShape 74"/>
            <p:cNvCxnSpPr>
              <a:cxnSpLocks noChangeShapeType="1"/>
              <a:stCxn id="651335" idx="2"/>
              <a:endCxn id="651288" idx="0"/>
            </p:cNvCxnSpPr>
            <p:nvPr/>
          </p:nvCxnSpPr>
          <p:spPr bwMode="auto">
            <a:xfrm>
              <a:off x="2310" y="3888"/>
              <a:ext cx="109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66" name="Group 102"/>
          <p:cNvGrpSpPr>
            <a:grpSpLocks/>
          </p:cNvGrpSpPr>
          <p:nvPr/>
        </p:nvGrpSpPr>
        <p:grpSpPr bwMode="auto">
          <a:xfrm>
            <a:off x="1752600" y="3429000"/>
            <a:ext cx="4724400" cy="823913"/>
            <a:chOff x="1104" y="2160"/>
            <a:chExt cx="2976" cy="519"/>
          </a:xfrm>
        </p:grpSpPr>
        <p:sp>
          <p:nvSpPr>
            <p:cNvPr id="651339" name="AutoShape 75"/>
            <p:cNvSpPr>
              <a:spLocks noChangeArrowheads="1"/>
            </p:cNvSpPr>
            <p:nvPr/>
          </p:nvSpPr>
          <p:spPr bwMode="auto">
            <a:xfrm>
              <a:off x="1440" y="2352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40" name="AutoShape 76"/>
            <p:cNvSpPr>
              <a:spLocks noChangeArrowheads="1"/>
            </p:cNvSpPr>
            <p:nvPr/>
          </p:nvSpPr>
          <p:spPr bwMode="auto">
            <a:xfrm>
              <a:off x="2304" y="2160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cxnSp>
          <p:nvCxnSpPr>
            <p:cNvPr id="651341" name="AutoShape 77"/>
            <p:cNvCxnSpPr>
              <a:cxnSpLocks noChangeShapeType="1"/>
              <a:stCxn id="651339" idx="2"/>
              <a:endCxn id="651283" idx="0"/>
            </p:cNvCxnSpPr>
            <p:nvPr/>
          </p:nvCxnSpPr>
          <p:spPr bwMode="auto">
            <a:xfrm flipH="1">
              <a:off x="1104" y="2544"/>
              <a:ext cx="648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2" name="AutoShape 78"/>
            <p:cNvCxnSpPr>
              <a:cxnSpLocks noChangeShapeType="1"/>
              <a:stCxn id="651339" idx="2"/>
              <a:endCxn id="651287" idx="0"/>
            </p:cNvCxnSpPr>
            <p:nvPr/>
          </p:nvCxnSpPr>
          <p:spPr bwMode="auto">
            <a:xfrm>
              <a:off x="1752" y="2544"/>
              <a:ext cx="24" cy="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3" name="AutoShape 79"/>
            <p:cNvCxnSpPr>
              <a:cxnSpLocks noChangeShapeType="1"/>
              <a:stCxn id="651339" idx="2"/>
              <a:endCxn id="651293" idx="0"/>
            </p:cNvCxnSpPr>
            <p:nvPr/>
          </p:nvCxnSpPr>
          <p:spPr bwMode="auto">
            <a:xfrm>
              <a:off x="1752" y="2544"/>
              <a:ext cx="552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4" name="AutoShape 80"/>
            <p:cNvCxnSpPr>
              <a:cxnSpLocks noChangeShapeType="1"/>
              <a:stCxn id="651340" idx="2"/>
              <a:endCxn id="651339" idx="0"/>
            </p:cNvCxnSpPr>
            <p:nvPr/>
          </p:nvCxnSpPr>
          <p:spPr bwMode="auto">
            <a:xfrm flipH="1">
              <a:off x="1752" y="2352"/>
              <a:ext cx="8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5" name="AutoShape 81"/>
            <p:cNvCxnSpPr>
              <a:cxnSpLocks noChangeShapeType="1"/>
              <a:stCxn id="651340" idx="2"/>
              <a:endCxn id="651301" idx="0"/>
            </p:cNvCxnSpPr>
            <p:nvPr/>
          </p:nvCxnSpPr>
          <p:spPr bwMode="auto">
            <a:xfrm>
              <a:off x="2616" y="2352"/>
              <a:ext cx="792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6" name="AutoShape 82"/>
            <p:cNvCxnSpPr>
              <a:cxnSpLocks noChangeShapeType="1"/>
              <a:stCxn id="651340" idx="2"/>
              <a:endCxn id="651302" idx="0"/>
            </p:cNvCxnSpPr>
            <p:nvPr/>
          </p:nvCxnSpPr>
          <p:spPr bwMode="auto">
            <a:xfrm>
              <a:off x="2616" y="2352"/>
              <a:ext cx="1464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69" name="Group 105"/>
          <p:cNvGrpSpPr>
            <a:grpSpLocks/>
          </p:cNvGrpSpPr>
          <p:nvPr/>
        </p:nvGrpSpPr>
        <p:grpSpPr bwMode="auto">
          <a:xfrm>
            <a:off x="1752600" y="2057400"/>
            <a:ext cx="4724400" cy="914400"/>
            <a:chOff x="1104" y="1296"/>
            <a:chExt cx="2976" cy="576"/>
          </a:xfrm>
        </p:grpSpPr>
        <p:cxnSp>
          <p:nvCxnSpPr>
            <p:cNvPr id="651352" name="AutoShape 88"/>
            <p:cNvCxnSpPr>
              <a:cxnSpLocks noChangeShapeType="1"/>
              <a:stCxn id="651348" idx="2"/>
              <a:endCxn id="651318" idx="0"/>
            </p:cNvCxnSpPr>
            <p:nvPr/>
          </p:nvCxnSpPr>
          <p:spPr bwMode="auto">
            <a:xfrm>
              <a:off x="1752" y="1728"/>
              <a:ext cx="1128" cy="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1347" name="AutoShape 83"/>
            <p:cNvSpPr>
              <a:spLocks noChangeArrowheads="1"/>
            </p:cNvSpPr>
            <p:nvPr/>
          </p:nvSpPr>
          <p:spPr bwMode="auto">
            <a:xfrm>
              <a:off x="2400" y="1296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48" name="AutoShape 84"/>
            <p:cNvSpPr>
              <a:spLocks noChangeArrowheads="1"/>
            </p:cNvSpPr>
            <p:nvPr/>
          </p:nvSpPr>
          <p:spPr bwMode="auto">
            <a:xfrm>
              <a:off x="1344" y="1536"/>
              <a:ext cx="816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FuncCall</a:t>
              </a:r>
            </a:p>
          </p:txBody>
        </p:sp>
        <p:cxnSp>
          <p:nvCxnSpPr>
            <p:cNvPr id="651349" name="AutoShape 85"/>
            <p:cNvCxnSpPr>
              <a:cxnSpLocks noChangeShapeType="1"/>
              <a:stCxn id="651348" idx="2"/>
              <a:endCxn id="651303" idx="0"/>
            </p:cNvCxnSpPr>
            <p:nvPr/>
          </p:nvCxnSpPr>
          <p:spPr bwMode="auto">
            <a:xfrm flipH="1">
              <a:off x="1104" y="1728"/>
              <a:ext cx="648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0" name="AutoShape 86"/>
            <p:cNvCxnSpPr>
              <a:cxnSpLocks noChangeShapeType="1"/>
              <a:stCxn id="651348" idx="2"/>
              <a:endCxn id="651313" idx="0"/>
            </p:cNvCxnSpPr>
            <p:nvPr/>
          </p:nvCxnSpPr>
          <p:spPr bwMode="auto">
            <a:xfrm>
              <a:off x="1752" y="1728"/>
              <a:ext cx="24" cy="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1" name="AutoShape 87"/>
            <p:cNvCxnSpPr>
              <a:cxnSpLocks noChangeShapeType="1"/>
              <a:stCxn id="651348" idx="2"/>
              <a:endCxn id="651314" idx="0"/>
            </p:cNvCxnSpPr>
            <p:nvPr/>
          </p:nvCxnSpPr>
          <p:spPr bwMode="auto">
            <a:xfrm>
              <a:off x="1752" y="1728"/>
              <a:ext cx="552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3" name="AutoShape 89"/>
            <p:cNvCxnSpPr>
              <a:cxnSpLocks noChangeShapeType="1"/>
              <a:stCxn id="651347" idx="2"/>
              <a:endCxn id="651348" idx="0"/>
            </p:cNvCxnSpPr>
            <p:nvPr/>
          </p:nvCxnSpPr>
          <p:spPr bwMode="auto">
            <a:xfrm flipH="1">
              <a:off x="1752" y="1488"/>
              <a:ext cx="960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4" name="AutoShape 90"/>
            <p:cNvCxnSpPr>
              <a:cxnSpLocks noChangeShapeType="1"/>
              <a:stCxn id="651347" idx="2"/>
              <a:endCxn id="651320" idx="0"/>
            </p:cNvCxnSpPr>
            <p:nvPr/>
          </p:nvCxnSpPr>
          <p:spPr bwMode="auto">
            <a:xfrm>
              <a:off x="2712" y="1488"/>
              <a:ext cx="69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5" name="AutoShape 91"/>
            <p:cNvCxnSpPr>
              <a:cxnSpLocks noChangeShapeType="1"/>
              <a:stCxn id="651347" idx="2"/>
              <a:endCxn id="651321" idx="0"/>
            </p:cNvCxnSpPr>
            <p:nvPr/>
          </p:nvCxnSpPr>
          <p:spPr bwMode="auto">
            <a:xfrm>
              <a:off x="2712" y="1488"/>
              <a:ext cx="136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70" name="Group 106"/>
          <p:cNvGrpSpPr>
            <a:grpSpLocks/>
          </p:cNvGrpSpPr>
          <p:nvPr/>
        </p:nvGrpSpPr>
        <p:grpSpPr bwMode="auto">
          <a:xfrm>
            <a:off x="1752600" y="457200"/>
            <a:ext cx="4724400" cy="1066800"/>
            <a:chOff x="1104" y="288"/>
            <a:chExt cx="2976" cy="672"/>
          </a:xfrm>
        </p:grpSpPr>
        <p:cxnSp>
          <p:nvCxnSpPr>
            <p:cNvPr id="651361" name="AutoShape 97"/>
            <p:cNvCxnSpPr>
              <a:cxnSpLocks noChangeShapeType="1"/>
              <a:stCxn id="651357" idx="2"/>
              <a:endCxn id="651319" idx="0"/>
            </p:cNvCxnSpPr>
            <p:nvPr/>
          </p:nvCxnSpPr>
          <p:spPr bwMode="auto">
            <a:xfrm>
              <a:off x="1848" y="768"/>
              <a:ext cx="1032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1356" name="AutoShape 92"/>
            <p:cNvSpPr>
              <a:spLocks noChangeArrowheads="1"/>
            </p:cNvSpPr>
            <p:nvPr/>
          </p:nvSpPr>
          <p:spPr bwMode="auto">
            <a:xfrm>
              <a:off x="2496" y="288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57" name="AutoShape 93"/>
            <p:cNvSpPr>
              <a:spLocks noChangeArrowheads="1"/>
            </p:cNvSpPr>
            <p:nvPr/>
          </p:nvSpPr>
          <p:spPr bwMode="auto">
            <a:xfrm>
              <a:off x="1440" y="576"/>
              <a:ext cx="816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FuncCall</a:t>
              </a:r>
            </a:p>
          </p:txBody>
        </p:sp>
        <p:cxnSp>
          <p:nvCxnSpPr>
            <p:cNvPr id="651358" name="AutoShape 94"/>
            <p:cNvCxnSpPr>
              <a:cxnSpLocks noChangeShapeType="1"/>
              <a:stCxn id="651357" idx="2"/>
              <a:endCxn id="651306" idx="0"/>
            </p:cNvCxnSpPr>
            <p:nvPr/>
          </p:nvCxnSpPr>
          <p:spPr bwMode="auto">
            <a:xfrm flipH="1">
              <a:off x="1104" y="768"/>
              <a:ext cx="744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9" name="AutoShape 95"/>
            <p:cNvCxnSpPr>
              <a:cxnSpLocks noChangeShapeType="1"/>
              <a:stCxn id="651357" idx="2"/>
              <a:endCxn id="651312" idx="0"/>
            </p:cNvCxnSpPr>
            <p:nvPr/>
          </p:nvCxnSpPr>
          <p:spPr bwMode="auto">
            <a:xfrm flipH="1">
              <a:off x="1776" y="768"/>
              <a:ext cx="7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0" name="AutoShape 96"/>
            <p:cNvCxnSpPr>
              <a:cxnSpLocks noChangeShapeType="1"/>
              <a:stCxn id="651357" idx="2"/>
              <a:endCxn id="651315" idx="0"/>
            </p:cNvCxnSpPr>
            <p:nvPr/>
          </p:nvCxnSpPr>
          <p:spPr bwMode="auto">
            <a:xfrm>
              <a:off x="1848" y="768"/>
              <a:ext cx="456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2" name="AutoShape 98"/>
            <p:cNvCxnSpPr>
              <a:cxnSpLocks noChangeShapeType="1"/>
              <a:stCxn id="651356" idx="2"/>
              <a:endCxn id="651357" idx="0"/>
            </p:cNvCxnSpPr>
            <p:nvPr/>
          </p:nvCxnSpPr>
          <p:spPr bwMode="auto">
            <a:xfrm flipH="1">
              <a:off x="1848" y="480"/>
              <a:ext cx="96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3" name="AutoShape 99"/>
            <p:cNvCxnSpPr>
              <a:cxnSpLocks noChangeShapeType="1"/>
              <a:stCxn id="651356" idx="2"/>
              <a:endCxn id="651322" idx="0"/>
            </p:cNvCxnSpPr>
            <p:nvPr/>
          </p:nvCxnSpPr>
          <p:spPr bwMode="auto">
            <a:xfrm>
              <a:off x="2808" y="480"/>
              <a:ext cx="600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4" name="AutoShape 100"/>
            <p:cNvCxnSpPr>
              <a:cxnSpLocks noChangeShapeType="1"/>
              <a:stCxn id="651356" idx="2"/>
              <a:endCxn id="651323" idx="0"/>
            </p:cNvCxnSpPr>
            <p:nvPr/>
          </p:nvCxnSpPr>
          <p:spPr bwMode="auto">
            <a:xfrm>
              <a:off x="2808" y="480"/>
              <a:ext cx="1272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Summary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800600"/>
          </a:xfrm>
        </p:spPr>
        <p:txBody>
          <a:bodyPr/>
          <a:lstStyle/>
          <a:p>
            <a:r>
              <a:rPr lang="en-US"/>
              <a:t>Generalized traditional GLR algorithm</a:t>
            </a:r>
          </a:p>
          <a:p>
            <a:r>
              <a:rPr lang="en-US"/>
              <a:t>Many algorithm and engineering challenges</a:t>
            </a:r>
          </a:p>
          <a:p>
            <a:pPr lvl="1"/>
            <a:r>
              <a:rPr lang="en-US"/>
              <a:t>New combined lexer and parser generator</a:t>
            </a:r>
          </a:p>
          <a:p>
            <a:pPr lvl="1"/>
            <a:r>
              <a:rPr lang="en-US"/>
              <a:t>Preserve subtree sharing when parses have different yields</a:t>
            </a:r>
          </a:p>
          <a:p>
            <a:pPr lvl="1"/>
            <a:r>
              <a:rPr lang="en-US"/>
              <a:t>Preserve efficiency when parses get out of sync</a:t>
            </a:r>
          </a:p>
          <a:p>
            <a:pPr lvl="2"/>
            <a:r>
              <a:rPr lang="en-US"/>
              <a:t>Determine parse position w.r.t. ambiguous input</a:t>
            </a:r>
          </a:p>
          <a:p>
            <a:pPr lvl="1"/>
            <a:r>
              <a:rPr lang="en-US"/>
              <a:t>The devil is in the details   </a:t>
            </a:r>
            <a:r>
              <a:rPr lang="en-US" sz="2400"/>
              <a:t>[Begel 04]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Genealogy</a:t>
            </a: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>
            <a:off x="1219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212725" y="3063875"/>
            <a:ext cx="1065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Tomita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1985</a:t>
            </a:r>
          </a:p>
        </p:txBody>
      </p:sp>
      <p:sp>
        <p:nvSpPr>
          <p:cNvPr id="198666" name="Text Box 10"/>
          <p:cNvSpPr txBox="1">
            <a:spLocks noChangeArrowheads="1"/>
          </p:cNvSpPr>
          <p:nvPr/>
        </p:nvSpPr>
        <p:spPr bwMode="auto">
          <a:xfrm>
            <a:off x="1752600" y="3063875"/>
            <a:ext cx="946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Farshi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1991</a:t>
            </a: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3200400" y="3063875"/>
            <a:ext cx="1030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Rekers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1992</a:t>
            </a:r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>
            <a:off x="26670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4760913" y="3673475"/>
            <a:ext cx="1149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100"/>
                </a:solidFill>
              </a:rPr>
              <a:t>Wagner</a:t>
            </a:r>
          </a:p>
          <a:p>
            <a:r>
              <a:rPr lang="en-US">
                <a:solidFill>
                  <a:srgbClr val="006100"/>
                </a:solidFill>
              </a:rPr>
              <a:t>1997</a:t>
            </a:r>
          </a:p>
        </p:txBody>
      </p:sp>
      <p:sp>
        <p:nvSpPr>
          <p:cNvPr id="198671" name="Line 15"/>
          <p:cNvSpPr>
            <a:spLocks noChangeShapeType="1"/>
          </p:cNvSpPr>
          <p:nvPr/>
        </p:nvSpPr>
        <p:spPr bwMode="auto">
          <a:xfrm>
            <a:off x="4227513" y="3489325"/>
            <a:ext cx="496887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 flipV="1">
            <a:off x="4267200" y="2819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4784725" y="2362200"/>
            <a:ext cx="963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40"/>
                </a:solidFill>
              </a:rPr>
              <a:t>Visser</a:t>
            </a:r>
            <a:br>
              <a:rPr lang="en-US">
                <a:solidFill>
                  <a:srgbClr val="800040"/>
                </a:solidFill>
              </a:rPr>
            </a:br>
            <a:r>
              <a:rPr lang="en-US">
                <a:solidFill>
                  <a:srgbClr val="800040"/>
                </a:solidFill>
              </a:rPr>
              <a:t>1997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6248400" y="2393950"/>
            <a:ext cx="1962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40"/>
                </a:solidFill>
              </a:rPr>
              <a:t>van den Brand</a:t>
            </a:r>
            <a:br>
              <a:rPr lang="en-US">
                <a:solidFill>
                  <a:srgbClr val="800040"/>
                </a:solidFill>
              </a:rPr>
            </a:br>
            <a:r>
              <a:rPr lang="en-US">
                <a:solidFill>
                  <a:srgbClr val="800040"/>
                </a:solidFill>
              </a:rPr>
              <a:t>2002</a:t>
            </a:r>
          </a:p>
        </p:txBody>
      </p:sp>
      <p:sp>
        <p:nvSpPr>
          <p:cNvPr id="198675" name="Line 19"/>
          <p:cNvSpPr>
            <a:spLocks noChangeShapeType="1"/>
          </p:cNvSpPr>
          <p:nvPr/>
        </p:nvSpPr>
        <p:spPr bwMode="auto">
          <a:xfrm>
            <a:off x="5715000" y="28098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6324600" y="3673475"/>
            <a:ext cx="895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100"/>
                </a:solidFill>
              </a:rPr>
              <a:t>Begel</a:t>
            </a:r>
            <a:br>
              <a:rPr lang="en-US">
                <a:solidFill>
                  <a:srgbClr val="006100"/>
                </a:solidFill>
              </a:rPr>
            </a:br>
            <a:r>
              <a:rPr lang="en-US">
                <a:solidFill>
                  <a:srgbClr val="006100"/>
                </a:solidFill>
              </a:rPr>
              <a:t>2004</a:t>
            </a:r>
          </a:p>
        </p:txBody>
      </p:sp>
      <p:sp>
        <p:nvSpPr>
          <p:cNvPr id="198677" name="Line 21"/>
          <p:cNvSpPr>
            <a:spLocks noChangeShapeType="1"/>
          </p:cNvSpPr>
          <p:nvPr/>
        </p:nvSpPr>
        <p:spPr bwMode="auto">
          <a:xfrm>
            <a:off x="57912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5105400" y="4495800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100"/>
                </a:solidFill>
              </a:rPr>
              <a:t>Incremental</a:t>
            </a:r>
          </a:p>
        </p:txBody>
      </p:sp>
      <p:sp>
        <p:nvSpPr>
          <p:cNvPr id="198679" name="Text Box 23"/>
          <p:cNvSpPr txBox="1">
            <a:spLocks noChangeArrowheads="1"/>
          </p:cNvSpPr>
          <p:nvPr/>
        </p:nvSpPr>
        <p:spPr bwMode="auto">
          <a:xfrm>
            <a:off x="5105400" y="1981200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800040"/>
                </a:solidFill>
              </a:rPr>
              <a:t>Scannerless</a:t>
            </a:r>
          </a:p>
        </p:txBody>
      </p:sp>
      <p:sp>
        <p:nvSpPr>
          <p:cNvPr id="198680" name="Line 24"/>
          <p:cNvSpPr>
            <a:spLocks noChangeShapeType="1"/>
          </p:cNvSpPr>
          <p:nvPr/>
        </p:nvSpPr>
        <p:spPr bwMode="auto">
          <a:xfrm>
            <a:off x="1219200" y="3657600"/>
            <a:ext cx="4953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81" name="Text Box 25"/>
          <p:cNvSpPr txBox="1">
            <a:spLocks noChangeArrowheads="1"/>
          </p:cNvSpPr>
          <p:nvPr/>
        </p:nvSpPr>
        <p:spPr bwMode="auto">
          <a:xfrm>
            <a:off x="6232525" y="5273675"/>
            <a:ext cx="2165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C3600"/>
                </a:solidFill>
              </a:rPr>
              <a:t>Johnstone </a:t>
            </a:r>
            <a:r>
              <a:rPr lang="en-US" i="1">
                <a:solidFill>
                  <a:srgbClr val="6C3600"/>
                </a:solidFill>
              </a:rPr>
              <a:t>et. al.</a:t>
            </a:r>
            <a:endParaRPr lang="en-US">
              <a:solidFill>
                <a:srgbClr val="6C3600"/>
              </a:solidFill>
            </a:endParaRPr>
          </a:p>
          <a:p>
            <a:r>
              <a:rPr lang="en-US">
                <a:solidFill>
                  <a:srgbClr val="6C3600"/>
                </a:solidFill>
              </a:rPr>
              <a:t>2002</a:t>
            </a:r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7377113" y="3673475"/>
            <a:ext cx="1766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100"/>
                </a:solidFill>
              </a:rPr>
              <a:t>Input Stream</a:t>
            </a:r>
          </a:p>
          <a:p>
            <a:r>
              <a:rPr lang="en-US" i="1">
                <a:solidFill>
                  <a:srgbClr val="006100"/>
                </a:solidFill>
              </a:rPr>
              <a:t>Ambiguities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3614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476" name="AutoShape 4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Lexical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XGLR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Ambiguous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Parsing</a:t>
            </a:r>
            <a:endParaRPr lang="en-US" sz="3600"/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Ambiguity</a:t>
            </a:r>
            <a:br>
              <a:rPr lang="en-US" sz="3600"/>
            </a:br>
            <a:r>
              <a:rPr lang="en-US" sz="3600"/>
              <a:t>Resolution</a:t>
            </a:r>
          </a:p>
        </p:txBody>
      </p:sp>
      <p:sp>
        <p:nvSpPr>
          <p:cNvPr id="361484" name="AutoShape 12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For Loop</a:t>
            </a:r>
          </a:p>
        </p:txBody>
      </p:sp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61486" name="AutoShape 14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Assign Expr</a:t>
            </a:r>
          </a:p>
        </p:txBody>
      </p:sp>
      <p:sp>
        <p:nvSpPr>
          <p:cNvPr id="361487" name="Rectangle 15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61488" name="Rectangle 16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361490" name="AutoShape 18"/>
          <p:cNvCxnSpPr>
            <a:cxnSpLocks noChangeShapeType="1"/>
            <a:stCxn id="361484" idx="2"/>
            <a:endCxn id="361485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1" name="AutoShape 19"/>
          <p:cNvCxnSpPr>
            <a:cxnSpLocks noChangeShapeType="1"/>
            <a:stCxn id="361484" idx="2"/>
            <a:endCxn id="361486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2" name="AutoShape 20"/>
          <p:cNvCxnSpPr>
            <a:cxnSpLocks noChangeShapeType="1"/>
            <a:stCxn id="361486" idx="2"/>
            <a:endCxn id="361487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3" name="AutoShape 21"/>
          <p:cNvCxnSpPr>
            <a:cxnSpLocks noChangeShapeType="1"/>
            <a:stCxn id="361486" idx="2"/>
            <a:endCxn id="361488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4" name="AutoShape 22"/>
          <p:cNvCxnSpPr>
            <a:cxnSpLocks noChangeShapeType="1"/>
            <a:stCxn id="361486" idx="2"/>
            <a:endCxn id="361489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1495" name="Group 23"/>
          <p:cNvGraphicFramePr>
            <a:graphicFrameLocks noGrp="1"/>
          </p:cNvGraphicFramePr>
          <p:nvPr/>
        </p:nvGraphicFramePr>
        <p:xfrm>
          <a:off x="6705600" y="4876800"/>
          <a:ext cx="1905000" cy="1158240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361509" name="AutoShape 37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10" name="AutoShape 38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1511" name="Group 39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361512" name="Rectangle 40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361513" name="Rectangle 41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EYE</a:t>
              </a:r>
            </a:p>
          </p:txBody>
        </p:sp>
      </p:grpSp>
      <p:sp>
        <p:nvSpPr>
          <p:cNvPr id="361514" name="AutoShape 42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FOUREYE</a:t>
            </a:r>
          </a:p>
        </p:txBody>
      </p:sp>
      <p:sp>
        <p:nvSpPr>
          <p:cNvPr id="361515" name="AutoShape 43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Assign Expr</a:t>
            </a:r>
          </a:p>
        </p:txBody>
      </p:sp>
      <p:sp>
        <p:nvSpPr>
          <p:cNvPr id="361516" name="Rectangle 44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361517" name="Rectangle 45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361518" name="AutoShape 46"/>
          <p:cNvCxnSpPr>
            <a:cxnSpLocks noChangeShapeType="1"/>
            <a:stCxn id="361515" idx="2"/>
            <a:endCxn id="361514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19" name="AutoShape 47"/>
          <p:cNvCxnSpPr>
            <a:cxnSpLocks noChangeShapeType="1"/>
            <a:stCxn id="361515" idx="2"/>
            <a:endCxn id="361516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20" name="AutoShape 48"/>
          <p:cNvCxnSpPr>
            <a:cxnSpLocks noChangeShapeType="1"/>
            <a:stCxn id="361515" idx="2"/>
            <a:endCxn id="361517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1521" name="AutoShape 49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/>
                </a:solidFill>
              </a:rPr>
              <a:t>Ambig Stmt</a:t>
            </a:r>
          </a:p>
        </p:txBody>
      </p:sp>
      <p:cxnSp>
        <p:nvCxnSpPr>
          <p:cNvPr id="361522" name="AutoShape 50"/>
          <p:cNvCxnSpPr>
            <a:cxnSpLocks noChangeShapeType="1"/>
            <a:stCxn id="361521" idx="1"/>
            <a:endCxn id="361484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23" name="AutoShape 51"/>
          <p:cNvCxnSpPr>
            <a:cxnSpLocks noChangeShapeType="1"/>
            <a:stCxn id="361521" idx="1"/>
            <a:endCxn id="361515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1524" name="Text Box 52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Monotype Sorts" pitchFamily="-125" charset="2"/>
              </a:rPr>
              <a:t>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61525" name="Text Box 53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sym typeface="Monotype Sorts" pitchFamily="-125" charset="2"/>
              </a:rPr>
              <a:t>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/>
          <a:lstStyle/>
          <a:p>
            <a:r>
              <a:rPr lang="en-US"/>
              <a:t>Disambiguation Example</a:t>
            </a:r>
          </a:p>
        </p:txBody>
      </p:sp>
      <p:sp>
        <p:nvSpPr>
          <p:cNvPr id="674819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2192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 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674820" name="Group 4"/>
          <p:cNvGrpSpPr>
            <a:grpSpLocks/>
          </p:cNvGrpSpPr>
          <p:nvPr/>
        </p:nvGrpSpPr>
        <p:grpSpPr bwMode="auto">
          <a:xfrm>
            <a:off x="457200" y="4267200"/>
            <a:ext cx="7162800" cy="1828800"/>
            <a:chOff x="288" y="2688"/>
            <a:chExt cx="4512" cy="1152"/>
          </a:xfrm>
        </p:grpSpPr>
        <p:pic>
          <p:nvPicPr>
            <p:cNvPr id="674821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96"/>
              <a:ext cx="1142" cy="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4822" name="AutoShape 6"/>
            <p:cNvSpPr>
              <a:spLocks noChangeArrowheads="1"/>
            </p:cNvSpPr>
            <p:nvPr/>
          </p:nvSpPr>
          <p:spPr bwMode="auto">
            <a:xfrm>
              <a:off x="1680" y="2688"/>
              <a:ext cx="3120" cy="432"/>
            </a:xfrm>
            <a:prstGeom prst="wedgeRoundRectCallout">
              <a:avLst>
                <a:gd name="adj1" fmla="val -74296"/>
                <a:gd name="adj2" fmla="val 10463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74823" name="Text Box 7"/>
            <p:cNvSpPr txBox="1">
              <a:spLocks noChangeArrowheads="1"/>
            </p:cNvSpPr>
            <p:nvPr/>
          </p:nvSpPr>
          <p:spPr bwMode="auto">
            <a:xfrm>
              <a:off x="1776" y="2774"/>
              <a:ext cx="29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 load equals stream dot read string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674824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819400" y="5715000"/>
            <a:ext cx="4724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filetoload = stream.readString();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Programming by Voice</a:t>
            </a:r>
            <a:endParaRPr lang="en-US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6868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My Goal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Find out how developers use code verbally. Use this to develop a naturally verbalizable input form.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Build development environment that supports verbal authoring, navigation, modification.</a:t>
            </a:r>
          </a:p>
          <a:p>
            <a:pPr lvl="2">
              <a:lnSpc>
                <a:spcPct val="90000"/>
              </a:lnSpc>
            </a:pPr>
            <a:r>
              <a:rPr lang="en-US" sz="2200">
                <a:solidFill>
                  <a:srgbClr val="800000"/>
                </a:solidFill>
              </a:rPr>
              <a:t>Extend conventional compiler analyses to support ambiguities generated by speech.</a:t>
            </a:r>
            <a:endParaRPr lang="en-US" sz="2100"/>
          </a:p>
          <a:p>
            <a:pPr lvl="1">
              <a:lnSpc>
                <a:spcPct val="90000"/>
              </a:lnSpc>
            </a:pPr>
            <a:r>
              <a:rPr lang="en-US" sz="2600"/>
              <a:t>Learn how developers can use voice-based programming, and iterate design.</a:t>
            </a:r>
          </a:p>
        </p:txBody>
      </p:sp>
      <p:grpSp>
        <p:nvGrpSpPr>
          <p:cNvPr id="671748" name="Group 4"/>
          <p:cNvGrpSpPr>
            <a:grpSpLocks/>
          </p:cNvGrpSpPr>
          <p:nvPr/>
        </p:nvGrpSpPr>
        <p:grpSpPr bwMode="auto">
          <a:xfrm>
            <a:off x="1981200" y="1066800"/>
            <a:ext cx="5181600" cy="1722438"/>
            <a:chOff x="1392" y="624"/>
            <a:chExt cx="3264" cy="1085"/>
          </a:xfrm>
        </p:grpSpPr>
        <p:pic>
          <p:nvPicPr>
            <p:cNvPr id="67174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624"/>
              <a:ext cx="917" cy="1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1750" name="AutoShape 6"/>
            <p:cNvSpPr>
              <a:spLocks noChangeArrowheads="1"/>
            </p:cNvSpPr>
            <p:nvPr/>
          </p:nvSpPr>
          <p:spPr bwMode="auto">
            <a:xfrm>
              <a:off x="2544" y="720"/>
              <a:ext cx="2112" cy="480"/>
            </a:xfrm>
            <a:prstGeom prst="wedgeRoundRectCallout">
              <a:avLst>
                <a:gd name="adj1" fmla="val -58426"/>
                <a:gd name="adj2" fmla="val 94375"/>
                <a:gd name="adj3" fmla="val 16667"/>
              </a:avLst>
            </a:prstGeom>
            <a:solidFill>
              <a:srgbClr val="EBEBE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while counter is less</a:t>
              </a:r>
              <a:br>
                <a:rPr lang="en-US"/>
              </a:br>
              <a:r>
                <a:rPr lang="en-US"/>
                <a:t>than limit do 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/>
          <a:lstStyle/>
          <a:p>
            <a:r>
              <a:rPr lang="en-US"/>
              <a:t>Many Interpretations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3352800" y="4068763"/>
            <a:ext cx="2651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file(2, load)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3352800" y="1881188"/>
            <a:ext cx="2765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file(to, load)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3352800" y="2428875"/>
            <a:ext cx="2651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file(to.lode)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3352800" y="2974975"/>
            <a:ext cx="2809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file(to(lode))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3352800" y="3522663"/>
            <a:ext cx="2538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file(toload)</a:t>
            </a:r>
          </a:p>
        </p:txBody>
      </p:sp>
      <p:grpSp>
        <p:nvGrpSpPr>
          <p:cNvPr id="111631" name="Group 15"/>
          <p:cNvGrpSpPr>
            <a:grpSpLocks/>
          </p:cNvGrpSpPr>
          <p:nvPr/>
        </p:nvGrpSpPr>
        <p:grpSpPr bwMode="auto">
          <a:xfrm>
            <a:off x="381000" y="1881188"/>
            <a:ext cx="2878138" cy="2173287"/>
            <a:chOff x="2208" y="2445"/>
            <a:chExt cx="1813" cy="1369"/>
          </a:xfrm>
        </p:grpSpPr>
        <p:sp>
          <p:nvSpPr>
            <p:cNvPr id="111632" name="Text Box 16"/>
            <p:cNvSpPr txBox="1">
              <a:spLocks noChangeArrowheads="1"/>
            </p:cNvSpPr>
            <p:nvPr/>
          </p:nvSpPr>
          <p:spPr bwMode="auto">
            <a:xfrm>
              <a:off x="2208" y="2779"/>
              <a:ext cx="18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sz="3200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111633" name="Text Box 17"/>
            <p:cNvSpPr txBox="1">
              <a:spLocks noChangeArrowheads="1"/>
            </p:cNvSpPr>
            <p:nvPr/>
          </p:nvSpPr>
          <p:spPr bwMode="auto">
            <a:xfrm>
              <a:off x="2208" y="3449"/>
              <a:ext cx="1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sz="3200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111634" name="Text Box 18"/>
            <p:cNvSpPr txBox="1">
              <a:spLocks noChangeArrowheads="1"/>
            </p:cNvSpPr>
            <p:nvPr/>
          </p:nvSpPr>
          <p:spPr bwMode="auto">
            <a:xfrm>
              <a:off x="2208" y="3114"/>
              <a:ext cx="16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sz="3200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111635" name="Text Box 19"/>
            <p:cNvSpPr txBox="1">
              <a:spLocks noChangeArrowheads="1"/>
            </p:cNvSpPr>
            <p:nvPr/>
          </p:nvSpPr>
          <p:spPr bwMode="auto">
            <a:xfrm>
              <a:off x="2208" y="2445"/>
              <a:ext cx="1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sz="3200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6453188" y="1881188"/>
            <a:ext cx="25384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6453188" y="2438400"/>
            <a:ext cx="2268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 sz="3600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Semantics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800000"/>
                </a:solidFill>
              </a:rPr>
              <a:t>What does this name mean?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800000"/>
                </a:solidFill>
              </a:rPr>
              <a:t>What names are visible at this program point?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800000"/>
                </a:solidFill>
              </a:rPr>
              <a:t>Or, What can I say here? </a:t>
            </a:r>
          </a:p>
          <a:p>
            <a:pPr>
              <a:lnSpc>
                <a:spcPct val="3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Visibility Graph </a:t>
            </a:r>
            <a:r>
              <a:rPr lang="en-US" sz="2000"/>
              <a:t>[Garrison 1987]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Language independent data structure for scopes, names and bindings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Designed Visibility Graph algorithms for </a:t>
            </a:r>
            <a:r>
              <a:rPr lang="en-US" sz="2400" i="1"/>
              <a:t>incremental update and name propagation</a:t>
            </a:r>
            <a:r>
              <a:rPr lang="en-US" sz="24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for type checking, too</a:t>
            </a:r>
          </a:p>
          <a:p>
            <a:pPr>
              <a:lnSpc>
                <a:spcPct val="4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462200"/>
                </a:solidFill>
              </a:rPr>
              <a:t>Doesn’t </a:t>
            </a:r>
            <a:r>
              <a:rPr lang="en-US" sz="2800" i="1">
                <a:solidFill>
                  <a:srgbClr val="462200"/>
                </a:solidFill>
              </a:rPr>
              <a:t>&lt;insert favorite IDE here&gt;</a:t>
            </a:r>
            <a:r>
              <a:rPr lang="en-US" sz="2800">
                <a:solidFill>
                  <a:srgbClr val="462200"/>
                </a:solidFill>
              </a:rPr>
              <a:t> do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Context Can Help</a:t>
            </a:r>
          </a:p>
        </p:txBody>
      </p:sp>
      <p:sp>
        <p:nvSpPr>
          <p:cNvPr id="23654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0668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6550" name="AutoShape 6"/>
          <p:cNvSpPr>
            <a:spLocks noChangeArrowheads="1"/>
          </p:cNvSpPr>
          <p:nvPr/>
        </p:nvSpPr>
        <p:spPr bwMode="auto">
          <a:xfrm>
            <a:off x="1058863" y="40386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3036888" y="4114800"/>
            <a:ext cx="366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236554" name="AutoShape 10"/>
          <p:cNvSpPr>
            <a:spLocks noChangeArrowheads="1"/>
          </p:cNvSpPr>
          <p:nvPr/>
        </p:nvSpPr>
        <p:spPr bwMode="auto">
          <a:xfrm>
            <a:off x="1066800" y="52578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236555" name="AutoShape 11"/>
          <p:cNvCxnSpPr>
            <a:cxnSpLocks noChangeShapeType="1"/>
            <a:stCxn id="236550" idx="2"/>
            <a:endCxn id="236554" idx="0"/>
          </p:cNvCxnSpPr>
          <p:nvPr/>
        </p:nvCxnSpPr>
        <p:spPr bwMode="auto">
          <a:xfrm>
            <a:off x="1973263" y="4800600"/>
            <a:ext cx="79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3048000" y="5029200"/>
            <a:ext cx="4656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Context Can Help</a:t>
            </a:r>
          </a:p>
        </p:txBody>
      </p:sp>
      <p:sp>
        <p:nvSpPr>
          <p:cNvPr id="48333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0668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1058863" y="40386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83333" name="Text Box 5"/>
          <p:cNvSpPr txBox="1">
            <a:spLocks noChangeArrowheads="1"/>
          </p:cNvSpPr>
          <p:nvPr/>
        </p:nvSpPr>
        <p:spPr bwMode="auto">
          <a:xfrm>
            <a:off x="3036888" y="4114800"/>
            <a:ext cx="366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1066800" y="52578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83335" name="AutoShape 7"/>
          <p:cNvCxnSpPr>
            <a:cxnSpLocks noChangeShapeType="1"/>
            <a:stCxn id="483332" idx="2"/>
            <a:endCxn id="483334" idx="0"/>
          </p:cNvCxnSpPr>
          <p:nvPr/>
        </p:nvCxnSpPr>
        <p:spPr bwMode="auto">
          <a:xfrm>
            <a:off x="1973263" y="4800600"/>
            <a:ext cx="79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3043238" y="50292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83338" name="Text Box 10"/>
          <p:cNvSpPr txBox="1">
            <a:spLocks noChangeArrowheads="1"/>
          </p:cNvSpPr>
          <p:nvPr/>
        </p:nvSpPr>
        <p:spPr bwMode="auto">
          <a:xfrm>
            <a:off x="3048000" y="57753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237589" name="Group 21"/>
          <p:cNvGrpSpPr>
            <a:grpSpLocks/>
          </p:cNvGrpSpPr>
          <p:nvPr/>
        </p:nvGrpSpPr>
        <p:grpSpPr bwMode="auto">
          <a:xfrm>
            <a:off x="3581400" y="4343400"/>
            <a:ext cx="2266950" cy="2286000"/>
            <a:chOff x="3600" y="2514"/>
            <a:chExt cx="1428" cy="1440"/>
          </a:xfrm>
        </p:grpSpPr>
        <p:sp>
          <p:nvSpPr>
            <p:cNvPr id="237573" name="Text Box 5"/>
            <p:cNvSpPr txBox="1">
              <a:spLocks noChangeArrowheads="1"/>
            </p:cNvSpPr>
            <p:nvPr/>
          </p:nvSpPr>
          <p:spPr bwMode="auto">
            <a:xfrm>
              <a:off x="3600" y="3666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237574" name="Text Box 6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file(to.lode)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file(to(lode))</a:t>
              </a:r>
            </a:p>
          </p:txBody>
        </p:sp>
        <p:sp>
          <p:nvSpPr>
            <p:cNvPr id="237577" name="Text Box 9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237588" name="Group 20"/>
          <p:cNvGrpSpPr>
            <a:grpSpLocks/>
          </p:cNvGrpSpPr>
          <p:nvPr/>
        </p:nvGrpSpPr>
        <p:grpSpPr bwMode="auto">
          <a:xfrm>
            <a:off x="990600" y="4343400"/>
            <a:ext cx="2317750" cy="2051050"/>
            <a:chOff x="2208" y="2508"/>
            <a:chExt cx="1460" cy="1292"/>
          </a:xfrm>
        </p:grpSpPr>
        <p:sp>
          <p:nvSpPr>
            <p:cNvPr id="237579" name="Text Box 11"/>
            <p:cNvSpPr txBox="1">
              <a:spLocks noChangeArrowheads="1"/>
            </p:cNvSpPr>
            <p:nvPr/>
          </p:nvSpPr>
          <p:spPr bwMode="auto">
            <a:xfrm>
              <a:off x="2208" y="2842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237580" name="Text Box 12"/>
            <p:cNvSpPr txBox="1">
              <a:spLocks noChangeArrowheads="1"/>
            </p:cNvSpPr>
            <p:nvPr/>
          </p:nvSpPr>
          <p:spPr bwMode="auto">
            <a:xfrm>
              <a:off x="2208" y="3512"/>
              <a:ext cx="12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237581" name="Text Box 13"/>
            <p:cNvSpPr txBox="1">
              <a:spLocks noChangeArrowheads="1"/>
            </p:cNvSpPr>
            <p:nvPr/>
          </p:nvSpPr>
          <p:spPr bwMode="auto">
            <a:xfrm>
              <a:off x="2208" y="3177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237582" name="Text Box 14"/>
            <p:cNvSpPr txBox="1">
              <a:spLocks noChangeArrowheads="1"/>
            </p:cNvSpPr>
            <p:nvPr/>
          </p:nvSpPr>
          <p:spPr bwMode="auto">
            <a:xfrm>
              <a:off x="2208" y="2508"/>
              <a:ext cx="1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grpSp>
        <p:nvGrpSpPr>
          <p:cNvPr id="237590" name="Group 22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237583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237586" name="Text Box 18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7595" name="AutoShape 2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237596" name="Text Box 2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237597" name="AutoShape 2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237598" name="AutoShape 30"/>
          <p:cNvCxnSpPr>
            <a:cxnSpLocks noChangeShapeType="1"/>
            <a:stCxn id="237595" idx="2"/>
            <a:endCxn id="237597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7599" name="Text Box 31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237600" name="Text Box 32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445443" name="Group 3"/>
          <p:cNvGrpSpPr>
            <a:grpSpLocks/>
          </p:cNvGrpSpPr>
          <p:nvPr/>
        </p:nvGrpSpPr>
        <p:grpSpPr bwMode="auto">
          <a:xfrm>
            <a:off x="3581400" y="4343400"/>
            <a:ext cx="2266950" cy="2286000"/>
            <a:chOff x="3600" y="2514"/>
            <a:chExt cx="1428" cy="1440"/>
          </a:xfrm>
        </p:grpSpPr>
        <p:sp>
          <p:nvSpPr>
            <p:cNvPr id="445444" name="Text Box 4"/>
            <p:cNvSpPr txBox="1">
              <a:spLocks noChangeArrowheads="1"/>
            </p:cNvSpPr>
            <p:nvPr/>
          </p:nvSpPr>
          <p:spPr bwMode="auto">
            <a:xfrm>
              <a:off x="3600" y="3666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445445" name="Text Box 5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445446" name="Text Box 6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file(to.lode)</a:t>
              </a:r>
            </a:p>
          </p:txBody>
        </p:sp>
        <p:sp>
          <p:nvSpPr>
            <p:cNvPr id="445447" name="Text Box 7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file(to(lode))</a:t>
              </a:r>
            </a:p>
          </p:txBody>
        </p:sp>
        <p:sp>
          <p:nvSpPr>
            <p:cNvPr id="445448" name="Text Box 8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445449" name="Group 9"/>
          <p:cNvGrpSpPr>
            <a:grpSpLocks/>
          </p:cNvGrpSpPr>
          <p:nvPr/>
        </p:nvGrpSpPr>
        <p:grpSpPr bwMode="auto">
          <a:xfrm>
            <a:off x="990600" y="4343400"/>
            <a:ext cx="2317750" cy="2051050"/>
            <a:chOff x="2208" y="2508"/>
            <a:chExt cx="1460" cy="1292"/>
          </a:xfrm>
        </p:grpSpPr>
        <p:sp>
          <p:nvSpPr>
            <p:cNvPr id="445450" name="Text Box 10"/>
            <p:cNvSpPr txBox="1">
              <a:spLocks noChangeArrowheads="1"/>
            </p:cNvSpPr>
            <p:nvPr/>
          </p:nvSpPr>
          <p:spPr bwMode="auto">
            <a:xfrm>
              <a:off x="2208" y="2842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445451" name="Text Box 11"/>
            <p:cNvSpPr txBox="1">
              <a:spLocks noChangeArrowheads="1"/>
            </p:cNvSpPr>
            <p:nvPr/>
          </p:nvSpPr>
          <p:spPr bwMode="auto">
            <a:xfrm>
              <a:off x="2208" y="3512"/>
              <a:ext cx="12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445452" name="Text Box 12"/>
            <p:cNvSpPr txBox="1">
              <a:spLocks noChangeArrowheads="1"/>
            </p:cNvSpPr>
            <p:nvPr/>
          </p:nvSpPr>
          <p:spPr bwMode="auto">
            <a:xfrm>
              <a:off x="2208" y="3177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445453" name="Text Box 13"/>
            <p:cNvSpPr txBox="1">
              <a:spLocks noChangeArrowheads="1"/>
            </p:cNvSpPr>
            <p:nvPr/>
          </p:nvSpPr>
          <p:spPr bwMode="auto">
            <a:xfrm>
              <a:off x="2208" y="2508"/>
              <a:ext cx="1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grpSp>
        <p:nvGrpSpPr>
          <p:cNvPr id="445454" name="Group 14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445455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445456" name="Text Box 16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45457" name="AutoShape 1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5459" name="AutoShape 1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5460" name="AutoShape 20"/>
          <p:cNvCxnSpPr>
            <a:cxnSpLocks noChangeShapeType="1"/>
            <a:stCxn id="445457" idx="2"/>
            <a:endCxn id="445459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2286000" y="3290888"/>
            <a:ext cx="4856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variable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5463" name="Text Box 23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5464" name="Text Box 24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447491" name="Group 3"/>
          <p:cNvGrpSpPr>
            <a:grpSpLocks/>
          </p:cNvGrpSpPr>
          <p:nvPr/>
        </p:nvGrpSpPr>
        <p:grpSpPr bwMode="auto">
          <a:xfrm>
            <a:off x="3581400" y="4343400"/>
            <a:ext cx="2266950" cy="2286000"/>
            <a:chOff x="3600" y="2514"/>
            <a:chExt cx="1428" cy="1440"/>
          </a:xfrm>
        </p:grpSpPr>
        <p:sp>
          <p:nvSpPr>
            <p:cNvPr id="447492" name="Text Box 4"/>
            <p:cNvSpPr txBox="1">
              <a:spLocks noChangeArrowheads="1"/>
            </p:cNvSpPr>
            <p:nvPr/>
          </p:nvSpPr>
          <p:spPr bwMode="auto">
            <a:xfrm>
              <a:off x="3600" y="3666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447493" name="Text Box 5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447494" name="Text Box 6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file(to.lode)</a:t>
              </a:r>
            </a:p>
          </p:txBody>
        </p:sp>
        <p:sp>
          <p:nvSpPr>
            <p:cNvPr id="447495" name="Text Box 7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file(to(lode))</a:t>
              </a:r>
            </a:p>
          </p:txBody>
        </p:sp>
        <p:sp>
          <p:nvSpPr>
            <p:cNvPr id="447496" name="Text Box 8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447502" name="Group 14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447503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447504" name="Text Box 16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47505" name="AutoShape 1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7506" name="Text Box 1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7507" name="AutoShape 1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7508" name="AutoShape 20"/>
          <p:cNvCxnSpPr>
            <a:cxnSpLocks noChangeShapeType="1"/>
            <a:stCxn id="447505" idx="2"/>
            <a:endCxn id="447507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10" name="Text Box 22"/>
          <p:cNvSpPr txBox="1">
            <a:spLocks noChangeArrowheads="1"/>
          </p:cNvSpPr>
          <p:nvPr/>
        </p:nvSpPr>
        <p:spPr bwMode="auto">
          <a:xfrm>
            <a:off x="2286000" y="3290888"/>
            <a:ext cx="4754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method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7511" name="Text Box 23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7512" name="Text Box 24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sp>
        <p:nvSpPr>
          <p:cNvPr id="449546" name="Text Box 10"/>
          <p:cNvSpPr txBox="1">
            <a:spLocks noChangeArrowheads="1"/>
          </p:cNvSpPr>
          <p:nvPr/>
        </p:nvSpPr>
        <p:spPr bwMode="auto">
          <a:xfrm>
            <a:off x="6013450" y="4343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449547" name="Text Box 11"/>
          <p:cNvSpPr txBox="1">
            <a:spLocks noChangeArrowheads="1"/>
          </p:cNvSpPr>
          <p:nvPr/>
        </p:nvSpPr>
        <p:spPr bwMode="auto">
          <a:xfrm>
            <a:off x="6013450" y="4800600"/>
            <a:ext cx="186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 sz="2800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449548" name="AutoShape 12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9549" name="Text Box 13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9550" name="AutoShape 14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9551" name="AutoShape 15"/>
          <p:cNvCxnSpPr>
            <a:cxnSpLocks noChangeShapeType="1"/>
            <a:stCxn id="449548" idx="2"/>
            <a:endCxn id="449550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2286000" y="3290888"/>
            <a:ext cx="5897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filetoload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method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9554" name="Text Box 18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9555" name="Text Box 19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495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6" grpId="0"/>
      <p:bldP spid="44954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Disambiguation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Some ambiguities cannot (and should not) be automatically resolved: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print(“line”)</a:t>
            </a:r>
            <a:r>
              <a:rPr 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sz="2000"/>
              <a:t>vs.</a:t>
            </a:r>
            <a:r>
              <a:rPr 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println()</a:t>
            </a: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if (pred1) then if (pred2) then foo() else bar()</a:t>
            </a: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If ambiguities remain, ask the user how to resolve them. </a:t>
            </a:r>
            <a:r>
              <a:rPr lang="en-US" sz="2400"/>
              <a:t>(e.g. [Mankoff 00])</a:t>
            </a:r>
            <a:endParaRPr lang="en-US" sz="2800"/>
          </a:p>
        </p:txBody>
      </p:sp>
      <p:grpSp>
        <p:nvGrpSpPr>
          <p:cNvPr id="277542" name="Group 38"/>
          <p:cNvGrpSpPr>
            <a:grpSpLocks/>
          </p:cNvGrpSpPr>
          <p:nvPr/>
        </p:nvGrpSpPr>
        <p:grpSpPr bwMode="auto">
          <a:xfrm>
            <a:off x="1752600" y="3352800"/>
            <a:ext cx="5551488" cy="1981200"/>
            <a:chOff x="1104" y="2352"/>
            <a:chExt cx="3497" cy="1248"/>
          </a:xfrm>
        </p:grpSpPr>
        <p:sp>
          <p:nvSpPr>
            <p:cNvPr id="277511" name="AutoShape 7"/>
            <p:cNvSpPr>
              <a:spLocks noChangeArrowheads="1"/>
            </p:cNvSpPr>
            <p:nvPr/>
          </p:nvSpPr>
          <p:spPr bwMode="auto">
            <a:xfrm>
              <a:off x="1776" y="235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1927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14" name="AutoShape 10"/>
            <p:cNvSpPr>
              <a:spLocks noChangeArrowheads="1"/>
            </p:cNvSpPr>
            <p:nvPr/>
          </p:nvSpPr>
          <p:spPr bwMode="auto">
            <a:xfrm>
              <a:off x="1104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5" name="Text Box 11"/>
            <p:cNvSpPr txBox="1">
              <a:spLocks noChangeArrowheads="1"/>
            </p:cNvSpPr>
            <p:nvPr/>
          </p:nvSpPr>
          <p:spPr bwMode="auto">
            <a:xfrm>
              <a:off x="1111" y="3312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foo()</a:t>
              </a:r>
            </a:p>
          </p:txBody>
        </p:sp>
        <p:sp>
          <p:nvSpPr>
            <p:cNvPr id="277517" name="AutoShape 13"/>
            <p:cNvSpPr>
              <a:spLocks noChangeArrowheads="1"/>
            </p:cNvSpPr>
            <p:nvPr/>
          </p:nvSpPr>
          <p:spPr bwMode="auto">
            <a:xfrm>
              <a:off x="1488" y="283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8" name="Text Box 14"/>
            <p:cNvSpPr txBox="1">
              <a:spLocks noChangeArrowheads="1"/>
            </p:cNvSpPr>
            <p:nvPr/>
          </p:nvSpPr>
          <p:spPr bwMode="auto">
            <a:xfrm>
              <a:off x="1639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cxnSp>
          <p:nvCxnSpPr>
            <p:cNvPr id="277519" name="AutoShape 15"/>
            <p:cNvCxnSpPr>
              <a:cxnSpLocks noChangeShapeType="1"/>
              <a:stCxn id="277512" idx="2"/>
              <a:endCxn id="277518" idx="0"/>
            </p:cNvCxnSpPr>
            <p:nvPr/>
          </p:nvCxnSpPr>
          <p:spPr bwMode="auto">
            <a:xfrm flipH="1">
              <a:off x="1745" y="2640"/>
              <a:ext cx="28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20" name="AutoShape 16"/>
            <p:cNvCxnSpPr>
              <a:cxnSpLocks noChangeShapeType="1"/>
              <a:stCxn id="277518" idx="2"/>
              <a:endCxn id="277515" idx="0"/>
            </p:cNvCxnSpPr>
            <p:nvPr/>
          </p:nvCxnSpPr>
          <p:spPr bwMode="auto">
            <a:xfrm flipH="1">
              <a:off x="1367" y="3120"/>
              <a:ext cx="37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22" name="AutoShape 18"/>
            <p:cNvSpPr>
              <a:spLocks noChangeArrowheads="1"/>
            </p:cNvSpPr>
            <p:nvPr/>
          </p:nvSpPr>
          <p:spPr bwMode="auto">
            <a:xfrm>
              <a:off x="1824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3" name="Text Box 19"/>
            <p:cNvSpPr txBox="1">
              <a:spLocks noChangeArrowheads="1"/>
            </p:cNvSpPr>
            <p:nvPr/>
          </p:nvSpPr>
          <p:spPr bwMode="auto">
            <a:xfrm>
              <a:off x="1831" y="331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bar()</a:t>
              </a:r>
            </a:p>
          </p:txBody>
        </p:sp>
        <p:cxnSp>
          <p:nvCxnSpPr>
            <p:cNvPr id="277524" name="AutoShape 20"/>
            <p:cNvCxnSpPr>
              <a:cxnSpLocks noChangeShapeType="1"/>
              <a:stCxn id="277518" idx="2"/>
              <a:endCxn id="277523" idx="0"/>
            </p:cNvCxnSpPr>
            <p:nvPr/>
          </p:nvCxnSpPr>
          <p:spPr bwMode="auto">
            <a:xfrm>
              <a:off x="1745" y="3120"/>
              <a:ext cx="347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27" name="AutoShape 23"/>
            <p:cNvSpPr>
              <a:spLocks noChangeArrowheads="1"/>
            </p:cNvSpPr>
            <p:nvPr/>
          </p:nvSpPr>
          <p:spPr bwMode="auto">
            <a:xfrm>
              <a:off x="3744" y="2352"/>
              <a:ext cx="473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8" name="Text Box 24"/>
            <p:cNvSpPr txBox="1">
              <a:spLocks noChangeArrowheads="1"/>
            </p:cNvSpPr>
            <p:nvPr/>
          </p:nvSpPr>
          <p:spPr bwMode="auto">
            <a:xfrm>
              <a:off x="3893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30" name="AutoShape 26"/>
            <p:cNvSpPr>
              <a:spLocks noChangeArrowheads="1"/>
            </p:cNvSpPr>
            <p:nvPr/>
          </p:nvSpPr>
          <p:spPr bwMode="auto">
            <a:xfrm>
              <a:off x="3360" y="283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1" name="Text Box 27"/>
            <p:cNvSpPr txBox="1">
              <a:spLocks noChangeArrowheads="1"/>
            </p:cNvSpPr>
            <p:nvPr/>
          </p:nvSpPr>
          <p:spPr bwMode="auto">
            <a:xfrm>
              <a:off x="3511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33" name="AutoShape 29"/>
            <p:cNvSpPr>
              <a:spLocks noChangeArrowheads="1"/>
            </p:cNvSpPr>
            <p:nvPr/>
          </p:nvSpPr>
          <p:spPr bwMode="auto">
            <a:xfrm>
              <a:off x="3079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4" name="Text Box 30"/>
            <p:cNvSpPr txBox="1">
              <a:spLocks noChangeArrowheads="1"/>
            </p:cNvSpPr>
            <p:nvPr/>
          </p:nvSpPr>
          <p:spPr bwMode="auto">
            <a:xfrm>
              <a:off x="3079" y="3312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foo()</a:t>
              </a:r>
            </a:p>
          </p:txBody>
        </p:sp>
        <p:cxnSp>
          <p:nvCxnSpPr>
            <p:cNvPr id="277535" name="AutoShape 31"/>
            <p:cNvCxnSpPr>
              <a:cxnSpLocks noChangeShapeType="1"/>
              <a:stCxn id="277528" idx="2"/>
            </p:cNvCxnSpPr>
            <p:nvPr/>
          </p:nvCxnSpPr>
          <p:spPr bwMode="auto">
            <a:xfrm flipH="1">
              <a:off x="3605" y="2640"/>
              <a:ext cx="39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36" name="AutoShape 32"/>
            <p:cNvCxnSpPr>
              <a:cxnSpLocks noChangeShapeType="1"/>
              <a:stCxn id="277531" idx="2"/>
              <a:endCxn id="277534" idx="0"/>
            </p:cNvCxnSpPr>
            <p:nvPr/>
          </p:nvCxnSpPr>
          <p:spPr bwMode="auto">
            <a:xfrm flipH="1">
              <a:off x="3335" y="3120"/>
              <a:ext cx="28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38" name="AutoShape 34"/>
            <p:cNvSpPr>
              <a:spLocks noChangeArrowheads="1"/>
            </p:cNvSpPr>
            <p:nvPr/>
          </p:nvSpPr>
          <p:spPr bwMode="auto">
            <a:xfrm>
              <a:off x="4087" y="283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9" name="Text Box 35"/>
            <p:cNvSpPr txBox="1">
              <a:spLocks noChangeArrowheads="1"/>
            </p:cNvSpPr>
            <p:nvPr/>
          </p:nvSpPr>
          <p:spPr bwMode="auto">
            <a:xfrm>
              <a:off x="4080" y="283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bar()</a:t>
              </a:r>
            </a:p>
          </p:txBody>
        </p:sp>
        <p:cxnSp>
          <p:nvCxnSpPr>
            <p:cNvPr id="277540" name="AutoShape 36"/>
            <p:cNvCxnSpPr>
              <a:cxnSpLocks noChangeShapeType="1"/>
              <a:stCxn id="277528" idx="2"/>
              <a:endCxn id="277539" idx="0"/>
            </p:cNvCxnSpPr>
            <p:nvPr/>
          </p:nvCxnSpPr>
          <p:spPr bwMode="auto">
            <a:xfrm>
              <a:off x="3999" y="2640"/>
              <a:ext cx="34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Program Navigation and Editing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953000"/>
          </a:xfrm>
          <a:noFill/>
        </p:spPr>
        <p:txBody>
          <a:bodyPr/>
          <a:lstStyle/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25" charset="2"/>
              <a:buChar char="H"/>
            </a:pPr>
            <a:r>
              <a:rPr lang="en-US" sz="2800"/>
              <a:t>Programming languages were not designed to be spoken.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25" charset="2"/>
              <a:buChar char="H"/>
            </a:pPr>
            <a:r>
              <a:rPr lang="en-US" sz="2800"/>
              <a:t>Speech is inherently ambiguous. Programming tools were not designed for ambiguity.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25" charset="2"/>
              <a:buChar char="H"/>
            </a:pPr>
            <a:r>
              <a:rPr lang="en-US" sz="2800"/>
              <a:t>Speech tools are poorly suited for programming tasks.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25" charset="2"/>
              <a:buChar char="H"/>
            </a:pPr>
            <a:r>
              <a:rPr lang="en-US" sz="2800"/>
              <a:t>Programmers are not used to verbal software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14400"/>
          </a:xfrm>
        </p:spPr>
        <p:txBody>
          <a:bodyPr/>
          <a:lstStyle/>
          <a:p>
            <a:r>
              <a:rPr lang="en-US"/>
              <a:t>Study - Navigation by Speech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209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Eight navigation tasks with commercial VR tools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Search through text (w/o Find dialog), </a:t>
            </a:r>
            <a:r>
              <a:rPr lang="en-US" sz="2800" i="1"/>
              <a:t>e.g.</a:t>
            </a:r>
            <a:endParaRPr lang="en-US" sz="2800"/>
          </a:p>
          <a:p>
            <a:pPr marL="533400" indent="-533400" algn="ctr">
              <a:lnSpc>
                <a:spcPct val="40000"/>
              </a:lnSpc>
              <a:buFontTx/>
              <a:buNone/>
            </a:pPr>
            <a:endParaRPr lang="en-US" sz="2000" b="1">
              <a:solidFill>
                <a:srgbClr val="800040"/>
              </a:solidFill>
              <a:latin typeface="Courier New" panose="02070309020205020404" pitchFamily="49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800040"/>
                </a:solidFill>
                <a:latin typeface="Courier New" panose="02070309020205020404" pitchFamily="49" charset="0"/>
              </a:rPr>
              <a:t>		Find the sentence where Romeo cries out 		about his fate after killing Tybalt.</a:t>
            </a:r>
            <a:endParaRPr lang="en-US" sz="2000" b="1">
              <a:solidFill>
                <a:srgbClr val="800040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en-US" sz="2400"/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762000" y="3276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41910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lang="en-US" sz="3200" b="1">
                <a:solidFill>
                  <a:srgbClr val="004080"/>
                </a:solidFill>
              </a:rPr>
              <a:t>Metrics</a:t>
            </a:r>
            <a:endParaRPr lang="en-US" sz="1000">
              <a:solidFill>
                <a:srgbClr val="004080"/>
              </a:solidFill>
            </a:endParaRP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Time to scroll to right page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Number of commands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Number of recognition errors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Number of system mistakes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4648200" y="3089275"/>
            <a:ext cx="4191000" cy="298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lang="en-US" sz="3200" b="1">
                <a:solidFill>
                  <a:srgbClr val="004080"/>
                </a:solidFill>
              </a:rPr>
              <a:t>Results</a:t>
            </a:r>
            <a:endParaRPr lang="en-US" sz="1000">
              <a:solidFill>
                <a:srgbClr val="004080"/>
              </a:solidFill>
            </a:endParaRP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Cognitive load is too high - too many commands, misestimation errors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Voice recognition induces too much delay/errors for accurate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/>
      <p:bldP spid="23860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Phonetics-based subtoken search</a:t>
            </a:r>
            <a:endParaRPr lang="en-US" sz="2000"/>
          </a:p>
        </p:txBody>
      </p:sp>
      <p:sp>
        <p:nvSpPr>
          <p:cNvPr id="46899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469005" name="Group 13"/>
          <p:cNvGrpSpPr>
            <a:grpSpLocks/>
          </p:cNvGrpSpPr>
          <p:nvPr/>
        </p:nvGrpSpPr>
        <p:grpSpPr bwMode="auto">
          <a:xfrm>
            <a:off x="609600" y="5562600"/>
            <a:ext cx="2133600" cy="1066800"/>
            <a:chOff x="384" y="3504"/>
            <a:chExt cx="1344" cy="672"/>
          </a:xfrm>
        </p:grpSpPr>
        <p:pic>
          <p:nvPicPr>
            <p:cNvPr id="468999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541"/>
              <a:ext cx="768" cy="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8998" name="AutoShape 6"/>
            <p:cNvSpPr>
              <a:spLocks noChangeArrowheads="1"/>
            </p:cNvSpPr>
            <p:nvPr/>
          </p:nvSpPr>
          <p:spPr bwMode="auto">
            <a:xfrm>
              <a:off x="960" y="3504"/>
              <a:ext cx="768" cy="288"/>
            </a:xfrm>
            <a:prstGeom prst="wedgeRoundRectCallout">
              <a:avLst>
                <a:gd name="adj1" fmla="val -68880"/>
                <a:gd name="adj2" fmla="val 9652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panose="020B0604020202020204" pitchFamily="34" charset="0"/>
                </a:rPr>
                <a:t>find lode</a:t>
              </a:r>
            </a:p>
          </p:txBody>
        </p:sp>
      </p:grpSp>
      <p:grpSp>
        <p:nvGrpSpPr>
          <p:cNvPr id="469031" name="Group 39"/>
          <p:cNvGrpSpPr>
            <a:grpSpLocks/>
          </p:cNvGrpSpPr>
          <p:nvPr/>
        </p:nvGrpSpPr>
        <p:grpSpPr bwMode="auto">
          <a:xfrm>
            <a:off x="4191000" y="1295400"/>
            <a:ext cx="3657600" cy="4013200"/>
            <a:chOff x="2640" y="816"/>
            <a:chExt cx="2304" cy="2528"/>
          </a:xfrm>
        </p:grpSpPr>
        <p:sp>
          <p:nvSpPr>
            <p:cNvPr id="469000" name="Rectangle 8"/>
            <p:cNvSpPr>
              <a:spLocks noChangeArrowheads="1"/>
            </p:cNvSpPr>
            <p:nvPr/>
          </p:nvSpPr>
          <p:spPr bwMode="auto">
            <a:xfrm>
              <a:off x="2640" y="816"/>
              <a:ext cx="624" cy="240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1" name="Rectangle 9"/>
            <p:cNvSpPr>
              <a:spLocks noChangeArrowheads="1"/>
            </p:cNvSpPr>
            <p:nvPr/>
          </p:nvSpPr>
          <p:spPr bwMode="auto">
            <a:xfrm>
              <a:off x="3360" y="1008"/>
              <a:ext cx="624" cy="240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2" name="Rectangle 10"/>
            <p:cNvSpPr>
              <a:spLocks noChangeArrowheads="1"/>
            </p:cNvSpPr>
            <p:nvPr/>
          </p:nvSpPr>
          <p:spPr bwMode="auto">
            <a:xfrm>
              <a:off x="3312" y="1248"/>
              <a:ext cx="960" cy="192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3" name="Rectangle 11"/>
            <p:cNvSpPr>
              <a:spLocks noChangeArrowheads="1"/>
            </p:cNvSpPr>
            <p:nvPr/>
          </p:nvSpPr>
          <p:spPr bwMode="auto">
            <a:xfrm>
              <a:off x="2640" y="3104"/>
              <a:ext cx="1008" cy="240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4" name="Rectangle 12"/>
            <p:cNvSpPr>
              <a:spLocks noChangeArrowheads="1"/>
            </p:cNvSpPr>
            <p:nvPr/>
          </p:nvSpPr>
          <p:spPr bwMode="auto">
            <a:xfrm>
              <a:off x="4320" y="3104"/>
              <a:ext cx="624" cy="240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30" name="Rectangle 38"/>
            <p:cNvSpPr>
              <a:spLocks noChangeArrowheads="1"/>
            </p:cNvSpPr>
            <p:nvPr/>
          </p:nvSpPr>
          <p:spPr bwMode="auto">
            <a:xfrm>
              <a:off x="2736" y="1680"/>
              <a:ext cx="960" cy="192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9032" name="Group 40"/>
          <p:cNvGrpSpPr>
            <a:grpSpLocks/>
          </p:cNvGrpSpPr>
          <p:nvPr/>
        </p:nvGrpSpPr>
        <p:grpSpPr bwMode="auto">
          <a:xfrm>
            <a:off x="4343400" y="965200"/>
            <a:ext cx="3276600" cy="4981575"/>
            <a:chOff x="2736" y="608"/>
            <a:chExt cx="2064" cy="3138"/>
          </a:xfrm>
        </p:grpSpPr>
        <p:sp>
          <p:nvSpPr>
            <p:cNvPr id="469006" name="AutoShape 14"/>
            <p:cNvSpPr>
              <a:spLocks noChangeArrowheads="1"/>
            </p:cNvSpPr>
            <p:nvPr/>
          </p:nvSpPr>
          <p:spPr bwMode="auto">
            <a:xfrm>
              <a:off x="2736" y="1104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1</a:t>
              </a:r>
              <a:endParaRPr lang="en-US"/>
            </a:p>
          </p:txBody>
        </p:sp>
        <p:sp>
          <p:nvSpPr>
            <p:cNvPr id="469009" name="AutoShape 17"/>
            <p:cNvSpPr>
              <a:spLocks noChangeArrowheads="1"/>
            </p:cNvSpPr>
            <p:nvPr/>
          </p:nvSpPr>
          <p:spPr bwMode="auto">
            <a:xfrm>
              <a:off x="2928" y="3360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5</a:t>
              </a:r>
              <a:endParaRPr lang="en-US"/>
            </a:p>
          </p:txBody>
        </p:sp>
        <p:sp>
          <p:nvSpPr>
            <p:cNvPr id="469010" name="AutoShape 18"/>
            <p:cNvSpPr>
              <a:spLocks noChangeArrowheads="1"/>
            </p:cNvSpPr>
            <p:nvPr/>
          </p:nvSpPr>
          <p:spPr bwMode="auto">
            <a:xfrm>
              <a:off x="4416" y="3360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6</a:t>
              </a:r>
              <a:endParaRPr lang="en-US"/>
            </a:p>
          </p:txBody>
        </p:sp>
        <p:sp>
          <p:nvSpPr>
            <p:cNvPr id="469011" name="AutoShape 19"/>
            <p:cNvSpPr>
              <a:spLocks noChangeArrowheads="1"/>
            </p:cNvSpPr>
            <p:nvPr/>
          </p:nvSpPr>
          <p:spPr bwMode="auto">
            <a:xfrm>
              <a:off x="3488" y="608"/>
              <a:ext cx="386" cy="38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2</a:t>
              </a:r>
              <a:endParaRPr lang="en-US"/>
            </a:p>
          </p:txBody>
        </p:sp>
        <p:sp>
          <p:nvSpPr>
            <p:cNvPr id="469022" name="AutoShape 30"/>
            <p:cNvSpPr>
              <a:spLocks noChangeArrowheads="1"/>
            </p:cNvSpPr>
            <p:nvPr/>
          </p:nvSpPr>
          <p:spPr bwMode="auto">
            <a:xfrm>
              <a:off x="3024" y="1872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4</a:t>
              </a:r>
              <a:endParaRPr lang="en-US"/>
            </a:p>
          </p:txBody>
        </p:sp>
        <p:sp>
          <p:nvSpPr>
            <p:cNvPr id="469008" name="AutoShape 16"/>
            <p:cNvSpPr>
              <a:spLocks noChangeArrowheads="1"/>
            </p:cNvSpPr>
            <p:nvPr/>
          </p:nvSpPr>
          <p:spPr bwMode="auto">
            <a:xfrm>
              <a:off x="3552" y="1440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3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9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55697" name="Rectangle 17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Phonetics-based subtoken search 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Related Work: Tree Hierarchy Navigation [Smith 2004]</a:t>
            </a:r>
          </a:p>
        </p:txBody>
      </p:sp>
      <p:sp>
        <p:nvSpPr>
          <p:cNvPr id="455718" name="Rectangle 3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“file.txt”; 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Phonetics-based subtoken search 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Related Work: Tree Hierarchy Navigation [Smith 2004]</a:t>
            </a:r>
          </a:p>
        </p:txBody>
      </p:sp>
      <p:sp>
        <p:nvSpPr>
          <p:cNvPr id="45773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7733" name="AutoShape 5"/>
          <p:cNvSpPr>
            <a:spLocks noChangeArrowheads="1"/>
          </p:cNvSpPr>
          <p:nvPr/>
        </p:nvSpPr>
        <p:spPr bwMode="auto">
          <a:xfrm>
            <a:off x="2819400" y="1295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457734" name="AutoShape 6"/>
          <p:cNvSpPr>
            <a:spLocks noChangeArrowheads="1"/>
          </p:cNvSpPr>
          <p:nvPr/>
        </p:nvSpPr>
        <p:spPr bwMode="auto">
          <a:xfrm>
            <a:off x="2819400" y="5029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Phonetics-based subtoken search 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Related Work: Tree Hierarchy Navigation [Smith 2004]</a:t>
            </a:r>
            <a:endParaRPr lang="en-US" sz="2400"/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5978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9781" name="AutoShape 5"/>
          <p:cNvSpPr>
            <a:spLocks noChangeArrowheads="1"/>
          </p:cNvSpPr>
          <p:nvPr/>
        </p:nvSpPr>
        <p:spPr bwMode="auto">
          <a:xfrm>
            <a:off x="3048000" y="1524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459782" name="AutoShape 6"/>
          <p:cNvSpPr>
            <a:spLocks noChangeArrowheads="1"/>
          </p:cNvSpPr>
          <p:nvPr/>
        </p:nvSpPr>
        <p:spPr bwMode="auto">
          <a:xfrm>
            <a:off x="3048000" y="3505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Phonetics-based subtoken search 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Related Work: Tree Hierarchy Navigation [Smith 2004]</a:t>
            </a:r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46182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61829" name="AutoShape 5"/>
          <p:cNvSpPr>
            <a:spLocks noChangeArrowheads="1"/>
          </p:cNvSpPr>
          <p:nvPr/>
        </p:nvSpPr>
        <p:spPr bwMode="auto">
          <a:xfrm>
            <a:off x="3581400" y="18288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461831" name="AutoShape 7"/>
          <p:cNvSpPr>
            <a:spLocks noChangeArrowheads="1"/>
          </p:cNvSpPr>
          <p:nvPr/>
        </p:nvSpPr>
        <p:spPr bwMode="auto">
          <a:xfrm>
            <a:off x="3581400" y="2438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3</a:t>
            </a:r>
            <a:endParaRPr lang="en-US" sz="1400"/>
          </a:p>
        </p:txBody>
      </p:sp>
      <p:sp>
        <p:nvSpPr>
          <p:cNvPr id="461830" name="AutoShape 6"/>
          <p:cNvSpPr>
            <a:spLocks noChangeArrowheads="1"/>
          </p:cNvSpPr>
          <p:nvPr/>
        </p:nvSpPr>
        <p:spPr bwMode="auto">
          <a:xfrm>
            <a:off x="3276600" y="21336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  <p:sp>
        <p:nvSpPr>
          <p:cNvPr id="461832" name="AutoShape 8"/>
          <p:cNvSpPr>
            <a:spLocks noChangeArrowheads="1"/>
          </p:cNvSpPr>
          <p:nvPr/>
        </p:nvSpPr>
        <p:spPr bwMode="auto">
          <a:xfrm>
            <a:off x="3276600" y="2743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4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Phonetics-based subtoken search 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Related Work: Tree Hierarchy Navigation [Smith 2004]</a:t>
            </a:r>
            <a:endParaRPr lang="en-US" sz="2400"/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b="1">
                <a:solidFill>
                  <a:srgbClr val="800000"/>
                </a:solidFill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3 select</a:t>
            </a:r>
          </a:p>
        </p:txBody>
      </p:sp>
      <p:sp>
        <p:nvSpPr>
          <p:cNvPr id="46387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63885" name="Rectangle 13"/>
          <p:cNvSpPr>
            <a:spLocks noChangeArrowheads="1"/>
          </p:cNvSpPr>
          <p:nvPr/>
        </p:nvSpPr>
        <p:spPr bwMode="auto">
          <a:xfrm>
            <a:off x="4267200" y="2624138"/>
            <a:ext cx="35052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Editing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Phonetics-based subtoken search 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Related Work: Tree Hierarchy Navigation [Smith 2004]</a:t>
            </a:r>
            <a:endParaRPr lang="en-US" sz="2400"/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edit</a:t>
            </a:r>
          </a:p>
        </p:txBody>
      </p:sp>
      <p:sp>
        <p:nvSpPr>
          <p:cNvPr id="77722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77221" name="Rectangle 5"/>
          <p:cNvSpPr>
            <a:spLocks noChangeArrowheads="1"/>
          </p:cNvSpPr>
          <p:nvPr/>
        </p:nvSpPr>
        <p:spPr bwMode="auto">
          <a:xfrm>
            <a:off x="4267200" y="2624138"/>
            <a:ext cx="35052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77222" name="Text Box 6"/>
          <p:cNvSpPr txBox="1">
            <a:spLocks noChangeArrowheads="1"/>
          </p:cNvSpPr>
          <p:nvPr/>
        </p:nvSpPr>
        <p:spPr bwMode="auto">
          <a:xfrm>
            <a:off x="381000" y="6108700"/>
            <a:ext cx="829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800000"/>
                </a:solidFill>
                <a:latin typeface="Courier" pitchFamily="-125" charset="0"/>
              </a:rPr>
              <a:t>filetoload equals quote file.txt quote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2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Editing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Phonetics-based subtoken search 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Related Work: Tree Hierarchy Navigation [Smith 2004]</a:t>
            </a:r>
            <a:endParaRPr lang="en-US" sz="2400"/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edit</a:t>
            </a:r>
          </a:p>
        </p:txBody>
      </p:sp>
      <p:sp>
        <p:nvSpPr>
          <p:cNvPr id="77926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79269" name="Rectangle 5"/>
          <p:cNvSpPr>
            <a:spLocks noChangeArrowheads="1"/>
          </p:cNvSpPr>
          <p:nvPr/>
        </p:nvSpPr>
        <p:spPr bwMode="auto">
          <a:xfrm>
            <a:off x="4267200" y="2624138"/>
            <a:ext cx="35052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21338"/>
            <a:ext cx="121920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9272" name="AutoShape 8"/>
          <p:cNvSpPr>
            <a:spLocks noChangeArrowheads="1"/>
          </p:cNvSpPr>
          <p:nvPr/>
        </p:nvSpPr>
        <p:spPr bwMode="auto">
          <a:xfrm>
            <a:off x="2057400" y="6172200"/>
            <a:ext cx="4724400" cy="457200"/>
          </a:xfrm>
          <a:prstGeom prst="wedgeRoundRectCallout">
            <a:avLst>
              <a:gd name="adj1" fmla="val -65593"/>
              <a:gd name="adj2" fmla="val -225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panose="020B0604020202020204" pitchFamily="34" charset="0"/>
              </a:rPr>
              <a:t>file to load equals stream dot read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Editing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Phonetics-based subtoken search 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Related Work: Tree Hierarchy Navigation [Smith 2004]</a:t>
            </a:r>
            <a:endParaRPr lang="en-US" sz="2400"/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put it back</a:t>
            </a:r>
          </a:p>
        </p:txBody>
      </p:sp>
      <p:sp>
        <p:nvSpPr>
          <p:cNvPr id="78131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stream.readString();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81317" name="Rectangle 5"/>
          <p:cNvSpPr>
            <a:spLocks noChangeArrowheads="1"/>
          </p:cNvSpPr>
          <p:nvPr/>
        </p:nvSpPr>
        <p:spPr bwMode="auto">
          <a:xfrm>
            <a:off x="4267200" y="2624138"/>
            <a:ext cx="46482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78131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21338"/>
            <a:ext cx="121920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1319" name="AutoShape 7"/>
          <p:cNvSpPr>
            <a:spLocks noChangeArrowheads="1"/>
          </p:cNvSpPr>
          <p:nvPr/>
        </p:nvSpPr>
        <p:spPr bwMode="auto">
          <a:xfrm>
            <a:off x="2057400" y="6172200"/>
            <a:ext cx="4724400" cy="457200"/>
          </a:xfrm>
          <a:prstGeom prst="wedgeRoundRectCallout">
            <a:avLst>
              <a:gd name="adj1" fmla="val -65593"/>
              <a:gd name="adj2" fmla="val -225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panose="020B0604020202020204" pitchFamily="34" charset="0"/>
              </a:rPr>
              <a:t>file to load equals stream dot read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Programming by Voice</a:t>
            </a:r>
            <a:endParaRPr lang="en-US"/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Navigation and Editing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Study - Compare with VoiceCode</a:t>
            </a: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>
                <a:solidFill>
                  <a:srgbClr val="800000"/>
                </a:solidFill>
              </a:rPr>
              <a:t>Goal:  Understand how SPEED can be used by 		  experts and compare it with VoiceCode</a:t>
            </a:r>
            <a:endParaRPr lang="en-US" sz="280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endParaRPr lang="en-US" sz="2800"/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sz="2800"/>
              <a:t>Train expert Java programmers on SPEED and VoiceCode</a:t>
            </a:r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sz="2800"/>
              <a:t>Author new code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sz="2400"/>
              <a:t>Build a Linked List data structure with associated algorithms</a:t>
            </a:r>
          </a:p>
          <a:p>
            <a:pPr marL="533400" indent="-533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Modify existing code</a:t>
            </a:r>
          </a:p>
          <a:p>
            <a:pPr marL="914400" lvl="1" indent="-457200">
              <a:lnSpc>
                <a:spcPct val="110000"/>
              </a:lnSpc>
              <a:buClr>
                <a:srgbClr val="004080"/>
              </a:buClr>
              <a:buFont typeface="Arial" panose="020B0604020202020204" pitchFamily="34" charset="0"/>
              <a:buChar char="–"/>
            </a:pPr>
            <a:r>
              <a:rPr lang="en-US" sz="2400"/>
              <a:t>Change abstraction representation and update algorithms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User Metrics</a:t>
            </a:r>
          </a:p>
          <a:p>
            <a:pPr lvl="1">
              <a:lnSpc>
                <a:spcPct val="90000"/>
              </a:lnSpc>
            </a:pPr>
            <a:r>
              <a:rPr lang="en-US"/>
              <a:t>Speed</a:t>
            </a:r>
          </a:p>
          <a:p>
            <a:pPr lvl="1">
              <a:lnSpc>
                <a:spcPct val="90000"/>
              </a:lnSpc>
            </a:pPr>
            <a:r>
              <a:rPr lang="en-US"/>
              <a:t>Vocabulary mistakes, Forgotten vocabulary</a:t>
            </a:r>
          </a:p>
          <a:p>
            <a:pPr lvl="1">
              <a:lnSpc>
                <a:spcPct val="90000"/>
              </a:lnSpc>
            </a:pPr>
            <a:r>
              <a:rPr lang="en-US"/>
              <a:t>Grammatical mistakes, Grammatical substitutions</a:t>
            </a:r>
          </a:p>
          <a:p>
            <a:pPr>
              <a:lnSpc>
                <a:spcPct val="90000"/>
              </a:lnSpc>
            </a:pPr>
            <a:r>
              <a:rPr lang="en-US"/>
              <a:t>SPEED Metrics</a:t>
            </a:r>
          </a:p>
          <a:p>
            <a:pPr lvl="1">
              <a:lnSpc>
                <a:spcPct val="90000"/>
              </a:lnSpc>
            </a:pPr>
            <a:r>
              <a:rPr lang="en-US"/>
              <a:t>Word tokenization errors</a:t>
            </a:r>
          </a:p>
          <a:p>
            <a:pPr lvl="1">
              <a:lnSpc>
                <a:spcPct val="90000"/>
              </a:lnSpc>
            </a:pPr>
            <a:r>
              <a:rPr lang="en-US"/>
              <a:t>Disambiguation errors</a:t>
            </a:r>
          </a:p>
          <a:p>
            <a:pPr lvl="1">
              <a:lnSpc>
                <a:spcPct val="90000"/>
              </a:lnSpc>
            </a:pPr>
            <a:r>
              <a:rPr lang="en-US"/>
              <a:t>Irresolvable ambiguities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Navigation and Editing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5715000" cy="914400"/>
          </a:xfrm>
        </p:spPr>
        <p:txBody>
          <a:bodyPr/>
          <a:lstStyle/>
          <a:p>
            <a:r>
              <a:rPr lang="en-US" sz="3800"/>
              <a:t>Contributions</a:t>
            </a:r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A study of programmers to understand and design a naturally verbalizable input for programming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An interactive editor designed for spoken interaction 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The use of syntax and semantics of programming for disambiguation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sz="2500"/>
              <a:t>Enhanced lexical, syntactic, semantic analyses for support of verbal ambiguities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Evaluation of design and tools by studying programmers using voice for software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763000" cy="914400"/>
          </a:xfrm>
        </p:spPr>
        <p:txBody>
          <a:bodyPr/>
          <a:lstStyle/>
          <a:p>
            <a:r>
              <a:rPr lang="en-US" sz="3600"/>
              <a:t>Future of Programming by Voice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Improve automation of semantic disambiguation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 ideas from NLP, Machine Learning</a:t>
            </a:r>
          </a:p>
          <a:p>
            <a:pPr>
              <a:lnSpc>
                <a:spcPct val="90000"/>
              </a:lnSpc>
            </a:pPr>
            <a:r>
              <a:rPr lang="en-US" sz="2800"/>
              <a:t>Early pruning of ambiguities using analysis feedback</a:t>
            </a:r>
          </a:p>
          <a:p>
            <a:pPr>
              <a:lnSpc>
                <a:spcPct val="90000"/>
              </a:lnSpc>
            </a:pPr>
            <a:r>
              <a:rPr lang="en-US" sz="2800"/>
              <a:t>Learn individual’s programming style </a:t>
            </a:r>
          </a:p>
          <a:p>
            <a:pPr>
              <a:lnSpc>
                <a:spcPct val="90000"/>
              </a:lnSpc>
            </a:pPr>
            <a:r>
              <a:rPr lang="en-US" sz="2800"/>
              <a:t>Support higher-level linguistic programming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Paraphrasing</a:t>
            </a:r>
          </a:p>
          <a:p>
            <a:pPr>
              <a:lnSpc>
                <a:spcPct val="90000"/>
              </a:lnSpc>
            </a:pPr>
            <a:r>
              <a:rPr lang="en-US" sz="2800"/>
              <a:t>Design spoken variants of formal languages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Scripting (PL, OS), Design (HCI), Command (Robotics), Domain-specific languages (SQL)</a:t>
            </a:r>
          </a:p>
          <a:p>
            <a:pPr>
              <a:lnSpc>
                <a:spcPct val="90000"/>
              </a:lnSpc>
            </a:pPr>
            <a:r>
              <a:rPr lang="en-US" sz="2800"/>
              <a:t>Use programming by voice as platform for studies of program comprehension and expression</a:t>
            </a:r>
          </a:p>
          <a:p>
            <a:pPr>
              <a:lnSpc>
                <a:spcPct val="90000"/>
              </a:lnSpc>
            </a:pPr>
            <a:r>
              <a:rPr lang="en-US" sz="2800"/>
              <a:t>Study novice programmers to see if using voice can make learning to program easier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Research Directions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5029200"/>
          </a:xfrm>
        </p:spPr>
        <p:txBody>
          <a:bodyPr/>
          <a:lstStyle/>
          <a:p>
            <a:r>
              <a:rPr lang="en-US" sz="2800"/>
              <a:t>Data mining the program edit history</a:t>
            </a:r>
          </a:p>
          <a:p>
            <a:pPr lvl="1"/>
            <a:r>
              <a:rPr lang="en-US" sz="2400"/>
              <a:t>Synthesizing high-level schemas </a:t>
            </a:r>
            <a:r>
              <a:rPr lang="en-US" sz="2000"/>
              <a:t>(Machine Learning)</a:t>
            </a:r>
            <a:endParaRPr lang="en-US" sz="2400"/>
          </a:p>
          <a:p>
            <a:r>
              <a:rPr lang="en-US" sz="2800"/>
              <a:t>Commenting by voice</a:t>
            </a:r>
          </a:p>
          <a:p>
            <a:pPr lvl="1"/>
            <a:r>
              <a:rPr lang="en-US" sz="2400"/>
              <a:t>Easier input </a:t>
            </a:r>
            <a:r>
              <a:rPr lang="en-US" sz="2000"/>
              <a:t>(HCI)</a:t>
            </a:r>
            <a:endParaRPr lang="en-US" sz="2400"/>
          </a:p>
          <a:p>
            <a:pPr lvl="1"/>
            <a:r>
              <a:rPr lang="en-US" sz="2400"/>
              <a:t>More frequent </a:t>
            </a:r>
            <a:r>
              <a:rPr lang="en-US" sz="2000"/>
              <a:t>(SoftEng)</a:t>
            </a:r>
            <a:endParaRPr lang="en-US" sz="2400"/>
          </a:p>
          <a:p>
            <a:pPr lvl="1"/>
            <a:r>
              <a:rPr lang="en-US" sz="2400"/>
              <a:t>Higher quality </a:t>
            </a:r>
            <a:r>
              <a:rPr lang="en-US" sz="2000"/>
              <a:t>(SoftEng)</a:t>
            </a:r>
            <a:r>
              <a:rPr lang="en-US" sz="2400"/>
              <a:t> </a:t>
            </a:r>
          </a:p>
          <a:p>
            <a:pPr lvl="1"/>
            <a:r>
              <a:rPr lang="en-US" sz="2400"/>
              <a:t>More maintainable </a:t>
            </a:r>
            <a:r>
              <a:rPr lang="en-US" sz="2000"/>
              <a:t>(NLP)</a:t>
            </a:r>
            <a:endParaRPr lang="en-US" sz="2400"/>
          </a:p>
          <a:p>
            <a:r>
              <a:rPr lang="en-US" sz="2800"/>
              <a:t>Visualizing effects of compilation and optimization</a:t>
            </a:r>
          </a:p>
          <a:p>
            <a:pPr lvl="1"/>
            <a:r>
              <a:rPr lang="en-US" sz="2400"/>
              <a:t>Program visualization </a:t>
            </a:r>
            <a:r>
              <a:rPr lang="en-US" sz="2000"/>
              <a:t>(HCI)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7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sz="4000">
                <a:solidFill>
                  <a:srgbClr val="800000"/>
                </a:solidFill>
              </a:rPr>
              <a:t>Any Questions?</a:t>
            </a:r>
            <a:endParaRPr lang="en-US" sz="400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86200"/>
            <a:ext cx="6934200" cy="1752600"/>
          </a:xfrm>
        </p:spPr>
        <p:txBody>
          <a:bodyPr/>
          <a:lstStyle/>
          <a:p>
            <a:endParaRPr lang="en-US" sz="3200"/>
          </a:p>
          <a:p>
            <a:r>
              <a:rPr lang="en-US" sz="3200">
                <a:solidFill>
                  <a:srgbClr val="006100"/>
                </a:solidFill>
              </a:rPr>
              <a:t>Andrew Begel: </a:t>
            </a:r>
            <a:r>
              <a:rPr lang="en-US" sz="3200" i="1">
                <a:solidFill>
                  <a:srgbClr val="006100"/>
                </a:solidFill>
              </a:rPr>
              <a:t>abegel@cs.berkeley.edu</a:t>
            </a:r>
            <a:endParaRPr lang="en-US" sz="3200">
              <a:solidFill>
                <a:srgbClr val="006100"/>
              </a:solidFill>
            </a:endParaRPr>
          </a:p>
        </p:txBody>
      </p:sp>
      <p:pic>
        <p:nvPicPr>
          <p:cNvPr id="550918" name="Picture 6" descr="harmonia-logo-200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72063"/>
            <a:ext cx="6477000" cy="14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E3EBF1"/>
      </a:dk2>
      <a:lt2>
        <a:srgbClr val="336699"/>
      </a:lt2>
      <a:accent1>
        <a:srgbClr val="AAAAAA"/>
      </a:accent1>
      <a:accent2>
        <a:srgbClr val="468A4B"/>
      </a:accent2>
      <a:accent3>
        <a:srgbClr val="FFFFFF"/>
      </a:accent3>
      <a:accent4>
        <a:srgbClr val="000000"/>
      </a:accent4>
      <a:accent5>
        <a:srgbClr val="D2D2D2"/>
      </a:accent5>
      <a:accent6>
        <a:srgbClr val="3F7D43"/>
      </a:accent6>
      <a:hlink>
        <a:srgbClr val="66CCFF"/>
      </a:hlink>
      <a:folHlink>
        <a:srgbClr val="F0E500"/>
      </a:folHlink>
    </a:clrScheme>
    <a:fontScheme name="Blank Presentation">
      <a:majorFont>
        <a:latin typeface="Verdan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Tsimmes:Applications:Microsoft Office 2004:Templates:Presentations:Designs:Blends</Template>
  <TotalTime>15457</TotalTime>
  <Words>4788</Words>
  <Application>Microsoft Office PowerPoint</Application>
  <PresentationFormat>On-screen Show (4:3)</PresentationFormat>
  <Paragraphs>2303</Paragraphs>
  <Slides>96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7" baseType="lpstr">
      <vt:lpstr>Times</vt:lpstr>
      <vt:lpstr>Verdana</vt:lpstr>
      <vt:lpstr>Blk VAG Rounded Black</vt:lpstr>
      <vt:lpstr>Courier New</vt:lpstr>
      <vt:lpstr>Zapf Dingbats</vt:lpstr>
      <vt:lpstr>Monotype Sorts</vt:lpstr>
      <vt:lpstr>Wingdings</vt:lpstr>
      <vt:lpstr>Arial</vt:lpstr>
      <vt:lpstr>Courier</vt:lpstr>
      <vt:lpstr>Garamond</vt:lpstr>
      <vt:lpstr>Blank Presentation</vt:lpstr>
      <vt:lpstr>Spoken Language Support for Software Development</vt:lpstr>
      <vt:lpstr>Devon Renee Fuchs - Age 0</vt:lpstr>
      <vt:lpstr>Interactive Software Development</vt:lpstr>
      <vt:lpstr>CS Education Projects</vt:lpstr>
      <vt:lpstr>CS Education Projects</vt:lpstr>
      <vt:lpstr>Motivation</vt:lpstr>
      <vt:lpstr>Programming by Voice</vt:lpstr>
      <vt:lpstr>Challenges</vt:lpstr>
      <vt:lpstr>Talk Outline</vt:lpstr>
      <vt:lpstr>Programming by Voice</vt:lpstr>
      <vt:lpstr>Current Tools are Awkward!</vt:lpstr>
      <vt:lpstr>PowerPoint Presentation</vt:lpstr>
      <vt:lpstr>PowerPoint Presentation</vt:lpstr>
      <vt:lpstr>PowerPoint Presentation</vt:lpstr>
      <vt:lpstr>Programming by Voice Related Work</vt:lpstr>
      <vt:lpstr>How do Programmers Speak Code?</vt:lpstr>
      <vt:lpstr>How do Programmers Speak Code?</vt:lpstr>
      <vt:lpstr>How do Programmers Speak Code?</vt:lpstr>
      <vt:lpstr>How do Programmers Speak Code?</vt:lpstr>
      <vt:lpstr>A More Natural Way to Code</vt:lpstr>
      <vt:lpstr>Too Many Ambiguities</vt:lpstr>
      <vt:lpstr>Sometimes It’s Non-Obvious</vt:lpstr>
      <vt:lpstr>Design Tradeoffs</vt:lpstr>
      <vt:lpstr>Spoken Java</vt:lpstr>
      <vt:lpstr>SPEED: Speech Editor</vt:lpstr>
      <vt:lpstr>Talk Outline</vt:lpstr>
      <vt:lpstr>Traditional Compiler Analyses</vt:lpstr>
      <vt:lpstr>Ambiguity-Aware Analyses</vt:lpstr>
      <vt:lpstr>Scan Input Stream</vt:lpstr>
      <vt:lpstr>Homophones Cause Ambiguities</vt:lpstr>
      <vt:lpstr>Ambiguity-Aware Analyses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Ambiguity Support</vt:lpstr>
      <vt:lpstr>XGLR Ambiguity Support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Summary</vt:lpstr>
      <vt:lpstr>GLR Parsing Genealogy</vt:lpstr>
      <vt:lpstr>Ambiguity-Aware Analyses</vt:lpstr>
      <vt:lpstr>Disambiguation Example</vt:lpstr>
      <vt:lpstr>Many Interpretations</vt:lpstr>
      <vt:lpstr>Incremental Semantics</vt:lpstr>
      <vt:lpstr>Program Context Can Help</vt:lpstr>
      <vt:lpstr>Program Context Can Help</vt:lpstr>
      <vt:lpstr>Semantic Disambiguation</vt:lpstr>
      <vt:lpstr>Semantic Disambiguation</vt:lpstr>
      <vt:lpstr>Semantic Disambiguation</vt:lpstr>
      <vt:lpstr>Semantic Disambiguation</vt:lpstr>
      <vt:lpstr>Manual Disambiguation</vt:lpstr>
      <vt:lpstr>Talk Outline</vt:lpstr>
      <vt:lpstr>Study - Navigation by Speech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Editing</vt:lpstr>
      <vt:lpstr>SPEED Editing</vt:lpstr>
      <vt:lpstr>SPEED Editing</vt:lpstr>
      <vt:lpstr>Study - Compare with VoiceCode</vt:lpstr>
      <vt:lpstr>Metrics</vt:lpstr>
      <vt:lpstr>Talk Outline</vt:lpstr>
      <vt:lpstr>Contributions</vt:lpstr>
      <vt:lpstr>Future of Programming by Voice</vt:lpstr>
      <vt:lpstr>Future Research Directions</vt:lpstr>
      <vt:lpstr>Any Questions?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By Voice</dc:title>
  <dc:creator>Andrew Begel</dc:creator>
  <cp:lastModifiedBy>Andrew Begel</cp:lastModifiedBy>
  <cp:revision>105</cp:revision>
  <cp:lastPrinted>2005-03-08T21:07:36Z</cp:lastPrinted>
  <dcterms:created xsi:type="dcterms:W3CDTF">2005-02-10T06:20:30Z</dcterms:created>
  <dcterms:modified xsi:type="dcterms:W3CDTF">2012-08-12T02:06:33Z</dcterms:modified>
</cp:coreProperties>
</file>