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"/>
  </p:notesMasterIdLst>
  <p:sldIdLst>
    <p:sldId id="256" r:id="rId2"/>
    <p:sldId id="263" r:id="rId3"/>
    <p:sldId id="258" r:id="rId4"/>
    <p:sldId id="257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8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77" autoAdjust="0"/>
    <p:restoredTop sz="90929"/>
  </p:normalViewPr>
  <p:slideViewPr>
    <p:cSldViewPr>
      <p:cViewPr varScale="1">
        <p:scale>
          <a:sx n="68" d="100"/>
          <a:sy n="68" d="100"/>
        </p:scale>
        <p:origin x="70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CD3FAD-EFDF-4863-808B-BC20E3B527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9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AFD85D-B778-45A0-A98B-DCD6FD720012}" type="slidenum">
              <a:rPr lang="en-US"/>
              <a:pPr/>
              <a:t>3</a:t>
            </a:fld>
            <a:endParaRPr lang="en-US"/>
          </a:p>
        </p:txBody>
      </p:sp>
      <p:sp>
        <p:nvSpPr>
          <p:cNvPr id="11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haven’t we solved it this way. What does our technology do?</a:t>
            </a:r>
          </a:p>
        </p:txBody>
      </p:sp>
    </p:spTree>
    <p:extLst>
      <p:ext uri="{BB962C8B-B14F-4D97-AF65-F5344CB8AC3E}">
        <p14:creationId xmlns:p14="http://schemas.microsoft.com/office/powerpoint/2010/main" val="410364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01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3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53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4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4155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9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4160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1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2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66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67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82696300-4E92-4E98-8570-1AB9E8D92D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February 27, 2002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SIGCSE 2002</a:t>
            </a:r>
          </a:p>
        </p:txBody>
      </p:sp>
    </p:spTree>
    <p:extLst>
      <p:ext uri="{BB962C8B-B14F-4D97-AF65-F5344CB8AC3E}">
        <p14:creationId xmlns:p14="http://schemas.microsoft.com/office/powerpoint/2010/main" val="135085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February 27, 2002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SIGCSE 2002</a:t>
            </a:r>
          </a:p>
        </p:txBody>
      </p:sp>
    </p:spTree>
    <p:extLst>
      <p:ext uri="{BB962C8B-B14F-4D97-AF65-F5344CB8AC3E}">
        <p14:creationId xmlns:p14="http://schemas.microsoft.com/office/powerpoint/2010/main" val="1285642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27, 2002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SIGCSE 2002</a:t>
            </a:r>
          </a:p>
        </p:txBody>
      </p:sp>
    </p:spTree>
    <p:extLst>
      <p:ext uri="{BB962C8B-B14F-4D97-AF65-F5344CB8AC3E}">
        <p14:creationId xmlns:p14="http://schemas.microsoft.com/office/powerpoint/2010/main" val="305060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February 27, 2002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SIGCSE 2002</a:t>
            </a:r>
          </a:p>
        </p:txBody>
      </p:sp>
    </p:spTree>
    <p:extLst>
      <p:ext uri="{BB962C8B-B14F-4D97-AF65-F5344CB8AC3E}">
        <p14:creationId xmlns:p14="http://schemas.microsoft.com/office/powerpoint/2010/main" val="317154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February 27, 2002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SIGCSE 2002</a:t>
            </a:r>
          </a:p>
        </p:txBody>
      </p:sp>
    </p:spTree>
    <p:extLst>
      <p:ext uri="{BB962C8B-B14F-4D97-AF65-F5344CB8AC3E}">
        <p14:creationId xmlns:p14="http://schemas.microsoft.com/office/powerpoint/2010/main" val="335320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February 27, 2002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SIGCSE 2002</a:t>
            </a:r>
          </a:p>
        </p:txBody>
      </p:sp>
    </p:spTree>
    <p:extLst>
      <p:ext uri="{BB962C8B-B14F-4D97-AF65-F5344CB8AC3E}">
        <p14:creationId xmlns:p14="http://schemas.microsoft.com/office/powerpoint/2010/main" val="31968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February 27, 2002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SIGCSE 2002</a:t>
            </a:r>
          </a:p>
        </p:txBody>
      </p:sp>
    </p:spTree>
    <p:extLst>
      <p:ext uri="{BB962C8B-B14F-4D97-AF65-F5344CB8AC3E}">
        <p14:creationId xmlns:p14="http://schemas.microsoft.com/office/powerpoint/2010/main" val="413137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February 27, 2002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SIGCSE 2002</a:t>
            </a:r>
          </a:p>
        </p:txBody>
      </p:sp>
    </p:spTree>
    <p:extLst>
      <p:ext uri="{BB962C8B-B14F-4D97-AF65-F5344CB8AC3E}">
        <p14:creationId xmlns:p14="http://schemas.microsoft.com/office/powerpoint/2010/main" val="212209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February 27, 2002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SIGCSE 2002</a:t>
            </a:r>
          </a:p>
        </p:txBody>
      </p:sp>
    </p:spTree>
    <p:extLst>
      <p:ext uri="{BB962C8B-B14F-4D97-AF65-F5344CB8AC3E}">
        <p14:creationId xmlns:p14="http://schemas.microsoft.com/office/powerpoint/2010/main" val="209124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February 27, 2002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SIGCSE 2002</a:t>
            </a:r>
          </a:p>
        </p:txBody>
      </p:sp>
    </p:spTree>
    <p:extLst>
      <p:ext uri="{BB962C8B-B14F-4D97-AF65-F5344CB8AC3E}">
        <p14:creationId xmlns:p14="http://schemas.microsoft.com/office/powerpoint/2010/main" val="146410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February 27, 2002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SIGCSE 2002</a:t>
            </a:r>
          </a:p>
        </p:txBody>
      </p:sp>
    </p:spTree>
    <p:extLst>
      <p:ext uri="{BB962C8B-B14F-4D97-AF65-F5344CB8AC3E}">
        <p14:creationId xmlns:p14="http://schemas.microsoft.com/office/powerpoint/2010/main" val="194806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07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076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30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9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1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1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31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3132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4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135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36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r>
              <a:rPr lang="en-US"/>
              <a:t>February 27, 2002</a:t>
            </a:r>
          </a:p>
        </p:txBody>
      </p:sp>
      <p:sp>
        <p:nvSpPr>
          <p:cNvPr id="3138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/>
              <a:t>SIGCSE 2002</a:t>
            </a:r>
          </a:p>
        </p:txBody>
      </p:sp>
      <p:sp>
        <p:nvSpPr>
          <p:cNvPr id="3140" name="Text Box 68"/>
          <p:cNvSpPr txBox="1">
            <a:spLocks noChangeArrowheads="1"/>
          </p:cNvSpPr>
          <p:nvPr userDrawn="1"/>
        </p:nvSpPr>
        <p:spPr bwMode="auto">
          <a:xfrm>
            <a:off x="8439150" y="6400800"/>
            <a:ext cx="40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fld id="{5F6826F0-D150-47B9-83EF-76FD948DDC4C}" type="slidenum">
              <a:rPr lang="en-US" sz="1400">
                <a:latin typeface="Arial" panose="020B0604020202020204" pitchFamily="34" charset="0"/>
              </a:rPr>
              <a:pPr/>
              <a:t>‹#›</a:t>
            </a:fld>
            <a:endParaRPr lang="en-US" sz="140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Spoken Language Support for Software Development</a:t>
            </a:r>
          </a:p>
        </p:txBody>
      </p:sp>
      <p:sp>
        <p:nvSpPr>
          <p:cNvPr id="2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Andrew Begel</a:t>
            </a:r>
          </a:p>
          <a:p>
            <a:r>
              <a:rPr lang="en-US"/>
              <a:t>University of California, Berkeley</a:t>
            </a:r>
          </a:p>
          <a:p>
            <a:r>
              <a:rPr lang="en-US"/>
              <a:t>Advisor: Prof. Susan L. Graham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27, 2002</a:t>
            </a:r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SIGCSE 2002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105400" cy="1143000"/>
          </a:xfrm>
        </p:spPr>
        <p:txBody>
          <a:bodyPr/>
          <a:lstStyle/>
          <a:p>
            <a:pPr algn="ctr"/>
            <a:r>
              <a:rPr lang="en-US" sz="4000"/>
              <a:t>Introduction and Motivation</a:t>
            </a:r>
          </a:p>
        </p:txBody>
      </p:sp>
      <p:sp>
        <p:nvSpPr>
          <p:cNvPr id="12293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44958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w"/>
            </a:pPr>
            <a:r>
              <a:rPr lang="en-US" sz="2600"/>
              <a:t>Development mechanisms mostly unchanged for 30 years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w"/>
            </a:pPr>
            <a:r>
              <a:rPr lang="en-US" sz="2600">
                <a:solidFill>
                  <a:srgbClr val="2F8B20"/>
                </a:solidFill>
              </a:rPr>
              <a:t>Enable people to program </a:t>
            </a:r>
            <a:r>
              <a:rPr lang="en-US" sz="2600" i="1">
                <a:solidFill>
                  <a:srgbClr val="2F8B20"/>
                </a:solidFill>
              </a:rPr>
              <a:t>linguistically </a:t>
            </a:r>
            <a:r>
              <a:rPr lang="en-US" sz="2600">
                <a:solidFill>
                  <a:srgbClr val="2F8B20"/>
                </a:solidFill>
              </a:rPr>
              <a:t>rather than textually</a:t>
            </a:r>
            <a:endParaRPr lang="en-US" sz="260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w"/>
            </a:pPr>
            <a:r>
              <a:rPr lang="en-US" sz="2600">
                <a:solidFill>
                  <a:schemeClr val="tx2"/>
                </a:solidFill>
              </a:rPr>
              <a:t>Program by Voice</a:t>
            </a:r>
            <a:endParaRPr lang="en-US" sz="260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w"/>
            </a:pPr>
            <a:r>
              <a:rPr lang="en-US" sz="2600"/>
              <a:t>Intended to help RSI sufferers, as well as students learning to program</a:t>
            </a:r>
            <a:endParaRPr lang="en-US" sz="2800"/>
          </a:p>
        </p:txBody>
      </p:sp>
      <p:grpSp>
        <p:nvGrpSpPr>
          <p:cNvPr id="12294" name="Group 6"/>
          <p:cNvGrpSpPr>
            <a:grpSpLocks/>
          </p:cNvGrpSpPr>
          <p:nvPr/>
        </p:nvGrpSpPr>
        <p:grpSpPr bwMode="auto">
          <a:xfrm>
            <a:off x="4800600" y="33338"/>
            <a:ext cx="3963988" cy="6748462"/>
            <a:chOff x="3215" y="0"/>
            <a:chExt cx="2497" cy="4251"/>
          </a:xfrm>
        </p:grpSpPr>
        <p:pic>
          <p:nvPicPr>
            <p:cNvPr id="12295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1" y="0"/>
              <a:ext cx="1201" cy="1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96" name="Text Box 8"/>
            <p:cNvSpPr txBox="1">
              <a:spLocks noChangeArrowheads="1"/>
            </p:cNvSpPr>
            <p:nvPr/>
          </p:nvSpPr>
          <p:spPr bwMode="auto">
            <a:xfrm>
              <a:off x="3648" y="555"/>
              <a:ext cx="89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187534"/>
                  </a:solidFill>
                  <a:latin typeface="Garamond" panose="02020404030301010803" pitchFamily="18" charset="0"/>
                </a:rPr>
                <a:t>High-Level</a:t>
              </a:r>
            </a:p>
            <a:p>
              <a:pPr algn="ctr" eaLnBrk="1" hangingPunct="1"/>
              <a:r>
                <a:rPr lang="en-US" sz="2000" b="1">
                  <a:solidFill>
                    <a:srgbClr val="187534"/>
                  </a:solidFill>
                  <a:latin typeface="Garamond" panose="02020404030301010803" pitchFamily="18" charset="0"/>
                </a:rPr>
                <a:t>Code and</a:t>
              </a:r>
            </a:p>
            <a:p>
              <a:pPr algn="ctr" eaLnBrk="1" hangingPunct="1"/>
              <a:r>
                <a:rPr lang="en-US" sz="2000" b="1">
                  <a:solidFill>
                    <a:srgbClr val="187534"/>
                  </a:solidFill>
                  <a:latin typeface="Garamond" panose="02020404030301010803" pitchFamily="18" charset="0"/>
                </a:rPr>
                <a:t>Commands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2297" name="AutoShape 9"/>
            <p:cNvSpPr>
              <a:spLocks noChangeArrowheads="1"/>
            </p:cNvSpPr>
            <p:nvPr/>
          </p:nvSpPr>
          <p:spPr bwMode="auto">
            <a:xfrm rot="-5397447">
              <a:off x="4751" y="1920"/>
              <a:ext cx="384" cy="192"/>
            </a:xfrm>
            <a:prstGeom prst="leftArrow">
              <a:avLst>
                <a:gd name="adj1" fmla="val 23954"/>
                <a:gd name="adj2" fmla="val 50000"/>
              </a:avLst>
            </a:prstGeom>
            <a:solidFill>
              <a:srgbClr val="A0D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2298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" y="2256"/>
              <a:ext cx="756" cy="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3600" y="2352"/>
              <a:ext cx="1061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187534"/>
                  </a:solidFill>
                  <a:latin typeface="Garamond" panose="02020404030301010803" pitchFamily="18" charset="0"/>
                </a:rPr>
                <a:t>Programming</a:t>
              </a:r>
            </a:p>
            <a:p>
              <a:pPr algn="ctr" eaLnBrk="1" hangingPunct="1"/>
              <a:r>
                <a:rPr lang="en-US" sz="2000" b="1">
                  <a:solidFill>
                    <a:srgbClr val="187534"/>
                  </a:solidFill>
                  <a:latin typeface="Garamond" panose="02020404030301010803" pitchFamily="18" charset="0"/>
                </a:rPr>
                <a:t>Language</a:t>
              </a:r>
            </a:p>
            <a:p>
              <a:pPr algn="ctr" eaLnBrk="1" hangingPunct="1"/>
              <a:r>
                <a:rPr lang="en-US" sz="2000" b="1">
                  <a:solidFill>
                    <a:srgbClr val="187534"/>
                  </a:solidFill>
                  <a:latin typeface="Garamond" panose="02020404030301010803" pitchFamily="18" charset="0"/>
                </a:rPr>
                <a:t>Analysis</a:t>
              </a:r>
              <a:endParaRPr lang="en-US">
                <a:latin typeface="Arial" panose="020B0604020202020204" pitchFamily="34" charset="0"/>
              </a:endParaRPr>
            </a:p>
          </p:txBody>
        </p:sp>
        <p:pic>
          <p:nvPicPr>
            <p:cNvPr id="12300" name="Picture 1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5" y="3120"/>
              <a:ext cx="1105" cy="1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01" name="AutoShape 13"/>
            <p:cNvSpPr>
              <a:spLocks noChangeArrowheads="1"/>
            </p:cNvSpPr>
            <p:nvPr/>
          </p:nvSpPr>
          <p:spPr bwMode="auto">
            <a:xfrm rot="-2054005">
              <a:off x="4368" y="3456"/>
              <a:ext cx="480" cy="192"/>
            </a:xfrm>
            <a:prstGeom prst="leftArrow">
              <a:avLst>
                <a:gd name="adj1" fmla="val 23954"/>
                <a:gd name="adj2" fmla="val 62500"/>
              </a:avLst>
            </a:prstGeom>
            <a:solidFill>
              <a:srgbClr val="A0D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4274" y="3744"/>
              <a:ext cx="57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rgbClr val="187534"/>
                  </a:solidFill>
                  <a:latin typeface="Garamond" panose="02020404030301010803" pitchFamily="18" charset="0"/>
                </a:rPr>
                <a:t>Source</a:t>
              </a:r>
            </a:p>
            <a:p>
              <a:pPr algn="ctr" eaLnBrk="1" hangingPunct="1"/>
              <a:r>
                <a:rPr lang="en-US" sz="2000" b="1">
                  <a:solidFill>
                    <a:srgbClr val="187534"/>
                  </a:solidFill>
                  <a:latin typeface="Garamond" panose="02020404030301010803" pitchFamily="18" charset="0"/>
                </a:rPr>
                <a:t>Code</a:t>
              </a:r>
              <a:endParaRPr lang="en-US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27, 2002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SIGCSE 2002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895600" y="4267200"/>
            <a:ext cx="5715000" cy="1524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8" name="Rectangle 4"/>
          <p:cNvSpPr>
            <a:spLocks noGrp="1"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sz="4400">
                <a:solidFill>
                  <a:schemeClr val="tx2"/>
                </a:solidFill>
                <a:latin typeface="Arial" panose="020B0604020202020204" pitchFamily="34" charset="0"/>
              </a:rPr>
              <a:t>Current Tools Are Painful!</a:t>
            </a: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838200" y="1828800"/>
            <a:ext cx="5334000" cy="1752600"/>
          </a:xfrm>
          <a:prstGeom prst="wedgeRoundRectCallout">
            <a:avLst>
              <a:gd name="adj1" fmla="val -37292"/>
              <a:gd name="adj2" fmla="val 10335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143000" y="1905000"/>
            <a:ext cx="50450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panose="020B0604020202020204" pitchFamily="34" charset="0"/>
              </a:rPr>
              <a:t>for statement … next … declare variable name india variable type integer … assign zero … next … recall one … less than ten … next … recall one … post increment … next</a:t>
            </a:r>
            <a:endParaRPr lang="en-US" sz="180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6151" name="Rectangle 7" descr="Rectangle: Click to edit Master text styles&#10;Second level&#10;Third level&#10;Fourth level&#10;Fifth level"/>
          <p:cNvSpPr>
            <a:spLocks noGrp="1" noChangeArrowheads="1"/>
          </p:cNvSpPr>
          <p:nvPr/>
        </p:nvSpPr>
        <p:spPr bwMode="auto">
          <a:xfrm>
            <a:off x="2971800" y="4343400"/>
            <a:ext cx="5562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800" b="1">
                <a:solidFill>
                  <a:schemeClr val="accent1"/>
                </a:solidFill>
                <a:latin typeface="Courier New" panose="02070309020205020404" pitchFamily="49" charset="0"/>
              </a:rPr>
              <a:t>for (int i = 0; i &lt; 10; i++ ) { </a:t>
            </a:r>
          </a:p>
          <a:p>
            <a:r>
              <a:rPr lang="en-US" sz="1800" b="1">
                <a:solidFill>
                  <a:schemeClr val="accent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>
                <a:solidFill>
                  <a:schemeClr val="accent1"/>
                </a:solidFill>
                <a:latin typeface="Courier New" panose="02070309020205020404" pitchFamily="49" charset="0"/>
                <a:sym typeface="Zapf Dingbats" charset="2"/>
              </a:rPr>
              <a:t></a:t>
            </a:r>
            <a:endParaRPr lang="en-US" sz="1800" b="1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r>
              <a:rPr lang="en-US" sz="1800" b="1">
                <a:solidFill>
                  <a:schemeClr val="accent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746125" y="5983288"/>
            <a:ext cx="674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87534"/>
                </a:solidFill>
                <a:latin typeface="Arial" panose="020B0604020202020204" pitchFamily="34" charset="0"/>
              </a:rPr>
              <a:t>Program editing and navigation are much worse!</a:t>
            </a:r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27, 2002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SIGCSE 2002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 Problems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153400" cy="4114800"/>
          </a:xfrm>
        </p:spPr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sz="2900"/>
              <a:t>Disambiguation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sz="2400"/>
              <a:t>User says </a:t>
            </a:r>
            <a:r>
              <a:rPr lang="en-US" sz="2400">
                <a:solidFill>
                  <a:schemeClr val="tx2"/>
                </a:solidFill>
                <a:latin typeface="Courier" charset="0"/>
              </a:rPr>
              <a:t>ARGS SUB ARG NUM PLUS PLUS</a:t>
            </a:r>
            <a:endParaRPr lang="en-US" sz="2400">
              <a:solidFill>
                <a:srgbClr val="2E8A21"/>
              </a:solidFill>
              <a:latin typeface="LucidaGrande" charset="0"/>
            </a:endParaRPr>
          </a:p>
          <a:p>
            <a:pPr marL="1295400" lvl="2" indent="-3810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/>
              <a:t>Possible interpretations:</a:t>
            </a:r>
          </a:p>
          <a:p>
            <a:pPr marL="1295400" lvl="2" indent="-3810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>
                <a:latin typeface="Courier" charset="0"/>
              </a:rPr>
              <a:t>	</a:t>
            </a:r>
            <a:r>
              <a:rPr lang="en-US">
                <a:solidFill>
                  <a:schemeClr val="tx2"/>
                </a:solidFill>
                <a:latin typeface="Courier" charset="0"/>
              </a:rPr>
              <a:t>args[arg.num]++</a:t>
            </a:r>
            <a:endParaRPr lang="en-US">
              <a:solidFill>
                <a:schemeClr val="tx2"/>
              </a:solidFill>
              <a:latin typeface="LucidaGrande" charset="0"/>
            </a:endParaRPr>
          </a:p>
          <a:p>
            <a:pPr marL="1295400" lvl="2" indent="-3810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>
                <a:solidFill>
                  <a:schemeClr val="tx2"/>
                </a:solidFill>
                <a:latin typeface="LucidaGrande" charset="0"/>
              </a:rPr>
              <a:t>	</a:t>
            </a:r>
            <a:r>
              <a:rPr lang="en-US">
                <a:solidFill>
                  <a:schemeClr val="tx2"/>
                </a:solidFill>
                <a:latin typeface="Courier" charset="0"/>
              </a:rPr>
              <a:t>args[arg(num)]++</a:t>
            </a:r>
          </a:p>
          <a:p>
            <a:pPr marL="1295400" lvl="2" indent="-3810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>
                <a:solidFill>
                  <a:schemeClr val="tx2"/>
                </a:solidFill>
                <a:latin typeface="Courier" charset="0"/>
              </a:rPr>
              <a:t>	args[argNum]++</a:t>
            </a:r>
            <a:endParaRPr lang="en-US">
              <a:solidFill>
                <a:srgbClr val="2E8A21"/>
              </a:solidFill>
              <a:latin typeface="Courier" charset="0"/>
            </a:endParaRPr>
          </a:p>
          <a:p>
            <a:pPr marL="533400" indent="-533400">
              <a:lnSpc>
                <a:spcPct val="80000"/>
              </a:lnSpc>
            </a:pPr>
            <a:r>
              <a:rPr lang="en-US" sz="2800"/>
              <a:t>Must support navigation and editing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sz="2400"/>
              <a:t>Go to the second </a:t>
            </a:r>
            <a:r>
              <a:rPr lang="en-US" sz="2400">
                <a:solidFill>
                  <a:schemeClr val="tx2"/>
                </a:solidFill>
                <a:latin typeface="Courier" charset="0"/>
              </a:rPr>
              <a:t>if</a:t>
            </a:r>
            <a:r>
              <a:rPr lang="en-US" sz="2400"/>
              <a:t> statement and replace the predicate by </a:t>
            </a:r>
            <a:r>
              <a:rPr lang="en-US" sz="2400">
                <a:solidFill>
                  <a:schemeClr val="tx2"/>
                </a:solidFill>
                <a:latin typeface="Courier" charset="0"/>
              </a:rPr>
              <a:t>x is less than 7</a:t>
            </a:r>
            <a:endParaRPr lang="en-US" sz="2400">
              <a:solidFill>
                <a:srgbClr val="2E8A21"/>
              </a:solidFill>
              <a:latin typeface="Courier" charset="0"/>
            </a:endParaRPr>
          </a:p>
          <a:p>
            <a:pPr marL="533400" indent="-533400">
              <a:lnSpc>
                <a:spcPct val="80000"/>
              </a:lnSpc>
            </a:pPr>
            <a:r>
              <a:rPr lang="en-US" sz="2800"/>
              <a:t>Programming languages aren’t spoken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sz="2400"/>
              <a:t>Modify syntax to be easier to say without changing semantics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27, 2002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SIGCSE 2002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Cognitive Questions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305800" cy="4114800"/>
          </a:xfrm>
        </p:spPr>
        <p:txBody>
          <a:bodyPr/>
          <a:lstStyle/>
          <a:p>
            <a:r>
              <a:rPr lang="en-US" sz="2500"/>
              <a:t>How </a:t>
            </a:r>
            <a:r>
              <a:rPr lang="en-US" sz="2500" u="sng"/>
              <a:t>do</a:t>
            </a:r>
            <a:r>
              <a:rPr lang="en-US" sz="2500"/>
              <a:t> programmers express themselves?</a:t>
            </a:r>
          </a:p>
          <a:p>
            <a:r>
              <a:rPr lang="en-US" sz="2500"/>
              <a:t>Does everyone speak the same language?</a:t>
            </a:r>
            <a:endParaRPr lang="en-US" sz="2800"/>
          </a:p>
          <a:p>
            <a:pPr lvl="1"/>
            <a:r>
              <a:rPr lang="en-US" sz="2200">
                <a:solidFill>
                  <a:schemeClr val="tx2"/>
                </a:solidFill>
              </a:rPr>
              <a:t>Vocal expressiveness is important: </a:t>
            </a:r>
            <a:r>
              <a:rPr lang="en-US" sz="2200">
                <a:latin typeface="Courier" charset="0"/>
              </a:rPr>
              <a:t>x[i]++ </a:t>
            </a:r>
            <a:r>
              <a:rPr lang="en-US" sz="2200"/>
              <a:t>vs.</a:t>
            </a:r>
            <a:r>
              <a:rPr lang="en-US" sz="2200">
                <a:latin typeface="Courier" charset="0"/>
              </a:rPr>
              <a:t> x[i++]</a:t>
            </a:r>
            <a:endParaRPr lang="en-US" sz="2200">
              <a:solidFill>
                <a:schemeClr val="tx2"/>
              </a:solidFill>
            </a:endParaRPr>
          </a:p>
          <a:p>
            <a:pPr lvl="1"/>
            <a:r>
              <a:rPr lang="en-US" sz="2200">
                <a:solidFill>
                  <a:schemeClr val="tx2"/>
                </a:solidFill>
              </a:rPr>
              <a:t>Abstraction is natural</a:t>
            </a:r>
          </a:p>
          <a:p>
            <a:pPr lvl="1"/>
            <a:r>
              <a:rPr lang="en-US" sz="2200">
                <a:solidFill>
                  <a:schemeClr val="tx2"/>
                </a:solidFill>
              </a:rPr>
              <a:t>Consistency and correctness are inferred by context</a:t>
            </a:r>
            <a:endParaRPr lang="en-US" sz="2400">
              <a:solidFill>
                <a:schemeClr val="tx2"/>
              </a:solidFill>
            </a:endParaRPr>
          </a:p>
          <a:p>
            <a:r>
              <a:rPr lang="en-US" sz="2500"/>
              <a:t>How does speaking affect programming concentration?</a:t>
            </a:r>
          </a:p>
          <a:p>
            <a:r>
              <a:rPr lang="en-US" sz="2500"/>
              <a:t>How hard is it to learn to program by voice?</a:t>
            </a:r>
          </a:p>
          <a:p>
            <a:r>
              <a:rPr lang="en-US" sz="2500"/>
              <a:t>How fast or slow can one write code?</a:t>
            </a:r>
          </a:p>
          <a:p>
            <a:r>
              <a:rPr lang="en-US" sz="2500"/>
              <a:t>What kinds of mistakes are made?</a:t>
            </a: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27, 2002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SIGCSE 2002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Where are we?</a:t>
            </a:r>
          </a:p>
        </p:txBody>
      </p:sp>
      <p:sp>
        <p:nvSpPr>
          <p:cNvPr id="1027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60020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/>
              <a:t>Harmonia-Mode for XEmacs</a:t>
            </a: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Provides interactive, on-line program analysis services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482850"/>
            <a:ext cx="4953000" cy="38417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284663" y="13954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33" name="Rectangle 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2514600"/>
            <a:ext cx="32004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en-US" sz="2000"/>
              <a:t>Deployed in undergraduate compiler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Program by voice prototype: Code template expansion by voice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Initial design for Spoken Java language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27, 2002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SIGCSE 2002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 and Questions</a:t>
            </a:r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Programming by voice won’t be for everyone</a:t>
            </a:r>
          </a:p>
          <a:p>
            <a:pPr>
              <a:lnSpc>
                <a:spcPct val="90000"/>
              </a:lnSpc>
            </a:pPr>
            <a:r>
              <a:rPr lang="en-US" sz="2800"/>
              <a:t>How can we apply this to novices?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Will it be easier to learn to code?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Could this change how we teach programming?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How do we study this in a real course?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Next up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Document navigation by voice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Voice-over program comments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Mishegas:Applications (Mac OS 9):Microsoft Office 2001:Templates:Presentations:Designs:Blueprint</Template>
  <TotalTime>548</TotalTime>
  <Words>353</Words>
  <Application>Microsoft Office PowerPoint</Application>
  <PresentationFormat>On-screen Show (4:3)</PresentationFormat>
  <Paragraphs>74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Times</vt:lpstr>
      <vt:lpstr>Arial</vt:lpstr>
      <vt:lpstr>Wingdings</vt:lpstr>
      <vt:lpstr>Garamond</vt:lpstr>
      <vt:lpstr>Courier New</vt:lpstr>
      <vt:lpstr>Zapf Dingbats</vt:lpstr>
      <vt:lpstr>Courier</vt:lpstr>
      <vt:lpstr>LucidaGrande</vt:lpstr>
      <vt:lpstr>Blueprint</vt:lpstr>
      <vt:lpstr>Spoken Language Support for Software Development</vt:lpstr>
      <vt:lpstr>Introduction and Motivation</vt:lpstr>
      <vt:lpstr>PowerPoint Presentation</vt:lpstr>
      <vt:lpstr>Hard Problems</vt:lpstr>
      <vt:lpstr>Cognitive Questions</vt:lpstr>
      <vt:lpstr>PowerPoint Presentation</vt:lpstr>
      <vt:lpstr>Conclusions and Questions</vt:lpstr>
    </vt:vector>
  </TitlesOfParts>
  <Company>Moo Cow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Spoken Language Support for Software Development</dc:title>
  <dc:creator>Andrew Begel</dc:creator>
  <cp:lastModifiedBy>Andrew Begel</cp:lastModifiedBy>
  <cp:revision>17</cp:revision>
  <dcterms:created xsi:type="dcterms:W3CDTF">2002-02-25T00:02:22Z</dcterms:created>
  <dcterms:modified xsi:type="dcterms:W3CDTF">2012-08-12T02:03:04Z</dcterms:modified>
</cp:coreProperties>
</file>