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258" r:id="rId2"/>
    <p:sldId id="279" r:id="rId3"/>
    <p:sldId id="286" r:id="rId4"/>
    <p:sldId id="281" r:id="rId5"/>
    <p:sldId id="282" r:id="rId6"/>
    <p:sldId id="283" r:id="rId7"/>
    <p:sldId id="287" r:id="rId8"/>
    <p:sldId id="288" r:id="rId9"/>
    <p:sldId id="264" r:id="rId10"/>
    <p:sldId id="284" r:id="rId11"/>
    <p:sldId id="293" r:id="rId12"/>
    <p:sldId id="289" r:id="rId13"/>
    <p:sldId id="290" r:id="rId14"/>
    <p:sldId id="291" r:id="rId15"/>
    <p:sldId id="292" r:id="rId16"/>
    <p:sldId id="285" r:id="rId17"/>
    <p:sldId id="294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BFF"/>
    <a:srgbClr val="FFF93F"/>
    <a:srgbClr val="FDF300"/>
    <a:srgbClr val="333366"/>
    <a:srgbClr val="0E471F"/>
    <a:srgbClr val="004080"/>
    <a:srgbClr val="9248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723" autoAdjust="0"/>
    <p:restoredTop sz="94664" autoAdjust="0"/>
  </p:normalViewPr>
  <p:slideViewPr>
    <p:cSldViewPr>
      <p:cViewPr varScale="1">
        <p:scale>
          <a:sx n="101" d="100"/>
          <a:sy n="101" d="100"/>
        </p:scale>
        <p:origin x="-96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AF7626-F091-4E0C-8955-3C285E11D0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1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18762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253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168586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20523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19029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1044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9381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219644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34924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286672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VL/HCC 2004 Graduate Student Consortium</a:t>
            </a:r>
          </a:p>
        </p:txBody>
      </p:sp>
    </p:spTree>
    <p:extLst>
      <p:ext uri="{BB962C8B-B14F-4D97-AF65-F5344CB8AC3E}">
        <p14:creationId xmlns:p14="http://schemas.microsoft.com/office/powerpoint/2010/main" val="63982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FF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77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4080"/>
                </a:solidFill>
              </a:defRPr>
            </a:lvl1pPr>
          </a:lstStyle>
          <a:p>
            <a:r>
              <a:rPr lang="en-US"/>
              <a:t>VL/HCC 2004 Graduate Student Consortium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98488" y="6477000"/>
            <a:ext cx="161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4080"/>
                </a:solidFill>
              </a:rPr>
              <a:t>September 28, 2004</a:t>
            </a:r>
            <a:endParaRPr lang="en-US">
              <a:solidFill>
                <a:srgbClr val="00408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7772400" cy="1143000"/>
          </a:xfrm>
        </p:spPr>
        <p:txBody>
          <a:bodyPr anchor="ctr"/>
          <a:lstStyle/>
          <a:p>
            <a:r>
              <a:rPr lang="en-US">
                <a:solidFill>
                  <a:schemeClr val="bg2"/>
                </a:solidFill>
              </a:rPr>
              <a:t>Programming By Voice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886200"/>
            <a:ext cx="6400800" cy="1752600"/>
          </a:xfrm>
        </p:spPr>
        <p:txBody>
          <a:bodyPr/>
          <a:lstStyle/>
          <a:p>
            <a:pPr algn="l"/>
            <a:r>
              <a:rPr lang="en-US" sz="3200">
                <a:solidFill>
                  <a:srgbClr val="0E471F"/>
                </a:solidFill>
              </a:rPr>
              <a:t>Andrew Begel</a:t>
            </a:r>
          </a:p>
          <a:p>
            <a:pPr algn="l"/>
            <a:r>
              <a:rPr lang="en-US" sz="3200">
                <a:solidFill>
                  <a:srgbClr val="0E471F"/>
                </a:solidFill>
              </a:rPr>
              <a:t>Advisor: Prof. Susan L. Graham</a:t>
            </a:r>
          </a:p>
          <a:p>
            <a:pPr algn="l"/>
            <a:r>
              <a:rPr lang="en-US" sz="3200">
                <a:solidFill>
                  <a:srgbClr val="0E471F"/>
                </a:solidFill>
              </a:rPr>
              <a:t>University of California, Berkeley</a:t>
            </a:r>
          </a:p>
          <a:p>
            <a:pPr algn="l"/>
            <a:r>
              <a:rPr lang="en-US" sz="3200">
                <a:solidFill>
                  <a:srgbClr val="0E471F"/>
                </a:solidFill>
              </a:rPr>
              <a:t>VL/HCC 2004</a:t>
            </a:r>
            <a:endParaRPr lang="en-US" sz="3200">
              <a:solidFill>
                <a:schemeClr val="accent2"/>
              </a:solidFill>
            </a:endParaRPr>
          </a:p>
        </p:txBody>
      </p:sp>
      <p:pic>
        <p:nvPicPr>
          <p:cNvPr id="59401" name="Picture 9" descr="harmonia-logo-2003b.wmf                                        0020A0FFTsimmes                        BB2A0806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724525"/>
            <a:ext cx="49530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96263" name="Group 7"/>
          <p:cNvGrpSpPr>
            <a:grpSpLocks/>
          </p:cNvGrpSpPr>
          <p:nvPr/>
        </p:nvGrpSpPr>
        <p:grpSpPr bwMode="auto">
          <a:xfrm>
            <a:off x="820738" y="2181225"/>
            <a:ext cx="5803900" cy="3695700"/>
            <a:chOff x="522" y="1374"/>
            <a:chExt cx="3656" cy="2328"/>
          </a:xfrm>
        </p:grpSpPr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toload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96286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5479" name="Group 7"/>
          <p:cNvGrpSpPr>
            <a:grpSpLocks/>
          </p:cNvGrpSpPr>
          <p:nvPr/>
        </p:nvGrpSpPr>
        <p:grpSpPr bwMode="auto">
          <a:xfrm>
            <a:off x="812800" y="2184400"/>
            <a:ext cx="5803900" cy="3695700"/>
            <a:chOff x="522" y="1374"/>
            <a:chExt cx="3656" cy="2328"/>
          </a:xfrm>
        </p:grpSpPr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toload</a:t>
              </a:r>
            </a:p>
          </p:txBody>
        </p:sp>
      </p:grpSp>
      <p:grpSp>
        <p:nvGrpSpPr>
          <p:cNvPr id="105485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5487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5488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5489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5493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5495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138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139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1406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2413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2416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E471F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2963863" y="5657850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 named “filetoload”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3454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36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identifiers</a:t>
            </a: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2963863" y="5657850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 named “filetoload”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965450" y="2514600"/>
            <a:ext cx="259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Monotype Sorts" charset="2"/>
              <a:buChar char="3"/>
            </a:pPr>
            <a:r>
              <a:rPr lang="en-US" sz="3600">
                <a:solidFill>
                  <a:srgbClr val="800080"/>
                </a:solidFill>
                <a:latin typeface="Arial" panose="020B0604020202020204" pitchFamily="34" charset="0"/>
              </a:rPr>
              <a:t> filetoload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The Vision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r>
              <a:rPr lang="en-US"/>
              <a:t>Naturally Verbalized Programs</a:t>
            </a:r>
          </a:p>
          <a:p>
            <a:pPr lvl="1"/>
            <a:r>
              <a:rPr lang="en-US"/>
              <a:t>Spoken Java Language</a:t>
            </a:r>
          </a:p>
          <a:p>
            <a:r>
              <a:rPr lang="en-US"/>
              <a:t>Navigation and Editing Command Language</a:t>
            </a:r>
          </a:p>
          <a:p>
            <a:r>
              <a:rPr lang="en-US"/>
              <a:t>Analyses that Resolve Ambiguities</a:t>
            </a:r>
          </a:p>
          <a:p>
            <a:endParaRPr lang="en-US"/>
          </a:p>
          <a:p>
            <a:r>
              <a:rPr lang="en-US"/>
              <a:t>Prototype: </a:t>
            </a:r>
            <a:r>
              <a:rPr lang="en-US">
                <a:solidFill>
                  <a:srgbClr val="0E471F"/>
                </a:solidFill>
              </a:rPr>
              <a:t>SPED</a:t>
            </a:r>
            <a:r>
              <a:rPr lang="en-US"/>
              <a:t>: </a:t>
            </a:r>
            <a:r>
              <a:rPr lang="en-US">
                <a:solidFill>
                  <a:srgbClr val="0E471F"/>
                </a:solidFill>
              </a:rPr>
              <a:t>SP</a:t>
            </a:r>
            <a:r>
              <a:rPr lang="en-US"/>
              <a:t>eech </a:t>
            </a:r>
            <a:r>
              <a:rPr lang="en-US">
                <a:solidFill>
                  <a:srgbClr val="0E471F"/>
                </a:solidFill>
              </a:rPr>
              <a:t>ED</a:t>
            </a:r>
            <a:r>
              <a:rPr lang="en-US"/>
              <a:t>itor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Speech Recognition: IBM ViaVoice</a:t>
            </a:r>
          </a:p>
          <a:p>
            <a:r>
              <a:rPr lang="en-US"/>
              <a:t>Eclipse IDE</a:t>
            </a:r>
          </a:p>
          <a:p>
            <a:r>
              <a:rPr lang="en-US"/>
              <a:t>Harmonia program analysis toolkit</a:t>
            </a:r>
          </a:p>
          <a:p>
            <a:pPr lvl="1"/>
            <a:r>
              <a:rPr lang="en-US"/>
              <a:t>Generalized LR parsing with input stream ambiguities</a:t>
            </a:r>
          </a:p>
          <a:p>
            <a:pPr lvl="1"/>
            <a:r>
              <a:rPr lang="en-US"/>
              <a:t>Persistent, incremental semantics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Hypothesis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Programmers can learn to use SPED efficiently for many programming tasks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User Study</a:t>
            </a:r>
          </a:p>
          <a:p>
            <a:pPr marL="914400" lvl="1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400"/>
              <a:t>Train users on Spoken Java and command language</a:t>
            </a:r>
          </a:p>
          <a:p>
            <a:pPr marL="914400" lvl="1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400"/>
              <a:t>Edit an existing program</a:t>
            </a:r>
          </a:p>
          <a:p>
            <a:pPr marL="914400" lvl="1" indent="-457200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400"/>
              <a:t>Create some new code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Metrics: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Speed, vocabulary mistakes, grammatical mistakes, system understanding errors, subjective impressions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Enabling programming by voice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New methods for handling input ambiguities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Exploiting syntax and semantics of programming domain 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Analyses for mixed command and programming languages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Interface to commercial speech recognition tools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 i="1">
              <a:solidFill>
                <a:schemeClr val="accent2"/>
              </a:solidFill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8</a:t>
            </a:r>
          </a:p>
        </p:txBody>
      </p:sp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18063"/>
            <a:ext cx="6553200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228600" y="6477000"/>
            <a:ext cx="5791200" cy="381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905000" y="6208713"/>
            <a:ext cx="560863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Andrew Begel:</a:t>
            </a:r>
            <a:r>
              <a:rPr lang="en-US" i="1">
                <a:solidFill>
                  <a:srgbClr val="0E471F"/>
                </a:solidFill>
                <a:latin typeface="Arial" panose="020B0604020202020204" pitchFamily="34" charset="0"/>
              </a:rPr>
              <a:t> abegel@cs.berkeley.edu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525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Monotype Sorts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286000" y="2057400"/>
            <a:ext cx="5257800" cy="40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/>
              <a:t>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3276600" y="2819400"/>
            <a:ext cx="5562600" cy="685800"/>
          </a:xfrm>
          <a:prstGeom prst="wedgeRoundRectCallout">
            <a:avLst>
              <a:gd name="adj1" fmla="val -73259"/>
              <a:gd name="adj2" fmla="val 9884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429000" y="29718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4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int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eye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equals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0 aye</a:t>
            </a:r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less</a:t>
            </a:r>
            <a:r>
              <a:rPr lang="en-US" sz="2000" i="1">
                <a:solidFill>
                  <a:srgbClr val="80080F"/>
                </a:solidFill>
                <a:latin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E20B16"/>
                </a:solidFill>
                <a:latin typeface="Arial" panose="020B0604020202020204" pitchFamily="34" charset="0"/>
              </a:rPr>
              <a:t>then</a:t>
            </a:r>
            <a:r>
              <a:rPr lang="en-US" sz="2000">
                <a:solidFill>
                  <a:srgbClr val="E20B16"/>
                </a:solidFill>
                <a:latin typeface="Arial" panose="020B0604020202020204" pitchFamily="34" charset="0"/>
              </a:rPr>
              <a:t> </a:t>
            </a: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ten i plus plus</a:t>
            </a:r>
            <a:endParaRPr lang="en-US" sz="18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2743200" y="2286000"/>
            <a:ext cx="145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KW or #?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4114800" y="1808163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Spelling of ID?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6308725" y="2020888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KW or ID?</a:t>
            </a:r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>
            <a:off x="3352800" y="2743200"/>
            <a:ext cx="152400" cy="228600"/>
          </a:xfrm>
          <a:prstGeom prst="line">
            <a:avLst/>
          </a:prstGeom>
          <a:noFill/>
          <a:ln w="25400">
            <a:solidFill>
              <a:srgbClr val="804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12"/>
          <p:cNvSpPr>
            <a:spLocks noChangeShapeType="1"/>
          </p:cNvSpPr>
          <p:nvPr/>
        </p:nvSpPr>
        <p:spPr bwMode="auto">
          <a:xfrm flipH="1">
            <a:off x="4419600" y="2286000"/>
            <a:ext cx="609600" cy="685800"/>
          </a:xfrm>
          <a:prstGeom prst="line">
            <a:avLst/>
          </a:prstGeom>
          <a:noFill/>
          <a:ln w="25400">
            <a:solidFill>
              <a:srgbClr val="804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5410200" y="2286000"/>
            <a:ext cx="304800" cy="685800"/>
          </a:xfrm>
          <a:prstGeom prst="line">
            <a:avLst/>
          </a:prstGeom>
          <a:noFill/>
          <a:ln w="25400">
            <a:solidFill>
              <a:srgbClr val="804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6858000" y="2438400"/>
            <a:ext cx="76200" cy="533400"/>
          </a:xfrm>
          <a:prstGeom prst="line">
            <a:avLst/>
          </a:prstGeom>
          <a:noFill/>
          <a:ln w="25400">
            <a:solidFill>
              <a:srgbClr val="804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3" name="AutoShape 5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/>
              <a:t>Sometimes it’s hard!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124200" y="3352800"/>
            <a:ext cx="5791200" cy="1143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3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3429000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(times; ate == file; to().load = 1) { 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  <a:endParaRPr lang="en-US" sz="1800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46" name="AutoShape 14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  <p:sp>
        <p:nvSpPr>
          <p:cNvPr id="95251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914400"/>
          </a:xfrm>
          <a:noFill/>
          <a:ln/>
        </p:spPr>
        <p:txBody>
          <a:bodyPr/>
          <a:lstStyle/>
          <a:p>
            <a:r>
              <a:rPr lang="en-US"/>
              <a:t>Many Valid Interpretations!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124200" y="3352800"/>
            <a:ext cx="5791200" cy="1143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124200" y="4724400"/>
            <a:ext cx="5791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24200" y="4772025"/>
            <a:ext cx="5562600" cy="409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4 * 8 = file; toload = won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</p:txBody>
      </p:sp>
      <p:sp>
        <p:nvSpPr>
          <p:cNvPr id="993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3429000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(times; ate == file; to().load = 1) { 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  <a:endParaRPr lang="en-US" sz="1800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9933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8" name="AutoShape 10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  <p:sp>
        <p:nvSpPr>
          <p:cNvPr id="99344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914400"/>
          </a:xfrm>
          <a:noFill/>
          <a:ln/>
        </p:spPr>
        <p:txBody>
          <a:bodyPr/>
          <a:lstStyle/>
          <a:p>
            <a:r>
              <a:rPr lang="en-US"/>
              <a:t>Many Valid Interpretations!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124200" y="5410200"/>
            <a:ext cx="57912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124200" y="3352800"/>
            <a:ext cx="5791200" cy="1143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153400" cy="914400"/>
          </a:xfrm>
        </p:spPr>
        <p:txBody>
          <a:bodyPr/>
          <a:lstStyle/>
          <a:p>
            <a:r>
              <a:rPr lang="en-US"/>
              <a:t>Many Valid Interpretations!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124200" y="4724400"/>
            <a:ext cx="5791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24200" y="4772025"/>
            <a:ext cx="5562600" cy="409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4 * 8 = file; toload = won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</p:txBody>
      </p:sp>
      <p:sp>
        <p:nvSpPr>
          <p:cNvPr id="100359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3429000"/>
            <a:ext cx="5867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 (times; ate == file; to().load = 1) { </a:t>
            </a: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  <a:endParaRPr lang="en-US" sz="1800" b="1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0360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124200" y="5486400"/>
            <a:ext cx="571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solidFill>
                  <a:schemeClr val="hlink"/>
                </a:solidFill>
                <a:latin typeface="Courier New" panose="02070309020205020404" pitchFamily="49" charset="0"/>
              </a:rPr>
              <a:t>fore.times(8).equalsFile(2, load == 1) </a:t>
            </a:r>
            <a:r>
              <a:rPr lang="en-US" sz="1800" b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  <a:sym typeface="Zapf Dingbats" charset="2"/>
              </a:rPr>
              <a:t>▌</a:t>
            </a:r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62" name="AutoShape 10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2209800" y="2057400"/>
            <a:ext cx="53340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times ate equals file two load equals one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VL/HCC 2004 Graduate Student Consortium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Disambiguating “</a:t>
            </a:r>
            <a:r>
              <a:rPr lang="en-US">
                <a:latin typeface="Courier New" panose="02070309020205020404" pitchFamily="49" charset="0"/>
              </a:rPr>
              <a:t>filetoload</a:t>
            </a:r>
            <a:r>
              <a:rPr lang="en-US"/>
              <a:t>”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toload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69668" name="Rectangle 36"/>
          <p:cNvSpPr>
            <a:spLocks noChangeArrowheads="1"/>
          </p:cNvSpPr>
          <p:nvPr/>
        </p:nvSpPr>
        <p:spPr bwMode="auto">
          <a:xfrm>
            <a:off x="6553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solidFill>
                  <a:srgbClr val="004080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AAAAAA"/>
      </a:accent1>
      <a:accent2>
        <a:srgbClr val="468A4B"/>
      </a:accent2>
      <a:accent3>
        <a:srgbClr val="AAAAAA"/>
      </a:accent3>
      <a:accent4>
        <a:srgbClr val="DADADA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9624</TotalTime>
  <Words>776</Words>
  <Application>Microsoft Office PowerPoint</Application>
  <PresentationFormat>On-screen Show (4:3)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Times</vt:lpstr>
      <vt:lpstr>Verdana</vt:lpstr>
      <vt:lpstr>Arial</vt:lpstr>
      <vt:lpstr>Courier New</vt:lpstr>
      <vt:lpstr>Monotype Sorts</vt:lpstr>
      <vt:lpstr>Zapf Dingbats</vt:lpstr>
      <vt:lpstr>Blank Presentation</vt:lpstr>
      <vt:lpstr>Programming By Voice</vt:lpstr>
      <vt:lpstr>Programming by Voice</vt:lpstr>
      <vt:lpstr>Programming by Voice</vt:lpstr>
      <vt:lpstr>Ambiguities</vt:lpstr>
      <vt:lpstr>Sometimes it’s hard!</vt:lpstr>
      <vt:lpstr>Many Valid Interpretations!</vt:lpstr>
      <vt:lpstr>Many Valid Interpretations!</vt:lpstr>
      <vt:lpstr>Many Valid Interpretations!</vt:lpstr>
      <vt:lpstr>Disambiguating “filetoload”</vt:lpstr>
      <vt:lpstr>Disambiguating “filetoload”</vt:lpstr>
      <vt:lpstr>Disambiguating “filetoload”</vt:lpstr>
      <vt:lpstr>Disambiguating “filetoload”</vt:lpstr>
      <vt:lpstr>Disambiguating “filetoload”</vt:lpstr>
      <vt:lpstr>Disambiguating “filetoload”</vt:lpstr>
      <vt:lpstr>Disambiguating “filetoload”</vt:lpstr>
      <vt:lpstr>The Vision</vt:lpstr>
      <vt:lpstr>Implementation</vt:lpstr>
      <vt:lpstr>Evaluation</vt:lpstr>
      <vt:lpstr>Contributions</vt:lpstr>
    </vt:vector>
  </TitlesOfParts>
  <Company>뿿��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Toomim’s Harmonia Research</dc:title>
  <dc:creator>Andrew Begel</dc:creator>
  <cp:lastModifiedBy>Andrew Begel</cp:lastModifiedBy>
  <cp:revision>157</cp:revision>
  <dcterms:created xsi:type="dcterms:W3CDTF">2004-06-17T17:24:13Z</dcterms:created>
  <dcterms:modified xsi:type="dcterms:W3CDTF">2012-08-12T02:02:18Z</dcterms:modified>
</cp:coreProperties>
</file>