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2" r:id="rId2"/>
    <p:sldId id="263" r:id="rId3"/>
    <p:sldId id="264" r:id="rId4"/>
    <p:sldId id="287" r:id="rId5"/>
    <p:sldId id="288" r:id="rId6"/>
    <p:sldId id="289" r:id="rId7"/>
    <p:sldId id="290" r:id="rId8"/>
    <p:sldId id="278" r:id="rId9"/>
    <p:sldId id="273" r:id="rId10"/>
    <p:sldId id="266" r:id="rId11"/>
    <p:sldId id="279" r:id="rId12"/>
    <p:sldId id="280" r:id="rId13"/>
    <p:sldId id="268" r:id="rId14"/>
    <p:sldId id="269" r:id="rId15"/>
    <p:sldId id="281" r:id="rId16"/>
    <p:sldId id="272" r:id="rId17"/>
    <p:sldId id="270" r:id="rId18"/>
    <p:sldId id="29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9E8"/>
    <a:srgbClr val="7F7F7F"/>
    <a:srgbClr val="FFFF00"/>
    <a:srgbClr val="060817"/>
    <a:srgbClr val="FF0000"/>
    <a:srgbClr val="808080"/>
    <a:srgbClr val="008080"/>
    <a:srgbClr val="FF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6634" autoAdjust="0"/>
    <p:restoredTop sz="90929"/>
  </p:normalViewPr>
  <p:slideViewPr>
    <p:cSldViewPr snapToGrid="0">
      <p:cViewPr varScale="1">
        <p:scale>
          <a:sx n="76" d="100"/>
          <a:sy n="76" d="100"/>
        </p:scale>
        <p:origin x="12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www.cs.washington.edu/research/edtech/KLA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16C075-4B2D-4D89-A3AE-D8BAE1B05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www.cs.washington.edu/research/edtech/KLA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DC62F5-00B3-49E9-BFF4-2FFD4F2FA6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136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www.cs.washington.edu/research/edtech/KLA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F4FFF-6479-47E4-9D3C-87999A1DBEB0}" type="slidenum">
              <a:rPr lang="en-US"/>
              <a:pPr/>
              <a:t>1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rgbClr val="CC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CCEC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 sz="1400">
                <a:solidFill>
                  <a:srgbClr val="CCEC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CCECFF"/>
                </a:solidFill>
                <a:latin typeface="Times New Roman" panose="02020603050405020304" pitchFamily="18" charset="0"/>
              </a:defRPr>
            </a:lvl1pPr>
          </a:lstStyle>
          <a:p>
            <a:fld id="{1253329C-A5D8-4DA7-87FB-A5A639C52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34797-E920-44E4-B6CA-F9507A6FEEB7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99567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"/>
            <a:ext cx="20193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59055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1E109-1D22-42BA-B7A3-12CC8B3E4E31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99663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914900" y="1219200"/>
            <a:ext cx="3848100" cy="487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3246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2EF8BF72-4797-477B-A230-7AA4F233D136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57626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2192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3246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5A537F68-9F43-4707-A36A-A768BE374071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667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09E97-EFF0-4EE5-BC9F-94262AE0232B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7611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FE099-658B-4BD5-8174-185F1BEAAC12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81622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47F84-8376-4C57-B216-6F58A42A3C41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59500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D2619-39A3-421D-8943-EBDF8D39AAD3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77347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34037-4576-4666-95C9-712A85AF9BA0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014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0F783-277E-4323-8B6D-B945F5D644EE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66208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EE582-A7B9-462A-904C-52CC825D277F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53551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E7E3C-7B5E-49B3-B7C9-7D425E37B0B4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65836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800">
                <a:latin typeface="+mn-lt"/>
              </a:defRPr>
            </a:lvl1pPr>
          </a:lstStyle>
          <a:p>
            <a:r>
              <a:rPr lang="en-US"/>
              <a:t>KLA : Kinesthetic Learning Activities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800">
                <a:latin typeface="+mn-lt"/>
              </a:defRPr>
            </a:lvl1pPr>
          </a:lstStyle>
          <a:p>
            <a:fld id="{9E2A57EF-D4D8-4DBC-B7FF-7CCEEE661EFE}" type="slidenum">
              <a:rPr lang="en-US"/>
              <a:pPr/>
              <a:t>‹#›</a:t>
            </a:fld>
            <a:r>
              <a:rPr lang="en-US"/>
              <a:t>/18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914400" y="869950"/>
            <a:ext cx="8229600" cy="1206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imes New Roman" panose="02020603050405020304" pitchFamily="18" charset="0"/>
            </a:endParaRPr>
          </a:p>
        </p:txBody>
      </p:sp>
      <p:pic>
        <p:nvPicPr>
          <p:cNvPr id="7180" name="Picture 12" descr="titl2004.gif                                                   000168E8Flan                           BBC9E24E: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37338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17" descr="KLA.gif                                                        000DB28DFlan                           BBC9E24E: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6200"/>
            <a:ext cx="841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 VAG Rounded Bold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 VAG Rounded Bold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 VAG Rounded Bold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 VAG Rounded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 VAG Rounded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 VAG Rounded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 VAG Rounded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 VAG Rounded 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 kern="1200">
          <a:solidFill>
            <a:srgbClr val="95E883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://www.cs.washington.edu/research/edtech/KL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219200"/>
            <a:ext cx="6553200" cy="5638800"/>
          </a:xfrm>
        </p:spPr>
        <p:txBody>
          <a:bodyPr anchor="t"/>
          <a:lstStyle/>
          <a:p>
            <a:pPr algn="l"/>
            <a:r>
              <a:rPr lang="en-US" sz="6600" b="0">
                <a:solidFill>
                  <a:srgbClr val="F98691"/>
                </a:solidFill>
                <a:latin typeface="Blk VAG Rounded Black" charset="0"/>
              </a:rPr>
              <a:t> inesthetic</a:t>
            </a:r>
            <a:r>
              <a:rPr lang="en-US" sz="6600" b="0">
                <a:latin typeface="Blk VAG Rounded Black" charset="0"/>
              </a:rPr>
              <a:t/>
            </a:r>
            <a:br>
              <a:rPr lang="en-US" sz="6600" b="0">
                <a:latin typeface="Blk VAG Rounded Black" charset="0"/>
              </a:rPr>
            </a:br>
            <a:r>
              <a:rPr lang="en-US" sz="9600" b="0">
                <a:latin typeface="Blk VAG Rounded Black" charset="0"/>
              </a:rPr>
              <a:t/>
            </a:r>
            <a:br>
              <a:rPr lang="en-US" sz="9600" b="0">
                <a:latin typeface="Blk VAG Rounded Black" charset="0"/>
              </a:rPr>
            </a:br>
            <a:r>
              <a:rPr lang="en-US" sz="6600" b="0">
                <a:solidFill>
                  <a:srgbClr val="95E883"/>
                </a:solidFill>
                <a:latin typeface="Blk VAG Rounded Black" charset="0"/>
              </a:rPr>
              <a:t>earning</a:t>
            </a:r>
            <a:r>
              <a:rPr lang="en-US" sz="6600" b="0">
                <a:latin typeface="Blk VAG Rounded Black" charset="0"/>
              </a:rPr>
              <a:t/>
            </a:r>
            <a:br>
              <a:rPr lang="en-US" sz="6600" b="0">
                <a:latin typeface="Blk VAG Rounded Black" charset="0"/>
              </a:rPr>
            </a:br>
            <a:r>
              <a:rPr lang="en-US" sz="6600" b="0">
                <a:latin typeface="Blk VAG Rounded Black" charset="0"/>
              </a:rPr>
              <a:t/>
            </a:r>
            <a:br>
              <a:rPr lang="en-US" sz="6600" b="0">
                <a:latin typeface="Blk VAG Rounded Black" charset="0"/>
              </a:rPr>
            </a:br>
            <a:r>
              <a:rPr lang="en-US" sz="3200" b="0">
                <a:latin typeface="Blk VAG Rounded Black" charset="0"/>
              </a:rPr>
              <a:t> </a:t>
            </a:r>
            <a:r>
              <a:rPr lang="en-US" sz="6600" b="0">
                <a:solidFill>
                  <a:srgbClr val="83B9E8"/>
                </a:solidFill>
                <a:latin typeface="Blk VAG Rounded Black" charset="0"/>
              </a:rPr>
              <a:t>ctivities</a:t>
            </a:r>
            <a:endParaRPr lang="en-US" sz="6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0"/>
            <a:ext cx="3886200" cy="1447800"/>
          </a:xfrm>
        </p:spPr>
        <p:txBody>
          <a:bodyPr/>
          <a:lstStyle/>
          <a:p>
            <a:pPr algn="r"/>
            <a:r>
              <a:rPr lang="en-US" sz="2800"/>
              <a:t>Steve Wolfman, UW</a:t>
            </a:r>
            <a:br>
              <a:rPr lang="en-US" sz="2800"/>
            </a:br>
            <a:r>
              <a:rPr lang="en-US" sz="2800"/>
              <a:t>Andrew Begel, UCB</a:t>
            </a:r>
            <a:br>
              <a:rPr lang="en-US" sz="2800"/>
            </a:br>
            <a:r>
              <a:rPr lang="en-US" sz="2800"/>
              <a:t>Dan Garcia, UCB</a:t>
            </a:r>
          </a:p>
        </p:txBody>
      </p:sp>
      <p:pic>
        <p:nvPicPr>
          <p:cNvPr id="23562" name="Picture 10" descr="uw.gif                                                         000168E8Flan                           BBC9E24E: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33344"/>
              </a:clrFrom>
              <a:clrTo>
                <a:srgbClr val="33334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3"/>
          <a:stretch>
            <a:fillRect/>
          </a:stretch>
        </p:blipFill>
        <p:spPr bwMode="auto">
          <a:xfrm>
            <a:off x="6759575" y="33338"/>
            <a:ext cx="2362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 descr="BerkeleyYellow.gif                                             000168E8Flan                           BBC9E24E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58813"/>
            <a:ext cx="2286000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515100" y="4600575"/>
            <a:ext cx="26289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algn="r"/>
            <a:r>
              <a: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08:45</a:t>
            </a:r>
          </a:p>
          <a:p>
            <a:pPr algn="r"/>
            <a:r>
              <a: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2004-03-05</a:t>
            </a:r>
          </a:p>
          <a:p>
            <a:pPr algn="r"/>
            <a:r>
              <a: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Norfolk, VA</a:t>
            </a:r>
          </a:p>
          <a:p>
            <a:pPr algn="r"/>
            <a:r>
              <a: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Special Session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3352800" y="-1447800"/>
            <a:ext cx="7010400" cy="2819400"/>
          </a:xfrm>
          <a:prstGeom prst="roundRect">
            <a:avLst>
              <a:gd name="adj" fmla="val 25505"/>
            </a:avLst>
          </a:prstGeom>
          <a:noFill/>
          <a:ln w="9525">
            <a:solidFill>
              <a:srgbClr val="FF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3567" name="Picture 15" descr="titl2004.gif                                                   000168E8Flan                           BBC9E24E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30963"/>
            <a:ext cx="2514600" cy="4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457450" y="2819400"/>
            <a:ext cx="661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www.cs.washington.edu/research/edtech/KLA</a:t>
            </a:r>
          </a:p>
        </p:txBody>
      </p:sp>
      <p:pic>
        <p:nvPicPr>
          <p:cNvPr id="23579" name="Picture 27" descr="KLA.gif                                                        000DB28DFlan                           BBC9E24E: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33400"/>
            <a:ext cx="254476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869-51FC-43AA-93E4-A1E17EE10B09}" type="slidenum">
              <a:rPr lang="en-US"/>
              <a:pPr/>
              <a:t>10</a:t>
            </a:fld>
            <a:r>
              <a:rPr lang="en-US"/>
              <a:t>/18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KLA: Letter Writing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0"/>
            <a:ext cx="7543800" cy="4876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Four people are helping me to write job application letters</a:t>
            </a:r>
          </a:p>
          <a:p>
            <a:pPr marL="1257300" lvl="1" indent="-533400">
              <a:lnSpc>
                <a:spcPct val="90000"/>
              </a:lnSpc>
              <a:buSzTx/>
              <a:buFont typeface="Times" panose="02020603050405020304" pitchFamily="18" charset="0"/>
              <a:buAutoNum type="arabicPeriod"/>
            </a:pPr>
            <a:endParaRPr lang="en-US" sz="2400"/>
          </a:p>
          <a:p>
            <a:pPr marL="1257300" lvl="1" indent="-533400">
              <a:lnSpc>
                <a:spcPct val="90000"/>
              </a:lnSpc>
              <a:buSzTx/>
              <a:buFont typeface="Times" panose="02020603050405020304" pitchFamily="18" charset="0"/>
              <a:buAutoNum type="arabicPeriod"/>
            </a:pPr>
            <a:endParaRPr lang="en-US" sz="2400"/>
          </a:p>
          <a:p>
            <a:pPr marL="1257300" lvl="1" indent="-533400">
              <a:lnSpc>
                <a:spcPct val="90000"/>
              </a:lnSpc>
              <a:buSzTx/>
              <a:buFont typeface="Times" panose="02020603050405020304" pitchFamily="18" charset="0"/>
              <a:buAutoNum type="arabicPeriod"/>
            </a:pPr>
            <a:endParaRPr lang="en-US" sz="2400"/>
          </a:p>
          <a:p>
            <a:pPr marL="1257300" lvl="1" indent="-533400">
              <a:lnSpc>
                <a:spcPct val="90000"/>
              </a:lnSpc>
              <a:buSzTx/>
              <a:buFont typeface="Times" panose="02020603050405020304" pitchFamily="18" charset="0"/>
              <a:buAutoNum type="arabicPeriod"/>
            </a:pPr>
            <a:endParaRPr lang="en-US" sz="2400"/>
          </a:p>
          <a:p>
            <a:pPr marL="1257300" lvl="1" indent="-533400">
              <a:lnSpc>
                <a:spcPct val="90000"/>
              </a:lnSpc>
              <a:buSzTx/>
              <a:buFont typeface="Times" panose="02020603050405020304" pitchFamily="18" charset="0"/>
              <a:buAutoNum type="arabicPeriod"/>
            </a:pPr>
            <a:endParaRPr lang="en-US" sz="2400"/>
          </a:p>
          <a:p>
            <a:pPr marL="1257300" lvl="1" indent="-533400">
              <a:lnSpc>
                <a:spcPct val="90000"/>
              </a:lnSpc>
              <a:buSzTx/>
              <a:buFont typeface="Times" panose="02020603050405020304" pitchFamily="18" charset="0"/>
              <a:buNone/>
            </a:pPr>
            <a:endParaRPr lang="en-US"/>
          </a:p>
          <a:p>
            <a:pPr marL="609600" indent="-609600">
              <a:lnSpc>
                <a:spcPct val="90000"/>
              </a:lnSpc>
            </a:pPr>
            <a:endParaRPr lang="en-US"/>
          </a:p>
          <a:p>
            <a:pPr marL="609600" indent="-609600">
              <a:lnSpc>
                <a:spcPct val="90000"/>
              </a:lnSpc>
            </a:pPr>
            <a:r>
              <a:rPr lang="en-US"/>
              <a:t>How efficient can we be?</a:t>
            </a:r>
          </a:p>
        </p:txBody>
      </p:sp>
      <p:pic>
        <p:nvPicPr>
          <p:cNvPr id="30731" name="Picture 11" descr="BS01663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2057400"/>
            <a:ext cx="3352800" cy="3062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2" name="AutoShape 12"/>
          <p:cNvSpPr>
            <a:spLocks noChangeArrowheads="1"/>
          </p:cNvSpPr>
          <p:nvPr/>
        </p:nvSpPr>
        <p:spPr bwMode="auto">
          <a:xfrm>
            <a:off x="655638" y="2463800"/>
            <a:ext cx="612775" cy="609600"/>
          </a:xfrm>
          <a:prstGeom prst="verticalScroll">
            <a:avLst>
              <a:gd name="adj" fmla="val 12500"/>
            </a:avLst>
          </a:prstGeom>
          <a:solidFill>
            <a:srgbClr val="FFFFB2"/>
          </a:solidFill>
          <a:ln w="9525">
            <a:solidFill>
              <a:srgbClr val="0608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60817"/>
                </a:solidFill>
              </a:rPr>
              <a:t>Hire</a:t>
            </a:r>
          </a:p>
          <a:p>
            <a:pPr algn="ctr"/>
            <a:r>
              <a:rPr lang="en-US" sz="1200">
                <a:solidFill>
                  <a:srgbClr val="060817"/>
                </a:solidFill>
              </a:rPr>
              <a:t>Andy!</a:t>
            </a:r>
          </a:p>
        </p:txBody>
      </p:sp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151188"/>
            <a:ext cx="64928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4" name="Picture 14" descr="&#10;letter.emf  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457700"/>
            <a:ext cx="612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5" name="Picture 15" descr="envelope.emf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846513"/>
            <a:ext cx="6127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082675" y="2568575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2"/>
              </a:buClr>
              <a:buFont typeface="Times" panose="02020603050405020304" pitchFamily="18" charset="0"/>
              <a:buAutoNum type="arabicPeriod"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Write message on paper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082675" y="3192463"/>
            <a:ext cx="351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2"/>
              </a:buClr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Fold paper in half</a:t>
            </a:r>
            <a:endParaRPr 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082675" y="3816350"/>
            <a:ext cx="497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2"/>
              </a:buClr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Stuff paper in envelope</a:t>
            </a:r>
            <a:endParaRPr 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082675" y="4441825"/>
            <a:ext cx="428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>
              <a:buFont typeface="Times" panose="02020603050405020304" pitchFamily="18" charset="0"/>
              <a:buAutoNum type="arabicPeriod" startAt="4"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Put stamp on envelope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DEB-998B-4E60-AB20-8091EB77E494}" type="slidenum">
              <a:rPr lang="en-US"/>
              <a:pPr/>
              <a:t>11</a:t>
            </a:fld>
            <a:r>
              <a:rPr lang="en-US"/>
              <a:t>/18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Letter Writing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962400"/>
            <a:ext cx="3848100" cy="2133600"/>
          </a:xfrm>
        </p:spPr>
        <p:txBody>
          <a:bodyPr/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838200" y="3276600"/>
            <a:ext cx="754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1pPr>
            <a:lvl2pPr marL="9906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2pPr>
            <a:lvl3pPr marL="13716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95E88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3pPr>
            <a:lvl4pPr marL="1752600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4pPr>
            <a:lvl5pPr marL="2209800" indent="-3810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9pPr>
          </a:lstStyle>
          <a:p>
            <a:pPr eaLnBrk="1" hangingPunct="1"/>
            <a:r>
              <a:rPr lang="en-US"/>
              <a:t>Each letter takes 4 steps</a:t>
            </a:r>
          </a:p>
          <a:p>
            <a:pPr eaLnBrk="1" hangingPunct="1"/>
            <a:r>
              <a:rPr lang="en-US"/>
              <a:t>We can do 2 letters in 8 steps</a:t>
            </a:r>
          </a:p>
          <a:p>
            <a:pPr eaLnBrk="1" hangingPunct="1"/>
            <a:endParaRPr lang="en-US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>
                <a:solidFill>
                  <a:srgbClr val="FFFF00"/>
                </a:solidFill>
              </a:rPr>
              <a:t>At this rate, I’m never gonna get a job!</a:t>
            </a:r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>
            <a:off x="7162800" y="18288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Sequential</a:t>
            </a:r>
          </a:p>
        </p:txBody>
      </p:sp>
      <p:sp>
        <p:nvSpPr>
          <p:cNvPr id="48176" name="Rectangle 48"/>
          <p:cNvSpPr>
            <a:spLocks noChangeArrowheads="1"/>
          </p:cNvSpPr>
          <p:nvPr/>
        </p:nvSpPr>
        <p:spPr bwMode="auto">
          <a:xfrm>
            <a:off x="609600" y="10668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Time</a:t>
            </a:r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1905000" y="14478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2754313" y="1066800"/>
            <a:ext cx="24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B VAG Rounded Bold" charset="0"/>
              </a:rPr>
              <a:t>2</a:t>
            </a:r>
          </a:p>
        </p:txBody>
      </p: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344805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3</a:t>
            </a:r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4081463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4</a:t>
            </a:r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4714875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5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537845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6</a:t>
            </a:r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6043613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7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6677025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8</a:t>
            </a: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2089150" y="1066800"/>
            <a:ext cx="24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B VAG Rounded Bold" charset="0"/>
              </a:rPr>
              <a:t>1</a:t>
            </a:r>
          </a:p>
        </p:txBody>
      </p:sp>
      <p:sp>
        <p:nvSpPr>
          <p:cNvPr id="48217" name="Rectangle 89"/>
          <p:cNvSpPr>
            <a:spLocks noChangeArrowheads="1"/>
          </p:cNvSpPr>
          <p:nvPr/>
        </p:nvSpPr>
        <p:spPr bwMode="auto">
          <a:xfrm>
            <a:off x="1828800" y="1600200"/>
            <a:ext cx="5334000" cy="1524000"/>
          </a:xfrm>
          <a:prstGeom prst="rect">
            <a:avLst/>
          </a:prstGeom>
          <a:solidFill>
            <a:schemeClr val="tx2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6" name="AutoShape 58"/>
          <p:cNvSpPr>
            <a:spLocks noChangeArrowheads="1"/>
          </p:cNvSpPr>
          <p:nvPr/>
        </p:nvSpPr>
        <p:spPr bwMode="auto">
          <a:xfrm>
            <a:off x="1905000" y="1676400"/>
            <a:ext cx="612775" cy="609600"/>
          </a:xfrm>
          <a:prstGeom prst="verticalScroll">
            <a:avLst>
              <a:gd name="adj" fmla="val 12500"/>
            </a:avLst>
          </a:prstGeom>
          <a:solidFill>
            <a:srgbClr val="FFFFB2"/>
          </a:solidFill>
          <a:ln w="9525">
            <a:solidFill>
              <a:srgbClr val="0608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60817"/>
                </a:solidFill>
              </a:rPr>
              <a:t>Hire</a:t>
            </a:r>
          </a:p>
          <a:p>
            <a:pPr algn="ctr"/>
            <a:r>
              <a:rPr lang="en-US" sz="1200">
                <a:solidFill>
                  <a:srgbClr val="060817"/>
                </a:solidFill>
              </a:rPr>
              <a:t>Andy!</a:t>
            </a:r>
          </a:p>
        </p:txBody>
      </p:sp>
      <p:pic>
        <p:nvPicPr>
          <p:cNvPr id="48191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1676400"/>
            <a:ext cx="64928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19" name="AutoShape 91"/>
          <p:cNvSpPr>
            <a:spLocks noChangeArrowheads="1"/>
          </p:cNvSpPr>
          <p:nvPr/>
        </p:nvSpPr>
        <p:spPr bwMode="auto">
          <a:xfrm>
            <a:off x="4500563" y="2438400"/>
            <a:ext cx="612775" cy="609600"/>
          </a:xfrm>
          <a:prstGeom prst="verticalScroll">
            <a:avLst>
              <a:gd name="adj" fmla="val 12500"/>
            </a:avLst>
          </a:prstGeom>
          <a:solidFill>
            <a:srgbClr val="FFFFB2"/>
          </a:solidFill>
          <a:ln w="9525">
            <a:solidFill>
              <a:srgbClr val="0608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60817"/>
                </a:solidFill>
              </a:rPr>
              <a:t>Hire</a:t>
            </a:r>
          </a:p>
          <a:p>
            <a:pPr algn="ctr"/>
            <a:r>
              <a:rPr lang="en-US" sz="1200">
                <a:solidFill>
                  <a:srgbClr val="060817"/>
                </a:solidFill>
              </a:rPr>
              <a:t>Andy!</a:t>
            </a:r>
          </a:p>
        </p:txBody>
      </p:sp>
      <p:pic>
        <p:nvPicPr>
          <p:cNvPr id="48239" name="Picture 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2438400"/>
            <a:ext cx="649288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47" name="Picture 119" descr="&#10;letter.emf  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454275"/>
            <a:ext cx="612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48" name="Picture 120" descr="&#10;letter.emf  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8" y="1676400"/>
            <a:ext cx="612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49" name="Picture 121" descr="envelope.emf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679575"/>
            <a:ext cx="6127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50" name="Picture 122" descr="envelope.emf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55863"/>
            <a:ext cx="6127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0319-E1A6-4313-B0D2-F18B2A9AE245}" type="slidenum">
              <a:rPr lang="en-US"/>
              <a:pPr/>
              <a:t>12</a:t>
            </a:fld>
            <a:r>
              <a:rPr lang="en-US"/>
              <a:t>/18</a:t>
            </a:r>
          </a:p>
        </p:txBody>
      </p:sp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Pipelined Letter Writing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962400"/>
            <a:ext cx="3848100" cy="2133600"/>
          </a:xfrm>
        </p:spPr>
        <p:txBody>
          <a:bodyPr/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49194" name="Rectangle 1066"/>
          <p:cNvSpPr>
            <a:spLocks noChangeArrowheads="1"/>
          </p:cNvSpPr>
          <p:nvPr/>
        </p:nvSpPr>
        <p:spPr bwMode="auto">
          <a:xfrm>
            <a:off x="838200" y="5172075"/>
            <a:ext cx="75438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1pPr>
            <a:lvl2pPr marL="12573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2pPr>
            <a:lvl3pPr marL="13716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95E88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3pPr>
            <a:lvl4pPr marL="1752600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4pPr>
            <a:lvl5pPr marL="2209800" indent="-3810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defRPr>
            </a:lvl9pPr>
          </a:lstStyle>
          <a:p>
            <a:pPr eaLnBrk="1" hangingPunct="1"/>
            <a:r>
              <a:rPr lang="en-US"/>
              <a:t>Each letter </a:t>
            </a:r>
            <a:r>
              <a:rPr lang="en-US" u="sng"/>
              <a:t>still</a:t>
            </a:r>
            <a:r>
              <a:rPr lang="en-US" i="1"/>
              <a:t> </a:t>
            </a:r>
            <a:r>
              <a:rPr lang="en-US"/>
              <a:t>takes 4 steps</a:t>
            </a:r>
          </a:p>
          <a:p>
            <a:pPr eaLnBrk="1" hangingPunct="1"/>
            <a:r>
              <a:rPr lang="en-US"/>
              <a:t>But, we can now do 5 letters in 8 steps!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9197" name="Rectangle 1069"/>
          <p:cNvSpPr>
            <a:spLocks noChangeArrowheads="1"/>
          </p:cNvSpPr>
          <p:nvPr/>
        </p:nvSpPr>
        <p:spPr bwMode="auto">
          <a:xfrm>
            <a:off x="7173913" y="29098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Pipelined</a:t>
            </a:r>
          </a:p>
        </p:txBody>
      </p:sp>
      <p:sp>
        <p:nvSpPr>
          <p:cNvPr id="49201" name="Rectangle 1073"/>
          <p:cNvSpPr>
            <a:spLocks noChangeArrowheads="1"/>
          </p:cNvSpPr>
          <p:nvPr/>
        </p:nvSpPr>
        <p:spPr bwMode="auto">
          <a:xfrm>
            <a:off x="609600" y="9620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Time</a:t>
            </a:r>
          </a:p>
        </p:txBody>
      </p:sp>
      <p:sp>
        <p:nvSpPr>
          <p:cNvPr id="49202" name="Line 1074"/>
          <p:cNvSpPr>
            <a:spLocks noChangeShapeType="1"/>
          </p:cNvSpPr>
          <p:nvPr/>
        </p:nvSpPr>
        <p:spPr bwMode="auto">
          <a:xfrm>
            <a:off x="1905000" y="134302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Text Box 1075"/>
          <p:cNvSpPr txBox="1">
            <a:spLocks noChangeArrowheads="1"/>
          </p:cNvSpPr>
          <p:nvPr/>
        </p:nvSpPr>
        <p:spPr bwMode="auto">
          <a:xfrm>
            <a:off x="2754313" y="962025"/>
            <a:ext cx="24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B VAG Rounded Bold" charset="0"/>
              </a:rPr>
              <a:t>2</a:t>
            </a:r>
          </a:p>
        </p:txBody>
      </p:sp>
      <p:sp>
        <p:nvSpPr>
          <p:cNvPr id="49204" name="Text Box 1076"/>
          <p:cNvSpPr txBox="1">
            <a:spLocks noChangeArrowheads="1"/>
          </p:cNvSpPr>
          <p:nvPr/>
        </p:nvSpPr>
        <p:spPr bwMode="auto">
          <a:xfrm>
            <a:off x="3448050" y="962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3</a:t>
            </a:r>
          </a:p>
        </p:txBody>
      </p:sp>
      <p:sp>
        <p:nvSpPr>
          <p:cNvPr id="49205" name="Text Box 1077"/>
          <p:cNvSpPr txBox="1">
            <a:spLocks noChangeArrowheads="1"/>
          </p:cNvSpPr>
          <p:nvPr/>
        </p:nvSpPr>
        <p:spPr bwMode="auto">
          <a:xfrm>
            <a:off x="4081463" y="962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4</a:t>
            </a:r>
          </a:p>
        </p:txBody>
      </p:sp>
      <p:sp>
        <p:nvSpPr>
          <p:cNvPr id="49206" name="Text Box 1078"/>
          <p:cNvSpPr txBox="1">
            <a:spLocks noChangeArrowheads="1"/>
          </p:cNvSpPr>
          <p:nvPr/>
        </p:nvSpPr>
        <p:spPr bwMode="auto">
          <a:xfrm>
            <a:off x="4714875" y="962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5</a:t>
            </a:r>
          </a:p>
        </p:txBody>
      </p:sp>
      <p:sp>
        <p:nvSpPr>
          <p:cNvPr id="49207" name="Text Box 1079"/>
          <p:cNvSpPr txBox="1">
            <a:spLocks noChangeArrowheads="1"/>
          </p:cNvSpPr>
          <p:nvPr/>
        </p:nvSpPr>
        <p:spPr bwMode="auto">
          <a:xfrm>
            <a:off x="5378450" y="962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6</a:t>
            </a:r>
          </a:p>
        </p:txBody>
      </p:sp>
      <p:sp>
        <p:nvSpPr>
          <p:cNvPr id="49208" name="Text Box 1080"/>
          <p:cNvSpPr txBox="1">
            <a:spLocks noChangeArrowheads="1"/>
          </p:cNvSpPr>
          <p:nvPr/>
        </p:nvSpPr>
        <p:spPr bwMode="auto">
          <a:xfrm>
            <a:off x="6043613" y="962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7</a:t>
            </a:r>
          </a:p>
        </p:txBody>
      </p:sp>
      <p:sp>
        <p:nvSpPr>
          <p:cNvPr id="49209" name="Text Box 1081"/>
          <p:cNvSpPr txBox="1">
            <a:spLocks noChangeArrowheads="1"/>
          </p:cNvSpPr>
          <p:nvPr/>
        </p:nvSpPr>
        <p:spPr bwMode="auto">
          <a:xfrm>
            <a:off x="6677025" y="962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B VAG Rounded Bold" charset="0"/>
              </a:rPr>
              <a:t>8</a:t>
            </a:r>
          </a:p>
        </p:txBody>
      </p:sp>
      <p:sp>
        <p:nvSpPr>
          <p:cNvPr id="49210" name="Text Box 1082"/>
          <p:cNvSpPr txBox="1">
            <a:spLocks noChangeArrowheads="1"/>
          </p:cNvSpPr>
          <p:nvPr/>
        </p:nvSpPr>
        <p:spPr bwMode="auto">
          <a:xfrm>
            <a:off x="2089150" y="962025"/>
            <a:ext cx="24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B VAG Rounded Bold" charset="0"/>
              </a:rPr>
              <a:t>1</a:t>
            </a:r>
          </a:p>
        </p:txBody>
      </p:sp>
      <p:sp>
        <p:nvSpPr>
          <p:cNvPr id="49211" name="Rectangle 1083"/>
          <p:cNvSpPr>
            <a:spLocks noChangeArrowheads="1"/>
          </p:cNvSpPr>
          <p:nvPr/>
        </p:nvSpPr>
        <p:spPr bwMode="auto">
          <a:xfrm>
            <a:off x="1828800" y="1485900"/>
            <a:ext cx="5334000" cy="3657600"/>
          </a:xfrm>
          <a:prstGeom prst="rect">
            <a:avLst/>
          </a:prstGeom>
          <a:solidFill>
            <a:schemeClr val="tx2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12" name="AutoShape 1084"/>
          <p:cNvSpPr>
            <a:spLocks noChangeArrowheads="1"/>
          </p:cNvSpPr>
          <p:nvPr/>
        </p:nvSpPr>
        <p:spPr bwMode="auto">
          <a:xfrm>
            <a:off x="1905000" y="1571625"/>
            <a:ext cx="612775" cy="609600"/>
          </a:xfrm>
          <a:prstGeom prst="verticalScroll">
            <a:avLst>
              <a:gd name="adj" fmla="val 12500"/>
            </a:avLst>
          </a:prstGeom>
          <a:solidFill>
            <a:srgbClr val="FFFFB2"/>
          </a:solidFill>
          <a:ln w="9525">
            <a:solidFill>
              <a:srgbClr val="0608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60817"/>
                </a:solidFill>
              </a:rPr>
              <a:t>Hire</a:t>
            </a:r>
          </a:p>
          <a:p>
            <a:pPr algn="ctr"/>
            <a:r>
              <a:rPr lang="en-US" sz="1200">
                <a:solidFill>
                  <a:srgbClr val="060817"/>
                </a:solidFill>
              </a:rPr>
              <a:t>Andy!</a:t>
            </a:r>
          </a:p>
        </p:txBody>
      </p:sp>
      <p:pic>
        <p:nvPicPr>
          <p:cNvPr id="49232" name="Picture 1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1571625"/>
            <a:ext cx="64928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33" name="AutoShape 1105"/>
          <p:cNvSpPr>
            <a:spLocks noChangeArrowheads="1"/>
          </p:cNvSpPr>
          <p:nvPr/>
        </p:nvSpPr>
        <p:spPr bwMode="auto">
          <a:xfrm>
            <a:off x="2568575" y="2333625"/>
            <a:ext cx="612775" cy="609600"/>
          </a:xfrm>
          <a:prstGeom prst="verticalScroll">
            <a:avLst>
              <a:gd name="adj" fmla="val 12500"/>
            </a:avLst>
          </a:prstGeom>
          <a:solidFill>
            <a:srgbClr val="FFFFB2"/>
          </a:solidFill>
          <a:ln w="9525">
            <a:solidFill>
              <a:srgbClr val="0608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60817"/>
                </a:solidFill>
              </a:rPr>
              <a:t>Hire</a:t>
            </a:r>
          </a:p>
          <a:p>
            <a:pPr algn="ctr"/>
            <a:r>
              <a:rPr lang="en-US" sz="1200">
                <a:solidFill>
                  <a:srgbClr val="060817"/>
                </a:solidFill>
              </a:rPr>
              <a:t>Andy!</a:t>
            </a:r>
          </a:p>
        </p:txBody>
      </p:sp>
      <p:pic>
        <p:nvPicPr>
          <p:cNvPr id="49253" name="Picture 1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333625"/>
            <a:ext cx="64928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57" name="AutoShape 1129"/>
          <p:cNvSpPr>
            <a:spLocks noChangeArrowheads="1"/>
          </p:cNvSpPr>
          <p:nvPr/>
        </p:nvSpPr>
        <p:spPr bwMode="auto">
          <a:xfrm>
            <a:off x="3248025" y="3095625"/>
            <a:ext cx="612775" cy="609600"/>
          </a:xfrm>
          <a:prstGeom prst="verticalScroll">
            <a:avLst>
              <a:gd name="adj" fmla="val 12500"/>
            </a:avLst>
          </a:prstGeom>
          <a:solidFill>
            <a:srgbClr val="FFFFB2"/>
          </a:solidFill>
          <a:ln w="9525">
            <a:solidFill>
              <a:srgbClr val="0608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60817"/>
                </a:solidFill>
              </a:rPr>
              <a:t>Hire</a:t>
            </a:r>
          </a:p>
          <a:p>
            <a:pPr algn="ctr"/>
            <a:r>
              <a:rPr lang="en-US" sz="1200">
                <a:solidFill>
                  <a:srgbClr val="060817"/>
                </a:solidFill>
              </a:rPr>
              <a:t>Andy!</a:t>
            </a:r>
          </a:p>
        </p:txBody>
      </p:sp>
      <p:pic>
        <p:nvPicPr>
          <p:cNvPr id="49277" name="Picture 1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3095625"/>
            <a:ext cx="64928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79" name="AutoShape 1151"/>
          <p:cNvSpPr>
            <a:spLocks noChangeArrowheads="1"/>
          </p:cNvSpPr>
          <p:nvPr/>
        </p:nvSpPr>
        <p:spPr bwMode="auto">
          <a:xfrm>
            <a:off x="3895725" y="3781425"/>
            <a:ext cx="612775" cy="609600"/>
          </a:xfrm>
          <a:prstGeom prst="verticalScroll">
            <a:avLst>
              <a:gd name="adj" fmla="val 12500"/>
            </a:avLst>
          </a:prstGeom>
          <a:solidFill>
            <a:srgbClr val="FFFFB2"/>
          </a:solidFill>
          <a:ln w="9525">
            <a:solidFill>
              <a:srgbClr val="0608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60817"/>
                </a:solidFill>
              </a:rPr>
              <a:t>Hire</a:t>
            </a:r>
          </a:p>
          <a:p>
            <a:pPr algn="ctr"/>
            <a:r>
              <a:rPr lang="en-US" sz="1200">
                <a:solidFill>
                  <a:srgbClr val="060817"/>
                </a:solidFill>
              </a:rPr>
              <a:t>Andy!</a:t>
            </a:r>
          </a:p>
        </p:txBody>
      </p:sp>
      <p:pic>
        <p:nvPicPr>
          <p:cNvPr id="49299" name="Picture 1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3781425"/>
            <a:ext cx="64928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301" name="AutoShape 1173"/>
          <p:cNvSpPr>
            <a:spLocks noChangeArrowheads="1"/>
          </p:cNvSpPr>
          <p:nvPr/>
        </p:nvSpPr>
        <p:spPr bwMode="auto">
          <a:xfrm>
            <a:off x="4543425" y="4467225"/>
            <a:ext cx="612775" cy="609600"/>
          </a:xfrm>
          <a:prstGeom prst="verticalScroll">
            <a:avLst>
              <a:gd name="adj" fmla="val 12500"/>
            </a:avLst>
          </a:prstGeom>
          <a:solidFill>
            <a:srgbClr val="FFFFB2"/>
          </a:solidFill>
          <a:ln w="9525">
            <a:solidFill>
              <a:srgbClr val="0608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60817"/>
                </a:solidFill>
              </a:rPr>
              <a:t>Hire</a:t>
            </a:r>
          </a:p>
          <a:p>
            <a:pPr algn="ctr"/>
            <a:r>
              <a:rPr lang="en-US" sz="1200">
                <a:solidFill>
                  <a:srgbClr val="060817"/>
                </a:solidFill>
              </a:rPr>
              <a:t>Andy!</a:t>
            </a:r>
          </a:p>
        </p:txBody>
      </p:sp>
      <p:pic>
        <p:nvPicPr>
          <p:cNvPr id="49321" name="Picture 1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4467225"/>
            <a:ext cx="64928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22" name="Picture 1194" descr="&#10;letter.emf  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8" y="1563688"/>
            <a:ext cx="612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23" name="Picture 1195" descr="&#10;letter.emf  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320925"/>
            <a:ext cx="612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24" name="Picture 1196" descr="&#10;letter.emf  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3079750"/>
            <a:ext cx="612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25" name="Picture 1197" descr="&#10;letter.emf  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3775075"/>
            <a:ext cx="612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26" name="Picture 1198" descr="&#10;letter.emf  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481513"/>
            <a:ext cx="6127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45" name="Picture 1217" descr="envelope.emf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576388"/>
            <a:ext cx="6127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46" name="Picture 1218" descr="envelope.emf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2354263"/>
            <a:ext cx="6127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47" name="Picture 1219" descr="envelope.emf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089275"/>
            <a:ext cx="6127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48" name="Picture 1220" descr="envelope.emf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763963"/>
            <a:ext cx="6127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49" name="Picture 1221" descr="envelope.emf                                                   00031FD5Tsuris                         BBB850AB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440238"/>
            <a:ext cx="6127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B381-B3D3-471D-8A0C-2F88FCA348B5}" type="slidenum">
              <a:rPr lang="en-US"/>
              <a:pPr/>
              <a:t>13</a:t>
            </a:fld>
            <a:r>
              <a:rPr lang="en-US"/>
              <a:t>/18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Group-Brainstorm KLAs!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Design your own KLAs for 25 minutes</a:t>
            </a:r>
          </a:p>
          <a:p>
            <a:pPr lvl="1">
              <a:lnSpc>
                <a:spcPct val="90000"/>
              </a:lnSpc>
            </a:pPr>
            <a:r>
              <a:rPr lang="en-US"/>
              <a:t>Pick a topic, an activity and some partners</a:t>
            </a:r>
          </a:p>
          <a:p>
            <a:pPr lvl="1">
              <a:lnSpc>
                <a:spcPct val="90000"/>
              </a:lnSpc>
            </a:pPr>
            <a:r>
              <a:rPr lang="en-US"/>
              <a:t>Be aware of participants’ sensitivities</a:t>
            </a:r>
          </a:p>
          <a:p>
            <a:pPr>
              <a:lnSpc>
                <a:spcPct val="90000"/>
              </a:lnSpc>
            </a:pPr>
            <a:r>
              <a:rPr lang="en-US"/>
              <a:t>Describe KLA on poster</a:t>
            </a:r>
          </a:p>
          <a:p>
            <a:pPr lvl="1">
              <a:lnSpc>
                <a:spcPct val="90000"/>
              </a:lnSpc>
            </a:pPr>
            <a:r>
              <a:rPr lang="en-US"/>
              <a:t>We’ve scaffolded the organization for you</a:t>
            </a:r>
          </a:p>
          <a:p>
            <a:pPr>
              <a:lnSpc>
                <a:spcPct val="90000"/>
              </a:lnSpc>
            </a:pPr>
            <a:r>
              <a:rPr lang="en-US"/>
              <a:t>When done, everyone will roam around and comment on other posters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</a:rPr>
              <a:t>The best KLA will be presented at end</a:t>
            </a:r>
          </a:p>
          <a:p>
            <a:pPr>
              <a:lnSpc>
                <a:spcPct val="90000"/>
              </a:lnSpc>
            </a:pPr>
            <a:r>
              <a:rPr lang="en-US"/>
              <a:t>We’ll post all your KLAs on the web!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96D-33AC-41B6-BCA0-0FBEB92FFE35}" type="slidenum">
              <a:rPr lang="en-US"/>
              <a:pPr/>
              <a:t>14</a:t>
            </a:fld>
            <a:r>
              <a:rPr lang="en-US"/>
              <a:t>/18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Choose KLA Topic &amp; Scatter!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We’ve placed 12 topics about the room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CS0, CS1, CS2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Architecture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Operating Systems and Networks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Artificial Intelligence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Programming Languages and Compilers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Software Engineering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Theory and Algorithms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Human-Computer Interaction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Graphics and Vision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Databases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FF00"/>
                </a:solidFill>
              </a:rPr>
              <a:t>Find the topic you want and go there (sort yourself!)</a:t>
            </a:r>
          </a:p>
          <a:p>
            <a:pPr>
              <a:lnSpc>
                <a:spcPct val="80000"/>
              </a:lnSpc>
            </a:pPr>
            <a:r>
              <a:rPr lang="en-US" sz="2400"/>
              <a:t>Ensure even group size and distribution (~5/group)</a:t>
            </a:r>
          </a:p>
          <a:p>
            <a:pPr>
              <a:lnSpc>
                <a:spcPct val="80000"/>
              </a:lnSpc>
            </a:pPr>
            <a:r>
              <a:rPr lang="en-US" sz="2400"/>
              <a:t>You have 20 minutes. Take your Post-its™ with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CC20-2BC5-4372-82AB-B07B3C2E18BC}" type="slidenum">
              <a:rPr lang="en-US"/>
              <a:pPr/>
              <a:t>15</a:t>
            </a:fld>
            <a:r>
              <a:rPr lang="en-US"/>
              <a:t>/18</a:t>
            </a:r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Now, wander about room…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Read your neighbors’ KLAs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Put comments on Post-its™ &amp; affix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Take ~10 minutes</a:t>
            </a:r>
          </a:p>
        </p:txBody>
      </p:sp>
      <p:pic>
        <p:nvPicPr>
          <p:cNvPr id="50182" name="Picture 1030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1389063"/>
            <a:ext cx="3848100" cy="4537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E151-9665-4D90-B00B-F13CB3738BE1}" type="slidenum">
              <a:rPr lang="en-US"/>
              <a:pPr/>
              <a:t>16</a:t>
            </a:fld>
            <a:r>
              <a:rPr lang="en-US"/>
              <a:t>/18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>
            <a:lum bright="24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843213"/>
            <a:ext cx="1233487" cy="21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return to your seats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19300"/>
            <a:ext cx="449580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lum bright="24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00413"/>
            <a:ext cx="1233488" cy="21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>
            <a:lum bright="24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33813"/>
            <a:ext cx="1233488" cy="21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990600" y="1066800"/>
            <a:ext cx="777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“What a fun, learning activity that was!” 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219200" y="1600200"/>
            <a:ext cx="716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V="1">
            <a:off x="7162800" y="1600200"/>
            <a:ext cx="6858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6D6E-EC11-43B1-B673-4CF9CDF7DFCF}" type="slidenum">
              <a:rPr lang="en-US"/>
              <a:pPr/>
              <a:t>17</a:t>
            </a:fld>
            <a:r>
              <a:rPr lang="en-US"/>
              <a:t>/18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was the </a:t>
            </a:r>
            <a:r>
              <a:rPr lang="en-US" u="sng"/>
              <a:t>best</a:t>
            </a:r>
            <a:r>
              <a:rPr lang="en-US"/>
              <a:t> KLA?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Authors of the best KLA come on up to demonstrate their activity for ~5 min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19100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3944-B7D3-4E6A-BFBD-D207490163DA}" type="slidenum">
              <a:rPr lang="en-US"/>
              <a:pPr/>
              <a:t>18</a:t>
            </a:fld>
            <a:r>
              <a:rPr lang="en-US"/>
              <a:t>/18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Wrap-up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Things to keep in mind</a:t>
            </a:r>
          </a:p>
          <a:p>
            <a:r>
              <a:rPr lang="en-US"/>
              <a:t>Survey</a:t>
            </a:r>
          </a:p>
          <a:p>
            <a:r>
              <a:rPr lang="en-US"/>
              <a:t>Web site</a:t>
            </a:r>
          </a:p>
          <a:p>
            <a:pPr lvl="1"/>
            <a:r>
              <a:rPr lang="en-US" sz="2400">
                <a:solidFill>
                  <a:srgbClr val="CCECFF"/>
                </a:solidFill>
                <a:hlinkClick r:id="rId4"/>
              </a:rPr>
              <a:t>www.cs.washington.edu/research/edtech/KLA</a:t>
            </a:r>
            <a:endParaRPr lang="en-US" sz="2400">
              <a:solidFill>
                <a:srgbClr val="CCECFF"/>
              </a:solidFill>
            </a:endParaRPr>
          </a:p>
          <a:p>
            <a:pPr lvl="1"/>
            <a:r>
              <a:rPr lang="en-US" sz="2400">
                <a:solidFill>
                  <a:srgbClr val="CCECFF"/>
                </a:solidFill>
              </a:rPr>
              <a:t>All the KLAs you authored will be available there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8312-124F-4C47-844A-EDEC555F8E54}" type="slidenum">
              <a:rPr lang="en-US"/>
              <a:pPr/>
              <a:t>2</a:t>
            </a:fld>
            <a:r>
              <a:rPr lang="en-US"/>
              <a:t>/18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 Warm-up: Mob Topo-Sort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First, choose a nearby neighbor</a:t>
            </a:r>
          </a:p>
          <a:p>
            <a:pPr lvl="1">
              <a:lnSpc>
                <a:spcPct val="90000"/>
              </a:lnSpc>
            </a:pPr>
            <a:r>
              <a:rPr lang="en-US"/>
              <a:t>Don’t tell them they’re chosen</a:t>
            </a:r>
          </a:p>
          <a:p>
            <a:pPr>
              <a:lnSpc>
                <a:spcPct val="90000"/>
              </a:lnSpc>
            </a:pPr>
            <a:r>
              <a:rPr lang="en-US"/>
              <a:t>To participate, stand up</a:t>
            </a:r>
          </a:p>
          <a:p>
            <a:pPr>
              <a:lnSpc>
                <a:spcPct val="90000"/>
              </a:lnSpc>
            </a:pPr>
            <a:r>
              <a:rPr lang="en-US"/>
              <a:t>Put a hand on their shoulder</a:t>
            </a:r>
          </a:p>
          <a:p>
            <a:pPr>
              <a:lnSpc>
                <a:spcPct val="90000"/>
              </a:lnSpc>
            </a:pPr>
            <a:r>
              <a:rPr lang="en-US"/>
              <a:t>We’ve just created a graph!</a:t>
            </a:r>
          </a:p>
          <a:p>
            <a:pPr lvl="1">
              <a:lnSpc>
                <a:spcPct val="90000"/>
              </a:lnSpc>
            </a:pPr>
            <a:r>
              <a:rPr lang="en-US"/>
              <a:t>You are the node/vertex</a:t>
            </a:r>
          </a:p>
          <a:p>
            <a:pPr lvl="1">
              <a:lnSpc>
                <a:spcPct val="90000"/>
              </a:lnSpc>
            </a:pPr>
            <a:r>
              <a:rPr lang="en-US"/>
              <a:t>Your hand is a directed edge</a:t>
            </a:r>
          </a:p>
          <a:p>
            <a:pPr>
              <a:lnSpc>
                <a:spcPct val="90000"/>
              </a:lnSpc>
            </a:pPr>
            <a:r>
              <a:rPr lang="en-US"/>
              <a:t>Are there any cycles?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CC33"/>
                </a:solidFill>
              </a:rPr>
              <a:t>Let’s run Topological-sort to find out!</a:t>
            </a:r>
            <a:endParaRPr 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261225" y="4267200"/>
            <a:ext cx="685800" cy="325438"/>
            <a:chOff x="4272" y="2496"/>
            <a:chExt cx="912" cy="432"/>
          </a:xfrm>
        </p:grpSpPr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4272" y="2496"/>
              <a:ext cx="432" cy="432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464" y="2688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8001000" y="4271963"/>
            <a:ext cx="685800" cy="325437"/>
            <a:chOff x="4272" y="2496"/>
            <a:chExt cx="912" cy="432"/>
          </a:xfrm>
        </p:grpSpPr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4272" y="2496"/>
              <a:ext cx="432" cy="432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4464" y="2688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43" name="Picture 19" descr="Pointing.pct                                                   000DB28DFlan                           BBC9E24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590800"/>
            <a:ext cx="758825" cy="11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ointing.pct                                                   000DB28DFlan                           BBC9E24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590800"/>
            <a:ext cx="758825" cy="11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pyglass.pct                                                   000DB28DFlan                           BBC9E24E: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1295400"/>
            <a:ext cx="1066800" cy="96361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C93-B5B0-4E06-985A-7D5C151F962A}" type="slidenum">
              <a:rPr lang="en-US"/>
              <a:pPr/>
              <a:t>3</a:t>
            </a:fld>
            <a:r>
              <a:rPr lang="en-US"/>
              <a:t>/18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KLA: Mob Topological Sort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6019800" cy="4191000"/>
          </a:xfrm>
        </p:spPr>
        <p:txBody>
          <a:bodyPr/>
          <a:lstStyle/>
          <a:p>
            <a:r>
              <a:rPr lang="en-US" sz="2800"/>
              <a:t>Iterate until graph stops changing</a:t>
            </a:r>
          </a:p>
          <a:p>
            <a:pPr lvl="1"/>
            <a:r>
              <a:rPr lang="en-US" sz="2400"/>
              <a:t>If nobody is on your shoulder you’re a “mob boss” (CSpeak: indegree=0)</a:t>
            </a:r>
          </a:p>
          <a:p>
            <a:pPr marL="1085850" lvl="2"/>
            <a:r>
              <a:rPr lang="en-US" sz="2000"/>
              <a:t>Raise and waive your free hand</a:t>
            </a:r>
          </a:p>
          <a:p>
            <a:pPr marL="1085850" lvl="2"/>
            <a:r>
              <a:rPr lang="en-US" sz="2000">
                <a:solidFill>
                  <a:srgbClr val="FF0000"/>
                </a:solidFill>
              </a:rPr>
              <a:t>You were too conspicuous! You’re “whacked”, given a #, &amp; sit down.</a:t>
            </a:r>
          </a:p>
          <a:p>
            <a:pPr marL="1085850" lvl="2"/>
            <a:r>
              <a:rPr lang="en-US" sz="2000"/>
              <a:t>Put your hands in your lap</a:t>
            </a:r>
          </a:p>
          <a:p>
            <a:pPr lvl="1"/>
            <a:r>
              <a:rPr lang="en-US" sz="2400"/>
              <a:t>The rest remain standing</a:t>
            </a:r>
          </a:p>
          <a:p>
            <a:r>
              <a:rPr lang="en-US" sz="2800"/>
              <a:t>When graph stops changing</a:t>
            </a:r>
          </a:p>
          <a:p>
            <a:pPr lvl="1"/>
            <a:r>
              <a:rPr lang="en-US" sz="2400"/>
              <a:t>Either all sitting, #ed OR cycles left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066800" y="1066800"/>
            <a:ext cx="7696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i="1">
                <a:solidFill>
                  <a:srgbClr val="F986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“The Godfather answers all of life’s questions”</a:t>
            </a:r>
            <a:br>
              <a:rPr lang="en-US" sz="2800" i="1">
                <a:solidFill>
                  <a:srgbClr val="F986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</a:br>
            <a:r>
              <a:rPr lang="en-US" sz="2000">
                <a:solidFill>
                  <a:srgbClr val="F986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– Heard in “You’ve got Mail”</a:t>
            </a:r>
            <a:endParaRPr lang="en-US" sz="2800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 VAG Rounded Bold" charset="0"/>
            </a:endParaRPr>
          </a:p>
        </p:txBody>
      </p:sp>
      <p:grpSp>
        <p:nvGrpSpPr>
          <p:cNvPr id="26685" name="Group 61"/>
          <p:cNvGrpSpPr>
            <a:grpSpLocks/>
          </p:cNvGrpSpPr>
          <p:nvPr/>
        </p:nvGrpSpPr>
        <p:grpSpPr bwMode="auto">
          <a:xfrm>
            <a:off x="6934200" y="1600200"/>
            <a:ext cx="1828800" cy="1068388"/>
            <a:chOff x="4368" y="1008"/>
            <a:chExt cx="1152" cy="673"/>
          </a:xfrm>
        </p:grpSpPr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4623" y="1032"/>
              <a:ext cx="432" cy="205"/>
              <a:chOff x="4272" y="2496"/>
              <a:chExt cx="912" cy="432"/>
            </a:xfrm>
          </p:grpSpPr>
          <p:sp>
            <p:nvSpPr>
              <p:cNvPr id="26631" name="Oval 7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2" name="Line 8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3" name="Group 9"/>
            <p:cNvGrpSpPr>
              <a:grpSpLocks/>
            </p:cNvGrpSpPr>
            <p:nvPr/>
          </p:nvGrpSpPr>
          <p:grpSpPr bwMode="auto">
            <a:xfrm rot="7639269">
              <a:off x="4914" y="1145"/>
              <a:ext cx="432" cy="205"/>
              <a:chOff x="4272" y="2496"/>
              <a:chExt cx="912" cy="432"/>
            </a:xfrm>
          </p:grpSpPr>
          <p:sp>
            <p:nvSpPr>
              <p:cNvPr id="26634" name="Oval 10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6" name="Group 12"/>
            <p:cNvGrpSpPr>
              <a:grpSpLocks/>
            </p:cNvGrpSpPr>
            <p:nvPr/>
          </p:nvGrpSpPr>
          <p:grpSpPr bwMode="auto">
            <a:xfrm rot="14565140">
              <a:off x="5154" y="1337"/>
              <a:ext cx="432" cy="205"/>
              <a:chOff x="4272" y="2496"/>
              <a:chExt cx="912" cy="432"/>
            </a:xfrm>
          </p:grpSpPr>
          <p:sp>
            <p:nvSpPr>
              <p:cNvPr id="26637" name="Oval 13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9" name="Group 15"/>
            <p:cNvGrpSpPr>
              <a:grpSpLocks/>
            </p:cNvGrpSpPr>
            <p:nvPr/>
          </p:nvGrpSpPr>
          <p:grpSpPr bwMode="auto">
            <a:xfrm>
              <a:off x="4848" y="1464"/>
              <a:ext cx="432" cy="205"/>
              <a:chOff x="4272" y="2496"/>
              <a:chExt cx="912" cy="432"/>
            </a:xfrm>
          </p:grpSpPr>
          <p:sp>
            <p:nvSpPr>
              <p:cNvPr id="26640" name="Oval 16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Line 17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2" name="Group 18"/>
            <p:cNvGrpSpPr>
              <a:grpSpLocks/>
            </p:cNvGrpSpPr>
            <p:nvPr/>
          </p:nvGrpSpPr>
          <p:grpSpPr bwMode="auto">
            <a:xfrm rot="18015623">
              <a:off x="4325" y="1337"/>
              <a:ext cx="432" cy="205"/>
              <a:chOff x="4272" y="2496"/>
              <a:chExt cx="912" cy="432"/>
            </a:xfrm>
          </p:grpSpPr>
          <p:sp>
            <p:nvSpPr>
              <p:cNvPr id="26643" name="Oval 19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" name="Line 20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368" y="140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 VAG Rounded Bold" charset="0"/>
                </a:rPr>
                <a:t>A</a:t>
              </a:r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617" y="1008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 VAG Rounded Bold" charset="0"/>
                </a:rPr>
                <a:t>B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5088" y="1022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 VAG Rounded Bold" charset="0"/>
                </a:rPr>
                <a:t>C</a:t>
              </a: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839" y="1431"/>
              <a:ext cx="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 VAG Rounded Bold" charset="0"/>
                </a:rPr>
                <a:t>D</a:t>
              </a:r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324" y="14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 VAG Rounded Bold" charset="0"/>
                </a:rPr>
                <a:t>E</a:t>
              </a:r>
            </a:p>
          </p:txBody>
        </p:sp>
      </p:grpSp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7086600" y="2819400"/>
            <a:ext cx="1600200" cy="838200"/>
          </a:xfrm>
          <a:prstGeom prst="downArrow">
            <a:avLst>
              <a:gd name="adj1" fmla="val 44306"/>
              <a:gd name="adj2" fmla="val 6212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B VAG Rounded Bold" charset="0"/>
              </a:rPr>
              <a:t>A</a:t>
            </a:r>
            <a:br>
              <a:rPr lang="en-US">
                <a:solidFill>
                  <a:srgbClr val="000000"/>
                </a:solidFill>
                <a:latin typeface="B VAG Rounded Bold" charset="0"/>
              </a:rPr>
            </a:br>
            <a:r>
              <a:rPr lang="en-US">
                <a:solidFill>
                  <a:srgbClr val="000000"/>
                </a:solidFill>
                <a:latin typeface="B VAG Rounded Bold" charset="0"/>
              </a:rPr>
              <a:t>sits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6686" name="Group 62"/>
          <p:cNvGrpSpPr>
            <a:grpSpLocks/>
          </p:cNvGrpSpPr>
          <p:nvPr/>
        </p:nvGrpSpPr>
        <p:grpSpPr bwMode="auto">
          <a:xfrm>
            <a:off x="7329488" y="3657600"/>
            <a:ext cx="1433512" cy="1068388"/>
            <a:chOff x="4617" y="2304"/>
            <a:chExt cx="903" cy="673"/>
          </a:xfrm>
        </p:grpSpPr>
        <p:grpSp>
          <p:nvGrpSpPr>
            <p:cNvPr id="26652" name="Group 28"/>
            <p:cNvGrpSpPr>
              <a:grpSpLocks/>
            </p:cNvGrpSpPr>
            <p:nvPr/>
          </p:nvGrpSpPr>
          <p:grpSpPr bwMode="auto">
            <a:xfrm>
              <a:off x="4623" y="2328"/>
              <a:ext cx="432" cy="205"/>
              <a:chOff x="4272" y="2496"/>
              <a:chExt cx="912" cy="432"/>
            </a:xfrm>
          </p:grpSpPr>
          <p:sp>
            <p:nvSpPr>
              <p:cNvPr id="26653" name="Oval 29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4" name="Line 30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5" name="Group 31"/>
            <p:cNvGrpSpPr>
              <a:grpSpLocks/>
            </p:cNvGrpSpPr>
            <p:nvPr/>
          </p:nvGrpSpPr>
          <p:grpSpPr bwMode="auto">
            <a:xfrm rot="7639269">
              <a:off x="4914" y="2441"/>
              <a:ext cx="432" cy="205"/>
              <a:chOff x="4272" y="2496"/>
              <a:chExt cx="912" cy="432"/>
            </a:xfrm>
          </p:grpSpPr>
          <p:sp>
            <p:nvSpPr>
              <p:cNvPr id="26656" name="Oval 32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7" name="Line 33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8" name="Group 34"/>
            <p:cNvGrpSpPr>
              <a:grpSpLocks/>
            </p:cNvGrpSpPr>
            <p:nvPr/>
          </p:nvGrpSpPr>
          <p:grpSpPr bwMode="auto">
            <a:xfrm rot="14565140">
              <a:off x="5154" y="2633"/>
              <a:ext cx="432" cy="205"/>
              <a:chOff x="4272" y="2496"/>
              <a:chExt cx="912" cy="432"/>
            </a:xfrm>
          </p:grpSpPr>
          <p:sp>
            <p:nvSpPr>
              <p:cNvPr id="26659" name="Oval 35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0" name="Line 36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61" name="Group 37"/>
            <p:cNvGrpSpPr>
              <a:grpSpLocks/>
            </p:cNvGrpSpPr>
            <p:nvPr/>
          </p:nvGrpSpPr>
          <p:grpSpPr bwMode="auto">
            <a:xfrm>
              <a:off x="4848" y="2760"/>
              <a:ext cx="432" cy="205"/>
              <a:chOff x="4272" y="2496"/>
              <a:chExt cx="912" cy="432"/>
            </a:xfrm>
          </p:grpSpPr>
          <p:sp>
            <p:nvSpPr>
              <p:cNvPr id="26662" name="Oval 38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3" name="Line 39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72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68" name="Rectangle 44"/>
            <p:cNvSpPr>
              <a:spLocks noChangeArrowheads="1"/>
            </p:cNvSpPr>
            <p:nvPr/>
          </p:nvSpPr>
          <p:spPr bwMode="auto">
            <a:xfrm>
              <a:off x="4617" y="2304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 VAG Rounded Bold" charset="0"/>
                </a:rPr>
                <a:t>B</a:t>
              </a: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5088" y="2318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 VAG Rounded Bold" charset="0"/>
                </a:rPr>
                <a:t>C</a:t>
              </a: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839" y="2727"/>
              <a:ext cx="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 VAG Rounded Bold" charset="0"/>
                </a:rPr>
                <a:t>D</a:t>
              </a: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5324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 VAG Rounded Bold" charset="0"/>
                </a:rPr>
                <a:t>E</a:t>
              </a:r>
            </a:p>
          </p:txBody>
        </p:sp>
      </p:grpSp>
      <p:sp>
        <p:nvSpPr>
          <p:cNvPr id="26672" name="AutoShape 48"/>
          <p:cNvSpPr>
            <a:spLocks noChangeArrowheads="1"/>
          </p:cNvSpPr>
          <p:nvPr/>
        </p:nvSpPr>
        <p:spPr bwMode="auto">
          <a:xfrm>
            <a:off x="7086600" y="4822825"/>
            <a:ext cx="1600200" cy="838200"/>
          </a:xfrm>
          <a:prstGeom prst="downArrow">
            <a:avLst>
              <a:gd name="adj1" fmla="val 44306"/>
              <a:gd name="adj2" fmla="val 6212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B VAG Rounded Bold" charset="0"/>
              </a:rPr>
              <a:t>B</a:t>
            </a:r>
            <a:br>
              <a:rPr lang="en-US">
                <a:solidFill>
                  <a:srgbClr val="000000"/>
                </a:solidFill>
                <a:latin typeface="B VAG Rounded Bold" charset="0"/>
              </a:rPr>
            </a:br>
            <a:r>
              <a:rPr lang="en-US">
                <a:solidFill>
                  <a:srgbClr val="000000"/>
                </a:solidFill>
                <a:latin typeface="B VAG Rounded Bold" charset="0"/>
              </a:rPr>
              <a:t>sits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6688" name="Oval 64"/>
          <p:cNvSpPr>
            <a:spLocks noChangeArrowheads="1"/>
          </p:cNvSpPr>
          <p:nvPr/>
        </p:nvSpPr>
        <p:spPr bwMode="auto">
          <a:xfrm>
            <a:off x="6891338" y="2209800"/>
            <a:ext cx="457200" cy="4572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Oval 65"/>
          <p:cNvSpPr>
            <a:spLocks noChangeArrowheads="1"/>
          </p:cNvSpPr>
          <p:nvPr/>
        </p:nvSpPr>
        <p:spPr bwMode="auto">
          <a:xfrm>
            <a:off x="7261225" y="3622675"/>
            <a:ext cx="457200" cy="4572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92" name="Group 68"/>
          <p:cNvGrpSpPr>
            <a:grpSpLocks/>
          </p:cNvGrpSpPr>
          <p:nvPr/>
        </p:nvGrpSpPr>
        <p:grpSpPr bwMode="auto">
          <a:xfrm>
            <a:off x="4419600" y="5726113"/>
            <a:ext cx="4343400" cy="1143000"/>
            <a:chOff x="2736" y="3600"/>
            <a:chExt cx="2736" cy="720"/>
          </a:xfrm>
        </p:grpSpPr>
        <p:sp>
          <p:nvSpPr>
            <p:cNvPr id="26690" name="Rectangle 66"/>
            <p:cNvSpPr>
              <a:spLocks noChangeArrowheads="1"/>
            </p:cNvSpPr>
            <p:nvPr/>
          </p:nvSpPr>
          <p:spPr bwMode="auto">
            <a:xfrm>
              <a:off x="4512" y="3600"/>
              <a:ext cx="960" cy="720"/>
            </a:xfrm>
            <a:prstGeom prst="rect">
              <a:avLst/>
            </a:prstGeom>
            <a:solidFill>
              <a:srgbClr val="0608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87" name="Group 63"/>
            <p:cNvGrpSpPr>
              <a:grpSpLocks/>
            </p:cNvGrpSpPr>
            <p:nvPr/>
          </p:nvGrpSpPr>
          <p:grpSpPr bwMode="auto">
            <a:xfrm>
              <a:off x="4622" y="3600"/>
              <a:ext cx="681" cy="659"/>
              <a:chOff x="4622" y="3600"/>
              <a:chExt cx="681" cy="659"/>
            </a:xfrm>
          </p:grpSpPr>
          <p:grpSp>
            <p:nvGrpSpPr>
              <p:cNvPr id="26673" name="Group 49"/>
              <p:cNvGrpSpPr>
                <a:grpSpLocks/>
              </p:cNvGrpSpPr>
              <p:nvPr/>
            </p:nvGrpSpPr>
            <p:grpSpPr bwMode="auto">
              <a:xfrm rot="7639269">
                <a:off x="4697" y="3723"/>
                <a:ext cx="432" cy="205"/>
                <a:chOff x="4272" y="2496"/>
                <a:chExt cx="912" cy="432"/>
              </a:xfrm>
            </p:grpSpPr>
            <p:sp>
              <p:nvSpPr>
                <p:cNvPr id="26674" name="Oval 50"/>
                <p:cNvSpPr>
                  <a:spLocks noChangeArrowheads="1"/>
                </p:cNvSpPr>
                <p:nvPr/>
              </p:nvSpPr>
              <p:spPr bwMode="auto">
                <a:xfrm>
                  <a:off x="4272" y="2496"/>
                  <a:ext cx="432" cy="432"/>
                </a:xfrm>
                <a:prstGeom prst="ellipse">
                  <a:avLst/>
                </a:prstGeom>
                <a:solidFill>
                  <a:schemeClr val="tx1"/>
                </a:solidFill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5" name="Line 51"/>
                <p:cNvSpPr>
                  <a:spLocks noChangeShapeType="1"/>
                </p:cNvSpPr>
                <p:nvPr/>
              </p:nvSpPr>
              <p:spPr bwMode="auto">
                <a:xfrm>
                  <a:off x="4464" y="2688"/>
                  <a:ext cx="720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76" name="Group 52"/>
              <p:cNvGrpSpPr>
                <a:grpSpLocks/>
              </p:cNvGrpSpPr>
              <p:nvPr/>
            </p:nvGrpSpPr>
            <p:grpSpPr bwMode="auto">
              <a:xfrm rot="14565140">
                <a:off x="4937" y="3915"/>
                <a:ext cx="432" cy="205"/>
                <a:chOff x="4272" y="2496"/>
                <a:chExt cx="912" cy="432"/>
              </a:xfrm>
            </p:grpSpPr>
            <p:sp>
              <p:nvSpPr>
                <p:cNvPr id="26677" name="Oval 53"/>
                <p:cNvSpPr>
                  <a:spLocks noChangeArrowheads="1"/>
                </p:cNvSpPr>
                <p:nvPr/>
              </p:nvSpPr>
              <p:spPr bwMode="auto">
                <a:xfrm>
                  <a:off x="4272" y="2496"/>
                  <a:ext cx="432" cy="432"/>
                </a:xfrm>
                <a:prstGeom prst="ellipse">
                  <a:avLst/>
                </a:prstGeom>
                <a:solidFill>
                  <a:schemeClr val="tx1"/>
                </a:solidFill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8" name="Line 54"/>
                <p:cNvSpPr>
                  <a:spLocks noChangeShapeType="1"/>
                </p:cNvSpPr>
                <p:nvPr/>
              </p:nvSpPr>
              <p:spPr bwMode="auto">
                <a:xfrm>
                  <a:off x="4464" y="2688"/>
                  <a:ext cx="720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79" name="Group 55"/>
              <p:cNvGrpSpPr>
                <a:grpSpLocks/>
              </p:cNvGrpSpPr>
              <p:nvPr/>
            </p:nvGrpSpPr>
            <p:grpSpPr bwMode="auto">
              <a:xfrm>
                <a:off x="4631" y="4042"/>
                <a:ext cx="432" cy="205"/>
                <a:chOff x="4272" y="2496"/>
                <a:chExt cx="912" cy="432"/>
              </a:xfrm>
            </p:grpSpPr>
            <p:sp>
              <p:nvSpPr>
                <p:cNvPr id="26680" name="Oval 56"/>
                <p:cNvSpPr>
                  <a:spLocks noChangeArrowheads="1"/>
                </p:cNvSpPr>
                <p:nvPr/>
              </p:nvSpPr>
              <p:spPr bwMode="auto">
                <a:xfrm>
                  <a:off x="4272" y="2496"/>
                  <a:ext cx="432" cy="432"/>
                </a:xfrm>
                <a:prstGeom prst="ellipse">
                  <a:avLst/>
                </a:prstGeom>
                <a:solidFill>
                  <a:schemeClr val="tx1"/>
                </a:solidFill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1" name="Line 57"/>
                <p:cNvSpPr>
                  <a:spLocks noChangeShapeType="1"/>
                </p:cNvSpPr>
                <p:nvPr/>
              </p:nvSpPr>
              <p:spPr bwMode="auto">
                <a:xfrm>
                  <a:off x="4464" y="2688"/>
                  <a:ext cx="720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82" name="Rectangle 58"/>
              <p:cNvSpPr>
                <a:spLocks noChangeArrowheads="1"/>
              </p:cNvSpPr>
              <p:nvPr/>
            </p:nvSpPr>
            <p:spPr bwMode="auto">
              <a:xfrm>
                <a:off x="4871" y="3600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B VAG Rounded Bold" charset="0"/>
                  </a:rPr>
                  <a:t>C</a:t>
                </a:r>
              </a:p>
            </p:txBody>
          </p:sp>
          <p:sp>
            <p:nvSpPr>
              <p:cNvPr id="26683" name="Rectangle 59"/>
              <p:cNvSpPr>
                <a:spLocks noChangeArrowheads="1"/>
              </p:cNvSpPr>
              <p:nvPr/>
            </p:nvSpPr>
            <p:spPr bwMode="auto">
              <a:xfrm>
                <a:off x="4622" y="4009"/>
                <a:ext cx="2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B VAG Rounded Bold" charset="0"/>
                  </a:rPr>
                  <a:t>D</a:t>
                </a:r>
              </a:p>
            </p:txBody>
          </p:sp>
          <p:sp>
            <p:nvSpPr>
              <p:cNvPr id="26684" name="Rectangle 60"/>
              <p:cNvSpPr>
                <a:spLocks noChangeArrowheads="1"/>
              </p:cNvSpPr>
              <p:nvPr/>
            </p:nvSpPr>
            <p:spPr bwMode="auto">
              <a:xfrm>
                <a:off x="5107" y="399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B VAG Rounded Bold" charset="0"/>
                  </a:rPr>
                  <a:t>E</a:t>
                </a:r>
              </a:p>
            </p:txBody>
          </p:sp>
        </p:grpSp>
        <p:sp>
          <p:nvSpPr>
            <p:cNvPr id="26691" name="Rectangle 67"/>
            <p:cNvSpPr>
              <a:spLocks noChangeArrowheads="1"/>
            </p:cNvSpPr>
            <p:nvPr/>
          </p:nvSpPr>
          <p:spPr bwMode="auto">
            <a:xfrm>
              <a:off x="2736" y="3936"/>
              <a:ext cx="1824" cy="240"/>
            </a:xfrm>
            <a:prstGeom prst="rect">
              <a:avLst/>
            </a:prstGeom>
            <a:solidFill>
              <a:srgbClr val="0608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 animBg="1" autoUpdateAnimBg="0"/>
      <p:bldP spid="26672" grpId="0" animBg="1" autoUpdateAnimBg="0"/>
      <p:bldP spid="26688" grpId="0" animBg="1"/>
      <p:bldP spid="266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B2D-E46F-4B58-8343-2362E4D986E5}" type="slidenum">
              <a:rPr lang="en-US"/>
              <a:pPr/>
              <a:t>4</a:t>
            </a:fld>
            <a:r>
              <a:rPr lang="en-US"/>
              <a:t>/18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Kinesthetic Learning Activities?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5125" y="1219200"/>
            <a:ext cx="8397875" cy="4876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3600"/>
              <a:t/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Active learning exercises that physically engage students in the learning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4CA-76E3-4315-A1DA-5A735917279E}" type="slidenum">
              <a:rPr lang="en-US"/>
              <a:pPr/>
              <a:t>5</a:t>
            </a:fld>
            <a:r>
              <a:rPr lang="en-US"/>
              <a:t>/18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Why KLAs?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Combat physical disengagement</a:t>
            </a:r>
            <a:br>
              <a:rPr lang="en-US"/>
            </a:br>
            <a:r>
              <a:rPr lang="en-US" sz="2800"/>
              <a:t>(e.g., [Stuart &amp; Rutherford], [Bligh], [Picard])</a:t>
            </a:r>
          </a:p>
          <a:p>
            <a:r>
              <a:rPr lang="en-US"/>
              <a:t>Tap different learning styles </a:t>
            </a:r>
          </a:p>
          <a:p>
            <a:pPr lvl="1"/>
            <a:r>
              <a:rPr lang="en-US"/>
              <a:t>active, sensing, inductive </a:t>
            </a:r>
            <a:r>
              <a:rPr lang="en-US" sz="2400"/>
              <a:t>[Felder &amp; Silverman]</a:t>
            </a:r>
          </a:p>
          <a:p>
            <a:pPr lvl="1"/>
            <a:r>
              <a:rPr lang="en-US"/>
              <a:t>kinesthetic </a:t>
            </a:r>
            <a:r>
              <a:rPr lang="en-US" sz="2400"/>
              <a:t>[Fleming]</a:t>
            </a:r>
          </a:p>
          <a:p>
            <a:pPr lvl="1"/>
            <a:r>
              <a:rPr lang="en-US"/>
              <a:t>sensorimotor learning </a:t>
            </a:r>
            <a:r>
              <a:rPr lang="en-US" sz="2400"/>
              <a:t>[Piaget]</a:t>
            </a:r>
          </a:p>
          <a:p>
            <a:r>
              <a:rPr lang="en-US" u="sng">
                <a:solidFill>
                  <a:schemeClr val="tx1"/>
                </a:solidFill>
              </a:rPr>
              <a:t>Construct</a:t>
            </a:r>
            <a:r>
              <a:rPr lang="en-US">
                <a:solidFill>
                  <a:schemeClr val="tx1"/>
                </a:solidFill>
              </a:rPr>
              <a:t> knowledge by analogy</a:t>
            </a:r>
          </a:p>
          <a:p>
            <a:r>
              <a:rPr lang="en-US">
                <a:solidFill>
                  <a:schemeClr val="tx1"/>
                </a:solidFill>
              </a:rPr>
              <a:t>Makes learning fun!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3043-83AF-4FC5-88D5-11F62D2D2F9E}" type="slidenum">
              <a:rPr lang="en-US"/>
              <a:pPr/>
              <a:t>6</a:t>
            </a:fld>
            <a:r>
              <a:rPr lang="en-US"/>
              <a:t>/18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will you get out of this?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Abiding love of KLAs</a:t>
            </a:r>
          </a:p>
          <a:p>
            <a:r>
              <a:rPr lang="en-US"/>
              <a:t>“Triangulated” KLA examples</a:t>
            </a:r>
          </a:p>
          <a:p>
            <a:r>
              <a:rPr lang="en-US"/>
              <a:t>Structure for designing KLAs that…</a:t>
            </a:r>
          </a:p>
          <a:p>
            <a:pPr lvl="1"/>
            <a:r>
              <a:rPr lang="en-US"/>
              <a:t>communicates key ideas of the KLA</a:t>
            </a:r>
          </a:p>
          <a:p>
            <a:pPr lvl="1"/>
            <a:r>
              <a:rPr lang="en-US"/>
              <a:t>encourages consideration of pitfalls</a:t>
            </a:r>
          </a:p>
          <a:p>
            <a:r>
              <a:rPr lang="en-US"/>
              <a:t>Practice designing your own KLA</a:t>
            </a:r>
          </a:p>
          <a:p>
            <a:r>
              <a:rPr lang="en-US"/>
              <a:t>Community to collect/discuss KLAs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C896-5019-4845-8FB4-F3A784D97F7F}" type="slidenum">
              <a:rPr lang="en-US"/>
              <a:pPr/>
              <a:t>7</a:t>
            </a:fld>
            <a:r>
              <a:rPr lang="en-US"/>
              <a:t>/18</a:t>
            </a:r>
          </a:p>
        </p:txBody>
      </p:sp>
      <p:sp>
        <p:nvSpPr>
          <p:cNvPr id="61442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Session Structure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36638" y="1219200"/>
            <a:ext cx="7848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	 </a:t>
            </a:r>
            <a:r>
              <a:rPr lang="en-US" u="sng"/>
              <a:t>Activity</a:t>
            </a:r>
            <a:r>
              <a:rPr lang="en-US"/>
              <a:t>			</a:t>
            </a:r>
            <a:r>
              <a:rPr lang="en-US" u="sng"/>
              <a:t>Time</a:t>
            </a:r>
            <a:r>
              <a:rPr lang="en-US"/>
              <a:t>		</a:t>
            </a:r>
            <a:r>
              <a:rPr lang="en-US" u="sng"/>
              <a:t>Leader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/>
              <a:t>Mob KLA 		5		Dan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/>
              <a:t>Intro 			8		Steve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/>
              <a:t>Two KLAs 		15		Andy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/>
              <a:t>Group work		25		Andy </a:t>
            </a:r>
            <a:r>
              <a:rPr lang="en-US" i="1"/>
              <a:t>et al.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/>
              <a:t>Posters			10		Andy </a:t>
            </a:r>
            <a:r>
              <a:rPr lang="en-US" i="1"/>
              <a:t>et al.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/>
              <a:t>Best KLA 		5		Dan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/>
              <a:t>Wrap-up 		5		Steve</a:t>
            </a:r>
          </a:p>
        </p:txBody>
      </p:sp>
      <p:sp>
        <p:nvSpPr>
          <p:cNvPr id="61444" name="Text Box 10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13200" y="5486400"/>
            <a:ext cx="451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B VAG Rounded Bold" charset="0"/>
              </a:rPr>
              <a:t>Start thinking of your KLA now!</a:t>
            </a:r>
          </a:p>
        </p:txBody>
      </p:sp>
      <p:grpSp>
        <p:nvGrpSpPr>
          <p:cNvPr id="61449" name="Group 1033"/>
          <p:cNvGrpSpPr>
            <a:grpSpLocks/>
          </p:cNvGrpSpPr>
          <p:nvPr/>
        </p:nvGrpSpPr>
        <p:grpSpPr bwMode="auto">
          <a:xfrm>
            <a:off x="419100" y="2376488"/>
            <a:ext cx="1260475" cy="831850"/>
            <a:chOff x="264" y="1497"/>
            <a:chExt cx="794" cy="524"/>
          </a:xfrm>
        </p:grpSpPr>
        <p:sp>
          <p:nvSpPr>
            <p:cNvPr id="61446" name="Rectangle 1030"/>
            <p:cNvSpPr>
              <a:spLocks noChangeArrowheads="1"/>
            </p:cNvSpPr>
            <p:nvPr/>
          </p:nvSpPr>
          <p:spPr bwMode="auto">
            <a:xfrm>
              <a:off x="264" y="1497"/>
              <a:ext cx="626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 VAG Rounded Bold" charset="0"/>
                </a:rPr>
                <a:t>We’re</a:t>
              </a:r>
            </a:p>
            <a:p>
              <a:pPr algn="r"/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 VAG Rounded Bold" charset="0"/>
                </a:rPr>
                <a:t>here</a:t>
              </a:r>
              <a:endParaRPr lang="en-US" sz="32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endParaRPr>
            </a:p>
          </p:txBody>
        </p:sp>
        <p:sp>
          <p:nvSpPr>
            <p:cNvPr id="61448" name="Line 1032"/>
            <p:cNvSpPr>
              <a:spLocks noChangeShapeType="1"/>
            </p:cNvSpPr>
            <p:nvPr/>
          </p:nvSpPr>
          <p:spPr bwMode="auto">
            <a:xfrm>
              <a:off x="888" y="17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3BE3-90D9-44A2-9E4F-09D3E29D0CCA}" type="slidenum">
              <a:rPr lang="en-US"/>
              <a:pPr/>
              <a:t>8</a:t>
            </a:fld>
            <a:r>
              <a:rPr lang="en-US"/>
              <a:t>/18</a:t>
            </a:r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/>
              <a:t>KLA: Counting Rows Recursively</a:t>
            </a:r>
            <a:endParaRPr lang="en-US"/>
          </a:p>
        </p:txBody>
      </p:sp>
      <p:pic>
        <p:nvPicPr>
          <p:cNvPr id="45062" name="Picture 103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160588"/>
            <a:ext cx="5486400" cy="3935412"/>
          </a:xfrm>
        </p:spPr>
      </p:pic>
      <p:pic>
        <p:nvPicPr>
          <p:cNvPr id="4506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143000"/>
            <a:ext cx="877888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6" name="Picture 10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8699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0" name="Rectangle 1038"/>
          <p:cNvSpPr>
            <a:spLocks noChangeArrowheads="1"/>
          </p:cNvSpPr>
          <p:nvPr/>
        </p:nvSpPr>
        <p:spPr bwMode="auto">
          <a:xfrm>
            <a:off x="206375" y="3306763"/>
            <a:ext cx="2132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Embedded</a:t>
            </a:r>
          </a:p>
        </p:txBody>
      </p:sp>
      <p:sp>
        <p:nvSpPr>
          <p:cNvPr id="45071" name="Rectangle 1039"/>
          <p:cNvSpPr>
            <a:spLocks noChangeArrowheads="1"/>
          </p:cNvSpPr>
          <p:nvPr/>
        </p:nvSpPr>
        <p:spPr bwMode="auto">
          <a:xfrm>
            <a:off x="7496175" y="3287713"/>
            <a:ext cx="827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 VAG Rounded Bold" charset="0"/>
              </a:rPr>
              <a:t>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0.3331  E" pathEditMode="relative" ptsTypes="">
                                      <p:cBhvr>
                                        <p:cTn id="6" dur="5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0.3331  E" pathEditMode="relative" ptsTypes="">
                                      <p:cBhvr>
                                        <p:cTn id="8" dur="5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KLA : Kinesthetic Learning Activities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C2C-61B1-4864-849C-FFBF0C366693}" type="slidenum">
              <a:rPr lang="en-US"/>
              <a:pPr/>
              <a:t>9</a:t>
            </a:fld>
            <a:r>
              <a:rPr lang="en-US"/>
              <a:t>/18</a:t>
            </a:r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KLA: Embedded/Tail Recursion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001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</a:rPr>
              <a:t>Embedded   </a:t>
            </a:r>
            <a:r>
              <a:rPr lang="en-US" sz="2800">
                <a:solidFill>
                  <a:schemeClr val="tx1"/>
                </a:solidFill>
              </a:rPr>
              <a:t>…called with</a:t>
            </a:r>
            <a:r>
              <a:rPr lang="en-US" sz="2800">
                <a:solidFill>
                  <a:schemeClr val="hlink"/>
                </a:solidFill>
              </a:rPr>
              <a:t> </a:t>
            </a:r>
            <a:r>
              <a:rPr lang="en-US" sz="2200" b="1">
                <a:latin typeface="Courier New" panose="02070309020205020404" pitchFamily="49" charset="0"/>
              </a:rPr>
              <a:t>(</a:t>
            </a:r>
            <a:r>
              <a:rPr lang="en-US" sz="2200" b="1">
                <a:solidFill>
                  <a:schemeClr val="hlink"/>
                </a:solidFill>
                <a:latin typeface="Courier New" panose="02070309020205020404" pitchFamily="49" charset="0"/>
              </a:rPr>
              <a:t>distance</a:t>
            </a:r>
            <a:r>
              <a:rPr lang="en-US" sz="2200" b="1">
                <a:latin typeface="Courier New" panose="02070309020205020404" pitchFamily="49" charset="0"/>
              </a:rPr>
              <a:t> *back*)</a:t>
            </a:r>
            <a:r>
              <a:rPr lang="en-US" sz="2000" b="1">
                <a:latin typeface="Courier New" panose="02070309020205020404" pitchFamily="49" charset="0"/>
              </a:rPr>
              <a:t/>
            </a:r>
            <a:br>
              <a:rPr lang="en-US" sz="2000" b="1">
                <a:latin typeface="Courier New" panose="02070309020205020404" pitchFamily="49" charset="0"/>
              </a:rPr>
            </a:br>
            <a:endParaRPr 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>
                <a:latin typeface="Courier New" panose="02070309020205020404" pitchFamily="49" charset="0"/>
              </a:rPr>
              <a:t>(define (</a:t>
            </a:r>
            <a:r>
              <a:rPr lang="en-US" sz="2200" b="1">
                <a:solidFill>
                  <a:schemeClr val="hlink"/>
                </a:solidFill>
                <a:latin typeface="Courier New" panose="02070309020205020404" pitchFamily="49" charset="0"/>
              </a:rPr>
              <a:t>distance </a:t>
            </a:r>
            <a:r>
              <a:rPr lang="en-US" sz="2200" b="1">
                <a:solidFill>
                  <a:schemeClr val="accent1"/>
                </a:solidFill>
                <a:latin typeface="Courier New" panose="02070309020205020404" pitchFamily="49" charset="0"/>
              </a:rPr>
              <a:t>place</a:t>
            </a:r>
            <a:r>
              <a:rPr lang="en-US" sz="2200" b="1">
                <a:latin typeface="Courier New" panose="02070309020205020404" pitchFamily="49" charset="0"/>
              </a:rPr>
              <a:t>)</a:t>
            </a:r>
            <a:br>
              <a:rPr lang="en-US" sz="2200" b="1">
                <a:latin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</a:rPr>
              <a:t>(if (on-stage? </a:t>
            </a:r>
            <a:r>
              <a:rPr lang="en-US" sz="2200" b="1">
                <a:solidFill>
                  <a:schemeClr val="accent1"/>
                </a:solidFill>
                <a:latin typeface="Courier New" panose="02070309020205020404" pitchFamily="49" charset="0"/>
              </a:rPr>
              <a:t>place</a:t>
            </a:r>
            <a:r>
              <a:rPr lang="en-US" sz="2200" b="1">
                <a:latin typeface="Courier New" panose="02070309020205020404" pitchFamily="49" charset="0"/>
              </a:rPr>
              <a:t>)</a:t>
            </a:r>
            <a:r>
              <a:rPr lang="en-US" sz="2200" b="1">
                <a:solidFill>
                  <a:srgbClr val="7F7F7F"/>
                </a:solidFill>
                <a:latin typeface="Courier New" panose="02070309020205020404" pitchFamily="49" charset="0"/>
              </a:rPr>
              <a:t/>
            </a:r>
            <a:br>
              <a:rPr lang="en-US" sz="2200" b="1">
                <a:solidFill>
                  <a:srgbClr val="7F7F7F"/>
                </a:solidFill>
                <a:latin typeface="Courier New" panose="02070309020205020404" pitchFamily="49" charset="0"/>
              </a:rPr>
            </a:br>
            <a:r>
              <a:rPr lang="en-US" sz="2200" b="1">
                <a:solidFill>
                  <a:srgbClr val="7F7F7F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>
                <a:latin typeface="Courier New" panose="02070309020205020404" pitchFamily="49" charset="0"/>
              </a:rPr>
              <a:t>0</a:t>
            </a:r>
            <a:br>
              <a:rPr lang="en-US" sz="2200" b="1">
                <a:latin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</a:rPr>
              <a:t>    (+ 1 (</a:t>
            </a:r>
            <a:r>
              <a:rPr lang="en-US" sz="2200" b="1">
                <a:solidFill>
                  <a:schemeClr val="hlink"/>
                </a:solidFill>
                <a:latin typeface="Courier New" panose="02070309020205020404" pitchFamily="49" charset="0"/>
              </a:rPr>
              <a:t>distance </a:t>
            </a:r>
            <a:r>
              <a:rPr lang="en-US" sz="2200" b="1">
                <a:latin typeface="Courier New" panose="02070309020205020404" pitchFamily="49" charset="0"/>
              </a:rPr>
              <a:t>(take-step </a:t>
            </a:r>
            <a:r>
              <a:rPr lang="en-US" sz="2200" b="1">
                <a:solidFill>
                  <a:schemeClr val="accent1"/>
                </a:solidFill>
                <a:latin typeface="Courier New" panose="02070309020205020404" pitchFamily="49" charset="0"/>
              </a:rPr>
              <a:t>place</a:t>
            </a:r>
            <a:r>
              <a:rPr lang="en-US" sz="2200" b="1">
                <a:latin typeface="Courier New" panose="02070309020205020404" pitchFamily="49" charset="0"/>
              </a:rPr>
              <a:t>)))))</a:t>
            </a:r>
            <a:endParaRPr lang="en-US" sz="2800" b="1"/>
          </a:p>
          <a:p>
            <a:pPr>
              <a:lnSpc>
                <a:spcPct val="90000"/>
              </a:lnSpc>
            </a:pPr>
            <a:endParaRPr lang="en-US" sz="28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</a:rPr>
              <a:t>Tail           </a:t>
            </a:r>
            <a:r>
              <a:rPr lang="en-US" sz="2800">
                <a:solidFill>
                  <a:schemeClr val="tx1"/>
                </a:solidFill>
              </a:rPr>
              <a:t>…called with</a:t>
            </a:r>
            <a:r>
              <a:rPr lang="en-US" sz="2800">
                <a:solidFill>
                  <a:schemeClr val="hlink"/>
                </a:solidFill>
              </a:rPr>
              <a:t> </a:t>
            </a:r>
            <a:r>
              <a:rPr lang="en-US" sz="2200" b="1">
                <a:latin typeface="Courier New" panose="02070309020205020404" pitchFamily="49" charset="0"/>
              </a:rPr>
              <a:t>(</a:t>
            </a:r>
            <a:r>
              <a:rPr lang="en-US" sz="2200" b="1">
                <a:solidFill>
                  <a:schemeClr val="hlink"/>
                </a:solidFill>
                <a:latin typeface="Courier New" panose="02070309020205020404" pitchFamily="49" charset="0"/>
              </a:rPr>
              <a:t>distance</a:t>
            </a:r>
            <a:r>
              <a:rPr lang="en-US" sz="2200" b="1">
                <a:latin typeface="Courier New" panose="02070309020205020404" pitchFamily="49" charset="0"/>
              </a:rPr>
              <a:t> *back* 0)</a:t>
            </a:r>
            <a:r>
              <a:rPr lang="en-US" sz="2000" b="1">
                <a:latin typeface="Courier New" panose="02070309020205020404" pitchFamily="49" charset="0"/>
              </a:rPr>
              <a:t/>
            </a:r>
            <a:br>
              <a:rPr lang="en-US" sz="2000" b="1">
                <a:latin typeface="Courier New" panose="02070309020205020404" pitchFamily="49" charset="0"/>
              </a:rPr>
            </a:br>
            <a:endParaRPr 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>
                <a:latin typeface="Courier New" panose="02070309020205020404" pitchFamily="49" charset="0"/>
              </a:rPr>
              <a:t>(define (</a:t>
            </a:r>
            <a:r>
              <a:rPr lang="en-US" sz="2200" b="1">
                <a:solidFill>
                  <a:schemeClr val="hlink"/>
                </a:solidFill>
                <a:latin typeface="Courier New" panose="02070309020205020404" pitchFamily="49" charset="0"/>
              </a:rPr>
              <a:t>distance </a:t>
            </a:r>
            <a:r>
              <a:rPr lang="en-US" sz="2200" b="1">
                <a:solidFill>
                  <a:schemeClr val="accent1"/>
                </a:solidFill>
                <a:latin typeface="Courier New" panose="02070309020205020404" pitchFamily="49" charset="0"/>
              </a:rPr>
              <a:t>place </a:t>
            </a:r>
            <a:r>
              <a:rPr lang="en-US" sz="2200" b="1">
                <a:solidFill>
                  <a:schemeClr val="tx2"/>
                </a:solidFill>
                <a:latin typeface="Courier New" panose="02070309020205020404" pitchFamily="49" charset="0"/>
              </a:rPr>
              <a:t>ans</a:t>
            </a:r>
            <a:r>
              <a:rPr lang="en-US" sz="2200" b="1">
                <a:latin typeface="Courier New" panose="02070309020205020404" pitchFamily="49" charset="0"/>
              </a:rPr>
              <a:t>)</a:t>
            </a:r>
            <a:br>
              <a:rPr lang="en-US" sz="2200" b="1">
                <a:latin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</a:rPr>
              <a:t>(if (on-stage? </a:t>
            </a:r>
            <a:r>
              <a:rPr lang="en-US" sz="2200" b="1">
                <a:solidFill>
                  <a:schemeClr val="accent1"/>
                </a:solidFill>
                <a:latin typeface="Courier New" panose="02070309020205020404" pitchFamily="49" charset="0"/>
              </a:rPr>
              <a:t>place</a:t>
            </a:r>
            <a:r>
              <a:rPr lang="en-US" sz="2200" b="1">
                <a:latin typeface="Courier New" panose="02070309020205020404" pitchFamily="49" charset="0"/>
              </a:rPr>
              <a:t>)</a:t>
            </a:r>
            <a:r>
              <a:rPr lang="en-US" sz="2200" b="1">
                <a:solidFill>
                  <a:srgbClr val="7F7F7F"/>
                </a:solidFill>
                <a:latin typeface="Courier New" panose="02070309020205020404" pitchFamily="49" charset="0"/>
              </a:rPr>
              <a:t/>
            </a:r>
            <a:br>
              <a:rPr lang="en-US" sz="2200" b="1">
                <a:solidFill>
                  <a:srgbClr val="7F7F7F"/>
                </a:solidFill>
                <a:latin typeface="Courier New" panose="02070309020205020404" pitchFamily="49" charset="0"/>
              </a:rPr>
            </a:br>
            <a:r>
              <a:rPr lang="en-US" sz="2200" b="1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>
                <a:latin typeface="Courier New" panose="02070309020205020404" pitchFamily="49" charset="0"/>
              </a:rPr>
              <a:t> </a:t>
            </a:r>
            <a:r>
              <a:rPr lang="en-US" sz="2200" b="1">
                <a:solidFill>
                  <a:schemeClr val="tx2"/>
                </a:solidFill>
                <a:latin typeface="Courier New" panose="02070309020205020404" pitchFamily="49" charset="0"/>
              </a:rPr>
              <a:t>ans</a:t>
            </a:r>
            <a:r>
              <a:rPr lang="en-US" sz="2200" b="1">
                <a:latin typeface="Courier New" panose="02070309020205020404" pitchFamily="49" charset="0"/>
              </a:rPr>
              <a:t/>
            </a:r>
            <a:br>
              <a:rPr lang="en-US" sz="2200" b="1">
                <a:latin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</a:rPr>
              <a:t>    (</a:t>
            </a:r>
            <a:r>
              <a:rPr lang="en-US" sz="2200" b="1">
                <a:solidFill>
                  <a:schemeClr val="hlink"/>
                </a:solidFill>
                <a:latin typeface="Courier New" panose="02070309020205020404" pitchFamily="49" charset="0"/>
              </a:rPr>
              <a:t>distance </a:t>
            </a:r>
            <a:r>
              <a:rPr lang="en-US" sz="2200" b="1">
                <a:latin typeface="Courier New" panose="02070309020205020404" pitchFamily="49" charset="0"/>
              </a:rPr>
              <a:t>(take-step </a:t>
            </a:r>
            <a:r>
              <a:rPr lang="en-US" sz="2200" b="1">
                <a:solidFill>
                  <a:schemeClr val="accent1"/>
                </a:solidFill>
                <a:latin typeface="Courier New" panose="02070309020205020404" pitchFamily="49" charset="0"/>
              </a:rPr>
              <a:t>place</a:t>
            </a:r>
            <a:r>
              <a:rPr lang="en-US" sz="2200" b="1">
                <a:latin typeface="Courier New" panose="02070309020205020404" pitchFamily="49" charset="0"/>
              </a:rPr>
              <a:t>) (+ 1 </a:t>
            </a:r>
            <a:r>
              <a:rPr lang="en-US" sz="2200" b="1">
                <a:solidFill>
                  <a:schemeClr val="tx2"/>
                </a:solidFill>
                <a:latin typeface="Courier New" panose="02070309020205020404" pitchFamily="49" charset="0"/>
              </a:rPr>
              <a:t>ans</a:t>
            </a:r>
            <a:r>
              <a:rPr lang="en-US" sz="2200" b="1">
                <a:latin typeface="Courier New" panose="02070309020205020404" pitchFamily="49" charset="0"/>
              </a:rPr>
              <a:t>))))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38917" name="Rectangle 1029"/>
          <p:cNvSpPr>
            <a:spLocks noChangeArrowheads="1"/>
          </p:cNvSpPr>
          <p:nvPr/>
        </p:nvSpPr>
        <p:spPr bwMode="auto">
          <a:xfrm>
            <a:off x="914400" y="1905000"/>
            <a:ext cx="7315200" cy="144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1030"/>
          <p:cNvSpPr>
            <a:spLocks noChangeArrowheads="1"/>
          </p:cNvSpPr>
          <p:nvPr/>
        </p:nvSpPr>
        <p:spPr bwMode="auto">
          <a:xfrm>
            <a:off x="914400" y="4572000"/>
            <a:ext cx="7924800" cy="144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B VAG Rounded Bold"/>
        <a:ea typeface=""/>
        <a:cs typeface=""/>
      </a:majorFont>
      <a:minorFont>
        <a:latin typeface="B VAG Rounde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Flan:Applications:Microsoft Office X:Templates:Presentations:Designs:Whirlpool</Template>
  <TotalTime>1120</TotalTime>
  <Words>689</Words>
  <Application>Microsoft Office PowerPoint</Application>
  <PresentationFormat>On-screen Show (4:3)</PresentationFormat>
  <Paragraphs>213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</vt:lpstr>
      <vt:lpstr>B VAG Rounded Bold</vt:lpstr>
      <vt:lpstr>Times New Roman</vt:lpstr>
      <vt:lpstr>Wingdings</vt:lpstr>
      <vt:lpstr>Blk VAG Rounded Black</vt:lpstr>
      <vt:lpstr>Courier New</vt:lpstr>
      <vt:lpstr>Whirlpool</vt:lpstr>
      <vt:lpstr> inesthetic  earning   ctivities</vt:lpstr>
      <vt:lpstr>KLA Warm-up: Mob Topo-Sort</vt:lpstr>
      <vt:lpstr>KLA: Mob Topological Sort</vt:lpstr>
      <vt:lpstr>Kinesthetic Learning Activities?</vt:lpstr>
      <vt:lpstr>Why KLAs?</vt:lpstr>
      <vt:lpstr>What will you get out of this?</vt:lpstr>
      <vt:lpstr>Session Structure</vt:lpstr>
      <vt:lpstr>KLA: Counting Rows Recursively</vt:lpstr>
      <vt:lpstr>KLA: Embedded/Tail Recursion</vt:lpstr>
      <vt:lpstr>KLA: Letter Writing</vt:lpstr>
      <vt:lpstr>Sequential Letter Writing</vt:lpstr>
      <vt:lpstr>Pipelined Letter Writing</vt:lpstr>
      <vt:lpstr>Let’s Group-Brainstorm KLAs!</vt:lpstr>
      <vt:lpstr>Choose KLA Topic &amp; Scatter!</vt:lpstr>
      <vt:lpstr>Now, wander about room…</vt:lpstr>
      <vt:lpstr>Please return to your seats</vt:lpstr>
      <vt:lpstr>What was the best KLA?</vt:lpstr>
      <vt:lpstr>Wrap-up</vt:lpstr>
    </vt:vector>
  </TitlesOfParts>
  <Company>뿿콰뿿컐뿿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inesthetic  earning   ctivities</dc:title>
  <dc:creator>Foo Bar</dc:creator>
  <cp:lastModifiedBy>Andrew Begel</cp:lastModifiedBy>
  <cp:revision>62</cp:revision>
  <cp:lastPrinted>2004-03-03T03:10:21Z</cp:lastPrinted>
  <dcterms:created xsi:type="dcterms:W3CDTF">2004-03-02T01:48:58Z</dcterms:created>
  <dcterms:modified xsi:type="dcterms:W3CDTF">2012-08-12T03:08:54Z</dcterms:modified>
</cp:coreProperties>
</file>