
<file path=[Content_Types].xml><?xml version="1.0" encoding="utf-8"?>
<Types xmlns="http://schemas.openxmlformats.org/package/2006/content-types"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2"/>
  </p:notesMasterIdLst>
  <p:handoutMasterIdLst>
    <p:handoutMasterId r:id="rId103"/>
  </p:handoutMasterIdLst>
  <p:sldIdLst>
    <p:sldId id="258" r:id="rId2"/>
    <p:sldId id="462" r:id="rId3"/>
    <p:sldId id="517" r:id="rId4"/>
    <p:sldId id="518" r:id="rId5"/>
    <p:sldId id="367" r:id="rId6"/>
    <p:sldId id="368" r:id="rId7"/>
    <p:sldId id="286" r:id="rId8"/>
    <p:sldId id="301" r:id="rId9"/>
    <p:sldId id="303" r:id="rId10"/>
    <p:sldId id="304" r:id="rId11"/>
    <p:sldId id="305" r:id="rId12"/>
    <p:sldId id="363" r:id="rId13"/>
    <p:sldId id="534" r:id="rId14"/>
    <p:sldId id="535" r:id="rId15"/>
    <p:sldId id="374" r:id="rId16"/>
    <p:sldId id="375" r:id="rId17"/>
    <p:sldId id="377" r:id="rId18"/>
    <p:sldId id="279" r:id="rId19"/>
    <p:sldId id="281" r:id="rId20"/>
    <p:sldId id="307" r:id="rId21"/>
    <p:sldId id="533" r:id="rId22"/>
    <p:sldId id="467" r:id="rId23"/>
    <p:sldId id="285" r:id="rId24"/>
    <p:sldId id="536" r:id="rId25"/>
    <p:sldId id="463" r:id="rId26"/>
    <p:sldId id="356" r:id="rId27"/>
    <p:sldId id="349" r:id="rId28"/>
    <p:sldId id="360" r:id="rId29"/>
    <p:sldId id="537" r:id="rId30"/>
    <p:sldId id="531" r:id="rId31"/>
    <p:sldId id="394" r:id="rId32"/>
    <p:sldId id="468" r:id="rId33"/>
    <p:sldId id="469" r:id="rId34"/>
    <p:sldId id="470" r:id="rId35"/>
    <p:sldId id="471" r:id="rId36"/>
    <p:sldId id="472" r:id="rId37"/>
    <p:sldId id="473" r:id="rId38"/>
    <p:sldId id="491" r:id="rId39"/>
    <p:sldId id="474" r:id="rId40"/>
    <p:sldId id="475" r:id="rId41"/>
    <p:sldId id="476" r:id="rId42"/>
    <p:sldId id="489" r:id="rId43"/>
    <p:sldId id="490" r:id="rId44"/>
    <p:sldId id="336" r:id="rId45"/>
    <p:sldId id="338" r:id="rId46"/>
    <p:sldId id="479" r:id="rId47"/>
    <p:sldId id="480" r:id="rId48"/>
    <p:sldId id="481" r:id="rId49"/>
    <p:sldId id="482" r:id="rId50"/>
    <p:sldId id="492" r:id="rId51"/>
    <p:sldId id="493" r:id="rId52"/>
    <p:sldId id="497" r:id="rId53"/>
    <p:sldId id="498" r:id="rId54"/>
    <p:sldId id="499" r:id="rId55"/>
    <p:sldId id="500" r:id="rId56"/>
    <p:sldId id="501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538" r:id="rId65"/>
    <p:sldId id="341" r:id="rId66"/>
    <p:sldId id="382" r:id="rId67"/>
    <p:sldId id="519" r:id="rId68"/>
    <p:sldId id="296" r:id="rId69"/>
    <p:sldId id="344" r:id="rId70"/>
    <p:sldId id="345" r:id="rId71"/>
    <p:sldId id="438" r:id="rId72"/>
    <p:sldId id="346" r:id="rId73"/>
    <p:sldId id="420" r:id="rId74"/>
    <p:sldId id="421" r:id="rId75"/>
    <p:sldId id="422" r:id="rId76"/>
    <p:sldId id="362" r:id="rId77"/>
    <p:sldId id="465" r:id="rId78"/>
    <p:sldId id="347" r:id="rId79"/>
    <p:sldId id="539" r:id="rId80"/>
    <p:sldId id="540" r:id="rId81"/>
    <p:sldId id="541" r:id="rId82"/>
    <p:sldId id="542" r:id="rId83"/>
    <p:sldId id="543" r:id="rId84"/>
    <p:sldId id="544" r:id="rId85"/>
    <p:sldId id="545" r:id="rId86"/>
    <p:sldId id="546" r:id="rId87"/>
    <p:sldId id="547" r:id="rId88"/>
    <p:sldId id="548" r:id="rId89"/>
    <p:sldId id="549" r:id="rId90"/>
    <p:sldId id="550" r:id="rId91"/>
    <p:sldId id="551" r:id="rId92"/>
    <p:sldId id="552" r:id="rId93"/>
    <p:sldId id="553" r:id="rId94"/>
    <p:sldId id="554" r:id="rId95"/>
    <p:sldId id="515" r:id="rId96"/>
    <p:sldId id="466" r:id="rId97"/>
    <p:sldId id="272" r:id="rId98"/>
    <p:sldId id="361" r:id="rId99"/>
    <p:sldId id="516" r:id="rId100"/>
    <p:sldId id="461" r:id="rId10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C3600"/>
    <a:srgbClr val="800040"/>
    <a:srgbClr val="006100"/>
    <a:srgbClr val="000080"/>
    <a:srgbClr val="FF6666"/>
    <a:srgbClr val="66FF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62" autoAdjust="0"/>
    <p:restoredTop sz="81418" autoAdjust="0"/>
  </p:normalViewPr>
  <p:slideViewPr>
    <p:cSldViewPr>
      <p:cViewPr varScale="1">
        <p:scale>
          <a:sx n="60" d="100"/>
          <a:sy n="60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-172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A6E805-CD82-4291-82BD-6FD9D771E7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42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8B0376-2B19-46E1-B0DD-0EFB11770E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0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C2AAD0-3D53-4E6B-A96A-609C448BFEC1}" type="slidenum">
              <a:rPr lang="en-US"/>
              <a:pPr/>
              <a:t>1</a:t>
            </a:fld>
            <a:endParaRPr lang="en-US"/>
          </a:p>
        </p:txBody>
      </p:sp>
      <p:sp>
        <p:nvSpPr>
          <p:cNvPr id="1187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Broader research goal in building tools for programmers to improve productivity and 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access. Study programmers first and build tools second. and then build analyses to support tools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  <a:p>
            <a:pPr marL="228600" indent="-228600"/>
            <a:r>
              <a:rPr lang="en-US"/>
              <a:t>People spend a lot of time developing software. </a:t>
            </a:r>
          </a:p>
          <a:p>
            <a:pPr marL="228600" indent="-228600"/>
            <a:r>
              <a:rPr lang="en-US"/>
              <a:t>There’s a continuing demand for more people.</a:t>
            </a:r>
          </a:p>
          <a:p>
            <a:pPr marL="228600" indent="-228600">
              <a:buFont typeface="Arial" panose="020B0604020202020204" pitchFamily="34" charset="0"/>
              <a:buAutoNum type="alphaLcPeriod"/>
            </a:pPr>
            <a:r>
              <a:rPr lang="en-US"/>
              <a:t>Make people more productive. b. Enlarge the pool of developers.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1b. Better education and helping people with disabilities</a:t>
            </a:r>
          </a:p>
          <a:p>
            <a:pPr marL="228600" indent="-228600">
              <a:buFont typeface="Arial" panose="020B0604020202020204" pitchFamily="34" charset="0"/>
              <a:buNone/>
            </a:pPr>
            <a:r>
              <a:rPr lang="en-US"/>
              <a:t>1a. To serve community requires understanding of PL, SE and HCI.</a:t>
            </a:r>
          </a:p>
          <a:p>
            <a:pPr marL="228600" indent="-22860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33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AA9D8E-2ED5-4D50-ABE7-AB3B89F653D8}" type="slidenum">
              <a:rPr lang="en-US"/>
              <a:pPr/>
              <a:t>10</a:t>
            </a:fld>
            <a:endParaRPr lang="en-US"/>
          </a:p>
        </p:txBody>
      </p:sp>
      <p:sp>
        <p:nvSpPr>
          <p:cNvPr id="1495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7224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804086-8B05-4C3B-BE92-DB469A4C6AD8}" type="slidenum">
              <a:rPr lang="en-US"/>
              <a:pPr/>
              <a:t>100</a:t>
            </a:fld>
            <a:endParaRPr lang="en-US"/>
          </a:p>
        </p:txBody>
      </p:sp>
      <p:sp>
        <p:nvSpPr>
          <p:cNvPr id="5519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70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F0A7EF-E40B-4F04-A75E-DCE7DD357A94}" type="slidenum">
              <a:rPr lang="en-US"/>
              <a:pPr/>
              <a:t>11</a:t>
            </a:fld>
            <a:endParaRPr lang="en-US"/>
          </a:p>
        </p:txBody>
      </p:sp>
      <p:sp>
        <p:nvSpPr>
          <p:cNvPr id="151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r>
              <a:rPr lang="en-US"/>
              <a:t>explain that template disappears and explain what it is (behind the scenes)</a:t>
            </a:r>
          </a:p>
        </p:txBody>
      </p:sp>
    </p:spTree>
    <p:extLst>
      <p:ext uri="{BB962C8B-B14F-4D97-AF65-F5344CB8AC3E}">
        <p14:creationId xmlns:p14="http://schemas.microsoft.com/office/powerpoint/2010/main" val="1094942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7E1915-9CA5-420F-A0A3-A72380B0C4F7}" type="slidenum">
              <a:rPr lang="en-US"/>
              <a:pPr/>
              <a:t>12</a:t>
            </a:fld>
            <a:endParaRPr lang="en-US"/>
          </a:p>
        </p:txBody>
      </p:sp>
      <p:sp>
        <p:nvSpPr>
          <p:cNvPr id="284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My goal is to create a solution that is both complete and human-centric</a:t>
            </a:r>
          </a:p>
          <a:p>
            <a:r>
              <a:rPr lang="en-US"/>
              <a:t>complete in that it enables authoring, navigation, and editing.</a:t>
            </a:r>
          </a:p>
          <a:p>
            <a:r>
              <a:rPr lang="en-US"/>
              <a:t>Human centric in that the machine adapts to the programmer.</a:t>
            </a:r>
            <a:r>
              <a:rPr lang="en-US" sz="900"/>
              <a:t> </a:t>
            </a:r>
          </a:p>
          <a:p>
            <a:r>
              <a:rPr lang="en-US" sz="900"/>
              <a:t>Everyone knows this is important work</a:t>
            </a:r>
          </a:p>
          <a:p>
            <a:r>
              <a:rPr lang="en-US" sz="900"/>
              <a:t>but no one has accomplished it yet. My work</a:t>
            </a:r>
          </a:p>
          <a:p>
            <a:r>
              <a:rPr lang="en-US" sz="900"/>
              <a:t>goes the farthest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49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B9CB58-26FB-48D0-A038-B2C2CEEC00C5}" type="slidenum">
              <a:rPr lang="en-US"/>
              <a:pPr/>
              <a:t>13</a:t>
            </a:fld>
            <a:endParaRPr lang="en-US"/>
          </a:p>
        </p:txBody>
      </p:sp>
      <p:sp>
        <p:nvSpPr>
          <p:cNvPr id="77619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619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29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7ABC60-85A8-499A-8027-76CB29ABC528}" type="slidenum">
              <a:rPr lang="en-US"/>
              <a:pPr/>
              <a:t>14</a:t>
            </a:fld>
            <a:endParaRPr lang="en-US"/>
          </a:p>
        </p:txBody>
      </p:sp>
      <p:sp>
        <p:nvSpPr>
          <p:cNvPr id="7782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69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9D9158-5B41-40FF-A060-2DE3C344A249}" type="slidenum">
              <a:rPr lang="en-US"/>
              <a:pPr/>
              <a:t>15</a:t>
            </a:fld>
            <a:endParaRPr lang="en-US"/>
          </a:p>
        </p:txBody>
      </p:sp>
      <p:sp>
        <p:nvSpPr>
          <p:cNvPr id="346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“Think about how to say this”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90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659F8E-B26C-4379-B9AA-8C8B335D00A4}" type="slidenum">
              <a:rPr lang="en-US"/>
              <a:pPr/>
              <a:t>16</a:t>
            </a:fld>
            <a:endParaRPr lang="en-US"/>
          </a:p>
        </p:txBody>
      </p:sp>
      <p:sp>
        <p:nvSpPr>
          <p:cNvPr id="3481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79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AE6578-C7F4-4CB6-A986-DF1C96B88FA4}" type="slidenum">
              <a:rPr lang="en-US"/>
              <a:pPr/>
              <a:t>17</a:t>
            </a:fld>
            <a:endParaRPr lang="en-US"/>
          </a:p>
        </p:txBody>
      </p:sp>
      <p:sp>
        <p:nvSpPr>
          <p:cNvPr id="352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980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7AD91-6024-4084-B1F7-12CA25D1ECCE}" type="slidenum">
              <a:rPr lang="en-US"/>
              <a:pPr/>
              <a:t>18</a:t>
            </a:fld>
            <a:endParaRPr lang="en-US"/>
          </a:p>
        </p:txBody>
      </p:sp>
      <p:sp>
        <p:nvSpPr>
          <p:cNvPr id="123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Didn’t have to verbalize parens, semicolons, etc.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3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96CB93-25C2-4118-BCEC-D748CEF870A6}" type="slidenum">
              <a:rPr lang="en-US"/>
              <a:pPr/>
              <a:t>19</a:t>
            </a:fld>
            <a:endParaRPr lang="en-US"/>
          </a:p>
        </p:txBody>
      </p:sp>
      <p:sp>
        <p:nvSpPr>
          <p:cNvPr id="1249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human could eyeball this.</a:t>
            </a:r>
          </a:p>
        </p:txBody>
      </p:sp>
    </p:spTree>
    <p:extLst>
      <p:ext uri="{BB962C8B-B14F-4D97-AF65-F5344CB8AC3E}">
        <p14:creationId xmlns:p14="http://schemas.microsoft.com/office/powerpoint/2010/main" val="391718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633E19-BE0E-4D67-A586-7FF833578333}" type="slidenum">
              <a:rPr lang="en-US"/>
              <a:pPr/>
              <a:t>2</a:t>
            </a:fld>
            <a:endParaRPr lang="en-US"/>
          </a:p>
        </p:txBody>
      </p:sp>
      <p:sp>
        <p:nvSpPr>
          <p:cNvPr id="5857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 have  background in each of these areas, my research lies in the center of all of them. </a:t>
            </a:r>
          </a:p>
        </p:txBody>
      </p:sp>
    </p:spTree>
    <p:extLst>
      <p:ext uri="{BB962C8B-B14F-4D97-AF65-F5344CB8AC3E}">
        <p14:creationId xmlns:p14="http://schemas.microsoft.com/office/powerpoint/2010/main" val="2583391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2E36AB-E236-4319-A5D3-BB18DEC45AC3}" type="slidenum">
              <a:rPr lang="en-US"/>
              <a:pPr/>
              <a:t>20</a:t>
            </a:fld>
            <a:endParaRPr lang="en-US"/>
          </a:p>
        </p:txBody>
      </p:sp>
      <p:sp>
        <p:nvSpPr>
          <p:cNvPr id="1587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97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4B782-DE01-4D67-B08D-09BA65FBC1C0}" type="slidenum">
              <a:rPr lang="en-US"/>
              <a:pPr/>
              <a:t>21</a:t>
            </a:fld>
            <a:endParaRPr lang="en-US"/>
          </a:p>
        </p:txBody>
      </p:sp>
      <p:sp>
        <p:nvSpPr>
          <p:cNvPr id="774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311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9D1390-C28A-4944-9855-00F8D269C6B0}" type="slidenum">
              <a:rPr lang="en-US"/>
              <a:pPr/>
              <a:t>22</a:t>
            </a:fld>
            <a:endParaRPr lang="en-US"/>
          </a:p>
        </p:txBody>
      </p:sp>
      <p:sp>
        <p:nvSpPr>
          <p:cNvPr id="5867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04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A78109-B7D3-4DEF-9E69-411BB116245D}" type="slidenum">
              <a:rPr lang="en-US"/>
              <a:pPr/>
              <a:t>23</a:t>
            </a:fld>
            <a:endParaRPr lang="en-US"/>
          </a:p>
        </p:txBody>
      </p:sp>
      <p:sp>
        <p:nvSpPr>
          <p:cNvPr id="1413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21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67B646-6294-4B56-B204-A701BF45F9D8}" type="slidenum">
              <a:rPr lang="en-US"/>
              <a:pPr/>
              <a:t>24</a:t>
            </a:fld>
            <a:endParaRPr lang="en-US"/>
          </a:p>
        </p:txBody>
      </p:sp>
      <p:sp>
        <p:nvSpPr>
          <p:cNvPr id="78029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029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900">
                <a:solidFill>
                  <a:srgbClr val="006100"/>
                </a:solidFill>
              </a:rPr>
              <a:t>Compile Errors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900">
                <a:solidFill>
                  <a:srgbClr val="006100"/>
                </a:solidFill>
              </a:rPr>
              <a:t>Structural Navigation,v Browsing, Search, Code Folding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900">
                <a:solidFill>
                  <a:srgbClr val="006100"/>
                </a:solidFill>
              </a:rPr>
              <a:t>Semantic Info Display, Indentation, Syntax Highlighting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273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C1C7B-E499-4267-87ED-43B57F6E1691}" type="slidenum">
              <a:rPr lang="en-US"/>
              <a:pPr/>
              <a:t>25</a:t>
            </a:fld>
            <a:endParaRPr lang="en-US"/>
          </a:p>
        </p:txBody>
      </p:sp>
      <p:sp>
        <p:nvSpPr>
          <p:cNvPr id="5550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/>
              <a:t>Spoken input requires new compiler analyses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/>
              <a:t>Existing analyses are not built for ambiguity</a:t>
            </a:r>
          </a:p>
          <a:p>
            <a:r>
              <a:rPr lang="en-US"/>
              <a:t>Target 20 minutes.</a:t>
            </a:r>
          </a:p>
        </p:txBody>
      </p:sp>
    </p:spTree>
    <p:extLst>
      <p:ext uri="{BB962C8B-B14F-4D97-AF65-F5344CB8AC3E}">
        <p14:creationId xmlns:p14="http://schemas.microsoft.com/office/powerpoint/2010/main" val="13931748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E7AD4F-3207-435A-9304-11231DD2326A}" type="slidenum">
              <a:rPr lang="en-US"/>
              <a:pPr/>
              <a:t>26</a:t>
            </a:fld>
            <a:endParaRPr lang="en-US"/>
          </a:p>
        </p:txBody>
      </p:sp>
      <p:sp>
        <p:nvSpPr>
          <p:cNvPr id="266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139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97277-154F-42AD-8E1C-D430987FC971}" type="slidenum">
              <a:rPr lang="en-US"/>
              <a:pPr/>
              <a:t>27</a:t>
            </a:fld>
            <a:endParaRPr lang="en-US"/>
          </a:p>
        </p:txBody>
      </p:sp>
      <p:sp>
        <p:nvSpPr>
          <p:cNvPr id="247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Insight here is to generalize GLR algorithm for lexical ambiguities</a:t>
            </a:r>
          </a:p>
          <a:p>
            <a:r>
              <a:rPr lang="en-US"/>
              <a:t>totally changes the algorithm.</a:t>
            </a:r>
          </a:p>
        </p:txBody>
      </p:sp>
    </p:spTree>
    <p:extLst>
      <p:ext uri="{BB962C8B-B14F-4D97-AF65-F5344CB8AC3E}">
        <p14:creationId xmlns:p14="http://schemas.microsoft.com/office/powerpoint/2010/main" val="9488027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3F97FD-8486-417A-BCD8-B4AB9D9F82EC}" type="slidenum">
              <a:rPr lang="en-US"/>
              <a:pPr/>
              <a:t>28</a:t>
            </a:fld>
            <a:endParaRPr lang="en-US"/>
          </a:p>
        </p:txBody>
      </p:sp>
      <p:sp>
        <p:nvSpPr>
          <p:cNvPr id="2785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615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3481A-B8DE-41B3-A2E8-B8E3D5DC2463}" type="slidenum">
              <a:rPr lang="en-US"/>
              <a:pPr/>
              <a:t>29</a:t>
            </a:fld>
            <a:endParaRPr lang="en-US"/>
          </a:p>
        </p:txBody>
      </p:sp>
      <p:sp>
        <p:nvSpPr>
          <p:cNvPr id="78233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233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Capitalization, abbreviation</a:t>
            </a:r>
          </a:p>
        </p:txBody>
      </p:sp>
    </p:spTree>
    <p:extLst>
      <p:ext uri="{BB962C8B-B14F-4D97-AF65-F5344CB8AC3E}">
        <p14:creationId xmlns:p14="http://schemas.microsoft.com/office/powerpoint/2010/main" val="361823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5F386D-6491-4A82-8A13-8D4F4643F373}" type="slidenum">
              <a:rPr lang="en-US"/>
              <a:pPr/>
              <a:t>3</a:t>
            </a:fld>
            <a:endParaRPr lang="en-US"/>
          </a:p>
        </p:txBody>
      </p:sp>
      <p:sp>
        <p:nvSpPr>
          <p:cNvPr id="6727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Keyboard is unambiguous. Computers lacked processing power to do the work</a:t>
            </a:r>
          </a:p>
          <a:p>
            <a:r>
              <a:rPr lang="en-US"/>
              <a:t>people are the precious resource. we need to make the computers resolve the ambiguities</a:t>
            </a:r>
          </a:p>
          <a:p>
            <a:r>
              <a:rPr lang="en-US"/>
              <a:t>for us. not we for them. </a:t>
            </a:r>
          </a:p>
          <a:p>
            <a:r>
              <a:rPr lang="en-US"/>
              <a:t>addresses ambiguity and RSI. is a playpen to explore ambiguity. </a:t>
            </a:r>
          </a:p>
          <a:p>
            <a:r>
              <a:rPr lang="en-US"/>
              <a:t>Mankoff Ambiguity mediators, bring amibugity throughout system.</a:t>
            </a:r>
          </a:p>
        </p:txBody>
      </p:sp>
    </p:spTree>
    <p:extLst>
      <p:ext uri="{BB962C8B-B14F-4D97-AF65-F5344CB8AC3E}">
        <p14:creationId xmlns:p14="http://schemas.microsoft.com/office/powerpoint/2010/main" val="39347302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63D0B2-92E9-43F4-A216-9E27E1F39344}" type="slidenum">
              <a:rPr lang="en-US"/>
              <a:pPr/>
              <a:t>30</a:t>
            </a:fld>
            <a:endParaRPr lang="en-US"/>
          </a:p>
        </p:txBody>
      </p:sp>
      <p:sp>
        <p:nvSpPr>
          <p:cNvPr id="7475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403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2A2900-9FA3-4BA7-AF52-4BDF250CA61D}" type="slidenum">
              <a:rPr lang="en-US"/>
              <a:pPr/>
              <a:t>31</a:t>
            </a:fld>
            <a:endParaRPr lang="en-US"/>
          </a:p>
        </p:txBody>
      </p:sp>
      <p:sp>
        <p:nvSpPr>
          <p:cNvPr id="433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Expr is previously parsed. Incremental setting you’re not updating everything.</a:t>
            </a:r>
          </a:p>
          <a:p>
            <a:r>
              <a:rPr lang="en-US"/>
              <a:t>Dangling else problem.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760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207ABA-F6E4-44C9-B383-B550ACC53D9B}" type="slidenum">
              <a:rPr lang="en-US"/>
              <a:pPr/>
              <a:t>32</a:t>
            </a:fld>
            <a:endParaRPr lang="en-US"/>
          </a:p>
        </p:txBody>
      </p:sp>
      <p:sp>
        <p:nvSpPr>
          <p:cNvPr id="5642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75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772849-C528-4B5B-BDAF-9F7AB1B98738}" type="slidenum">
              <a:rPr lang="en-US"/>
              <a:pPr/>
              <a:t>33</a:t>
            </a:fld>
            <a:endParaRPr lang="en-US"/>
          </a:p>
        </p:txBody>
      </p:sp>
      <p:sp>
        <p:nvSpPr>
          <p:cNvPr id="5662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51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C35CF7-B11E-44E6-9D3D-E56831344A17}" type="slidenum">
              <a:rPr lang="en-US"/>
              <a:pPr/>
              <a:t>34</a:t>
            </a:fld>
            <a:endParaRPr lang="en-US"/>
          </a:p>
        </p:txBody>
      </p:sp>
      <p:sp>
        <p:nvSpPr>
          <p:cNvPr id="5683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255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74C415-1E51-4E20-9BBD-BB4BA2937A78}" type="slidenum">
              <a:rPr lang="en-US"/>
              <a:pPr/>
              <a:t>35</a:t>
            </a:fld>
            <a:endParaRPr lang="en-US"/>
          </a:p>
        </p:txBody>
      </p:sp>
      <p:sp>
        <p:nvSpPr>
          <p:cNvPr id="5703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2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87B2A4-0E9C-4961-883D-FB51190D6B4E}" type="slidenum">
              <a:rPr lang="en-US"/>
              <a:pPr/>
              <a:t>36</a:t>
            </a:fld>
            <a:endParaRPr lang="en-US"/>
          </a:p>
        </p:txBody>
      </p:sp>
      <p:sp>
        <p:nvSpPr>
          <p:cNvPr id="572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2509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ECB85A-19E7-49AC-8205-2B0ACA23C0FF}" type="slidenum">
              <a:rPr lang="en-US"/>
              <a:pPr/>
              <a:t>37</a:t>
            </a:fld>
            <a:endParaRPr lang="en-US"/>
          </a:p>
        </p:txBody>
      </p:sp>
      <p:sp>
        <p:nvSpPr>
          <p:cNvPr id="574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</p:txBody>
      </p:sp>
    </p:spTree>
    <p:extLst>
      <p:ext uri="{BB962C8B-B14F-4D97-AF65-F5344CB8AC3E}">
        <p14:creationId xmlns:p14="http://schemas.microsoft.com/office/powerpoint/2010/main" val="14401311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BB8A4B-48CF-443E-8CDD-6770F5AC530A}" type="slidenum">
              <a:rPr lang="en-US"/>
              <a:pPr/>
              <a:t>38</a:t>
            </a:fld>
            <a:endParaRPr lang="en-US"/>
          </a:p>
        </p:txBody>
      </p:sp>
      <p:sp>
        <p:nvSpPr>
          <p:cNvPr id="613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Why fork? - 1. There actually are two possible parses</a:t>
            </a:r>
          </a:p>
          <a:p>
            <a:r>
              <a:rPr lang="en-US"/>
              <a:t>2. Need more lookahead to figure out which parse is right.</a:t>
            </a:r>
          </a:p>
          <a:p>
            <a:r>
              <a:rPr lang="en-US"/>
              <a:t>3. Need semantics to determine which parse is right.</a:t>
            </a:r>
          </a:p>
          <a:p>
            <a:endParaRPr lang="en-US"/>
          </a:p>
          <a:p>
            <a:r>
              <a:rPr lang="en-US"/>
              <a:t>change Expr to Stmt.</a:t>
            </a:r>
          </a:p>
        </p:txBody>
      </p:sp>
    </p:spTree>
    <p:extLst>
      <p:ext uri="{BB962C8B-B14F-4D97-AF65-F5344CB8AC3E}">
        <p14:creationId xmlns:p14="http://schemas.microsoft.com/office/powerpoint/2010/main" val="7905047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AA9D8B-4D15-4075-9F2C-5BE60B45C422}" type="slidenum">
              <a:rPr lang="en-US"/>
              <a:pPr/>
              <a:t>39</a:t>
            </a:fld>
            <a:endParaRPr lang="en-US"/>
          </a:p>
        </p:txBody>
      </p:sp>
      <p:sp>
        <p:nvSpPr>
          <p:cNvPr id="576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3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BAADA-0B61-4A15-A9BD-2092ED55C50A}" type="slidenum">
              <a:rPr lang="en-US"/>
              <a:pPr/>
              <a:t>4</a:t>
            </a:fld>
            <a:endParaRPr lang="en-US"/>
          </a:p>
        </p:txBody>
      </p:sp>
      <p:sp>
        <p:nvSpPr>
          <p:cNvPr id="6737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rewritre to work with previous slide.</a:t>
            </a:r>
          </a:p>
          <a:p>
            <a:r>
              <a:rPr lang="en-US"/>
              <a:t>push on technology for ambiguity resolution and see what it’s capable of.</a:t>
            </a:r>
          </a:p>
          <a:p>
            <a:r>
              <a:rPr lang="en-US"/>
              <a:t>say human-centered again. </a:t>
            </a:r>
          </a:p>
          <a:p>
            <a:r>
              <a:rPr lang="en-US"/>
              <a:t>methodology slide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673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02C380-3BC4-44B4-A0CA-A4F427893F3D}" type="slidenum">
              <a:rPr lang="en-US"/>
              <a:pPr/>
              <a:t>40</a:t>
            </a:fld>
            <a:endParaRPr lang="en-US"/>
          </a:p>
        </p:txBody>
      </p:sp>
      <p:sp>
        <p:nvSpPr>
          <p:cNvPr id="578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25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2C8609-6745-4B9D-907B-7B3FC5D619AD}" type="slidenum">
              <a:rPr lang="en-US"/>
              <a:pPr/>
              <a:t>41</a:t>
            </a:fld>
            <a:endParaRPr lang="en-US"/>
          </a:p>
        </p:txBody>
      </p:sp>
      <p:sp>
        <p:nvSpPr>
          <p:cNvPr id="5806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69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361F41-CDAC-48EC-A651-377E8C3CAAC9}" type="slidenum">
              <a:rPr lang="en-US"/>
              <a:pPr/>
              <a:t>42</a:t>
            </a:fld>
            <a:endParaRPr lang="en-US"/>
          </a:p>
        </p:txBody>
      </p:sp>
      <p:sp>
        <p:nvSpPr>
          <p:cNvPr id="609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8849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2D54EA-8A60-416F-A387-3C68ED733C19}" type="slidenum">
              <a:rPr lang="en-US"/>
              <a:pPr/>
              <a:t>43</a:t>
            </a:fld>
            <a:endParaRPr lang="en-US"/>
          </a:p>
        </p:txBody>
      </p:sp>
      <p:sp>
        <p:nvSpPr>
          <p:cNvPr id="611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Yield is identical. We do structural sharing so we don’t use up too much space.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948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C46548-370D-4420-BB11-E8EE8E255E06}" type="slidenum">
              <a:rPr lang="en-US"/>
              <a:pPr/>
              <a:t>44</a:t>
            </a:fld>
            <a:endParaRPr lang="en-US"/>
          </a:p>
        </p:txBody>
      </p:sp>
      <p:sp>
        <p:nvSpPr>
          <p:cNvPr id="226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986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9D3200-AF73-4DF3-B191-B11F8B67FEE4}" type="slidenum">
              <a:rPr lang="en-US"/>
              <a:pPr/>
              <a:t>45</a:t>
            </a:fld>
            <a:endParaRPr lang="en-US"/>
          </a:p>
        </p:txBody>
      </p:sp>
      <p:sp>
        <p:nvSpPr>
          <p:cNvPr id="228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forces a lot of changes to algorithm.</a:t>
            </a:r>
          </a:p>
          <a:p>
            <a:r>
              <a:rPr lang="en-US"/>
              <a:t>No longer true that all parses have the same yield.</a:t>
            </a:r>
          </a:p>
        </p:txBody>
      </p:sp>
    </p:spTree>
    <p:extLst>
      <p:ext uri="{BB962C8B-B14F-4D97-AF65-F5344CB8AC3E}">
        <p14:creationId xmlns:p14="http://schemas.microsoft.com/office/powerpoint/2010/main" val="26704907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520354-D2AE-472E-9682-EA53B25BAF54}" type="slidenum">
              <a:rPr lang="en-US"/>
              <a:pPr/>
              <a:t>46</a:t>
            </a:fld>
            <a:endParaRPr lang="en-US"/>
          </a:p>
        </p:txBody>
      </p:sp>
      <p:sp>
        <p:nvSpPr>
          <p:cNvPr id="5888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state contributions now. so that everyone is aware of what’s coming up.</a:t>
            </a:r>
          </a:p>
        </p:txBody>
      </p:sp>
    </p:spTree>
    <p:extLst>
      <p:ext uri="{BB962C8B-B14F-4D97-AF65-F5344CB8AC3E}">
        <p14:creationId xmlns:p14="http://schemas.microsoft.com/office/powerpoint/2010/main" val="35356291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1AC17-5DEC-4B5B-8848-1D529EA3F63C}" type="slidenum">
              <a:rPr lang="en-US"/>
              <a:pPr/>
              <a:t>47</a:t>
            </a:fld>
            <a:endParaRPr lang="en-US"/>
          </a:p>
        </p:txBody>
      </p:sp>
      <p:sp>
        <p:nvSpPr>
          <p:cNvPr id="590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353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BA0D78-4A6C-443D-9CEC-EB1512328645}" type="slidenum">
              <a:rPr lang="en-US"/>
              <a:pPr/>
              <a:t>48</a:t>
            </a:fld>
            <a:endParaRPr lang="en-US"/>
          </a:p>
        </p:txBody>
      </p:sp>
      <p:sp>
        <p:nvSpPr>
          <p:cNvPr id="592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260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42F14E-1649-4E62-9D8B-8EF61E67A0F2}" type="slidenum">
              <a:rPr lang="en-US"/>
              <a:pPr/>
              <a:t>49</a:t>
            </a:fld>
            <a:endParaRPr lang="en-US"/>
          </a:p>
        </p:txBody>
      </p:sp>
      <p:sp>
        <p:nvSpPr>
          <p:cNvPr id="594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213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F5C5BE-F534-4AE6-996F-9E86410C0C6A}" type="slidenum">
              <a:rPr lang="en-US"/>
              <a:pPr/>
              <a:t>5</a:t>
            </a:fld>
            <a:endParaRPr lang="en-US"/>
          </a:p>
        </p:txBody>
      </p:sp>
      <p:sp>
        <p:nvSpPr>
          <p:cNvPr id="3317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Not the best way to do things, but too hard to change, so instead we’ll modify the input to the programming language to make it easier for people.</a:t>
            </a:r>
          </a:p>
          <a:p>
            <a:r>
              <a:rPr lang="en-US"/>
              <a:t>i made progress on each of these. none  of these is done yet.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80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346F8B-370A-4B06-B4B5-88A49BB3FC4F}" type="slidenum">
              <a:rPr lang="en-US"/>
              <a:pPr/>
              <a:t>50</a:t>
            </a:fld>
            <a:endParaRPr lang="en-US"/>
          </a:p>
        </p:txBody>
      </p:sp>
      <p:sp>
        <p:nvSpPr>
          <p:cNvPr id="615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89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4C41BD-541D-4D90-B0EE-0C89F60CF547}" type="slidenum">
              <a:rPr lang="en-US"/>
              <a:pPr/>
              <a:t>51</a:t>
            </a:fld>
            <a:endParaRPr lang="en-US"/>
          </a:p>
        </p:txBody>
      </p:sp>
      <p:sp>
        <p:nvSpPr>
          <p:cNvPr id="617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64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35D1BE-6773-4DA2-8F4B-7DB1193A4BFB}" type="slidenum">
              <a:rPr lang="en-US"/>
              <a:pPr/>
              <a:t>52</a:t>
            </a:fld>
            <a:endParaRPr lang="en-US"/>
          </a:p>
        </p:txBody>
      </p:sp>
      <p:sp>
        <p:nvSpPr>
          <p:cNvPr id="625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5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037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E47CD-896B-440D-8CDB-B0871E69B57B}" type="slidenum">
              <a:rPr lang="en-US"/>
              <a:pPr/>
              <a:t>53</a:t>
            </a:fld>
            <a:endParaRPr lang="en-US"/>
          </a:p>
        </p:txBody>
      </p:sp>
      <p:sp>
        <p:nvSpPr>
          <p:cNvPr id="627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7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689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F568B6-9A0D-4EC4-9B59-C7191310FB11}" type="slidenum">
              <a:rPr lang="en-US"/>
              <a:pPr/>
              <a:t>54</a:t>
            </a:fld>
            <a:endParaRPr lang="en-US"/>
          </a:p>
        </p:txBody>
      </p:sp>
      <p:sp>
        <p:nvSpPr>
          <p:cNvPr id="629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2585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5EE70E-ADA4-4EF7-B529-9BBA906C4CF1}" type="slidenum">
              <a:rPr lang="en-US"/>
              <a:pPr/>
              <a:t>55</a:t>
            </a:fld>
            <a:endParaRPr lang="en-US"/>
          </a:p>
        </p:txBody>
      </p:sp>
      <p:sp>
        <p:nvSpPr>
          <p:cNvPr id="6318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1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682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EBA113-7D3E-47EC-BC72-44460F91D84B}" type="slidenum">
              <a:rPr lang="en-US"/>
              <a:pPr/>
              <a:t>56</a:t>
            </a:fld>
            <a:endParaRPr lang="en-US"/>
          </a:p>
        </p:txBody>
      </p:sp>
      <p:sp>
        <p:nvSpPr>
          <p:cNvPr id="633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3525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5787BB-020E-41C9-A0B7-0AB111B05699}" type="slidenum">
              <a:rPr lang="en-US"/>
              <a:pPr/>
              <a:t>57</a:t>
            </a:fld>
            <a:endParaRPr lang="en-US"/>
          </a:p>
        </p:txBody>
      </p:sp>
      <p:sp>
        <p:nvSpPr>
          <p:cNvPr id="6359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7616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4B728-FEBB-4440-8CD9-561F616F3ECF}" type="slidenum">
              <a:rPr lang="en-US"/>
              <a:pPr/>
              <a:t>58</a:t>
            </a:fld>
            <a:endParaRPr lang="en-US"/>
          </a:p>
        </p:txBody>
      </p:sp>
      <p:sp>
        <p:nvSpPr>
          <p:cNvPr id="6379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406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C41BDE-813C-48C3-95F2-D000FB63E839}" type="slidenum">
              <a:rPr lang="en-US"/>
              <a:pPr/>
              <a:t>59</a:t>
            </a:fld>
            <a:endParaRPr lang="en-US"/>
          </a:p>
        </p:txBody>
      </p:sp>
      <p:sp>
        <p:nvSpPr>
          <p:cNvPr id="6400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0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84992-EA6A-4C80-A5B4-8B41CD5D111C}" type="slidenum">
              <a:rPr lang="en-US"/>
              <a:pPr/>
              <a:t>6</a:t>
            </a:fld>
            <a:endParaRPr lang="en-US"/>
          </a:p>
        </p:txBody>
      </p:sp>
      <p:sp>
        <p:nvSpPr>
          <p:cNvPr id="337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target 5 minutes</a:t>
            </a:r>
          </a:p>
        </p:txBody>
      </p:sp>
    </p:spTree>
    <p:extLst>
      <p:ext uri="{BB962C8B-B14F-4D97-AF65-F5344CB8AC3E}">
        <p14:creationId xmlns:p14="http://schemas.microsoft.com/office/powerpoint/2010/main" val="31320861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A9A24-E374-4383-AA0D-CA12FE4CED4B}" type="slidenum">
              <a:rPr lang="en-US"/>
              <a:pPr/>
              <a:t>60</a:t>
            </a:fld>
            <a:endParaRPr lang="en-US"/>
          </a:p>
        </p:txBody>
      </p:sp>
      <p:sp>
        <p:nvSpPr>
          <p:cNvPr id="6420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421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3C014B-205B-450E-A233-B9629A73ED76}" type="slidenum">
              <a:rPr lang="en-US"/>
              <a:pPr/>
              <a:t>61</a:t>
            </a:fld>
            <a:endParaRPr lang="en-US"/>
          </a:p>
        </p:txBody>
      </p:sp>
      <p:sp>
        <p:nvSpPr>
          <p:cNvPr id="6440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683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1118C0-457D-41EB-B246-F5CCDC9A2CB0}" type="slidenum">
              <a:rPr lang="en-US"/>
              <a:pPr/>
              <a:t>62</a:t>
            </a:fld>
            <a:endParaRPr lang="en-US"/>
          </a:p>
        </p:txBody>
      </p:sp>
      <p:sp>
        <p:nvSpPr>
          <p:cNvPr id="6461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875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91524A-5F43-4046-8435-C321D0CA7D09}" type="slidenum">
              <a:rPr lang="en-US"/>
              <a:pPr/>
              <a:t>63</a:t>
            </a:fld>
            <a:endParaRPr lang="en-US"/>
          </a:p>
        </p:txBody>
      </p:sp>
      <p:sp>
        <p:nvSpPr>
          <p:cNvPr id="6522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Describe what semantic analysis will do for you here. </a:t>
            </a:r>
          </a:p>
          <a:p>
            <a:r>
              <a:rPr lang="en-US"/>
              <a:t>Syntactically well formed but only valid in certain cases.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7523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84203-6C00-4CA5-9BCF-71E9FFA8E0E0}" type="slidenum">
              <a:rPr lang="en-US"/>
              <a:pPr/>
              <a:t>64</a:t>
            </a:fld>
            <a:endParaRPr lang="en-US"/>
          </a:p>
        </p:txBody>
      </p:sp>
      <p:sp>
        <p:nvSpPr>
          <p:cNvPr id="78438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438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00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C431A-287E-493A-8812-3A43781E5BA8}" type="slidenum">
              <a:rPr lang="en-US"/>
              <a:pPr/>
              <a:t>65</a:t>
            </a:fld>
            <a:endParaRPr lang="en-US"/>
          </a:p>
        </p:txBody>
      </p:sp>
      <p:sp>
        <p:nvSpPr>
          <p:cNvPr id="231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GLR Parsing Algorithm</a:t>
            </a:r>
          </a:p>
          <a:p>
            <a:pPr lvl="1"/>
            <a:r>
              <a:rPr lang="en-US"/>
              <a:t>Tomita [1985]</a:t>
            </a:r>
          </a:p>
          <a:p>
            <a:pPr lvl="1"/>
            <a:r>
              <a:rPr lang="en-US"/>
              <a:t>Farshi [1991]</a:t>
            </a:r>
          </a:p>
          <a:p>
            <a:pPr lvl="1"/>
            <a:r>
              <a:rPr lang="en-US"/>
              <a:t>Rekers [1992]</a:t>
            </a:r>
          </a:p>
          <a:p>
            <a:pPr lvl="1"/>
            <a:r>
              <a:rPr lang="en-US"/>
              <a:t>Johnstone </a:t>
            </a:r>
            <a:r>
              <a:rPr lang="en-US" i="1"/>
              <a:t>et. al.</a:t>
            </a:r>
            <a:r>
              <a:rPr lang="en-US"/>
              <a:t> [2002]</a:t>
            </a:r>
          </a:p>
          <a:p>
            <a:r>
              <a:rPr lang="en-US"/>
              <a:t>Incremental GLR</a:t>
            </a:r>
          </a:p>
          <a:p>
            <a:pPr lvl="1"/>
            <a:r>
              <a:rPr lang="en-US"/>
              <a:t>Wagner [1997] </a:t>
            </a:r>
          </a:p>
          <a:p>
            <a:pPr>
              <a:lnSpc>
                <a:spcPct val="90000"/>
              </a:lnSpc>
            </a:pPr>
            <a:r>
              <a:rPr lang="en-US" sz="1000"/>
              <a:t>Ambiguous Input Streams</a:t>
            </a:r>
          </a:p>
          <a:p>
            <a:pPr lvl="1">
              <a:lnSpc>
                <a:spcPct val="90000"/>
              </a:lnSpc>
            </a:pPr>
            <a:r>
              <a:rPr lang="en-US" sz="1000"/>
              <a:t>Aycock and Horspool [2001]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58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C1F493-557F-401F-8DA2-86CA23F8AACD}" type="slidenum">
              <a:rPr lang="en-US"/>
              <a:pPr/>
              <a:t>66</a:t>
            </a:fld>
            <a:endParaRPr lang="en-US"/>
          </a:p>
        </p:txBody>
      </p:sp>
      <p:sp>
        <p:nvSpPr>
          <p:cNvPr id="3624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37 minutes in practice.</a:t>
            </a:r>
          </a:p>
          <a:p>
            <a:r>
              <a:rPr lang="en-US"/>
              <a:t>40 minutes. </a:t>
            </a:r>
          </a:p>
          <a:p>
            <a:r>
              <a:rPr lang="en-US"/>
              <a:t>Please be here at 30 minutes. </a:t>
            </a:r>
          </a:p>
        </p:txBody>
      </p:sp>
    </p:spTree>
    <p:extLst>
      <p:ext uri="{BB962C8B-B14F-4D97-AF65-F5344CB8AC3E}">
        <p14:creationId xmlns:p14="http://schemas.microsoft.com/office/powerpoint/2010/main" val="187136444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5C4B2-6C80-4EA5-A847-478E2D227C0C}" type="slidenum">
              <a:rPr lang="en-US"/>
              <a:pPr/>
              <a:t>67</a:t>
            </a:fld>
            <a:endParaRPr lang="en-US"/>
          </a:p>
        </p:txBody>
      </p:sp>
      <p:sp>
        <p:nvSpPr>
          <p:cNvPr id="67584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4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Say you don’t need to understand code (just defining a string named file to load and setting its value)</a:t>
            </a:r>
          </a:p>
          <a:p>
            <a:r>
              <a:rPr lang="en-US"/>
              <a:t>This is a Java example.</a:t>
            </a:r>
          </a:p>
          <a:p>
            <a:r>
              <a:rPr lang="en-US"/>
              <a:t>Verbally switch argument into how to do the analysis.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291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616B11-27A2-46F3-B353-535A6F80D79C}" type="slidenum">
              <a:rPr lang="en-US"/>
              <a:pPr/>
              <a:t>68</a:t>
            </a:fld>
            <a:endParaRPr lang="en-US"/>
          </a:p>
        </p:txBody>
      </p:sp>
      <p:sp>
        <p:nvSpPr>
          <p:cNvPr id="1331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Just a small number of the possibilities</a:t>
            </a:r>
          </a:p>
        </p:txBody>
      </p:sp>
    </p:spTree>
    <p:extLst>
      <p:ext uri="{BB962C8B-B14F-4D97-AF65-F5344CB8AC3E}">
        <p14:creationId xmlns:p14="http://schemas.microsoft.com/office/powerpoint/2010/main" val="65171721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5CDC0-76C9-4EB5-B356-9250E9597FEB}" type="slidenum">
              <a:rPr lang="en-US"/>
              <a:pPr/>
              <a:t>69</a:t>
            </a:fld>
            <a:endParaRPr lang="en-US"/>
          </a:p>
        </p:txBody>
      </p:sp>
      <p:sp>
        <p:nvSpPr>
          <p:cNvPr id="242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Lied about concatenation. It’s really done in name lookup to avoid ambiguities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30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62D7F-2E6F-4693-AB56-60080F4DF550}" type="slidenum">
              <a:rPr lang="en-US"/>
              <a:pPr/>
              <a:t>7</a:t>
            </a:fld>
            <a:endParaRPr lang="en-US"/>
          </a:p>
        </p:txBody>
      </p:sp>
      <p:sp>
        <p:nvSpPr>
          <p:cNvPr id="1218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44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84FA2-0587-4145-98B6-13C053076FFF}" type="slidenum">
              <a:rPr lang="en-US"/>
              <a:pPr/>
              <a:t>70</a:t>
            </a:fld>
            <a:endParaRPr lang="en-US"/>
          </a:p>
        </p:txBody>
      </p:sp>
      <p:sp>
        <p:nvSpPr>
          <p:cNvPr id="243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737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4FB974-B1C5-464C-B6A2-B7A26ACFAE7D}" type="slidenum">
              <a:rPr lang="en-US"/>
              <a:pPr/>
              <a:t>71</a:t>
            </a:fld>
            <a:endParaRPr lang="en-US"/>
          </a:p>
        </p:txBody>
      </p:sp>
      <p:sp>
        <p:nvSpPr>
          <p:cNvPr id="4843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Name propagation moves data around the tree so that lookups are super-fast.</a:t>
            </a:r>
          </a:p>
        </p:txBody>
      </p:sp>
    </p:spTree>
    <p:extLst>
      <p:ext uri="{BB962C8B-B14F-4D97-AF65-F5344CB8AC3E}">
        <p14:creationId xmlns:p14="http://schemas.microsoft.com/office/powerpoint/2010/main" val="41122191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D51F9C-8C5D-4CEF-97B1-50718655A375}" type="slidenum">
              <a:rPr lang="en-US"/>
              <a:pPr/>
              <a:t>72</a:t>
            </a:fld>
            <a:endParaRPr lang="en-US"/>
          </a:p>
        </p:txBody>
      </p:sp>
      <p:sp>
        <p:nvSpPr>
          <p:cNvPr id="2447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Lookups need to be super fast when you are doing a lot of them for disambiguation</a:t>
            </a:r>
          </a:p>
        </p:txBody>
      </p:sp>
    </p:spTree>
    <p:extLst>
      <p:ext uri="{BB962C8B-B14F-4D97-AF65-F5344CB8AC3E}">
        <p14:creationId xmlns:p14="http://schemas.microsoft.com/office/powerpoint/2010/main" val="126595001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C60502-59AA-4CD8-944A-F6385E756AC0}" type="slidenum">
              <a:rPr lang="en-US"/>
              <a:pPr/>
              <a:t>73</a:t>
            </a:fld>
            <a:endParaRPr lang="en-US"/>
          </a:p>
        </p:txBody>
      </p:sp>
      <p:sp>
        <p:nvSpPr>
          <p:cNvPr id="4464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26786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3D4B1-02FC-45A4-BBAD-500ED500FD36}" type="slidenum">
              <a:rPr lang="en-US"/>
              <a:pPr/>
              <a:t>74</a:t>
            </a:fld>
            <a:endParaRPr lang="en-US"/>
          </a:p>
        </p:txBody>
      </p:sp>
      <p:sp>
        <p:nvSpPr>
          <p:cNvPr id="4485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7217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9097E2-A71A-4BBF-A85D-FF741A0DD568}" type="slidenum">
              <a:rPr lang="en-US"/>
              <a:pPr/>
              <a:t>75</a:t>
            </a:fld>
            <a:endParaRPr lang="en-US"/>
          </a:p>
        </p:txBody>
      </p:sp>
      <p:sp>
        <p:nvSpPr>
          <p:cNvPr id="4505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These queries may look simple in this example, but they can be as complicated as the program itself.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37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F24CF-60A5-4B29-A072-EE2419A738CE}" type="slidenum">
              <a:rPr lang="en-US"/>
              <a:pPr/>
              <a:t>76</a:t>
            </a:fld>
            <a:endParaRPr lang="en-US"/>
          </a:p>
        </p:txBody>
      </p:sp>
      <p:sp>
        <p:nvSpPr>
          <p:cNvPr id="2795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209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70871-5F94-4F08-B1BA-2644D57EC26F}" type="slidenum">
              <a:rPr lang="en-US"/>
              <a:pPr/>
              <a:t>77</a:t>
            </a:fld>
            <a:endParaRPr lang="en-US"/>
          </a:p>
        </p:txBody>
      </p:sp>
      <p:sp>
        <p:nvSpPr>
          <p:cNvPr id="5591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40 minutes. </a:t>
            </a:r>
          </a:p>
        </p:txBody>
      </p:sp>
    </p:spTree>
    <p:extLst>
      <p:ext uri="{BB962C8B-B14F-4D97-AF65-F5344CB8AC3E}">
        <p14:creationId xmlns:p14="http://schemas.microsoft.com/office/powerpoint/2010/main" val="421622072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36AA1-AFFB-4DB5-916C-659ED57A6ACE}" type="slidenum">
              <a:rPr lang="en-US"/>
              <a:pPr/>
              <a:t>78</a:t>
            </a:fld>
            <a:endParaRPr lang="en-US"/>
          </a:p>
        </p:txBody>
      </p:sp>
      <p:sp>
        <p:nvSpPr>
          <p:cNvPr id="239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4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46552-FD1C-47BB-9E80-CAA0CE1B234A}" type="slidenum">
              <a:rPr lang="en-US"/>
              <a:pPr/>
              <a:t>79</a:t>
            </a:fld>
            <a:endParaRPr lang="en-US"/>
          </a:p>
        </p:txBody>
      </p:sp>
      <p:sp>
        <p:nvSpPr>
          <p:cNvPr id="78643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643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Tree-structured edits</a:t>
            </a:r>
          </a:p>
        </p:txBody>
      </p:sp>
    </p:spTree>
    <p:extLst>
      <p:ext uri="{BB962C8B-B14F-4D97-AF65-F5344CB8AC3E}">
        <p14:creationId xmlns:p14="http://schemas.microsoft.com/office/powerpoint/2010/main" val="2352015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2987DF-1906-4BD2-A11A-474D0C6D8D2B}" type="slidenum">
              <a:rPr lang="en-US"/>
              <a:pPr/>
              <a:t>8</a:t>
            </a:fld>
            <a:endParaRPr lang="en-US"/>
          </a:p>
        </p:txBody>
      </p:sp>
      <p:sp>
        <p:nvSpPr>
          <p:cNvPr id="1228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Existing tools badly adapt VR to programming</a:t>
            </a:r>
          </a:p>
          <a:p>
            <a:r>
              <a:rPr lang="en-US"/>
              <a:t> (No compiler technology)</a:t>
            </a:r>
          </a:p>
          <a:p>
            <a:r>
              <a:rPr lang="en-US"/>
              <a:t>More explicitly list out loud what the awkwardness is.</a:t>
            </a:r>
          </a:p>
          <a:p>
            <a:r>
              <a:rPr lang="en-US"/>
              <a:t>Requires users to spell identifiers</a:t>
            </a:r>
          </a:p>
          <a:p>
            <a:r>
              <a:rPr lang="en-US"/>
              <a:t>VR finds small words hard to understand.</a:t>
            </a:r>
          </a:p>
          <a:p>
            <a:r>
              <a:rPr lang="en-US"/>
              <a:t>prescriptive way to enter the program</a:t>
            </a:r>
          </a:p>
          <a:p>
            <a:r>
              <a:rPr lang="en-US"/>
              <a:t>once code is in editor, it can no longer be edited by template.</a:t>
            </a:r>
          </a:p>
          <a:p>
            <a:r>
              <a:rPr lang="en-US"/>
              <a:t>code entry is over-stylized</a:t>
            </a:r>
          </a:p>
          <a:p>
            <a:r>
              <a:rPr lang="en-US"/>
              <a:t>no solution for nav and editing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18188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375009-5879-43FC-8BB1-A87326342220}" type="slidenum">
              <a:rPr lang="en-US"/>
              <a:pPr/>
              <a:t>80</a:t>
            </a:fld>
            <a:endParaRPr lang="en-US"/>
          </a:p>
        </p:txBody>
      </p:sp>
      <p:sp>
        <p:nvSpPr>
          <p:cNvPr id="78848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48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Tree-structured edits</a:t>
            </a:r>
          </a:p>
        </p:txBody>
      </p:sp>
    </p:spTree>
    <p:extLst>
      <p:ext uri="{BB962C8B-B14F-4D97-AF65-F5344CB8AC3E}">
        <p14:creationId xmlns:p14="http://schemas.microsoft.com/office/powerpoint/2010/main" val="22198393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E884D-E1BA-45D8-934F-D1C5D1812800}" type="slidenum">
              <a:rPr lang="en-US"/>
              <a:pPr/>
              <a:t>81</a:t>
            </a:fld>
            <a:endParaRPr lang="en-US"/>
          </a:p>
        </p:txBody>
      </p:sp>
      <p:sp>
        <p:nvSpPr>
          <p:cNvPr id="79053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053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(swap String filetoload with InputStream decl)</a:t>
            </a:r>
          </a:p>
          <a:p>
            <a:r>
              <a:rPr lang="en-US"/>
              <a:t>starts on class</a:t>
            </a:r>
          </a:p>
          <a:p>
            <a:r>
              <a:rPr lang="en-US"/>
              <a:t>down to public</a:t>
            </a:r>
          </a:p>
          <a:p>
            <a:r>
              <a:rPr lang="en-US"/>
              <a:t>edit to protected / private</a:t>
            </a:r>
          </a:p>
          <a:p>
            <a:r>
              <a:rPr lang="en-US"/>
              <a:t>down</a:t>
            </a:r>
          </a:p>
          <a:p>
            <a:r>
              <a:rPr lang="en-US"/>
              <a:t>push down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5744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FA793C-9ABA-4127-9DBB-732F9EF980D3}" type="slidenum">
              <a:rPr lang="en-US"/>
              <a:pPr/>
              <a:t>82</a:t>
            </a:fld>
            <a:endParaRPr lang="en-US"/>
          </a:p>
        </p:txBody>
      </p:sp>
      <p:sp>
        <p:nvSpPr>
          <p:cNvPr id="79257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257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3435841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615ED-0522-4FD8-8EAF-69DB0672E575}" type="slidenum">
              <a:rPr lang="en-US"/>
              <a:pPr/>
              <a:t>83</a:t>
            </a:fld>
            <a:endParaRPr lang="en-US"/>
          </a:p>
        </p:txBody>
      </p:sp>
      <p:sp>
        <p:nvSpPr>
          <p:cNvPr id="79462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462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420183957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B2DAF9-0E03-4DFC-ADF6-221FE9E95106}" type="slidenum">
              <a:rPr lang="en-US"/>
              <a:pPr/>
              <a:t>84</a:t>
            </a:fld>
            <a:endParaRPr lang="en-US"/>
          </a:p>
        </p:txBody>
      </p:sp>
      <p:sp>
        <p:nvSpPr>
          <p:cNvPr id="79667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667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25757847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EFC50-F9D8-476A-A2DE-83331C2F436D}" type="slidenum">
              <a:rPr lang="en-US"/>
              <a:pPr/>
              <a:t>85</a:t>
            </a:fld>
            <a:endParaRPr lang="en-US"/>
          </a:p>
        </p:txBody>
      </p:sp>
      <p:sp>
        <p:nvSpPr>
          <p:cNvPr id="79872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2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55374467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71B037-5C14-4A5E-8A67-A77ADA821080}" type="slidenum">
              <a:rPr lang="en-US"/>
              <a:pPr/>
              <a:t>86</a:t>
            </a:fld>
            <a:endParaRPr lang="en-US"/>
          </a:p>
        </p:txBody>
      </p:sp>
      <p:sp>
        <p:nvSpPr>
          <p:cNvPr id="80077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077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75722389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EC394-F0BB-4AB0-BA8C-4D10027E522B}" type="slidenum">
              <a:rPr lang="en-US"/>
              <a:pPr/>
              <a:t>87</a:t>
            </a:fld>
            <a:endParaRPr lang="en-US"/>
          </a:p>
        </p:txBody>
      </p:sp>
      <p:sp>
        <p:nvSpPr>
          <p:cNvPr id="80281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281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213735889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7BEC2-FACB-4A34-8186-871731CED0B1}" type="slidenum">
              <a:rPr lang="en-US"/>
              <a:pPr/>
              <a:t>88</a:t>
            </a:fld>
            <a:endParaRPr lang="en-US"/>
          </a:p>
        </p:txBody>
      </p:sp>
      <p:sp>
        <p:nvSpPr>
          <p:cNvPr id="80486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486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256292661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373059-C416-4054-A201-A8FE2B2DDA1F}" type="slidenum">
              <a:rPr lang="en-US"/>
              <a:pPr/>
              <a:t>89</a:t>
            </a:fld>
            <a:endParaRPr lang="en-US"/>
          </a:p>
        </p:txBody>
      </p:sp>
      <p:sp>
        <p:nvSpPr>
          <p:cNvPr id="80691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691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405481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EB3DD-12A5-4ED1-9F18-6771377624BF}" type="slidenum">
              <a:rPr lang="en-US"/>
              <a:pPr/>
              <a:t>9</a:t>
            </a:fld>
            <a:endParaRPr lang="en-US"/>
          </a:p>
        </p:txBody>
      </p:sp>
      <p:sp>
        <p:nvSpPr>
          <p:cNvPr id="1474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explicitly list out loud what the awkwardness is.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10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B6593-149A-40DF-B217-CC84146510FB}" type="slidenum">
              <a:rPr lang="en-US"/>
              <a:pPr/>
              <a:t>90</a:t>
            </a:fld>
            <a:endParaRPr lang="en-US"/>
          </a:p>
        </p:txBody>
      </p:sp>
      <p:sp>
        <p:nvSpPr>
          <p:cNvPr id="808962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63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38349513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6A5000-7E9D-4E4F-900D-660E113E49F3}" type="slidenum">
              <a:rPr lang="en-US"/>
              <a:pPr/>
              <a:t>91</a:t>
            </a:fld>
            <a:endParaRPr lang="en-US"/>
          </a:p>
        </p:txBody>
      </p:sp>
      <p:sp>
        <p:nvSpPr>
          <p:cNvPr id="811010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1011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13773688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6B3D90-79B3-4737-88EA-8A964B12AEF7}" type="slidenum">
              <a:rPr lang="en-US"/>
              <a:pPr/>
              <a:t>92</a:t>
            </a:fld>
            <a:endParaRPr lang="en-US"/>
          </a:p>
        </p:txBody>
      </p:sp>
      <p:sp>
        <p:nvSpPr>
          <p:cNvPr id="813058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3059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56041496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7417E9-6FBA-4FFE-885F-2B79FBD8326F}" type="slidenum">
              <a:rPr lang="en-US"/>
              <a:pPr/>
              <a:t>93</a:t>
            </a:fld>
            <a:endParaRPr lang="en-US"/>
          </a:p>
        </p:txBody>
      </p:sp>
      <p:sp>
        <p:nvSpPr>
          <p:cNvPr id="815106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5107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Punctuation-independent</a:t>
            </a:r>
          </a:p>
        </p:txBody>
      </p:sp>
    </p:spTree>
    <p:extLst>
      <p:ext uri="{BB962C8B-B14F-4D97-AF65-F5344CB8AC3E}">
        <p14:creationId xmlns:p14="http://schemas.microsoft.com/office/powerpoint/2010/main" val="12444198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FB40BC-6231-432A-9D49-E8CAE241FD9C}" type="slidenum">
              <a:rPr lang="en-US"/>
              <a:pPr/>
              <a:t>94</a:t>
            </a:fld>
            <a:endParaRPr lang="en-US"/>
          </a:p>
        </p:txBody>
      </p:sp>
      <p:sp>
        <p:nvSpPr>
          <p:cNvPr id="817154" name="Rectangle 2"/>
          <p:cNvSpPr>
            <a:spLocks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7155" name="Rectangle 3"/>
          <p:cNvSpPr>
            <a:spLocks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/>
              <a:t>Say this is for expert java programmers.  </a:t>
            </a:r>
          </a:p>
          <a:p>
            <a:r>
              <a:rPr lang="en-US"/>
              <a:t>Rephrase system understanding (everything else is about the person, but this is about the system).</a:t>
            </a:r>
          </a:p>
          <a:p>
            <a:r>
              <a:rPr lang="en-US"/>
              <a:t>Find some terminology from AI systems evaluations (false positive rate etc)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8501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970E9-0725-4D39-93E9-828ED512F081}" type="slidenum">
              <a:rPr lang="en-US"/>
              <a:pPr/>
              <a:t>95</a:t>
            </a:fld>
            <a:endParaRPr lang="en-US"/>
          </a:p>
        </p:txBody>
      </p:sp>
      <p:sp>
        <p:nvSpPr>
          <p:cNvPr id="6686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6000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C9D64-5CF7-4D6F-9D4A-F8A8274551C2}" type="slidenum">
              <a:rPr lang="en-US"/>
              <a:pPr/>
              <a:t>96</a:t>
            </a:fld>
            <a:endParaRPr lang="en-US"/>
          </a:p>
        </p:txBody>
      </p:sp>
      <p:sp>
        <p:nvSpPr>
          <p:cNvPr id="56115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48 minutes.</a:t>
            </a:r>
          </a:p>
        </p:txBody>
      </p:sp>
    </p:spTree>
    <p:extLst>
      <p:ext uri="{BB962C8B-B14F-4D97-AF65-F5344CB8AC3E}">
        <p14:creationId xmlns:p14="http://schemas.microsoft.com/office/powerpoint/2010/main" val="294846499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D9C122-9A9A-466E-A326-64926E8DF7B0}" type="slidenum">
              <a:rPr lang="en-US"/>
              <a:pPr/>
              <a:t>97</a:t>
            </a:fld>
            <a:endParaRPr lang="en-US"/>
          </a:p>
        </p:txBody>
      </p:sp>
      <p:sp>
        <p:nvSpPr>
          <p:cNvPr id="1372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8047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72BFC9-F275-4135-A37A-FF82FC496292}" type="slidenum">
              <a:rPr lang="en-US"/>
              <a:pPr/>
              <a:t>98</a:t>
            </a:fld>
            <a:endParaRPr lang="en-US"/>
          </a:p>
        </p:txBody>
      </p:sp>
      <p:sp>
        <p:nvSpPr>
          <p:cNvPr id="2805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018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5EE4C-5784-41BE-A421-18608F0994E4}" type="slidenum">
              <a:rPr lang="en-US"/>
              <a:pPr/>
              <a:t>99</a:t>
            </a:fld>
            <a:endParaRPr lang="en-US"/>
          </a:p>
        </p:txBody>
      </p:sp>
      <p:sp>
        <p:nvSpPr>
          <p:cNvPr id="6696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9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84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6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76200"/>
            <a:ext cx="21145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61912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729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8458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55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6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284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5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5"/>
            <a:ext cx="386715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50" y="1489075"/>
            <a:ext cx="3868738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50" y="2193925"/>
            <a:ext cx="3868738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46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71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881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5428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101850"/>
            <a:ext cx="2949575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25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914400"/>
            <a:ext cx="9144000" cy="5943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27E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8458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8534400" y="6400800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AA259017-6CB5-420E-895A-977782F2A92B}" type="slidenum">
              <a:rPr lang="en-US" sz="1400"/>
              <a:pPr>
                <a:spcBef>
                  <a:spcPct val="50000"/>
                </a:spcBef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rgbClr val="00408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rgbClr val="004080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4080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4080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408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600200"/>
            <a:ext cx="9144000" cy="1143000"/>
          </a:xfrm>
        </p:spPr>
        <p:txBody>
          <a:bodyPr anchor="ctr"/>
          <a:lstStyle/>
          <a:p>
            <a:r>
              <a:rPr lang="en-US" sz="5000">
                <a:solidFill>
                  <a:srgbClr val="800000"/>
                </a:solidFill>
              </a:rPr>
              <a:t>Spoken Language Support for Software Development</a:t>
            </a:r>
            <a:endParaRPr lang="en-US" sz="4000">
              <a:solidFill>
                <a:schemeClr val="bg2"/>
              </a:solidFill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" y="5257800"/>
            <a:ext cx="7696200" cy="1600200"/>
          </a:xfrm>
        </p:spPr>
        <p:txBody>
          <a:bodyPr/>
          <a:lstStyle/>
          <a:p>
            <a:pPr algn="l">
              <a:lnSpc>
                <a:spcPct val="70000"/>
              </a:lnSpc>
            </a:pPr>
            <a:r>
              <a:rPr lang="en-US" sz="4000">
                <a:solidFill>
                  <a:srgbClr val="0E471F"/>
                </a:solidFill>
              </a:rPr>
              <a:t>Andrew Begel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Advisor: Susan L. Graham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Computer Science Division, EECS</a:t>
            </a:r>
          </a:p>
          <a:p>
            <a:pPr algn="l">
              <a:lnSpc>
                <a:spcPct val="70000"/>
              </a:lnSpc>
            </a:pPr>
            <a:r>
              <a:rPr lang="en-US">
                <a:solidFill>
                  <a:srgbClr val="0E471F"/>
                </a:solidFill>
              </a:rPr>
              <a:t>University of California, Berkeley</a:t>
            </a:r>
            <a:endParaRPr lang="en-US" sz="3200">
              <a:solidFill>
                <a:srgbClr val="0E471F"/>
              </a:solidFill>
            </a:endParaRPr>
          </a:p>
        </p:txBody>
      </p:sp>
      <p:pic>
        <p:nvPicPr>
          <p:cNvPr id="59405" name="Picture 13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813425"/>
            <a:ext cx="457200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48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8502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8507" name="Rectangle 27"/>
          <p:cNvSpPr>
            <a:spLocks noChangeArrowheads="1"/>
          </p:cNvSpPr>
          <p:nvPr/>
        </p:nvSpPr>
        <p:spPr bwMode="auto">
          <a:xfrm>
            <a:off x="4343400" y="2044700"/>
            <a:ext cx="38862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08" name="Rectangle 28"/>
          <p:cNvSpPr>
            <a:spLocks noChangeArrowheads="1"/>
          </p:cNvSpPr>
          <p:nvPr/>
        </p:nvSpPr>
        <p:spPr bwMode="auto">
          <a:xfrm>
            <a:off x="3352800" y="23495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8510" name="AutoShape 30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grpSp>
        <p:nvGrpSpPr>
          <p:cNvPr id="148514" name="Group 34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48515" name="Group 35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48516" name="Rectangle 36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7" name="Rectangle 37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8" name="Rectangle 38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19" name="Rectangle 39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0" name="Rectangle 40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521" name="Text Box 41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8522" name="Text Box 42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8523" name="Text Box 43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8524" name="Text Box 44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8525" name="Text Box 45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pic>
        <p:nvPicPr>
          <p:cNvPr id="148526" name="Picture 4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8527" name="Text Box 47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8528" name="Text Box 48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8512" name="Text Box 32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US" sz="4000">
                <a:solidFill>
                  <a:srgbClr val="800000"/>
                </a:solidFill>
              </a:rPr>
              <a:t>Any Questions?</a:t>
            </a:r>
            <a:endParaRPr lang="en-US" sz="4000"/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934200" cy="1752600"/>
          </a:xfrm>
        </p:spPr>
        <p:txBody>
          <a:bodyPr/>
          <a:lstStyle/>
          <a:p>
            <a:endParaRPr lang="en-US" sz="3200"/>
          </a:p>
          <a:p>
            <a:r>
              <a:rPr lang="en-US" sz="3200">
                <a:solidFill>
                  <a:srgbClr val="006100"/>
                </a:solidFill>
              </a:rPr>
              <a:t>Andrew Begel: </a:t>
            </a:r>
            <a:r>
              <a:rPr lang="en-US" sz="3200" i="1">
                <a:solidFill>
                  <a:srgbClr val="006100"/>
                </a:solidFill>
              </a:rPr>
              <a:t>abegel@cs.berkeley.edu</a:t>
            </a:r>
            <a:endParaRPr lang="en-US" sz="3200">
              <a:solidFill>
                <a:srgbClr val="006100"/>
              </a:solidFill>
            </a:endParaRPr>
          </a:p>
        </p:txBody>
      </p:sp>
      <p:pic>
        <p:nvPicPr>
          <p:cNvPr id="550918" name="Picture 6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072063"/>
            <a:ext cx="6477000" cy="148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532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i &lt; 10</a:t>
            </a:r>
            <a:r>
              <a:rPr lang="en-US" sz="1800" b="1">
                <a:latin typeface="Courier New" panose="02070309020205020404" pitchFamily="49" charset="0"/>
              </a:rPr>
              <a:t>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0548" name="Group 20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50537" name="Group 9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50538" name="Rectangle 10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39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0" name="Rectangle 12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1" name="Rectangle 1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2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43" name="Text Box 15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44" name="Text Box 1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45" name="Text Box 17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46" name="Text Box 18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47" name="Text Box 19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150550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50552" name="Rectangle 24"/>
          <p:cNvSpPr>
            <a:spLocks noChangeArrowheads="1"/>
          </p:cNvSpPr>
          <p:nvPr/>
        </p:nvSpPr>
        <p:spPr bwMode="auto">
          <a:xfrm>
            <a:off x="4343400" y="2349500"/>
            <a:ext cx="38354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0554" name="Rectangle 26"/>
          <p:cNvSpPr>
            <a:spLocks noChangeArrowheads="1"/>
          </p:cNvSpPr>
          <p:nvPr/>
        </p:nvSpPr>
        <p:spPr bwMode="auto">
          <a:xfrm>
            <a:off x="3378200" y="2654300"/>
            <a:ext cx="1117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0573" name="Group 45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50574" name="Group 46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50575" name="Rectangle 47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6" name="Rectangle 48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7" name="Rectangle 49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8" name="Rectangle 50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79" name="Rectangle 51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580" name="Text Box 52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50581" name="Text Box 53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50582" name="Text Box 54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50583" name="Text Box 55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50584" name="Text Box 56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pic>
        <p:nvPicPr>
          <p:cNvPr id="150585" name="Picture 5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0586" name="Text Box 58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50587" name="Text Box 59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50555" name="AutoShape 27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50557" name="Text Box 2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Programming by Voice Related Work</a:t>
            </a:r>
            <a:endParaRPr lang="en-US"/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1524000" y="1524000"/>
            <a:ext cx="6629400" cy="4114800"/>
          </a:xfrm>
          <a:prstGeom prst="rect">
            <a:avLst/>
          </a:prstGeom>
          <a:gradFill rotWithShape="0">
            <a:gsLst>
              <a:gs pos="0">
                <a:srgbClr val="EAF1F8"/>
              </a:gs>
              <a:gs pos="100000">
                <a:srgbClr val="EAF1F8">
                  <a:gamma/>
                  <a:shade val="68627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>
            <a:off x="1524000" y="5638800"/>
            <a:ext cx="6934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med" len="lg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1524000" y="1219200"/>
            <a:ext cx="0" cy="441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lg"/>
            <a:tailEnd type="non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11" name="Text Box 11"/>
          <p:cNvSpPr txBox="1">
            <a:spLocks noChangeArrowheads="1"/>
          </p:cNvSpPr>
          <p:nvPr/>
        </p:nvSpPr>
        <p:spPr bwMode="auto">
          <a:xfrm>
            <a:off x="6172200" y="5715000"/>
            <a:ext cx="207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Human-Centric</a:t>
            </a:r>
          </a:p>
        </p:txBody>
      </p:sp>
      <p:sp>
        <p:nvSpPr>
          <p:cNvPr id="281612" name="Text Box 12"/>
          <p:cNvSpPr txBox="1">
            <a:spLocks noChangeArrowheads="1"/>
          </p:cNvSpPr>
          <p:nvPr/>
        </p:nvSpPr>
        <p:spPr bwMode="auto">
          <a:xfrm>
            <a:off x="1484313" y="5715000"/>
            <a:ext cx="240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Computer-Centric</a:t>
            </a:r>
          </a:p>
        </p:txBody>
      </p:sp>
      <p:sp>
        <p:nvSpPr>
          <p:cNvPr id="281614" name="Text Box 14"/>
          <p:cNvSpPr txBox="1">
            <a:spLocks noChangeArrowheads="1"/>
          </p:cNvSpPr>
          <p:nvPr/>
        </p:nvSpPr>
        <p:spPr bwMode="auto">
          <a:xfrm>
            <a:off x="279400" y="1524000"/>
            <a:ext cx="1233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80"/>
                </a:solidFill>
              </a:rPr>
              <a:t>Multiple</a:t>
            </a:r>
          </a:p>
          <a:p>
            <a:pPr algn="r"/>
            <a:r>
              <a:rPr lang="en-US">
                <a:solidFill>
                  <a:srgbClr val="000080"/>
                </a:solidFill>
              </a:rPr>
              <a:t>Tasks</a:t>
            </a:r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76200" y="4876800"/>
            <a:ext cx="14366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US">
                <a:solidFill>
                  <a:srgbClr val="000080"/>
                </a:solidFill>
              </a:rPr>
              <a:t>Authoring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Only</a:t>
            </a:r>
          </a:p>
        </p:txBody>
      </p:sp>
      <p:sp>
        <p:nvSpPr>
          <p:cNvPr id="281617" name="Text Box 17"/>
          <p:cNvSpPr txBox="1">
            <a:spLocks noChangeArrowheads="1"/>
          </p:cNvSpPr>
          <p:nvPr/>
        </p:nvSpPr>
        <p:spPr bwMode="auto">
          <a:xfrm>
            <a:off x="6553200" y="2362200"/>
            <a:ext cx="1530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Arnold ‘00</a:t>
            </a:r>
          </a:p>
        </p:txBody>
      </p:sp>
      <p:sp>
        <p:nvSpPr>
          <p:cNvPr id="281618" name="Text Box 18"/>
          <p:cNvSpPr txBox="1">
            <a:spLocks noChangeArrowheads="1"/>
          </p:cNvSpPr>
          <p:nvPr/>
        </p:nvSpPr>
        <p:spPr bwMode="auto">
          <a:xfrm>
            <a:off x="1981200" y="3505200"/>
            <a:ext cx="129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Snell ‘00</a:t>
            </a:r>
          </a:p>
        </p:txBody>
      </p:sp>
      <p:sp>
        <p:nvSpPr>
          <p:cNvPr id="281619" name="Text Box 19"/>
          <p:cNvSpPr txBox="1">
            <a:spLocks noChangeArrowheads="1"/>
          </p:cNvSpPr>
          <p:nvPr/>
        </p:nvSpPr>
        <p:spPr bwMode="auto">
          <a:xfrm>
            <a:off x="6172200" y="4419600"/>
            <a:ext cx="177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Price ‘00 ‘02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1981200" y="3886200"/>
            <a:ext cx="213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Desilets ‘01 ‘04</a:t>
            </a:r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3124200" y="5105400"/>
            <a:ext cx="127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</a:rPr>
              <a:t>Gray ‘03</a:t>
            </a:r>
          </a:p>
        </p:txBody>
      </p:sp>
      <p:sp>
        <p:nvSpPr>
          <p:cNvPr id="281626" name="Oval 26"/>
          <p:cNvSpPr>
            <a:spLocks noChangeArrowheads="1"/>
          </p:cNvSpPr>
          <p:nvPr/>
        </p:nvSpPr>
        <p:spPr bwMode="auto">
          <a:xfrm>
            <a:off x="6477000" y="1473200"/>
            <a:ext cx="1828800" cy="685800"/>
          </a:xfrm>
          <a:prstGeom prst="ellipse">
            <a:avLst/>
          </a:prstGeom>
          <a:solidFill>
            <a:srgbClr val="FFFF9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1623" name="Text Box 23"/>
          <p:cNvSpPr txBox="1">
            <a:spLocks noChangeArrowheads="1"/>
          </p:cNvSpPr>
          <p:nvPr/>
        </p:nvSpPr>
        <p:spPr bwMode="auto">
          <a:xfrm>
            <a:off x="6705600" y="1600200"/>
            <a:ext cx="1377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19191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Begel ‘05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28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0" dur="indefinite"/>
                                        <p:tgtEl>
                                          <p:spTgt spid="28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17" grpId="0"/>
      <p:bldP spid="281618" grpId="0"/>
      <p:bldP spid="281626" grpId="0" animBg="1"/>
      <p:bldP spid="2816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77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 marL="533400" indent="-533400"/>
            <a:r>
              <a:rPr lang="en-US"/>
              <a:t>10 programmers read Java code out loud </a:t>
            </a:r>
            <a:r>
              <a:rPr lang="en-US" sz="2000"/>
              <a:t>(Begel ‘05)</a:t>
            </a:r>
            <a:endParaRPr lang="en-US"/>
          </a:p>
          <a:p>
            <a:pPr marL="533400" indent="-533400"/>
            <a:r>
              <a:rPr lang="en-US"/>
              <a:t>Most programmers spoke the same way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517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2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7219" name="AutoShape 3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777220" name="Text Box 4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777221" name="Rectangle 5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7222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77223" name="Rectangle 7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  <a:noFill/>
          <a:ln/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7219" grpId="0" animBg="1"/>
      <p:bldP spid="7772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ChangeArrowheads="1"/>
          </p:cNvSpPr>
          <p:nvPr/>
        </p:nvSpPr>
        <p:spPr bwMode="auto">
          <a:xfrm>
            <a:off x="1066800" y="1600200"/>
            <a:ext cx="73152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Awkwardness by Design (Structural)</a:t>
            </a:r>
          </a:p>
          <a:p>
            <a:pPr lvl="1" algn="ctr" eaLnBrk="1" hangingPunct="1">
              <a:spcBef>
                <a:spcPct val="20000"/>
              </a:spcBef>
            </a:pP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(int)foo</a:t>
            </a:r>
          </a:p>
          <a:p>
            <a:pPr algn="ctr" eaLnBrk="1" hangingPunct="1">
              <a:spcBef>
                <a:spcPct val="20000"/>
              </a:spcBef>
            </a:pPr>
            <a:endParaRPr lang="en-US" sz="2800" b="1">
              <a:solidFill>
                <a:srgbClr val="008000"/>
              </a:solidFill>
            </a:endParaRPr>
          </a:p>
          <a:p>
            <a:pPr algn="ctr" eaLnBrk="1" hangingPunct="1"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(3 + 5) * 7</a:t>
            </a:r>
            <a:endParaRPr lang="en-US" sz="3200" b="1">
              <a:solidFill>
                <a:srgbClr val="008000"/>
              </a:solidFill>
            </a:endParaRPr>
          </a:p>
          <a:p>
            <a:pPr algn="ctr"/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9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47140" name="Rectangle 4"/>
          <p:cNvSpPr>
            <a:spLocks noChangeArrowheads="1"/>
          </p:cNvSpPr>
          <p:nvPr/>
        </p:nvSpPr>
        <p:spPr bwMode="auto">
          <a:xfrm>
            <a:off x="990600" y="1600200"/>
            <a:ext cx="73914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	      Individual Inconsistency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/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2800" b="1">
                <a:solidFill>
                  <a:schemeClr val="accent2"/>
                </a:solidFill>
                <a:latin typeface="Courier New" panose="02070309020205020404" pitchFamily="49" charset="0"/>
              </a:rPr>
              <a:t>	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   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System out println</a:t>
            </a:r>
            <a:endParaRPr lang="en-US" sz="3200">
              <a:solidFill>
                <a:srgbClr val="00408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 b="1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		bar sub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bar of i</a:t>
            </a:r>
            <a:r>
              <a:rPr lang="en-US" sz="3200">
                <a:solidFill>
                  <a:srgbClr val="004080"/>
                </a:solidFill>
              </a:rPr>
              <a:t>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		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i from bar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9067800" cy="914400"/>
          </a:xfrm>
        </p:spPr>
        <p:txBody>
          <a:bodyPr/>
          <a:lstStyle/>
          <a:p>
            <a:r>
              <a:rPr lang="en-US" sz="3500"/>
              <a:t>How do Programmers Speak Code?</a:t>
            </a:r>
            <a:endParaRPr lang="en-US"/>
          </a:p>
        </p:txBody>
      </p:sp>
      <p:sp>
        <p:nvSpPr>
          <p:cNvPr id="351235" name="Rectangle 3"/>
          <p:cNvSpPr>
            <a:spLocks noChangeArrowheads="1"/>
          </p:cNvSpPr>
          <p:nvPr/>
        </p:nvSpPr>
        <p:spPr bwMode="auto">
          <a:xfrm>
            <a:off x="1143000" y="1600200"/>
            <a:ext cx="7086600" cy="4419600"/>
          </a:xfrm>
          <a:prstGeom prst="rect">
            <a:avLst/>
          </a:pr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3200">
                <a:solidFill>
                  <a:srgbClr val="004080"/>
                </a:solidFill>
              </a:rPr>
              <a:t>Native English speakers vs. </a:t>
            </a:r>
            <a:br>
              <a:rPr lang="en-US" sz="3200">
                <a:solidFill>
                  <a:srgbClr val="004080"/>
                </a:solidFill>
              </a:rPr>
            </a:br>
            <a:r>
              <a:rPr lang="en-US" sz="3200">
                <a:solidFill>
                  <a:srgbClr val="004080"/>
                </a:solidFill>
              </a:rPr>
              <a:t>non-native speakers (Pronunciation)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endParaRPr lang="en-US" sz="3200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tur</a:t>
            </a:r>
            <a:r>
              <a:rPr lang="en-US" sz="2800">
                <a:solidFill>
                  <a:srgbClr val="004080"/>
                </a:solidFill>
              </a:rPr>
              <a:t> vs.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t u r</a:t>
            </a: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endParaRPr lang="en-US" b="1">
              <a:solidFill>
                <a:srgbClr val="004080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println</a:t>
            </a:r>
            <a:endParaRPr lang="en-US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b="1">
                <a:solidFill>
                  <a:srgbClr val="004080"/>
                </a:solidFill>
              </a:rPr>
              <a:t/>
            </a:r>
            <a:br>
              <a:rPr lang="en-US" b="1">
                <a:solidFill>
                  <a:srgbClr val="004080"/>
                </a:solidFill>
              </a:rPr>
            </a:b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array[i++]</a:t>
            </a:r>
            <a:r>
              <a:rPr lang="en-US" sz="2800" b="1">
                <a:solidFill>
                  <a:schemeClr val="accent2"/>
                </a:solidFill>
              </a:rPr>
              <a:t> </a:t>
            </a:r>
            <a:r>
              <a:rPr lang="en-US" sz="2800">
                <a:solidFill>
                  <a:srgbClr val="004080"/>
                </a:solidFill>
              </a:rPr>
              <a:t>vs</a:t>
            </a:r>
            <a:r>
              <a:rPr lang="en-US" sz="3200">
                <a:solidFill>
                  <a:srgbClr val="004080"/>
                </a:solidFill>
              </a:rPr>
              <a:t>.</a:t>
            </a:r>
            <a:r>
              <a:rPr lang="en-US" sz="2800" b="1">
                <a:solidFill>
                  <a:schemeClr val="tx2"/>
                </a:solidFill>
              </a:rPr>
              <a:t> </a:t>
            </a:r>
            <a:r>
              <a:rPr lang="en-US" sz="2800" b="1">
                <a:solidFill>
                  <a:srgbClr val="008000"/>
                </a:solidFill>
                <a:latin typeface="Courier New" panose="02070309020205020404" pitchFamily="49" charset="0"/>
              </a:rPr>
              <a:t>array[i]++</a:t>
            </a:r>
            <a:endParaRPr lang="en-US" sz="6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39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458200" cy="914400"/>
          </a:xfrm>
        </p:spPr>
        <p:txBody>
          <a:bodyPr/>
          <a:lstStyle/>
          <a:p>
            <a:r>
              <a:rPr lang="en-US"/>
              <a:t>A Natural Way to Code</a:t>
            </a:r>
          </a:p>
        </p:txBody>
      </p:sp>
      <p:sp>
        <p:nvSpPr>
          <p:cNvPr id="91143" name="AutoShape 7"/>
          <p:cNvSpPr>
            <a:spLocks noChangeArrowheads="1"/>
          </p:cNvSpPr>
          <p:nvPr/>
        </p:nvSpPr>
        <p:spPr bwMode="auto">
          <a:xfrm>
            <a:off x="2057400" y="1905000"/>
            <a:ext cx="5562600" cy="685800"/>
          </a:xfrm>
          <a:prstGeom prst="wedgeRoundRectCallout">
            <a:avLst>
              <a:gd name="adj1" fmla="val -50972"/>
              <a:gd name="adj2" fmla="val 20046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>
              <a:latin typeface="Arial" panose="020B0604020202020204" pitchFamily="34" charset="0"/>
            </a:endParaRPr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286000" y="2057400"/>
            <a:ext cx="5257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000">
                <a:solidFill>
                  <a:srgbClr val="004080"/>
                </a:solidFill>
                <a:latin typeface="Arial" panose="020B0604020202020204" pitchFamily="34" charset="0"/>
              </a:rPr>
              <a:t>for int i equals zero i less than ten i plus plus</a:t>
            </a:r>
            <a:endParaRPr lang="en-US" sz="1800">
              <a:solidFill>
                <a:srgbClr val="004080"/>
              </a:solidFill>
              <a:latin typeface="Courier New" panose="02070309020205020404" pitchFamily="49" charset="0"/>
            </a:endParaRPr>
          </a:p>
        </p:txBody>
      </p:sp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Rectangle 1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</a:t>
            </a:r>
            <a:endParaRPr lang="en-US" sz="1800" b="1">
              <a:latin typeface="Courier New" panose="02070309020205020404" pitchFamily="49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 animBg="1"/>
      <p:bldP spid="911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 Many Ambiguities</a:t>
            </a:r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93209" name="Group 25"/>
          <p:cNvGrpSpPr>
            <a:grpSpLocks/>
          </p:cNvGrpSpPr>
          <p:nvPr/>
        </p:nvGrpSpPr>
        <p:grpSpPr bwMode="auto">
          <a:xfrm>
            <a:off x="3276600" y="3124200"/>
            <a:ext cx="5562600" cy="685800"/>
            <a:chOff x="2064" y="1968"/>
            <a:chExt cx="3504" cy="432"/>
          </a:xfrm>
        </p:grpSpPr>
        <p:sp>
          <p:nvSpPr>
            <p:cNvPr id="93190" name="AutoShape 6"/>
            <p:cNvSpPr>
              <a:spLocks noChangeArrowheads="1"/>
            </p:cNvSpPr>
            <p:nvPr/>
          </p:nvSpPr>
          <p:spPr bwMode="auto">
            <a:xfrm>
              <a:off x="2064" y="1968"/>
              <a:ext cx="3504" cy="432"/>
            </a:xfrm>
            <a:prstGeom prst="wedgeRoundRectCallout">
              <a:avLst>
                <a:gd name="adj1" fmla="val -73259"/>
                <a:gd name="adj2" fmla="val 9884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191" name="Text Box 7"/>
            <p:cNvSpPr txBox="1">
              <a:spLocks noChangeArrowheads="1"/>
            </p:cNvSpPr>
            <p:nvPr/>
          </p:nvSpPr>
          <p:spPr bwMode="auto">
            <a:xfrm>
              <a:off x="2160" y="2064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4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int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eye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equals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0 aye</a:t>
              </a:r>
              <a:r>
                <a:rPr lang="en-US" sz="2000">
                  <a:solidFill>
                    <a:schemeClr val="tx2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less</a:t>
              </a:r>
              <a:r>
                <a:rPr lang="en-US" sz="2000" i="1">
                  <a:solidFill>
                    <a:srgbClr val="80080F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 i="1">
                  <a:solidFill>
                    <a:srgbClr val="E20B16"/>
                  </a:solidFill>
                  <a:latin typeface="Arial" panose="020B0604020202020204" pitchFamily="34" charset="0"/>
                </a:rPr>
                <a:t>then</a:t>
              </a:r>
              <a:r>
                <a:rPr lang="en-US" sz="2000">
                  <a:solidFill>
                    <a:srgbClr val="E20B16"/>
                  </a:solidFill>
                  <a:latin typeface="Arial" panose="020B0604020202020204" pitchFamily="34" charset="0"/>
                </a:rPr>
                <a:t> </a:t>
              </a:r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ten i plus plus</a:t>
              </a:r>
              <a:endParaRPr lang="en-US" sz="1800">
                <a:solidFill>
                  <a:schemeClr val="bg2"/>
                </a:solidFill>
                <a:latin typeface="Courier New" panose="02070309020205020404" pitchFamily="49" charset="0"/>
              </a:endParaRPr>
            </a:p>
          </p:txBody>
        </p:sp>
      </p:grp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2743200" y="2667000"/>
            <a:ext cx="1454150" cy="685800"/>
            <a:chOff x="1728" y="1440"/>
            <a:chExt cx="916" cy="432"/>
          </a:xfrm>
        </p:grpSpPr>
        <p:sp>
          <p:nvSpPr>
            <p:cNvPr id="93192" name="Text Box 8"/>
            <p:cNvSpPr txBox="1">
              <a:spLocks noChangeArrowheads="1"/>
            </p:cNvSpPr>
            <p:nvPr/>
          </p:nvSpPr>
          <p:spPr bwMode="auto">
            <a:xfrm>
              <a:off x="1728" y="1440"/>
              <a:ext cx="9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#?</a:t>
              </a:r>
            </a:p>
          </p:txBody>
        </p:sp>
        <p:sp>
          <p:nvSpPr>
            <p:cNvPr id="93195" name="Line 11"/>
            <p:cNvSpPr>
              <a:spLocks noChangeShapeType="1"/>
            </p:cNvSpPr>
            <p:nvPr/>
          </p:nvSpPr>
          <p:spPr bwMode="auto">
            <a:xfrm>
              <a:off x="2112" y="1728"/>
              <a:ext cx="96" cy="144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10" name="Group 26"/>
          <p:cNvGrpSpPr>
            <a:grpSpLocks/>
          </p:cNvGrpSpPr>
          <p:nvPr/>
        </p:nvGrpSpPr>
        <p:grpSpPr bwMode="auto">
          <a:xfrm>
            <a:off x="4114800" y="2189163"/>
            <a:ext cx="2166938" cy="1163637"/>
            <a:chOff x="2592" y="1379"/>
            <a:chExt cx="1365" cy="733"/>
          </a:xfrm>
        </p:grpSpPr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2592" y="1379"/>
              <a:ext cx="1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Spelling of ID?</a:t>
              </a:r>
            </a:p>
          </p:txBody>
        </p:sp>
        <p:sp>
          <p:nvSpPr>
            <p:cNvPr id="93196" name="Line 12"/>
            <p:cNvSpPr>
              <a:spLocks noChangeShapeType="1"/>
            </p:cNvSpPr>
            <p:nvPr/>
          </p:nvSpPr>
          <p:spPr bwMode="auto">
            <a:xfrm flipH="1">
              <a:off x="2784" y="1680"/>
              <a:ext cx="384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97" name="Line 13"/>
            <p:cNvSpPr>
              <a:spLocks noChangeShapeType="1"/>
            </p:cNvSpPr>
            <p:nvPr/>
          </p:nvSpPr>
          <p:spPr bwMode="auto">
            <a:xfrm>
              <a:off x="3408" y="1680"/>
              <a:ext cx="192" cy="432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2" name="Group 18"/>
          <p:cNvGrpSpPr>
            <a:grpSpLocks/>
          </p:cNvGrpSpPr>
          <p:nvPr/>
        </p:nvGrpSpPr>
        <p:grpSpPr bwMode="auto">
          <a:xfrm>
            <a:off x="6308725" y="2401888"/>
            <a:ext cx="1589088" cy="950912"/>
            <a:chOff x="3974" y="1273"/>
            <a:chExt cx="1001" cy="599"/>
          </a:xfrm>
        </p:grpSpPr>
        <p:sp>
          <p:nvSpPr>
            <p:cNvPr id="93194" name="Text Box 10"/>
            <p:cNvSpPr txBox="1">
              <a:spLocks noChangeArrowheads="1"/>
            </p:cNvSpPr>
            <p:nvPr/>
          </p:nvSpPr>
          <p:spPr bwMode="auto">
            <a:xfrm>
              <a:off x="3974" y="1273"/>
              <a:ext cx="10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800000"/>
                  </a:solidFill>
                  <a:latin typeface="Arial" panose="020B0604020202020204" pitchFamily="34" charset="0"/>
                </a:rPr>
                <a:t>KW or ID?</a:t>
              </a:r>
            </a:p>
          </p:txBody>
        </p:sp>
        <p:sp>
          <p:nvSpPr>
            <p:cNvPr id="93198" name="Line 14"/>
            <p:cNvSpPr>
              <a:spLocks noChangeShapeType="1"/>
            </p:cNvSpPr>
            <p:nvPr/>
          </p:nvSpPr>
          <p:spPr bwMode="auto">
            <a:xfrm flipH="1">
              <a:off x="4320" y="1536"/>
              <a:ext cx="48" cy="336"/>
            </a:xfrm>
            <a:prstGeom prst="line">
              <a:avLst/>
            </a:prstGeom>
            <a:noFill/>
            <a:ln w="25400">
              <a:solidFill>
                <a:srgbClr val="804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208" name="Group 24"/>
          <p:cNvGrpSpPr>
            <a:grpSpLocks/>
          </p:cNvGrpSpPr>
          <p:nvPr/>
        </p:nvGrpSpPr>
        <p:grpSpPr bwMode="auto">
          <a:xfrm>
            <a:off x="2057400" y="1905000"/>
            <a:ext cx="5562600" cy="685800"/>
            <a:chOff x="1296" y="1200"/>
            <a:chExt cx="3504" cy="432"/>
          </a:xfrm>
        </p:grpSpPr>
        <p:sp>
          <p:nvSpPr>
            <p:cNvPr id="93203" name="AutoShape 19"/>
            <p:cNvSpPr>
              <a:spLocks noChangeArrowheads="1"/>
            </p:cNvSpPr>
            <p:nvPr/>
          </p:nvSpPr>
          <p:spPr bwMode="auto">
            <a:xfrm>
              <a:off x="1296" y="1200"/>
              <a:ext cx="3504" cy="432"/>
            </a:xfrm>
            <a:prstGeom prst="wedgeRoundRectCallout">
              <a:avLst>
                <a:gd name="adj1" fmla="val -50972"/>
                <a:gd name="adj2" fmla="val 200463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93204" name="Text Box 20"/>
            <p:cNvSpPr txBox="1">
              <a:spLocks noChangeArrowheads="1"/>
            </p:cNvSpPr>
            <p:nvPr/>
          </p:nvSpPr>
          <p:spPr bwMode="auto">
            <a:xfrm>
              <a:off x="1440" y="1296"/>
              <a:ext cx="3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int i equals zero i less than ten i plus plus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Interactive Software Development</a:t>
            </a:r>
            <a:endParaRPr lang="en-US"/>
          </a:p>
        </p:txBody>
      </p:sp>
      <p:grpSp>
        <p:nvGrpSpPr>
          <p:cNvPr id="552982" name="Group 22"/>
          <p:cNvGrpSpPr>
            <a:grpSpLocks/>
          </p:cNvGrpSpPr>
          <p:nvPr/>
        </p:nvGrpSpPr>
        <p:grpSpPr bwMode="auto">
          <a:xfrm>
            <a:off x="609600" y="1600200"/>
            <a:ext cx="4114800" cy="2895600"/>
            <a:chOff x="384" y="1008"/>
            <a:chExt cx="2592" cy="1824"/>
          </a:xfrm>
        </p:grpSpPr>
        <p:sp>
          <p:nvSpPr>
            <p:cNvPr id="552975" name="Oval 15"/>
            <p:cNvSpPr>
              <a:spLocks noChangeArrowheads="1"/>
            </p:cNvSpPr>
            <p:nvPr/>
          </p:nvSpPr>
          <p:spPr bwMode="auto">
            <a:xfrm>
              <a:off x="1392" y="1248"/>
              <a:ext cx="1584" cy="1584"/>
            </a:xfrm>
            <a:prstGeom prst="ellipse">
              <a:avLst/>
            </a:prstGeom>
            <a:solidFill>
              <a:srgbClr val="FF6666">
                <a:alpha val="60001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79" name="Text Box 19"/>
            <p:cNvSpPr txBox="1">
              <a:spLocks noChangeArrowheads="1"/>
            </p:cNvSpPr>
            <p:nvPr/>
          </p:nvSpPr>
          <p:spPr bwMode="auto">
            <a:xfrm>
              <a:off x="384" y="1008"/>
              <a:ext cx="151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Human-Computer</a:t>
              </a:r>
            </a:p>
            <a:p>
              <a:r>
                <a:rPr lang="en-US"/>
                <a:t>Interaction</a:t>
              </a:r>
            </a:p>
          </p:txBody>
        </p:sp>
      </p:grpSp>
      <p:grpSp>
        <p:nvGrpSpPr>
          <p:cNvPr id="552983" name="Group 23"/>
          <p:cNvGrpSpPr>
            <a:grpSpLocks/>
          </p:cNvGrpSpPr>
          <p:nvPr/>
        </p:nvGrpSpPr>
        <p:grpSpPr bwMode="auto">
          <a:xfrm>
            <a:off x="4114800" y="1600200"/>
            <a:ext cx="4375150" cy="2895600"/>
            <a:chOff x="2592" y="1008"/>
            <a:chExt cx="2756" cy="1824"/>
          </a:xfrm>
        </p:grpSpPr>
        <p:sp>
          <p:nvSpPr>
            <p:cNvPr id="552976" name="Oval 16"/>
            <p:cNvSpPr>
              <a:spLocks noChangeArrowheads="1"/>
            </p:cNvSpPr>
            <p:nvPr/>
          </p:nvSpPr>
          <p:spPr bwMode="auto">
            <a:xfrm>
              <a:off x="2592" y="1248"/>
              <a:ext cx="1584" cy="1584"/>
            </a:xfrm>
            <a:prstGeom prst="ellipse">
              <a:avLst/>
            </a:prstGeom>
            <a:solidFill>
              <a:schemeClr val="accent2">
                <a:alpha val="60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0" name="Text Box 20"/>
            <p:cNvSpPr txBox="1">
              <a:spLocks noChangeArrowheads="1"/>
            </p:cNvSpPr>
            <p:nvPr/>
          </p:nvSpPr>
          <p:spPr bwMode="auto">
            <a:xfrm>
              <a:off x="4176" y="1008"/>
              <a:ext cx="11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Programming</a:t>
              </a:r>
            </a:p>
            <a:p>
              <a:r>
                <a:rPr lang="en-US"/>
                <a:t>Languages</a:t>
              </a:r>
            </a:p>
          </p:txBody>
        </p:sp>
      </p:grpSp>
      <p:grpSp>
        <p:nvGrpSpPr>
          <p:cNvPr id="552984" name="Group 24"/>
          <p:cNvGrpSpPr>
            <a:grpSpLocks/>
          </p:cNvGrpSpPr>
          <p:nvPr/>
        </p:nvGrpSpPr>
        <p:grpSpPr bwMode="auto">
          <a:xfrm>
            <a:off x="2971800" y="3276600"/>
            <a:ext cx="2849563" cy="3124200"/>
            <a:chOff x="1872" y="2064"/>
            <a:chExt cx="1795" cy="1968"/>
          </a:xfrm>
        </p:grpSpPr>
        <p:sp>
          <p:nvSpPr>
            <p:cNvPr id="552977" name="Oval 17"/>
            <p:cNvSpPr>
              <a:spLocks noChangeArrowheads="1"/>
            </p:cNvSpPr>
            <p:nvPr/>
          </p:nvSpPr>
          <p:spPr bwMode="auto">
            <a:xfrm>
              <a:off x="2016" y="2064"/>
              <a:ext cx="1584" cy="1584"/>
            </a:xfrm>
            <a:prstGeom prst="ellipse">
              <a:avLst/>
            </a:prstGeom>
            <a:solidFill>
              <a:schemeClr val="hlink">
                <a:alpha val="60001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1" name="Text Box 21"/>
            <p:cNvSpPr txBox="1">
              <a:spLocks noChangeArrowheads="1"/>
            </p:cNvSpPr>
            <p:nvPr/>
          </p:nvSpPr>
          <p:spPr bwMode="auto">
            <a:xfrm>
              <a:off x="1872" y="3744"/>
              <a:ext cx="17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Software Engineering</a:t>
              </a:r>
            </a:p>
          </p:txBody>
        </p:sp>
      </p:grpSp>
      <p:grpSp>
        <p:nvGrpSpPr>
          <p:cNvPr id="552988" name="Group 28"/>
          <p:cNvGrpSpPr>
            <a:grpSpLocks/>
          </p:cNvGrpSpPr>
          <p:nvPr/>
        </p:nvGrpSpPr>
        <p:grpSpPr bwMode="auto">
          <a:xfrm>
            <a:off x="228600" y="3581400"/>
            <a:ext cx="4114800" cy="1279525"/>
            <a:chOff x="144" y="2256"/>
            <a:chExt cx="2592" cy="806"/>
          </a:xfrm>
        </p:grpSpPr>
        <p:sp>
          <p:nvSpPr>
            <p:cNvPr id="552985" name="Line 25"/>
            <p:cNvSpPr>
              <a:spLocks noChangeShapeType="1"/>
            </p:cNvSpPr>
            <p:nvPr/>
          </p:nvSpPr>
          <p:spPr bwMode="auto">
            <a:xfrm flipV="1">
              <a:off x="1440" y="2256"/>
              <a:ext cx="1296" cy="52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2986" name="Text Box 26"/>
            <p:cNvSpPr txBox="1">
              <a:spLocks noChangeArrowheads="1"/>
            </p:cNvSpPr>
            <p:nvPr/>
          </p:nvSpPr>
          <p:spPr bwMode="auto">
            <a:xfrm>
              <a:off x="144" y="2544"/>
              <a:ext cx="131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/>
                <a:t>Human-Centric</a:t>
              </a:r>
            </a:p>
            <a:p>
              <a:r>
                <a:rPr lang="en-US"/>
                <a:t>Software Tools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4384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6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Sometimes It’s Non-Obvious</a:t>
            </a:r>
          </a:p>
        </p:txBody>
      </p:sp>
      <p:sp>
        <p:nvSpPr>
          <p:cNvPr id="157701" name="Rectangle 5"/>
          <p:cNvSpPr>
            <a:spLocks noChangeArrowheads="1"/>
          </p:cNvSpPr>
          <p:nvPr/>
        </p:nvSpPr>
        <p:spPr bwMode="auto">
          <a:xfrm>
            <a:off x="2209800" y="3352800"/>
            <a:ext cx="6705600" cy="1143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2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3429000"/>
            <a:ext cx="6629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(times = 8; file(2, load); times == one)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57711" name="Group 15"/>
          <p:cNvGrpSpPr>
            <a:grpSpLocks/>
          </p:cNvGrpSpPr>
          <p:nvPr/>
        </p:nvGrpSpPr>
        <p:grpSpPr bwMode="auto">
          <a:xfrm>
            <a:off x="1752600" y="1524000"/>
            <a:ext cx="5638800" cy="685800"/>
            <a:chOff x="1104" y="960"/>
            <a:chExt cx="3552" cy="432"/>
          </a:xfrm>
        </p:grpSpPr>
        <p:sp>
          <p:nvSpPr>
            <p:cNvPr id="157704" name="AutoShape 8"/>
            <p:cNvSpPr>
              <a:spLocks noChangeArrowheads="1"/>
            </p:cNvSpPr>
            <p:nvPr/>
          </p:nvSpPr>
          <p:spPr bwMode="auto">
            <a:xfrm>
              <a:off x="1104" y="960"/>
              <a:ext cx="3552" cy="432"/>
            </a:xfrm>
            <a:prstGeom prst="wedgeRoundRectCallout">
              <a:avLst>
                <a:gd name="adj1" fmla="val -57769"/>
                <a:gd name="adj2" fmla="val 206019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157705" name="Text Box 9"/>
            <p:cNvSpPr txBox="1">
              <a:spLocks noChangeArrowheads="1"/>
            </p:cNvSpPr>
            <p:nvPr/>
          </p:nvSpPr>
          <p:spPr bwMode="auto">
            <a:xfrm>
              <a:off x="1200" y="1056"/>
              <a:ext cx="3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for times equals 8 file 2 load times equals one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157706" name="Rectangle 10"/>
          <p:cNvSpPr>
            <a:spLocks noChangeArrowheads="1"/>
          </p:cNvSpPr>
          <p:nvPr/>
        </p:nvSpPr>
        <p:spPr bwMode="auto">
          <a:xfrm>
            <a:off x="2209800" y="4724400"/>
            <a:ext cx="67056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7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4757738"/>
            <a:ext cx="6629400" cy="4397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2000" b="1">
                <a:latin typeface="Courier New" panose="02070309020205020404" pitchFamily="49" charset="0"/>
              </a:rPr>
              <a:t>fore *= 8; file.tooLode.times = won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2209800" y="5410200"/>
            <a:ext cx="670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709" name="Rectangle 1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209800" y="5486400"/>
            <a:ext cx="67056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4; times = ate(file).to(load).equals(1)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6" grpId="0" animBg="1"/>
      <p:bldP spid="157707" grpId="0" build="p"/>
      <p:bldP spid="157708" grpId="0" animBg="1"/>
      <p:bldP spid="15770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Tradeoffs</a:t>
            </a:r>
          </a:p>
        </p:txBody>
      </p:sp>
      <p:grpSp>
        <p:nvGrpSpPr>
          <p:cNvPr id="773124" name="Group 4"/>
          <p:cNvGrpSpPr>
            <a:grpSpLocks/>
          </p:cNvGrpSpPr>
          <p:nvPr/>
        </p:nvGrpSpPr>
        <p:grpSpPr bwMode="auto">
          <a:xfrm>
            <a:off x="188913" y="2849563"/>
            <a:ext cx="8504237" cy="2041525"/>
            <a:chOff x="119" y="1795"/>
            <a:chExt cx="5357" cy="1286"/>
          </a:xfrm>
        </p:grpSpPr>
        <p:sp>
          <p:nvSpPr>
            <p:cNvPr id="773125" name="Line 5"/>
            <p:cNvSpPr>
              <a:spLocks noChangeShapeType="1"/>
            </p:cNvSpPr>
            <p:nvPr/>
          </p:nvSpPr>
          <p:spPr bwMode="auto">
            <a:xfrm flipV="1">
              <a:off x="1392" y="2066"/>
              <a:ext cx="2880" cy="16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3126" name="Text Box 6"/>
            <p:cNvSpPr txBox="1">
              <a:spLocks noChangeArrowheads="1"/>
            </p:cNvSpPr>
            <p:nvPr/>
          </p:nvSpPr>
          <p:spPr bwMode="auto">
            <a:xfrm>
              <a:off x="119" y="1795"/>
              <a:ext cx="1369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Command</a:t>
              </a:r>
            </a:p>
            <a:p>
              <a:pPr algn="ctr"/>
              <a:r>
                <a:rPr lang="en-US" sz="2800"/>
                <a:t>Language</a:t>
              </a:r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Easy to analyze,</a:t>
              </a:r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but prescriptive</a:t>
              </a:r>
              <a:endParaRPr lang="en-US"/>
            </a:p>
          </p:txBody>
        </p:sp>
        <p:sp>
          <p:nvSpPr>
            <p:cNvPr id="773127" name="Text Box 7"/>
            <p:cNvSpPr txBox="1">
              <a:spLocks noChangeArrowheads="1"/>
            </p:cNvSpPr>
            <p:nvPr/>
          </p:nvSpPr>
          <p:spPr bwMode="auto">
            <a:xfrm>
              <a:off x="4224" y="1795"/>
              <a:ext cx="125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/>
                <a:t>Natural</a:t>
              </a:r>
              <a:br>
                <a:rPr lang="en-US" sz="2800"/>
              </a:br>
              <a:r>
                <a:rPr lang="en-US" sz="2800"/>
                <a:t>Language</a:t>
              </a:r>
              <a:endParaRPr lang="en-US"/>
            </a:p>
            <a:p>
              <a:pPr algn="ctr"/>
              <a:endParaRPr lang="en-US"/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Flexible,</a:t>
              </a:r>
            </a:p>
            <a:p>
              <a:pPr algn="ctr"/>
              <a:r>
                <a:rPr lang="en-US">
                  <a:solidFill>
                    <a:srgbClr val="800000"/>
                  </a:solidFill>
                </a:rPr>
                <a:t>but ambiguous</a:t>
              </a:r>
            </a:p>
          </p:txBody>
        </p:sp>
        <p:sp>
          <p:nvSpPr>
            <p:cNvPr id="773128" name="Text Box 8"/>
            <p:cNvSpPr txBox="1">
              <a:spLocks noChangeArrowheads="1"/>
            </p:cNvSpPr>
            <p:nvPr/>
          </p:nvSpPr>
          <p:spPr bwMode="auto">
            <a:xfrm>
              <a:off x="2076" y="2059"/>
              <a:ext cx="1572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Programming</a:t>
              </a:r>
            </a:p>
            <a:p>
              <a:pPr algn="ctr"/>
              <a:r>
                <a:rPr lang="en-US" sz="2800" b="1">
                  <a:solidFill>
                    <a:srgbClr val="800000"/>
                  </a:solidFill>
                  <a:latin typeface="Arial" panose="020B0604020202020204" pitchFamily="34" charset="0"/>
                </a:rPr>
                <a:t>by Voice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Spoken Java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2800"/>
              <a:t>Semantically identical to Java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/>
              <a:t>Syntactically easier to say than Java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sz="2400"/>
              <a:t>Methodology generalizable to any computer language</a:t>
            </a:r>
          </a:p>
          <a:p>
            <a:pPr marL="609600" indent="-609600">
              <a:lnSpc>
                <a:spcPct val="40000"/>
              </a:lnSpc>
            </a:pPr>
            <a:endParaRPr lang="en-US" sz="2800"/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All punctuation has English equivalents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/>
              <a:t>Open Brace, End For Loop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Most punctuation is optional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Provide verbalization for all abbreviations</a:t>
            </a:r>
          </a:p>
          <a:p>
            <a:pPr marL="990600" lvl="1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400"/>
              <a:t>Relaxed phrasing for better fit with English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(int)foo</a:t>
            </a:r>
            <a:r>
              <a:rPr lang="en-US" sz="2000"/>
              <a:t> </a:t>
            </a:r>
            <a:r>
              <a:rPr lang="en-US" sz="2000">
                <a:sym typeface="Monotype Sorts" pitchFamily="-125" charset="2"/>
              </a:rPr>
              <a:t> “cast foo to integer”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 = 6</a:t>
            </a:r>
            <a:r>
              <a:rPr lang="en-US" sz="2000"/>
              <a:t> </a:t>
            </a:r>
            <a:r>
              <a:rPr lang="en-US" sz="2000">
                <a:sym typeface="Monotype Sorts" pitchFamily="-125" charset="2"/>
              </a:rPr>
              <a:t> “set foo to 6”</a:t>
            </a:r>
          </a:p>
          <a:p>
            <a:pPr marL="1371600" lvl="2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>
                <a:latin typeface="Courier New" panose="02070309020205020404" pitchFamily="49" charset="0"/>
              </a:rPr>
              <a:t>foo[i]++</a:t>
            </a:r>
            <a:r>
              <a:rPr lang="en-US" sz="2000"/>
              <a:t> </a:t>
            </a:r>
            <a:r>
              <a:rPr lang="en-US" sz="2000">
                <a:sym typeface="Monotype Sorts" pitchFamily="-125" charset="2"/>
              </a:rPr>
              <a:t> “increment the ith element of array foo”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7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SPEED: Speech Editor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4582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Build an editor that supports </a:t>
            </a:r>
            <a:r>
              <a:rPr lang="en-US" sz="2800" i="1"/>
              <a:t>naturally</a:t>
            </a:r>
            <a:r>
              <a:rPr lang="en-US" sz="2800"/>
              <a:t> verbalized programs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E471F"/>
                </a:solidFill>
              </a:rPr>
              <a:t>SPEED</a:t>
            </a:r>
            <a:r>
              <a:rPr lang="en-US"/>
              <a:t>: </a:t>
            </a:r>
            <a:r>
              <a:rPr lang="en-US">
                <a:solidFill>
                  <a:srgbClr val="0E471F"/>
                </a:solidFill>
              </a:rPr>
              <a:t>SPE</a:t>
            </a:r>
            <a:r>
              <a:rPr lang="en-US"/>
              <a:t>ech </a:t>
            </a:r>
            <a:r>
              <a:rPr lang="en-US">
                <a:solidFill>
                  <a:srgbClr val="0E471F"/>
                </a:solidFill>
              </a:rPr>
              <a:t>ED</a:t>
            </a:r>
            <a:r>
              <a:rPr lang="en-US"/>
              <a:t>itor</a:t>
            </a:r>
          </a:p>
          <a:p>
            <a:pPr marL="1295400" lvl="2" indent="-3810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Based on IBM ViaVoice, Eclipse IDE, Harmonia</a:t>
            </a:r>
          </a:p>
          <a:p>
            <a:pPr marL="914400" lvl="1" indent="-457200">
              <a:lnSpc>
                <a:spcPct val="90000"/>
              </a:lnSpc>
            </a:pPr>
            <a:endParaRPr lang="en-US" sz="2400"/>
          </a:p>
          <a:p>
            <a:pPr marL="914400" lvl="1" indent="-457200">
              <a:lnSpc>
                <a:spcPct val="90000"/>
              </a:lnSpc>
            </a:pPr>
            <a:r>
              <a:rPr lang="en-US"/>
              <a:t>Spoken Java Language for Composition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Spoken Command language for Navigation, Editing, Template instantiation, Refactorings, Search</a:t>
            </a:r>
          </a:p>
          <a:p>
            <a:pPr marL="914400" lvl="1" indent="-457200">
              <a:lnSpc>
                <a:spcPct val="90000"/>
              </a:lnSpc>
            </a:pPr>
            <a:r>
              <a:rPr lang="en-US"/>
              <a:t>Audible and visual feedback</a:t>
            </a:r>
          </a:p>
          <a:p>
            <a:pPr marL="1295400" lvl="2" indent="-381000">
              <a:lnSpc>
                <a:spcPct val="90000"/>
              </a:lnSpc>
            </a:pPr>
            <a:r>
              <a:rPr lang="en-US"/>
              <a:t>Similar to JavaSpeak </a:t>
            </a:r>
            <a:r>
              <a:rPr lang="en-US" sz="1800"/>
              <a:t>(Smith 2000)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Harmonia Analysis Framework</a:t>
            </a:r>
            <a:endParaRPr lang="en-US"/>
          </a:p>
        </p:txBody>
      </p:sp>
      <p:sp>
        <p:nvSpPr>
          <p:cNvPr id="77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191000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800"/>
              <a:t>Framework to support interactive editors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Language-based, programmer-oriented tools</a:t>
            </a:r>
          </a:p>
          <a:p>
            <a:pPr marL="533400" indent="-533400">
              <a:lnSpc>
                <a:spcPct val="90000"/>
              </a:lnSpc>
            </a:pPr>
            <a:r>
              <a:rPr lang="en-US" sz="2800"/>
              <a:t>Incremental analyses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Lexing </a:t>
            </a:r>
            <a:r>
              <a:rPr lang="en-US" sz="1800"/>
              <a:t>(Wagner ‘97)</a:t>
            </a:r>
            <a:r>
              <a:rPr lang="en-US" sz="2400"/>
              <a:t>, GLR Parsing </a:t>
            </a:r>
            <a:r>
              <a:rPr lang="en-US" sz="1800"/>
              <a:t>(Wagner ‘97, Begel ‘04)</a:t>
            </a:r>
            <a:r>
              <a:rPr lang="en-US" sz="2400"/>
              <a:t>, Static Semantics </a:t>
            </a:r>
            <a:r>
              <a:rPr lang="en-US" sz="1800"/>
              <a:t>(Garrison ‘87, Begel, Jamison)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C, Java, Titanium, Cool, Flex, Bison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400"/>
              <a:t>Also, languages where indentation and CRs are significant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Interactive Program Transformations (Java)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CodeLink </a:t>
            </a:r>
            <a:r>
              <a:rPr lang="en-US" sz="1800"/>
              <a:t>(Toomim </a:t>
            </a:r>
            <a:r>
              <a:rPr lang="en-US" sz="1800" i="1"/>
              <a:t>et. al.</a:t>
            </a:r>
            <a:r>
              <a:rPr lang="en-US" sz="1800"/>
              <a:t> ‘04)</a:t>
            </a:r>
            <a:endParaRPr lang="en-US" sz="2800"/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  <a:endParaRPr lang="en-US" sz="2400"/>
          </a:p>
        </p:txBody>
      </p:sp>
      <p:pic>
        <p:nvPicPr>
          <p:cNvPr id="779268" name="Picture 4" descr="harmonia-logo-2003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13425"/>
            <a:ext cx="4572000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534400" cy="4419600"/>
          </a:xfrm>
        </p:spPr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400" b="1">
                <a:solidFill>
                  <a:srgbClr val="6C3600"/>
                </a:solidFill>
              </a:rPr>
              <a:t>Program Analyses for Ambiguous Inputs </a:t>
            </a:r>
            <a:endParaRPr lang="en-US" sz="3600" b="1">
              <a:solidFill>
                <a:srgbClr val="6C3600"/>
              </a:solidFill>
            </a:endParaRP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/>
          <a:lstStyle/>
          <a:p>
            <a:r>
              <a:rPr lang="en-US"/>
              <a:t>Traditional Compiler Analyses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65221" name="Rectangle 5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22" name="Rectangle 6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26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Parsing</a:t>
            </a:r>
          </a:p>
        </p:txBody>
      </p:sp>
      <p:sp>
        <p:nvSpPr>
          <p:cNvPr id="265231" name="Rectangle 15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pic>
        <p:nvPicPr>
          <p:cNvPr id="265239" name="Picture 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143000"/>
            <a:ext cx="1866900" cy="145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240" name="Rectangle 24"/>
          <p:cNvSpPr>
            <a:spLocks noChangeArrowheads="1"/>
          </p:cNvSpPr>
          <p:nvPr/>
        </p:nvSpPr>
        <p:spPr bwMode="auto">
          <a:xfrm>
            <a:off x="3752850" y="1066800"/>
            <a:ext cx="4171950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41" name="Rectangle 2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29050" y="1143000"/>
            <a:ext cx="417195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Courier New" panose="02070309020205020404" pitchFamily="49" charset="0"/>
                <a:sym typeface="Zapf Dingbats" pitchFamily="-125" charset="2"/>
              </a:rPr>
              <a:t></a:t>
            </a:r>
            <a:endParaRPr lang="en-US" sz="1800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65242" name="Text Box 26"/>
          <p:cNvSpPr txBox="1">
            <a:spLocks noChangeArrowheads="1"/>
          </p:cNvSpPr>
          <p:nvPr/>
        </p:nvSpPr>
        <p:spPr bwMode="auto">
          <a:xfrm>
            <a:off x="609600" y="2667000"/>
            <a:ext cx="8029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Programming languages are designed to be unambiguous</a:t>
            </a:r>
          </a:p>
        </p:txBody>
      </p:sp>
      <p:sp>
        <p:nvSpPr>
          <p:cNvPr id="265243" name="AutoShape 27"/>
          <p:cNvSpPr>
            <a:spLocks noChangeArrowheads="1"/>
          </p:cNvSpPr>
          <p:nvPr/>
        </p:nvSpPr>
        <p:spPr bwMode="auto">
          <a:xfrm>
            <a:off x="3962400" y="42037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For Loop</a:t>
            </a:r>
          </a:p>
        </p:txBody>
      </p:sp>
      <p:sp>
        <p:nvSpPr>
          <p:cNvPr id="265244" name="Rectangle 28"/>
          <p:cNvSpPr>
            <a:spLocks noChangeArrowheads="1"/>
          </p:cNvSpPr>
          <p:nvPr/>
        </p:nvSpPr>
        <p:spPr bwMode="auto">
          <a:xfrm>
            <a:off x="3429000" y="50292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65246" name="AutoShape 30"/>
          <p:cNvSpPr>
            <a:spLocks noChangeArrowheads="1"/>
          </p:cNvSpPr>
          <p:nvPr/>
        </p:nvSpPr>
        <p:spPr bwMode="auto">
          <a:xfrm>
            <a:off x="4267200" y="4991100"/>
            <a:ext cx="1524000" cy="4572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200"/>
              <a:t>Assign Expr</a:t>
            </a:r>
          </a:p>
        </p:txBody>
      </p:sp>
      <p:sp>
        <p:nvSpPr>
          <p:cNvPr id="265247" name="Rectangle 31"/>
          <p:cNvSpPr>
            <a:spLocks noChangeArrowheads="1"/>
          </p:cNvSpPr>
          <p:nvPr/>
        </p:nvSpPr>
        <p:spPr bwMode="auto">
          <a:xfrm>
            <a:off x="35052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65248" name="Rectangle 32"/>
          <p:cNvSpPr>
            <a:spLocks noChangeArrowheads="1"/>
          </p:cNvSpPr>
          <p:nvPr/>
        </p:nvSpPr>
        <p:spPr bwMode="auto">
          <a:xfrm>
            <a:off x="43053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=</a:t>
            </a:r>
          </a:p>
        </p:txBody>
      </p:sp>
      <p:sp>
        <p:nvSpPr>
          <p:cNvPr id="265249" name="Rectangle 33"/>
          <p:cNvSpPr>
            <a:spLocks noChangeArrowheads="1"/>
          </p:cNvSpPr>
          <p:nvPr/>
        </p:nvSpPr>
        <p:spPr bwMode="auto">
          <a:xfrm>
            <a:off x="5105400" y="5715000"/>
            <a:ext cx="685800" cy="381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0</a:t>
            </a:r>
          </a:p>
        </p:txBody>
      </p:sp>
      <p:cxnSp>
        <p:nvCxnSpPr>
          <p:cNvPr id="265250" name="AutoShape 34"/>
          <p:cNvCxnSpPr>
            <a:cxnSpLocks noChangeShapeType="1"/>
            <a:stCxn id="265243" idx="2"/>
            <a:endCxn id="265244" idx="0"/>
          </p:cNvCxnSpPr>
          <p:nvPr/>
        </p:nvCxnSpPr>
        <p:spPr bwMode="auto">
          <a:xfrm flipH="1">
            <a:off x="3771900" y="4660900"/>
            <a:ext cx="838200" cy="368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1" name="AutoShape 35"/>
          <p:cNvCxnSpPr>
            <a:cxnSpLocks noChangeShapeType="1"/>
            <a:stCxn id="265243" idx="2"/>
            <a:endCxn id="265246" idx="0"/>
          </p:cNvCxnSpPr>
          <p:nvPr/>
        </p:nvCxnSpPr>
        <p:spPr bwMode="auto">
          <a:xfrm>
            <a:off x="4610100" y="4660900"/>
            <a:ext cx="41910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2" name="AutoShape 36"/>
          <p:cNvCxnSpPr>
            <a:cxnSpLocks noChangeShapeType="1"/>
            <a:stCxn id="265246" idx="2"/>
            <a:endCxn id="265247" idx="0"/>
          </p:cNvCxnSpPr>
          <p:nvPr/>
        </p:nvCxnSpPr>
        <p:spPr bwMode="auto">
          <a:xfrm flipH="1">
            <a:off x="3848100" y="5448300"/>
            <a:ext cx="1181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3" name="AutoShape 37"/>
          <p:cNvCxnSpPr>
            <a:cxnSpLocks noChangeShapeType="1"/>
            <a:stCxn id="265246" idx="2"/>
            <a:endCxn id="265248" idx="0"/>
          </p:cNvCxnSpPr>
          <p:nvPr/>
        </p:nvCxnSpPr>
        <p:spPr bwMode="auto">
          <a:xfrm flipH="1">
            <a:off x="4648200" y="5448300"/>
            <a:ext cx="3810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5254" name="AutoShape 38"/>
          <p:cNvCxnSpPr>
            <a:cxnSpLocks noChangeShapeType="1"/>
            <a:stCxn id="265246" idx="2"/>
            <a:endCxn id="265249" idx="0"/>
          </p:cNvCxnSpPr>
          <p:nvPr/>
        </p:nvCxnSpPr>
        <p:spPr bwMode="auto">
          <a:xfrm>
            <a:off x="5029200" y="5448300"/>
            <a:ext cx="419100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65282" name="Group 66"/>
          <p:cNvGraphicFramePr>
            <a:graphicFrameLocks noGrp="1"/>
          </p:cNvGraphicFramePr>
          <p:nvPr/>
        </p:nvGraphicFramePr>
        <p:xfrm>
          <a:off x="6400800" y="4573588"/>
          <a:ext cx="2209800" cy="1217612"/>
        </p:xfrm>
        <a:graphic>
          <a:graphicData uri="http://schemas.openxmlformats.org/drawingml/2006/table">
            <a:tbl>
              <a:tblPr/>
              <a:tblGrid>
                <a:gridCol w="736600"/>
                <a:gridCol w="787400"/>
                <a:gridCol w="685800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4080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65283" name="AutoShape 6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5284" name="AutoShape 6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4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245787" name="Picture 2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8" name="AutoShape 28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45789" name="Text Box 29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245790" name="Text Box 30"/>
          <p:cNvSpPr txBox="1">
            <a:spLocks noChangeArrowheads="1"/>
          </p:cNvSpPr>
          <p:nvPr/>
        </p:nvSpPr>
        <p:spPr bwMode="auto">
          <a:xfrm>
            <a:off x="609600" y="2667000"/>
            <a:ext cx="7943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Handles 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input stream, syntactic 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and</a:t>
            </a:r>
            <a:r>
              <a:rPr lang="en-US" i="1">
                <a:solidFill>
                  <a:srgbClr val="800000"/>
                </a:solidFill>
                <a:latin typeface="Arial" panose="020B0604020202020204" pitchFamily="34" charset="0"/>
              </a:rPr>
              <a:t> semantic</a:t>
            </a:r>
            <a:r>
              <a:rPr lang="en-US">
                <a:solidFill>
                  <a:srgbClr val="800000"/>
                </a:solidFill>
                <a:latin typeface="Arial" panose="020B0604020202020204" pitchFamily="34" charset="0"/>
              </a:rPr>
              <a:t> ambiguities</a:t>
            </a:r>
          </a:p>
        </p:txBody>
      </p:sp>
      <p:sp>
        <p:nvSpPr>
          <p:cNvPr id="245793" name="Rectangle 33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rgbClr val="FFB0B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Lexical</a:t>
            </a:r>
            <a:br>
              <a:rPr lang="en-US" sz="3600"/>
            </a:br>
            <a:r>
              <a:rPr lang="en-US" sz="3600"/>
              <a:t>Analysis</a:t>
            </a:r>
          </a:p>
        </p:txBody>
      </p:sp>
      <p:sp>
        <p:nvSpPr>
          <p:cNvPr id="245794" name="Rectangle 34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FOR</a:t>
            </a:r>
          </a:p>
        </p:txBody>
      </p:sp>
      <p:sp>
        <p:nvSpPr>
          <p:cNvPr id="245795" name="Rectangle 35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</a:t>
            </a:r>
          </a:p>
        </p:txBody>
      </p:sp>
      <p:sp>
        <p:nvSpPr>
          <p:cNvPr id="245796" name="Rectangle 36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245797" name="Rectangle 37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245798" name="AutoShape 38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245799" name="Rectangle 39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245800" name="AutoShape 40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01" name="Rectangle 41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245802" name="Rectangle 42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03" name="Rectangle 43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04" name="AutoShape 44"/>
          <p:cNvCxnSpPr>
            <a:cxnSpLocks noChangeShapeType="1"/>
            <a:stCxn id="245798" idx="2"/>
            <a:endCxn id="245799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5" name="AutoShape 45"/>
          <p:cNvCxnSpPr>
            <a:cxnSpLocks noChangeShapeType="1"/>
            <a:stCxn id="245798" idx="2"/>
            <a:endCxn id="245800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6" name="AutoShape 46"/>
          <p:cNvCxnSpPr>
            <a:cxnSpLocks noChangeShapeType="1"/>
            <a:stCxn id="245800" idx="2"/>
            <a:endCxn id="245801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7" name="AutoShape 47"/>
          <p:cNvCxnSpPr>
            <a:cxnSpLocks noChangeShapeType="1"/>
            <a:stCxn id="245800" idx="2"/>
            <a:endCxn id="245802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08" name="AutoShape 48"/>
          <p:cNvCxnSpPr>
            <a:cxnSpLocks noChangeShapeType="1"/>
            <a:stCxn id="245800" idx="2"/>
            <a:endCxn id="245803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45850" name="Group 90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245823" name="AutoShape 63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4" name="AutoShape 64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825" name="Group 65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245826" name="Rectangle 66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245827" name="Rectangle 67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EYE</a:t>
              </a:r>
            </a:p>
          </p:txBody>
        </p:sp>
      </p:grpSp>
      <p:sp>
        <p:nvSpPr>
          <p:cNvPr id="245828" name="AutoShape 68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245829" name="AutoShape 69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245830" name="Rectangle 70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245831" name="Rectangle 71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245832" name="AutoShape 72"/>
          <p:cNvCxnSpPr>
            <a:cxnSpLocks noChangeShapeType="1"/>
            <a:stCxn id="245829" idx="2"/>
            <a:endCxn id="245828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3" name="AutoShape 73"/>
          <p:cNvCxnSpPr>
            <a:cxnSpLocks noChangeShapeType="1"/>
            <a:stCxn id="245829" idx="2"/>
            <a:endCxn id="245830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4" name="AutoShape 74"/>
          <p:cNvCxnSpPr>
            <a:cxnSpLocks noChangeShapeType="1"/>
            <a:stCxn id="245829" idx="2"/>
            <a:endCxn id="245831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36" name="AutoShape 76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245837" name="AutoShape 77"/>
          <p:cNvCxnSpPr>
            <a:cxnSpLocks noChangeShapeType="1"/>
            <a:stCxn id="245836" idx="1"/>
            <a:endCxn id="245798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38" name="AutoShape 78"/>
          <p:cNvCxnSpPr>
            <a:cxnSpLocks noChangeShapeType="1"/>
            <a:stCxn id="245836" idx="1"/>
            <a:endCxn id="245829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51" name="Text Box 9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25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5852" name="Text Box 9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25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Scan Input Stream</a:t>
            </a:r>
          </a:p>
        </p:txBody>
      </p:sp>
      <p:pic>
        <p:nvPicPr>
          <p:cNvPr id="27341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41525"/>
            <a:ext cx="1906588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15" name="Text Box 7"/>
          <p:cNvSpPr txBox="1">
            <a:spLocks noChangeArrowheads="1"/>
          </p:cNvSpPr>
          <p:nvPr/>
        </p:nvSpPr>
        <p:spPr bwMode="auto">
          <a:xfrm>
            <a:off x="1036638" y="4937125"/>
            <a:ext cx="150177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Commercial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Speech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Recognizer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16" name="AutoShape 8"/>
          <p:cNvSpPr>
            <a:spLocks noChangeArrowheads="1"/>
          </p:cNvSpPr>
          <p:nvPr/>
        </p:nvSpPr>
        <p:spPr bwMode="auto">
          <a:xfrm rot="14885" flipH="1">
            <a:off x="27432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3418" name="Text Box 10"/>
          <p:cNvSpPr txBox="1">
            <a:spLocks noChangeArrowheads="1"/>
          </p:cNvSpPr>
          <p:nvPr/>
        </p:nvSpPr>
        <p:spPr bwMode="auto">
          <a:xfrm>
            <a:off x="3886200" y="4098925"/>
            <a:ext cx="15557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Homophone</a:t>
            </a:r>
          </a:p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Dictionary</a:t>
            </a:r>
            <a:endParaRPr lang="en-US">
              <a:latin typeface="Arial" panose="020B0604020202020204" pitchFamily="34" charset="0"/>
            </a:endParaRPr>
          </a:p>
        </p:txBody>
      </p:sp>
      <p:pic>
        <p:nvPicPr>
          <p:cNvPr id="273419" name="Picture 1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971800"/>
            <a:ext cx="16764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3423" name="Text Box 15"/>
          <p:cNvSpPr txBox="1">
            <a:spLocks noChangeArrowheads="1"/>
          </p:cNvSpPr>
          <p:nvPr/>
        </p:nvSpPr>
        <p:spPr bwMode="auto">
          <a:xfrm>
            <a:off x="6919913" y="4267200"/>
            <a:ext cx="10810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Lexical</a:t>
            </a:r>
            <a:b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</a:br>
            <a:r>
              <a:rPr lang="en-US" sz="2000" b="1">
                <a:solidFill>
                  <a:srgbClr val="187534"/>
                </a:solidFill>
                <a:latin typeface="Garamond" panose="02020404030301010803" pitchFamily="18" charset="0"/>
              </a:rPr>
              <a:t>Analysis</a:t>
            </a:r>
            <a:endParaRPr lang="en-US">
              <a:latin typeface="Arial" panose="020B0604020202020204" pitchFamily="34" charset="0"/>
            </a:endParaRPr>
          </a:p>
        </p:txBody>
      </p:sp>
      <p:sp>
        <p:nvSpPr>
          <p:cNvPr id="273424" name="AutoShape 16"/>
          <p:cNvSpPr>
            <a:spLocks noChangeArrowheads="1"/>
          </p:cNvSpPr>
          <p:nvPr/>
        </p:nvSpPr>
        <p:spPr bwMode="auto">
          <a:xfrm rot="14885" flipH="1">
            <a:off x="5715000" y="3352800"/>
            <a:ext cx="762000" cy="304800"/>
          </a:xfrm>
          <a:prstGeom prst="leftArrow">
            <a:avLst>
              <a:gd name="adj1" fmla="val 23954"/>
              <a:gd name="adj2" fmla="val 62500"/>
            </a:avLst>
          </a:prstGeom>
          <a:solidFill>
            <a:srgbClr val="A0D1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73425" name="Picture 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819400"/>
            <a:ext cx="120650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 sz="3600"/>
              <a:t>Homophones Cause Ambiguities</a:t>
            </a:r>
            <a:endParaRPr lang="en-US"/>
          </a:p>
        </p:txBody>
      </p:sp>
      <p:sp>
        <p:nvSpPr>
          <p:cNvPr id="781315" name="Rectangle 3"/>
          <p:cNvSpPr>
            <a:spLocks noChangeArrowheads="1"/>
          </p:cNvSpPr>
          <p:nvPr/>
        </p:nvSpPr>
        <p:spPr bwMode="auto">
          <a:xfrm>
            <a:off x="2590800" y="2360613"/>
            <a:ext cx="9159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for</a:t>
            </a:r>
          </a:p>
        </p:txBody>
      </p:sp>
      <p:sp>
        <p:nvSpPr>
          <p:cNvPr id="781316" name="Text Box 4"/>
          <p:cNvSpPr txBox="1">
            <a:spLocks noChangeArrowheads="1"/>
          </p:cNvSpPr>
          <p:nvPr/>
        </p:nvSpPr>
        <p:spPr bwMode="auto">
          <a:xfrm>
            <a:off x="3933825" y="2360613"/>
            <a:ext cx="4286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781317" name="Text Box 5"/>
          <p:cNvSpPr txBox="1">
            <a:spLocks noChangeArrowheads="1"/>
          </p:cNvSpPr>
          <p:nvPr/>
        </p:nvSpPr>
        <p:spPr bwMode="auto">
          <a:xfrm>
            <a:off x="4905375" y="2360613"/>
            <a:ext cx="1647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equals</a:t>
            </a:r>
          </a:p>
        </p:txBody>
      </p:sp>
      <p:sp>
        <p:nvSpPr>
          <p:cNvPr id="781318" name="Rectangle 6"/>
          <p:cNvSpPr>
            <a:spLocks noChangeArrowheads="1"/>
          </p:cNvSpPr>
          <p:nvPr/>
        </p:nvSpPr>
        <p:spPr bwMode="auto">
          <a:xfrm>
            <a:off x="2514600" y="2349500"/>
            <a:ext cx="4114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81319" name="Group 7"/>
          <p:cNvGrpSpPr>
            <a:grpSpLocks/>
          </p:cNvGrpSpPr>
          <p:nvPr/>
        </p:nvGrpSpPr>
        <p:grpSpPr bwMode="auto">
          <a:xfrm>
            <a:off x="609600" y="4648200"/>
            <a:ext cx="8018463" cy="1752600"/>
            <a:chOff x="384" y="2928"/>
            <a:chExt cx="5051" cy="1104"/>
          </a:xfrm>
        </p:grpSpPr>
        <p:grpSp>
          <p:nvGrpSpPr>
            <p:cNvPr id="781320" name="Group 8"/>
            <p:cNvGrpSpPr>
              <a:grpSpLocks/>
            </p:cNvGrpSpPr>
            <p:nvPr/>
          </p:nvGrpSpPr>
          <p:grpSpPr bwMode="auto">
            <a:xfrm>
              <a:off x="384" y="3408"/>
              <a:ext cx="5051" cy="624"/>
              <a:chOff x="384" y="3408"/>
              <a:chExt cx="5051" cy="624"/>
            </a:xfrm>
          </p:grpSpPr>
          <p:sp>
            <p:nvSpPr>
              <p:cNvPr id="781321" name="Text Box 9"/>
              <p:cNvSpPr txBox="1">
                <a:spLocks noChangeArrowheads="1"/>
              </p:cNvSpPr>
              <p:nvPr/>
            </p:nvSpPr>
            <p:spPr bwMode="auto">
              <a:xfrm>
                <a:off x="396" y="3408"/>
                <a:ext cx="9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 i =</a:t>
                </a:r>
              </a:p>
            </p:txBody>
          </p:sp>
          <p:sp>
            <p:nvSpPr>
              <p:cNvPr id="781322" name="Text Box 10"/>
              <p:cNvSpPr txBox="1">
                <a:spLocks noChangeArrowheads="1"/>
              </p:cNvSpPr>
              <p:nvPr/>
            </p:nvSpPr>
            <p:spPr bwMode="auto">
              <a:xfrm>
                <a:off x="384" y="3744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4 i equals</a:t>
                </a:r>
              </a:p>
            </p:txBody>
          </p:sp>
          <p:sp>
            <p:nvSpPr>
              <p:cNvPr id="781323" name="Text Box 11"/>
              <p:cNvSpPr txBox="1">
                <a:spLocks noChangeArrowheads="1"/>
              </p:cNvSpPr>
              <p:nvPr/>
            </p:nvSpPr>
            <p:spPr bwMode="auto">
              <a:xfrm>
                <a:off x="1968" y="3408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foreeye ==</a:t>
                </a:r>
              </a:p>
            </p:txBody>
          </p:sp>
          <p:sp>
            <p:nvSpPr>
              <p:cNvPr id="781324" name="Text Box 12"/>
              <p:cNvSpPr txBox="1">
                <a:spLocks noChangeArrowheads="1"/>
              </p:cNvSpPr>
              <p:nvPr/>
            </p:nvSpPr>
            <p:spPr bwMode="auto">
              <a:xfrm>
                <a:off x="1968" y="3744"/>
                <a:ext cx="17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fore ayeequals</a:t>
                </a:r>
              </a:p>
            </p:txBody>
          </p:sp>
          <p:sp>
            <p:nvSpPr>
              <p:cNvPr id="781325" name="Text Box 13"/>
              <p:cNvSpPr txBox="1">
                <a:spLocks noChangeArrowheads="1"/>
              </p:cNvSpPr>
              <p:nvPr/>
            </p:nvSpPr>
            <p:spPr bwMode="auto">
              <a:xfrm>
                <a:off x="3821" y="3744"/>
                <a:ext cx="161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foureyeequals</a:t>
                </a:r>
              </a:p>
            </p:txBody>
          </p:sp>
          <p:sp>
            <p:nvSpPr>
              <p:cNvPr id="781326" name="Text Box 14"/>
              <p:cNvSpPr txBox="1">
                <a:spLocks noChangeArrowheads="1"/>
              </p:cNvSpPr>
              <p:nvPr/>
            </p:nvSpPr>
            <p:spPr bwMode="auto">
              <a:xfrm>
                <a:off x="3801" y="3408"/>
                <a:ext cx="12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>
                    <a:solidFill>
                      <a:srgbClr val="C00B15"/>
                    </a:solidFill>
                    <a:latin typeface="Courier New" panose="02070309020205020404" pitchFamily="49" charset="0"/>
                  </a:rPr>
                  <a:t>foriequals</a:t>
                </a:r>
              </a:p>
            </p:txBody>
          </p:sp>
        </p:grpSp>
        <p:sp>
          <p:nvSpPr>
            <p:cNvPr id="781327" name="Text Box 15"/>
            <p:cNvSpPr txBox="1">
              <a:spLocks noChangeArrowheads="1"/>
            </p:cNvSpPr>
            <p:nvPr/>
          </p:nvSpPr>
          <p:spPr bwMode="auto">
            <a:xfrm>
              <a:off x="804" y="2928"/>
              <a:ext cx="379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3200"/>
                <a:t>Concatenated words cause them too</a:t>
              </a:r>
            </a:p>
          </p:txBody>
        </p:sp>
      </p:grpSp>
      <p:grpSp>
        <p:nvGrpSpPr>
          <p:cNvPr id="781328" name="Group 16"/>
          <p:cNvGrpSpPr>
            <a:grpSpLocks/>
          </p:cNvGrpSpPr>
          <p:nvPr/>
        </p:nvGrpSpPr>
        <p:grpSpPr bwMode="auto">
          <a:xfrm>
            <a:off x="2514600" y="1739900"/>
            <a:ext cx="4114800" cy="2374900"/>
            <a:chOff x="1584" y="1096"/>
            <a:chExt cx="2592" cy="1496"/>
          </a:xfrm>
        </p:grpSpPr>
        <p:sp>
          <p:nvSpPr>
            <p:cNvPr id="781329" name="Rectangle 17"/>
            <p:cNvSpPr>
              <a:spLocks noChangeArrowheads="1"/>
            </p:cNvSpPr>
            <p:nvPr/>
          </p:nvSpPr>
          <p:spPr bwMode="auto">
            <a:xfrm>
              <a:off x="1584" y="1480"/>
              <a:ext cx="1488" cy="72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81330" name="Group 18"/>
            <p:cNvGrpSpPr>
              <a:grpSpLocks/>
            </p:cNvGrpSpPr>
            <p:nvPr/>
          </p:nvGrpSpPr>
          <p:grpSpPr bwMode="auto">
            <a:xfrm>
              <a:off x="1584" y="1096"/>
              <a:ext cx="2592" cy="1496"/>
              <a:chOff x="1584" y="1096"/>
              <a:chExt cx="2592" cy="1496"/>
            </a:xfrm>
          </p:grpSpPr>
          <p:grpSp>
            <p:nvGrpSpPr>
              <p:cNvPr id="781331" name="Group 19"/>
              <p:cNvGrpSpPr>
                <a:grpSpLocks/>
              </p:cNvGrpSpPr>
              <p:nvPr/>
            </p:nvGrpSpPr>
            <p:grpSpPr bwMode="auto">
              <a:xfrm>
                <a:off x="1584" y="1096"/>
                <a:ext cx="2592" cy="1496"/>
                <a:chOff x="1584" y="1096"/>
                <a:chExt cx="2592" cy="1496"/>
              </a:xfrm>
            </p:grpSpPr>
            <p:sp>
              <p:nvSpPr>
                <p:cNvPr id="781332" name="Rectangle 20"/>
                <p:cNvSpPr>
                  <a:spLocks noChangeArrowheads="1"/>
                </p:cNvSpPr>
                <p:nvPr/>
              </p:nvSpPr>
              <p:spPr bwMode="auto">
                <a:xfrm>
                  <a:off x="2448" y="2200"/>
                  <a:ext cx="624" cy="38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33" name="Rectangle 21"/>
                <p:cNvSpPr>
                  <a:spLocks noChangeArrowheads="1"/>
                </p:cNvSpPr>
                <p:nvPr/>
              </p:nvSpPr>
              <p:spPr bwMode="auto">
                <a:xfrm>
                  <a:off x="1584" y="1096"/>
                  <a:ext cx="864" cy="1488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34" name="Rectangle 22"/>
                <p:cNvSpPr>
                  <a:spLocks noChangeArrowheads="1"/>
                </p:cNvSpPr>
                <p:nvPr/>
              </p:nvSpPr>
              <p:spPr bwMode="auto">
                <a:xfrm>
                  <a:off x="3072" y="1863"/>
                  <a:ext cx="1104" cy="33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1335" name="Rectangle 23"/>
                <p:cNvSpPr>
                  <a:spLocks noChangeArrowheads="1"/>
                </p:cNvSpPr>
                <p:nvPr/>
              </p:nvSpPr>
              <p:spPr bwMode="auto">
                <a:xfrm>
                  <a:off x="3072" y="2205"/>
                  <a:ext cx="1104" cy="38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1336" name="Group 24"/>
              <p:cNvGrpSpPr>
                <a:grpSpLocks/>
              </p:cNvGrpSpPr>
              <p:nvPr/>
            </p:nvGrpSpPr>
            <p:grpSpPr bwMode="auto">
              <a:xfrm>
                <a:off x="1632" y="1130"/>
                <a:ext cx="2190" cy="1462"/>
                <a:chOff x="1632" y="1130"/>
                <a:chExt cx="2190" cy="1462"/>
              </a:xfrm>
            </p:grpSpPr>
            <p:sp>
              <p:nvSpPr>
                <p:cNvPr id="781337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632" y="1130"/>
                  <a:ext cx="27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4</a:t>
                  </a:r>
                </a:p>
              </p:txBody>
            </p:sp>
            <p:sp>
              <p:nvSpPr>
                <p:cNvPr id="78133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632" y="1848"/>
                  <a:ext cx="73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fore</a:t>
                  </a:r>
                </a:p>
              </p:txBody>
            </p:sp>
            <p:sp>
              <p:nvSpPr>
                <p:cNvPr id="78133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632" y="2227"/>
                  <a:ext cx="731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four</a:t>
                  </a:r>
                </a:p>
              </p:txBody>
            </p:sp>
            <p:sp>
              <p:nvSpPr>
                <p:cNvPr id="781340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478" y="1846"/>
                  <a:ext cx="57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eye</a:t>
                  </a:r>
                </a:p>
              </p:txBody>
            </p:sp>
            <p:sp>
              <p:nvSpPr>
                <p:cNvPr id="781341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478" y="2227"/>
                  <a:ext cx="577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aye</a:t>
                  </a:r>
                </a:p>
              </p:txBody>
            </p:sp>
            <p:sp>
              <p:nvSpPr>
                <p:cNvPr id="78134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465" y="1851"/>
                  <a:ext cx="270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=</a:t>
                  </a:r>
                </a:p>
              </p:txBody>
            </p:sp>
            <p:sp>
              <p:nvSpPr>
                <p:cNvPr id="78134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399" y="2227"/>
                  <a:ext cx="423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sz="32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anose="02070309020205020404" pitchFamily="49" charset="0"/>
                    </a:rPr>
                    <a:t>==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Motivation</a:t>
            </a:r>
            <a:endParaRPr lang="en-US"/>
          </a:p>
        </p:txBody>
      </p:sp>
      <p:sp>
        <p:nvSpPr>
          <p:cNvPr id="67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743200"/>
            <a:ext cx="7772400" cy="3657600"/>
          </a:xfrm>
        </p:spPr>
        <p:txBody>
          <a:bodyPr/>
          <a:lstStyle/>
          <a:p>
            <a:r>
              <a:rPr lang="en-US" sz="2800"/>
              <a:t>Programmers conventionally use keyboard</a:t>
            </a:r>
          </a:p>
          <a:p>
            <a:pPr lvl="1"/>
            <a:r>
              <a:rPr lang="en-US" sz="2400"/>
              <a:t>Long hours at keyboard leads to higher risk of RSI</a:t>
            </a:r>
          </a:p>
          <a:p>
            <a:r>
              <a:rPr lang="en-US" sz="2800"/>
              <a:t>Can speech-based programming be an alternative?</a:t>
            </a:r>
          </a:p>
          <a:p>
            <a:r>
              <a:rPr lang="en-US" sz="2800"/>
              <a:t>Combines an unambiguous domain (programming) with an inherently ambiguous input modality (speech)</a:t>
            </a:r>
          </a:p>
          <a:p>
            <a:pPr lvl="1"/>
            <a:r>
              <a:rPr lang="en-US" sz="2400"/>
              <a:t>Great for exploring ambiguity handling in a new context</a:t>
            </a:r>
          </a:p>
        </p:txBody>
      </p:sp>
      <p:grpSp>
        <p:nvGrpSpPr>
          <p:cNvPr id="670730" name="Group 10"/>
          <p:cNvGrpSpPr>
            <a:grpSpLocks/>
          </p:cNvGrpSpPr>
          <p:nvPr/>
        </p:nvGrpSpPr>
        <p:grpSpPr bwMode="auto">
          <a:xfrm>
            <a:off x="1295400" y="1143000"/>
            <a:ext cx="6705600" cy="1450975"/>
            <a:chOff x="816" y="720"/>
            <a:chExt cx="4224" cy="914"/>
          </a:xfrm>
        </p:grpSpPr>
        <p:pic>
          <p:nvPicPr>
            <p:cNvPr id="670731" name="Picture 11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720"/>
              <a:ext cx="1176" cy="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0732" name="Rectangle 12" descr="Rectangle: Click to edit Master text styles&#10;Second level&#10;Third level&#10;Fourth level&#10;Fifth level"/>
            <p:cNvSpPr>
              <a:spLocks noChangeArrowheads="1"/>
            </p:cNvSpPr>
            <p:nvPr/>
          </p:nvSpPr>
          <p:spPr bwMode="auto">
            <a:xfrm>
              <a:off x="2412" y="816"/>
              <a:ext cx="2628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rgbClr val="004080"/>
                  </a:solidFill>
                  <a:latin typeface="Times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rgbClr val="004080"/>
                  </a:solidFill>
                  <a:latin typeface="Times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rgbClr val="004080"/>
                  </a:solidFill>
                  <a:latin typeface="Times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rgbClr val="004080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while (counter &lt; limit) {</a:t>
              </a: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   </a:t>
              </a:r>
              <a:r>
                <a:rPr lang="en-US" sz="1800" b="1">
                  <a:latin typeface="Courier New" panose="02070309020205020404" pitchFamily="49" charset="0"/>
                  <a:sym typeface="Zapf Dingbats" pitchFamily="-125" charset="2"/>
                </a:rPr>
                <a:t></a:t>
              </a:r>
              <a:endParaRPr lang="en-US" sz="1800" b="1">
                <a:latin typeface="Courier New" panose="02070309020205020404" pitchFamily="49" charset="0"/>
              </a:endParaRPr>
            </a:p>
            <a:p>
              <a:pPr eaLnBrk="1" hangingPunct="1">
                <a:buFontTx/>
                <a:buNone/>
              </a:pPr>
              <a:r>
                <a:rPr lang="en-US" sz="1800" b="1">
                  <a:latin typeface="Courier New" panose="02070309020205020404" pitchFamily="49" charset="0"/>
                </a:rPr>
                <a:t>}</a:t>
              </a:r>
            </a:p>
          </p:txBody>
        </p:sp>
        <p:sp>
          <p:nvSpPr>
            <p:cNvPr id="670733" name="Rectangle 13"/>
            <p:cNvSpPr>
              <a:spLocks noChangeArrowheads="1"/>
            </p:cNvSpPr>
            <p:nvPr/>
          </p:nvSpPr>
          <p:spPr bwMode="auto">
            <a:xfrm>
              <a:off x="2364" y="768"/>
              <a:ext cx="2628" cy="7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7464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6500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746501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746502" name="Rectangle 6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746503" name="Rectangle 7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746504" name="Rectangle 8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746505" name="Rectangle 9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rgbClr val="66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XGLR</a:t>
            </a:r>
            <a:br>
              <a:rPr lang="en-US" sz="3600"/>
            </a:br>
            <a:r>
              <a:rPr lang="en-US" sz="3600"/>
              <a:t>Ambiguous</a:t>
            </a:r>
            <a:br>
              <a:rPr lang="en-US" sz="3600"/>
            </a:br>
            <a:r>
              <a:rPr lang="en-US" sz="3600"/>
              <a:t>Parsing</a:t>
            </a:r>
          </a:p>
        </p:txBody>
      </p:sp>
      <p:sp>
        <p:nvSpPr>
          <p:cNvPr id="746506" name="Rectangle 10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Semantic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Ambiguity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Resolution</a:t>
            </a:r>
          </a:p>
        </p:txBody>
      </p:sp>
      <p:sp>
        <p:nvSpPr>
          <p:cNvPr id="746507" name="AutoShape 11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 Loop</a:t>
            </a:r>
          </a:p>
        </p:txBody>
      </p:sp>
      <p:sp>
        <p:nvSpPr>
          <p:cNvPr id="746508" name="Rectangle 12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FOR</a:t>
            </a:r>
          </a:p>
        </p:txBody>
      </p:sp>
      <p:sp>
        <p:nvSpPr>
          <p:cNvPr id="746509" name="AutoShape 13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746510" name="Rectangle 14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</a:t>
            </a:r>
          </a:p>
        </p:txBody>
      </p:sp>
      <p:sp>
        <p:nvSpPr>
          <p:cNvPr id="746511" name="Rectangle 15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746512" name="Rectangle 16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746513" name="AutoShape 17"/>
          <p:cNvCxnSpPr>
            <a:cxnSpLocks noChangeShapeType="1"/>
            <a:stCxn id="746507" idx="2"/>
            <a:endCxn id="746508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4" name="AutoShape 18"/>
          <p:cNvCxnSpPr>
            <a:cxnSpLocks noChangeShapeType="1"/>
            <a:stCxn id="746507" idx="2"/>
            <a:endCxn id="746509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5" name="AutoShape 19"/>
          <p:cNvCxnSpPr>
            <a:cxnSpLocks noChangeShapeType="1"/>
            <a:stCxn id="746509" idx="2"/>
            <a:endCxn id="746510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6" name="AutoShape 20"/>
          <p:cNvCxnSpPr>
            <a:cxnSpLocks noChangeShapeType="1"/>
            <a:stCxn id="746509" idx="2"/>
            <a:endCxn id="746511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17" name="AutoShape 21"/>
          <p:cNvCxnSpPr>
            <a:cxnSpLocks noChangeShapeType="1"/>
            <a:stCxn id="746509" idx="2"/>
            <a:endCxn id="746512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746518" name="Group 22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  <p:sp>
        <p:nvSpPr>
          <p:cNvPr id="746532" name="AutoShape 36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6533" name="AutoShape 37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AEAAF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46534" name="Group 38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746535" name="Rectangle 39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746536" name="Rectangle 40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746537" name="AutoShape 41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/>
              <a:t>FOUREYE</a:t>
            </a:r>
          </a:p>
        </p:txBody>
      </p:sp>
      <p:sp>
        <p:nvSpPr>
          <p:cNvPr id="746538" name="AutoShape 42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rgbClr val="CCFF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Assign Expr</a:t>
            </a:r>
          </a:p>
        </p:txBody>
      </p:sp>
      <p:sp>
        <p:nvSpPr>
          <p:cNvPr id="746539" name="Rectangle 43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=</a:t>
            </a:r>
          </a:p>
        </p:txBody>
      </p:sp>
      <p:sp>
        <p:nvSpPr>
          <p:cNvPr id="746540" name="Rectangle 44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rgbClr val="CC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0</a:t>
            </a:r>
          </a:p>
        </p:txBody>
      </p:sp>
      <p:cxnSp>
        <p:nvCxnSpPr>
          <p:cNvPr id="746541" name="AutoShape 45"/>
          <p:cNvCxnSpPr>
            <a:cxnSpLocks noChangeShapeType="1"/>
            <a:stCxn id="746538" idx="2"/>
            <a:endCxn id="746537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2" name="AutoShape 46"/>
          <p:cNvCxnSpPr>
            <a:cxnSpLocks noChangeShapeType="1"/>
            <a:stCxn id="746538" idx="2"/>
            <a:endCxn id="746539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3" name="AutoShape 47"/>
          <p:cNvCxnSpPr>
            <a:cxnSpLocks noChangeShapeType="1"/>
            <a:stCxn id="746538" idx="2"/>
            <a:endCxn id="746540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6544" name="AutoShape 48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E4A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Ambig Stmt</a:t>
            </a:r>
          </a:p>
        </p:txBody>
      </p:sp>
      <p:cxnSp>
        <p:nvCxnSpPr>
          <p:cNvPr id="746545" name="AutoShape 49"/>
          <p:cNvCxnSpPr>
            <a:cxnSpLocks noChangeShapeType="1"/>
            <a:stCxn id="746544" idx="1"/>
            <a:endCxn id="746507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6546" name="AutoShape 50"/>
          <p:cNvCxnSpPr>
            <a:cxnSpLocks noChangeShapeType="1"/>
            <a:stCxn id="746544" idx="1"/>
            <a:endCxn id="746538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6547" name="Text Box 51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25" charset="2"/>
              </a:rPr>
              <a:t>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46548" name="Text Box 52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sym typeface="Monotype Sorts" pitchFamily="-125" charset="2"/>
              </a:rPr>
              <a:t>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380938" name="Rectangle 1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380939" name="Oval 1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  <a:endParaRPr lang="en-US"/>
          </a:p>
        </p:txBody>
      </p:sp>
      <p:grpSp>
        <p:nvGrpSpPr>
          <p:cNvPr id="380940" name="Group 12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380941" name="Rectangle 13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380942" name="Oval 14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53" name="Group 25"/>
          <p:cNvGrpSpPr>
            <a:grpSpLocks/>
          </p:cNvGrpSpPr>
          <p:nvPr/>
        </p:nvGrpSpPr>
        <p:grpSpPr bwMode="auto">
          <a:xfrm>
            <a:off x="3200400" y="5715000"/>
            <a:ext cx="914400" cy="533400"/>
            <a:chOff x="1872" y="3504"/>
            <a:chExt cx="576" cy="336"/>
          </a:xfrm>
        </p:grpSpPr>
        <p:sp>
          <p:nvSpPr>
            <p:cNvPr id="380945" name="Rectangle 17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46" name="Oval 18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4" name="Group 36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380951" name="AutoShape 2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49" name="Oval 21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55" name="Group 27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380956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380957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380965" name="Group 37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380959" name="AutoShape 31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960" name="Oval 32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380961" name="Group 33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380962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380963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02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320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320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320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320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320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320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0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321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2" name="Group 12"/>
          <p:cNvGrpSpPr>
            <a:grpSpLocks/>
          </p:cNvGrpSpPr>
          <p:nvPr/>
        </p:nvGrpSpPr>
        <p:grpSpPr bwMode="auto">
          <a:xfrm>
            <a:off x="4038600" y="5562600"/>
            <a:ext cx="838200" cy="1143000"/>
            <a:chOff x="2248" y="3264"/>
            <a:chExt cx="528" cy="720"/>
          </a:xfrm>
        </p:grpSpPr>
        <p:sp>
          <p:nvSpPr>
            <p:cNvPr id="56321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1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15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321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321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3218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321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322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322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322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322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250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5251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5252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5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5254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525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525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57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5258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59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0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5261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2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3" name="Group 15"/>
          <p:cNvGrpSpPr>
            <a:grpSpLocks/>
          </p:cNvGrpSpPr>
          <p:nvPr/>
        </p:nvGrpSpPr>
        <p:grpSpPr bwMode="auto">
          <a:xfrm>
            <a:off x="4800600" y="5715000"/>
            <a:ext cx="914400" cy="533400"/>
            <a:chOff x="1872" y="3504"/>
            <a:chExt cx="576" cy="336"/>
          </a:xfrm>
        </p:grpSpPr>
        <p:sp>
          <p:nvSpPr>
            <p:cNvPr id="565264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5265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5266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5267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268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526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527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527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298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729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730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73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7302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730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730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5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730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0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08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730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1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731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731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7314" name="Group 18"/>
          <p:cNvGrpSpPr>
            <a:grpSpLocks/>
          </p:cNvGrpSpPr>
          <p:nvPr/>
        </p:nvGrpSpPr>
        <p:grpSpPr bwMode="auto">
          <a:xfrm>
            <a:off x="5638800" y="5562600"/>
            <a:ext cx="838200" cy="1143000"/>
            <a:chOff x="3448" y="3264"/>
            <a:chExt cx="528" cy="720"/>
          </a:xfrm>
        </p:grpSpPr>
        <p:sp>
          <p:nvSpPr>
            <p:cNvPr id="56731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731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7317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731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731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346" name="Group 2"/>
          <p:cNvGrpSpPr>
            <a:grpSpLocks/>
          </p:cNvGrpSpPr>
          <p:nvPr/>
        </p:nvGrpSpPr>
        <p:grpSpPr bwMode="auto">
          <a:xfrm>
            <a:off x="6400800" y="5715000"/>
            <a:ext cx="914400" cy="533400"/>
            <a:chOff x="3168" y="3504"/>
            <a:chExt cx="576" cy="336"/>
          </a:xfrm>
        </p:grpSpPr>
        <p:sp>
          <p:nvSpPr>
            <p:cNvPr id="56934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6934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6934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69350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6935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6935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3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6935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5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56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6935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5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59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6936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6936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69362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6936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36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69365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6936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6936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39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139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139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1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139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139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140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140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0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140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0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0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140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140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141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141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141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141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141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141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42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3443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44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3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3446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573447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3448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49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3450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1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2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3453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54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55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3456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57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58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3459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60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61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3462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3463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4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3465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3466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3467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3468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69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0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3471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2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3473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3474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3475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3476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3477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478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2354" name="Group 2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2355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56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235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12358" name="Group 6"/>
          <p:cNvGrpSpPr>
            <a:grpSpLocks/>
          </p:cNvGrpSpPr>
          <p:nvPr/>
        </p:nvGrpSpPr>
        <p:grpSpPr bwMode="auto">
          <a:xfrm>
            <a:off x="7315200" y="5715000"/>
            <a:ext cx="914400" cy="533400"/>
            <a:chOff x="4992" y="3504"/>
            <a:chExt cx="576" cy="336"/>
          </a:xfrm>
        </p:grpSpPr>
        <p:sp>
          <p:nvSpPr>
            <p:cNvPr id="612359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2360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1" name="Group 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2362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3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64" name="Group 1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2365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66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67" name="Group 1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2368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69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70" name="Group 1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2371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72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73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612374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2375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6" name="Group 2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2377" name="Rectangle 2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2378" name="Oval 2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2379" name="Group 2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2380" name="Rectangle 2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1" name="Oval 2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2" name="Group 3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2383" name="AutoShape 3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84" name="Oval 3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2385" name="Group 3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2386" name="Rectangle 3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2387" name="Oval 3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2388" name="Group 3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2389" name="AutoShape 3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2390" name="Oval 3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2391" name="AutoShape 39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2392" name="AutoShape 40"/>
          <p:cNvCxnSpPr>
            <a:cxnSpLocks noChangeShapeType="1"/>
            <a:stCxn id="612391" idx="2"/>
            <a:endCxn id="612368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3" name="AutoShape 41"/>
          <p:cNvCxnSpPr>
            <a:cxnSpLocks noChangeShapeType="1"/>
            <a:stCxn id="612391" idx="2"/>
            <a:endCxn id="612372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2394" name="AutoShape 42"/>
          <p:cNvCxnSpPr>
            <a:cxnSpLocks noChangeShapeType="1"/>
            <a:stCxn id="612391" idx="2"/>
            <a:endCxn id="61235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5494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5495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496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09" name="Group 21"/>
          <p:cNvGrpSpPr>
            <a:grpSpLocks/>
          </p:cNvGrpSpPr>
          <p:nvPr/>
        </p:nvGrpSpPr>
        <p:grpSpPr bwMode="auto">
          <a:xfrm>
            <a:off x="8229600" y="5715000"/>
            <a:ext cx="914400" cy="533400"/>
            <a:chOff x="3168" y="3504"/>
            <a:chExt cx="576" cy="336"/>
          </a:xfrm>
        </p:grpSpPr>
        <p:sp>
          <p:nvSpPr>
            <p:cNvPr id="575510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5511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1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5532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5533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34" name="Group 4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5535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36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37" name="Group 4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5538" name="Rectangle 5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39" name="Oval 5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8" name="Group 80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624" y="3504"/>
            <a:chExt cx="528" cy="720"/>
          </a:xfrm>
        </p:grpSpPr>
        <p:sp>
          <p:nvSpPr>
            <p:cNvPr id="575541" name="AutoShape 53"/>
            <p:cNvSpPr>
              <a:spLocks noChangeArrowheads="1"/>
            </p:cNvSpPr>
            <p:nvPr/>
          </p:nvSpPr>
          <p:spPr bwMode="auto">
            <a:xfrm>
              <a:off x="624" y="355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2" name="Oval 54"/>
            <p:cNvSpPr>
              <a:spLocks noChangeArrowheads="1"/>
            </p:cNvSpPr>
            <p:nvPr/>
          </p:nvSpPr>
          <p:spPr bwMode="auto">
            <a:xfrm>
              <a:off x="728" y="350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3" name="Group 5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5544" name="Rectangle 5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45" name="Oval 5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46" name="Group 5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5547" name="AutoShape 5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48" name="Oval 6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49" name="Group 61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5550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5551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5552" name="Group 64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5553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54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55" name="Group 67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5556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57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5558" name="Group 70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5559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5560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5561" name="Group 73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5562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5563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5564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5565" name="AutoShape 77"/>
          <p:cNvCxnSpPr>
            <a:cxnSpLocks noChangeShapeType="1"/>
            <a:stCxn id="575564" idx="2"/>
            <a:endCxn id="575544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6" name="AutoShape 78"/>
          <p:cNvCxnSpPr>
            <a:cxnSpLocks noChangeShapeType="1"/>
            <a:stCxn id="575564" idx="2"/>
            <a:endCxn id="575548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5567" name="AutoShape 79"/>
          <p:cNvCxnSpPr>
            <a:cxnSpLocks noChangeShapeType="1"/>
            <a:stCxn id="575564" idx="2"/>
            <a:endCxn id="575535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Programming by Voice</a:t>
            </a:r>
            <a:endParaRPr lang="en-US"/>
          </a:p>
        </p:txBody>
      </p:sp>
      <p:sp>
        <p:nvSpPr>
          <p:cNvPr id="67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9400"/>
            <a:ext cx="86868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My Goal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Find out how developers use code verbally. Use this to develop a naturally verbalizable input form.</a:t>
            </a:r>
          </a:p>
          <a:p>
            <a:pPr lvl="1">
              <a:lnSpc>
                <a:spcPct val="90000"/>
              </a:lnSpc>
            </a:pPr>
            <a:r>
              <a:rPr lang="en-US" sz="2600"/>
              <a:t>Build development environment that supports verbal authoring, navigation, modification.</a:t>
            </a:r>
          </a:p>
          <a:p>
            <a:pPr lvl="2">
              <a:lnSpc>
                <a:spcPct val="90000"/>
              </a:lnSpc>
            </a:pPr>
            <a:r>
              <a:rPr lang="en-US" sz="2200">
                <a:solidFill>
                  <a:srgbClr val="800000"/>
                </a:solidFill>
              </a:rPr>
              <a:t>Extend conventional compiler analyses to support ambiguities generated by speech.</a:t>
            </a:r>
            <a:endParaRPr lang="en-US" sz="2100"/>
          </a:p>
          <a:p>
            <a:pPr lvl="1">
              <a:lnSpc>
                <a:spcPct val="90000"/>
              </a:lnSpc>
            </a:pPr>
            <a:r>
              <a:rPr lang="en-US" sz="2600"/>
              <a:t>Learn how developers can use voice-based programming, and iterate design.</a:t>
            </a:r>
          </a:p>
        </p:txBody>
      </p:sp>
      <p:grpSp>
        <p:nvGrpSpPr>
          <p:cNvPr id="671748" name="Group 4"/>
          <p:cNvGrpSpPr>
            <a:grpSpLocks/>
          </p:cNvGrpSpPr>
          <p:nvPr/>
        </p:nvGrpSpPr>
        <p:grpSpPr bwMode="auto">
          <a:xfrm>
            <a:off x="1981200" y="1066800"/>
            <a:ext cx="5181600" cy="1722438"/>
            <a:chOff x="1392" y="624"/>
            <a:chExt cx="3264" cy="1085"/>
          </a:xfrm>
        </p:grpSpPr>
        <p:pic>
          <p:nvPicPr>
            <p:cNvPr id="671749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624"/>
              <a:ext cx="917" cy="10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1750" name="AutoShape 6"/>
            <p:cNvSpPr>
              <a:spLocks noChangeArrowheads="1"/>
            </p:cNvSpPr>
            <p:nvPr/>
          </p:nvSpPr>
          <p:spPr bwMode="auto">
            <a:xfrm>
              <a:off x="2544" y="720"/>
              <a:ext cx="2112" cy="480"/>
            </a:xfrm>
            <a:prstGeom prst="wedgeRoundRectCallout">
              <a:avLst>
                <a:gd name="adj1" fmla="val -58426"/>
                <a:gd name="adj2" fmla="val 94375"/>
                <a:gd name="adj3" fmla="val 16667"/>
              </a:avLst>
            </a:prstGeom>
            <a:solidFill>
              <a:srgbClr val="EBEBEB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while counter is less</a:t>
              </a:r>
              <a:br>
                <a:rPr lang="en-US"/>
              </a:br>
              <a:r>
                <a:rPr lang="en-US"/>
                <a:t>than limit do ...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54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7542" name="Group 6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754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4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5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755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5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79" name="Group 43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7580" name="Rectangle 44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7581" name="Oval 45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82" name="Group 46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7583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7584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5" name="Group 49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7586" name="Rectangle 50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587" name="Oval 51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588" name="Group 52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7589" name="Rectangle 53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0" name="Oval 54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1" name="Group 55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7592" name="AutoShape 56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3" name="Oval 57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594" name="Group 58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7595" name="Rectangle 59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596" name="Oval 60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597" name="Group 61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7598" name="AutoShape 62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599" name="Oval 63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0" name="Group 64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7601" name="Rectangle 65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7602" name="Oval 66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7603" name="Group 67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7604" name="Rectangle 68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05" name="Oval 69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06" name="Group 70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7607" name="AutoShape 71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08" name="Oval 72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7609" name="Group 73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7610" name="Rectangle 74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7611" name="Oval 75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7612" name="Group 76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7613" name="AutoShape 77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7614" name="Oval 78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7615" name="AutoShape 79"/>
          <p:cNvSpPr>
            <a:spLocks noChangeArrowheads="1"/>
          </p:cNvSpPr>
          <p:nvPr/>
        </p:nvSpPr>
        <p:spPr bwMode="auto">
          <a:xfrm>
            <a:off x="2638425" y="4800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7616" name="AutoShape 80"/>
          <p:cNvCxnSpPr>
            <a:cxnSpLocks noChangeShapeType="1"/>
            <a:stCxn id="577615" idx="2"/>
            <a:endCxn id="577595" idx="0"/>
          </p:cNvCxnSpPr>
          <p:nvPr/>
        </p:nvCxnSpPr>
        <p:spPr bwMode="auto">
          <a:xfrm flipH="1">
            <a:off x="2209800" y="5257800"/>
            <a:ext cx="88582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7" name="AutoShape 81"/>
          <p:cNvCxnSpPr>
            <a:cxnSpLocks noChangeShapeType="1"/>
            <a:stCxn id="577615" idx="2"/>
            <a:endCxn id="577599" idx="0"/>
          </p:cNvCxnSpPr>
          <p:nvPr/>
        </p:nvCxnSpPr>
        <p:spPr bwMode="auto">
          <a:xfrm>
            <a:off x="3095625" y="5257800"/>
            <a:ext cx="3175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7618" name="AutoShape 82"/>
          <p:cNvCxnSpPr>
            <a:cxnSpLocks noChangeShapeType="1"/>
            <a:stCxn id="577615" idx="2"/>
            <a:endCxn id="577586" idx="0"/>
          </p:cNvCxnSpPr>
          <p:nvPr/>
        </p:nvCxnSpPr>
        <p:spPr bwMode="auto">
          <a:xfrm>
            <a:off x="3095625" y="5257800"/>
            <a:ext cx="790575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958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57958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58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58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57959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57959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59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57959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59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59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57959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59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59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57960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0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0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57960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0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30" name="Group 46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579631" name="Rectangle 4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32" name="Oval 4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579633" name="AutoShape 49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9634" name="AutoShape 50"/>
          <p:cNvCxnSpPr>
            <a:cxnSpLocks noChangeShapeType="1"/>
            <a:stCxn id="579633" idx="2"/>
            <a:endCxn id="57960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5" name="AutoShape 51"/>
          <p:cNvCxnSpPr>
            <a:cxnSpLocks noChangeShapeType="1"/>
            <a:stCxn id="579633" idx="2"/>
            <a:endCxn id="57960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6" name="AutoShape 52"/>
          <p:cNvCxnSpPr>
            <a:cxnSpLocks noChangeShapeType="1"/>
            <a:stCxn id="579633" idx="2"/>
            <a:endCxn id="57958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7" name="AutoShape 53"/>
          <p:cNvCxnSpPr>
            <a:cxnSpLocks noChangeShapeType="1"/>
            <a:stCxn id="579633" idx="2"/>
            <a:endCxn id="57959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38" name="AutoShape 54"/>
          <p:cNvCxnSpPr>
            <a:cxnSpLocks noChangeShapeType="1"/>
            <a:stCxn id="579633" idx="2"/>
            <a:endCxn id="579631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79639" name="Group 55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579640" name="Rectangle 56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579641" name="Oval 57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42" name="Group 58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579643" name="Rectangle 59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579644" name="Oval 60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5" name="Group 61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579646" name="Rectangle 6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579647" name="Oval 6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579648" name="Group 64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579649" name="Rectangle 65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0" name="Oval 66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1" name="Group 67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579652" name="AutoShape 68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3" name="Oval 69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579654" name="Group 70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579655" name="Rectangle 71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79656" name="Oval 72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579657" name="Group 73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579658" name="AutoShape 74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9659" name="Oval 75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579660" name="AutoShape 76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579661" name="AutoShape 77"/>
          <p:cNvCxnSpPr>
            <a:cxnSpLocks noChangeShapeType="1"/>
            <a:stCxn id="579660" idx="2"/>
            <a:endCxn id="579655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2" name="AutoShape 78"/>
          <p:cNvCxnSpPr>
            <a:cxnSpLocks noChangeShapeType="1"/>
            <a:stCxn id="579660" idx="2"/>
            <a:endCxn id="579659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9663" name="AutoShape 79"/>
          <p:cNvCxnSpPr>
            <a:cxnSpLocks noChangeShapeType="1"/>
            <a:stCxn id="579660" idx="2"/>
            <a:endCxn id="579646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8258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08259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60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6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08262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08263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64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5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08266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67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68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08269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0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1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08272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73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74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08275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276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277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08278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79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08280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281" name="AutoShape 25"/>
          <p:cNvCxnSpPr>
            <a:cxnSpLocks noChangeShapeType="1"/>
            <a:stCxn id="608280" idx="2"/>
            <a:endCxn id="608272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2" name="AutoShape 26"/>
          <p:cNvCxnSpPr>
            <a:cxnSpLocks noChangeShapeType="1"/>
            <a:stCxn id="608280" idx="2"/>
            <a:endCxn id="608276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3" name="AutoShape 27"/>
          <p:cNvCxnSpPr>
            <a:cxnSpLocks noChangeShapeType="1"/>
            <a:stCxn id="608280" idx="2"/>
            <a:endCxn id="608259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4" name="AutoShape 28"/>
          <p:cNvCxnSpPr>
            <a:cxnSpLocks noChangeShapeType="1"/>
            <a:stCxn id="608280" idx="2"/>
            <a:endCxn id="608263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285" name="AutoShape 29"/>
          <p:cNvCxnSpPr>
            <a:cxnSpLocks noChangeShapeType="1"/>
            <a:stCxn id="608280" idx="2"/>
            <a:endCxn id="608278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8286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08287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08288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89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08290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08291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2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08293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08294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08295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08296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297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298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08299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0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08301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08302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08303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08304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08305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8306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08307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308" name="AutoShape 52"/>
          <p:cNvCxnSpPr>
            <a:cxnSpLocks noChangeShapeType="1"/>
            <a:stCxn id="608307" idx="2"/>
            <a:endCxn id="608302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09" name="AutoShape 53"/>
          <p:cNvCxnSpPr>
            <a:cxnSpLocks noChangeShapeType="1"/>
            <a:stCxn id="608307" idx="2"/>
            <a:endCxn id="608306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0" name="AutoShape 54"/>
          <p:cNvCxnSpPr>
            <a:cxnSpLocks noChangeShapeType="1"/>
            <a:stCxn id="608307" idx="2"/>
            <a:endCxn id="608293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8311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08312" name="AutoShape 56"/>
          <p:cNvCxnSpPr>
            <a:cxnSpLocks noChangeShapeType="1"/>
            <a:stCxn id="608311" idx="2"/>
            <a:endCxn id="608266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3" name="AutoShape 57"/>
          <p:cNvCxnSpPr>
            <a:cxnSpLocks noChangeShapeType="1"/>
            <a:stCxn id="608311" idx="2"/>
            <a:endCxn id="608270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8314" name="AutoShape 58"/>
          <p:cNvCxnSpPr>
            <a:cxnSpLocks noChangeShapeType="1"/>
            <a:stCxn id="608311" idx="2"/>
            <a:endCxn id="608280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306" name="Group 2"/>
          <p:cNvGrpSpPr>
            <a:grpSpLocks/>
          </p:cNvGrpSpPr>
          <p:nvPr/>
        </p:nvGrpSpPr>
        <p:grpSpPr bwMode="auto">
          <a:xfrm>
            <a:off x="3505200" y="2743200"/>
            <a:ext cx="914400" cy="533400"/>
            <a:chOff x="3168" y="3504"/>
            <a:chExt cx="576" cy="336"/>
          </a:xfrm>
        </p:grpSpPr>
        <p:sp>
          <p:nvSpPr>
            <p:cNvPr id="610307" name="Rectangle 3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08" name="Oval 4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0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</a:t>
            </a:r>
            <a:r>
              <a:rPr lang="en-US" sz="2400"/>
              <a:t>[ Tomita 85 ]</a:t>
            </a:r>
          </a:p>
        </p:txBody>
      </p:sp>
      <p:grpSp>
        <p:nvGrpSpPr>
          <p:cNvPr id="610310" name="Group 6"/>
          <p:cNvGrpSpPr>
            <a:grpSpLocks/>
          </p:cNvGrpSpPr>
          <p:nvPr/>
        </p:nvGrpSpPr>
        <p:grpSpPr bwMode="auto">
          <a:xfrm>
            <a:off x="4572000" y="2743200"/>
            <a:ext cx="914400" cy="533400"/>
            <a:chOff x="4992" y="3504"/>
            <a:chExt cx="576" cy="336"/>
          </a:xfrm>
        </p:grpSpPr>
        <p:sp>
          <p:nvSpPr>
            <p:cNvPr id="610311" name="Rectangle 7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12" name="Oval 8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3" name="Group 9"/>
          <p:cNvGrpSpPr>
            <a:grpSpLocks/>
          </p:cNvGrpSpPr>
          <p:nvPr/>
        </p:nvGrpSpPr>
        <p:grpSpPr bwMode="auto">
          <a:xfrm>
            <a:off x="152400" y="2743200"/>
            <a:ext cx="914400" cy="533400"/>
            <a:chOff x="1872" y="3504"/>
            <a:chExt cx="576" cy="336"/>
          </a:xfrm>
        </p:grpSpPr>
        <p:sp>
          <p:nvSpPr>
            <p:cNvPr id="610314" name="Rectangle 1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15" name="Oval 1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16" name="Group 12"/>
          <p:cNvGrpSpPr>
            <a:grpSpLocks/>
          </p:cNvGrpSpPr>
          <p:nvPr/>
        </p:nvGrpSpPr>
        <p:grpSpPr bwMode="auto">
          <a:xfrm>
            <a:off x="990600" y="2590800"/>
            <a:ext cx="838200" cy="1143000"/>
            <a:chOff x="2248" y="3264"/>
            <a:chExt cx="528" cy="720"/>
          </a:xfrm>
        </p:grpSpPr>
        <p:sp>
          <p:nvSpPr>
            <p:cNvPr id="610317" name="AutoShape 1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18" name="Oval 1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19" name="Group 15"/>
          <p:cNvGrpSpPr>
            <a:grpSpLocks/>
          </p:cNvGrpSpPr>
          <p:nvPr/>
        </p:nvGrpSpPr>
        <p:grpSpPr bwMode="auto">
          <a:xfrm>
            <a:off x="1828800" y="2743200"/>
            <a:ext cx="914400" cy="533400"/>
            <a:chOff x="1872" y="3504"/>
            <a:chExt cx="576" cy="336"/>
          </a:xfrm>
        </p:grpSpPr>
        <p:sp>
          <p:nvSpPr>
            <p:cNvPr id="610320" name="Rectangle 1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21" name="Oval 1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22" name="Group 18"/>
          <p:cNvGrpSpPr>
            <a:grpSpLocks/>
          </p:cNvGrpSpPr>
          <p:nvPr/>
        </p:nvGrpSpPr>
        <p:grpSpPr bwMode="auto">
          <a:xfrm>
            <a:off x="2667000" y="2590800"/>
            <a:ext cx="838200" cy="1143000"/>
            <a:chOff x="3448" y="3264"/>
            <a:chExt cx="528" cy="720"/>
          </a:xfrm>
        </p:grpSpPr>
        <p:sp>
          <p:nvSpPr>
            <p:cNvPr id="610323" name="AutoShape 1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24" name="Oval 2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25" name="Group 21"/>
          <p:cNvGrpSpPr>
            <a:grpSpLocks/>
          </p:cNvGrpSpPr>
          <p:nvPr/>
        </p:nvGrpSpPr>
        <p:grpSpPr bwMode="auto">
          <a:xfrm>
            <a:off x="5638800" y="2743200"/>
            <a:ext cx="914400" cy="533400"/>
            <a:chOff x="3168" y="3504"/>
            <a:chExt cx="576" cy="336"/>
          </a:xfrm>
        </p:grpSpPr>
        <p:sp>
          <p:nvSpPr>
            <p:cNvPr id="610326" name="Rectangle 22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27" name="Oval 23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sp>
        <p:nvSpPr>
          <p:cNvPr id="610328" name="AutoShape 24"/>
          <p:cNvSpPr>
            <a:spLocks noChangeArrowheads="1"/>
          </p:cNvSpPr>
          <p:nvPr/>
        </p:nvSpPr>
        <p:spPr bwMode="auto">
          <a:xfrm>
            <a:off x="3429000" y="18288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29" name="AutoShape 25"/>
          <p:cNvCxnSpPr>
            <a:cxnSpLocks noChangeShapeType="1"/>
            <a:stCxn id="610328" idx="2"/>
            <a:endCxn id="610320" idx="0"/>
          </p:cNvCxnSpPr>
          <p:nvPr/>
        </p:nvCxnSpPr>
        <p:spPr bwMode="auto">
          <a:xfrm flipH="1">
            <a:off x="2209800" y="2286000"/>
            <a:ext cx="1676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0" name="AutoShape 26"/>
          <p:cNvCxnSpPr>
            <a:cxnSpLocks noChangeShapeType="1"/>
            <a:stCxn id="610328" idx="2"/>
            <a:endCxn id="610324" idx="0"/>
          </p:cNvCxnSpPr>
          <p:nvPr/>
        </p:nvCxnSpPr>
        <p:spPr bwMode="auto">
          <a:xfrm flipH="1">
            <a:off x="3098800" y="2286000"/>
            <a:ext cx="787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1" name="AutoShape 27"/>
          <p:cNvCxnSpPr>
            <a:cxnSpLocks noChangeShapeType="1"/>
            <a:stCxn id="610328" idx="2"/>
            <a:endCxn id="610307" idx="0"/>
          </p:cNvCxnSpPr>
          <p:nvPr/>
        </p:nvCxnSpPr>
        <p:spPr bwMode="auto">
          <a:xfrm>
            <a:off x="3886200" y="2286000"/>
            <a:ext cx="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2" name="AutoShape 28"/>
          <p:cNvCxnSpPr>
            <a:cxnSpLocks noChangeShapeType="1"/>
            <a:stCxn id="610328" idx="2"/>
            <a:endCxn id="610311" idx="0"/>
          </p:cNvCxnSpPr>
          <p:nvPr/>
        </p:nvCxnSpPr>
        <p:spPr bwMode="auto">
          <a:xfrm>
            <a:off x="3886200" y="2286000"/>
            <a:ext cx="1066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33" name="AutoShape 29"/>
          <p:cNvCxnSpPr>
            <a:cxnSpLocks noChangeShapeType="1"/>
            <a:stCxn id="610328" idx="2"/>
            <a:endCxn id="610326" idx="0"/>
          </p:cNvCxnSpPr>
          <p:nvPr/>
        </p:nvCxnSpPr>
        <p:spPr bwMode="auto">
          <a:xfrm>
            <a:off x="3886200" y="2286000"/>
            <a:ext cx="2133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10334" name="Group 30"/>
          <p:cNvGrpSpPr>
            <a:grpSpLocks/>
          </p:cNvGrpSpPr>
          <p:nvPr/>
        </p:nvGrpSpPr>
        <p:grpSpPr bwMode="auto">
          <a:xfrm>
            <a:off x="4572000" y="5715000"/>
            <a:ext cx="914400" cy="533400"/>
            <a:chOff x="4992" y="3504"/>
            <a:chExt cx="576" cy="336"/>
          </a:xfrm>
        </p:grpSpPr>
        <p:sp>
          <p:nvSpPr>
            <p:cNvPr id="610335" name="Rectangle 31"/>
            <p:cNvSpPr>
              <a:spLocks noChangeArrowheads="1"/>
            </p:cNvSpPr>
            <p:nvPr/>
          </p:nvSpPr>
          <p:spPr bwMode="auto">
            <a:xfrm>
              <a:off x="499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ELSE</a:t>
              </a:r>
            </a:p>
          </p:txBody>
        </p:sp>
        <p:sp>
          <p:nvSpPr>
            <p:cNvPr id="610336" name="Oval 32"/>
            <p:cNvSpPr>
              <a:spLocks noChangeArrowheads="1"/>
            </p:cNvSpPr>
            <p:nvPr/>
          </p:nvSpPr>
          <p:spPr bwMode="auto">
            <a:xfrm>
              <a:off x="532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37" name="Group 33"/>
          <p:cNvGrpSpPr>
            <a:grpSpLocks/>
          </p:cNvGrpSpPr>
          <p:nvPr/>
        </p:nvGrpSpPr>
        <p:grpSpPr bwMode="auto">
          <a:xfrm>
            <a:off x="5638800" y="5715000"/>
            <a:ext cx="914400" cy="533400"/>
            <a:chOff x="3168" y="3504"/>
            <a:chExt cx="576" cy="336"/>
          </a:xfrm>
        </p:grpSpPr>
        <p:sp>
          <p:nvSpPr>
            <p:cNvPr id="610338" name="Rectangle 34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BAR</a:t>
              </a:r>
            </a:p>
          </p:txBody>
        </p:sp>
        <p:sp>
          <p:nvSpPr>
            <p:cNvPr id="610339" name="Oval 35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0" name="Group 36"/>
          <p:cNvGrpSpPr>
            <a:grpSpLocks/>
          </p:cNvGrpSpPr>
          <p:nvPr/>
        </p:nvGrpSpPr>
        <p:grpSpPr bwMode="auto">
          <a:xfrm>
            <a:off x="3505200" y="5715000"/>
            <a:ext cx="914400" cy="533400"/>
            <a:chOff x="3168" y="3504"/>
            <a:chExt cx="576" cy="336"/>
          </a:xfrm>
        </p:grpSpPr>
        <p:sp>
          <p:nvSpPr>
            <p:cNvPr id="610341" name="Rectangle 37"/>
            <p:cNvSpPr>
              <a:spLocks noChangeArrowheads="1"/>
            </p:cNvSpPr>
            <p:nvPr/>
          </p:nvSpPr>
          <p:spPr bwMode="auto">
            <a:xfrm>
              <a:off x="3168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FOO</a:t>
              </a:r>
            </a:p>
          </p:txBody>
        </p:sp>
        <p:sp>
          <p:nvSpPr>
            <p:cNvPr id="610342" name="Oval 38"/>
            <p:cNvSpPr>
              <a:spLocks noChangeArrowheads="1"/>
            </p:cNvSpPr>
            <p:nvPr/>
          </p:nvSpPr>
          <p:spPr bwMode="auto">
            <a:xfrm>
              <a:off x="3504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ID</a:t>
              </a:r>
            </a:p>
          </p:txBody>
        </p:sp>
      </p:grpSp>
      <p:grpSp>
        <p:nvGrpSpPr>
          <p:cNvPr id="610343" name="Group 39"/>
          <p:cNvGrpSpPr>
            <a:grpSpLocks/>
          </p:cNvGrpSpPr>
          <p:nvPr/>
        </p:nvGrpSpPr>
        <p:grpSpPr bwMode="auto">
          <a:xfrm>
            <a:off x="152400" y="5715000"/>
            <a:ext cx="914400" cy="533400"/>
            <a:chOff x="1872" y="3504"/>
            <a:chExt cx="576" cy="336"/>
          </a:xfrm>
        </p:grpSpPr>
        <p:sp>
          <p:nvSpPr>
            <p:cNvPr id="610344" name="Rectangle 40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45" name="Oval 41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46" name="Group 42"/>
          <p:cNvGrpSpPr>
            <a:grpSpLocks/>
          </p:cNvGrpSpPr>
          <p:nvPr/>
        </p:nvGrpSpPr>
        <p:grpSpPr bwMode="auto">
          <a:xfrm>
            <a:off x="990600" y="5562600"/>
            <a:ext cx="838200" cy="1143000"/>
            <a:chOff x="2248" y="3264"/>
            <a:chExt cx="528" cy="720"/>
          </a:xfrm>
        </p:grpSpPr>
        <p:sp>
          <p:nvSpPr>
            <p:cNvPr id="610347" name="AutoShape 43"/>
            <p:cNvSpPr>
              <a:spLocks noChangeArrowheads="1"/>
            </p:cNvSpPr>
            <p:nvPr/>
          </p:nvSpPr>
          <p:spPr bwMode="auto">
            <a:xfrm>
              <a:off x="22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48" name="Oval 44"/>
            <p:cNvSpPr>
              <a:spLocks noChangeArrowheads="1"/>
            </p:cNvSpPr>
            <p:nvPr/>
          </p:nvSpPr>
          <p:spPr bwMode="auto">
            <a:xfrm>
              <a:off x="23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grpSp>
        <p:nvGrpSpPr>
          <p:cNvPr id="610349" name="Group 45"/>
          <p:cNvGrpSpPr>
            <a:grpSpLocks/>
          </p:cNvGrpSpPr>
          <p:nvPr/>
        </p:nvGrpSpPr>
        <p:grpSpPr bwMode="auto">
          <a:xfrm>
            <a:off x="1828800" y="5715000"/>
            <a:ext cx="914400" cy="533400"/>
            <a:chOff x="1872" y="3504"/>
            <a:chExt cx="576" cy="336"/>
          </a:xfrm>
        </p:grpSpPr>
        <p:sp>
          <p:nvSpPr>
            <p:cNvPr id="610350" name="Rectangle 46"/>
            <p:cNvSpPr>
              <a:spLocks noChangeArrowheads="1"/>
            </p:cNvSpPr>
            <p:nvPr/>
          </p:nvSpPr>
          <p:spPr bwMode="auto">
            <a:xfrm>
              <a:off x="1872" y="350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0351" name="Oval 47"/>
            <p:cNvSpPr>
              <a:spLocks noChangeArrowheads="1"/>
            </p:cNvSpPr>
            <p:nvPr/>
          </p:nvSpPr>
          <p:spPr bwMode="auto">
            <a:xfrm>
              <a:off x="2208" y="369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0352" name="Group 48"/>
          <p:cNvGrpSpPr>
            <a:grpSpLocks/>
          </p:cNvGrpSpPr>
          <p:nvPr/>
        </p:nvGrpSpPr>
        <p:grpSpPr bwMode="auto">
          <a:xfrm>
            <a:off x="2667000" y="5562600"/>
            <a:ext cx="838200" cy="1143000"/>
            <a:chOff x="3448" y="3264"/>
            <a:chExt cx="528" cy="720"/>
          </a:xfrm>
        </p:grpSpPr>
        <p:sp>
          <p:nvSpPr>
            <p:cNvPr id="610353" name="AutoShape 49"/>
            <p:cNvSpPr>
              <a:spLocks noChangeArrowheads="1"/>
            </p:cNvSpPr>
            <p:nvPr/>
          </p:nvSpPr>
          <p:spPr bwMode="auto">
            <a:xfrm>
              <a:off x="3448" y="3312"/>
              <a:ext cx="528" cy="672"/>
            </a:xfrm>
            <a:prstGeom prst="triangle">
              <a:avLst>
                <a:gd name="adj" fmla="val 50000"/>
              </a:avLst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0354" name="Oval 50"/>
            <p:cNvSpPr>
              <a:spLocks noChangeArrowheads="1"/>
            </p:cNvSpPr>
            <p:nvPr/>
          </p:nvSpPr>
          <p:spPr bwMode="auto">
            <a:xfrm>
              <a:off x="3552" y="3264"/>
              <a:ext cx="336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Expr</a:t>
              </a:r>
            </a:p>
          </p:txBody>
        </p:sp>
      </p:grpSp>
      <p:sp>
        <p:nvSpPr>
          <p:cNvPr id="610355" name="AutoShape 51"/>
          <p:cNvSpPr>
            <a:spLocks noChangeArrowheads="1"/>
          </p:cNvSpPr>
          <p:nvPr/>
        </p:nvSpPr>
        <p:spPr bwMode="auto">
          <a:xfrm>
            <a:off x="2638425" y="4795838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56" name="AutoShape 52"/>
          <p:cNvCxnSpPr>
            <a:cxnSpLocks noChangeShapeType="1"/>
            <a:stCxn id="610355" idx="2"/>
            <a:endCxn id="610350" idx="0"/>
          </p:cNvCxnSpPr>
          <p:nvPr/>
        </p:nvCxnSpPr>
        <p:spPr bwMode="auto">
          <a:xfrm flipH="1">
            <a:off x="2209800" y="5253038"/>
            <a:ext cx="88582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7" name="AutoShape 53"/>
          <p:cNvCxnSpPr>
            <a:cxnSpLocks noChangeShapeType="1"/>
            <a:stCxn id="610355" idx="2"/>
            <a:endCxn id="610354" idx="0"/>
          </p:cNvCxnSpPr>
          <p:nvPr/>
        </p:nvCxnSpPr>
        <p:spPr bwMode="auto">
          <a:xfrm>
            <a:off x="3095625" y="5253038"/>
            <a:ext cx="3175" cy="3095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58" name="AutoShape 54"/>
          <p:cNvCxnSpPr>
            <a:cxnSpLocks noChangeShapeType="1"/>
            <a:stCxn id="610355" idx="2"/>
            <a:endCxn id="610341" idx="0"/>
          </p:cNvCxnSpPr>
          <p:nvPr/>
        </p:nvCxnSpPr>
        <p:spPr bwMode="auto">
          <a:xfrm>
            <a:off x="3095625" y="5253038"/>
            <a:ext cx="790575" cy="461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59" name="AutoShape 55"/>
          <p:cNvSpPr>
            <a:spLocks noChangeArrowheads="1"/>
          </p:cNvSpPr>
          <p:nvPr/>
        </p:nvSpPr>
        <p:spPr bwMode="auto">
          <a:xfrm>
            <a:off x="2133600" y="11430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60" name="AutoShape 56"/>
          <p:cNvCxnSpPr>
            <a:cxnSpLocks noChangeShapeType="1"/>
            <a:stCxn id="610359" idx="2"/>
            <a:endCxn id="610314" idx="0"/>
          </p:cNvCxnSpPr>
          <p:nvPr/>
        </p:nvCxnSpPr>
        <p:spPr bwMode="auto">
          <a:xfrm flipH="1">
            <a:off x="533400" y="1600200"/>
            <a:ext cx="20574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1" name="AutoShape 57"/>
          <p:cNvCxnSpPr>
            <a:cxnSpLocks noChangeShapeType="1"/>
            <a:stCxn id="610359" idx="2"/>
            <a:endCxn id="610318" idx="0"/>
          </p:cNvCxnSpPr>
          <p:nvPr/>
        </p:nvCxnSpPr>
        <p:spPr bwMode="auto">
          <a:xfrm flipH="1">
            <a:off x="1422400" y="1600200"/>
            <a:ext cx="116840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2" name="AutoShape 58"/>
          <p:cNvCxnSpPr>
            <a:cxnSpLocks noChangeShapeType="1"/>
            <a:stCxn id="610359" idx="2"/>
            <a:endCxn id="610328" idx="0"/>
          </p:cNvCxnSpPr>
          <p:nvPr/>
        </p:nvCxnSpPr>
        <p:spPr bwMode="auto">
          <a:xfrm>
            <a:off x="2590800" y="1600200"/>
            <a:ext cx="1295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0363" name="AutoShape 59"/>
          <p:cNvSpPr>
            <a:spLocks noChangeArrowheads="1"/>
          </p:cNvSpPr>
          <p:nvPr/>
        </p:nvSpPr>
        <p:spPr bwMode="auto">
          <a:xfrm>
            <a:off x="2641600" y="4038600"/>
            <a:ext cx="914400" cy="457200"/>
          </a:xfrm>
          <a:prstGeom prst="roundRect">
            <a:avLst>
              <a:gd name="adj" fmla="val 16667"/>
            </a:avLst>
          </a:prstGeom>
          <a:solidFill>
            <a:srgbClr val="AAFFD4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Stmt</a:t>
            </a:r>
          </a:p>
        </p:txBody>
      </p:sp>
      <p:cxnSp>
        <p:nvCxnSpPr>
          <p:cNvPr id="610364" name="AutoShape 60"/>
          <p:cNvCxnSpPr>
            <a:cxnSpLocks noChangeShapeType="1"/>
            <a:stCxn id="610363" idx="2"/>
            <a:endCxn id="610344" idx="0"/>
          </p:cNvCxnSpPr>
          <p:nvPr/>
        </p:nvCxnSpPr>
        <p:spPr bwMode="auto">
          <a:xfrm flipH="1">
            <a:off x="533400" y="4495800"/>
            <a:ext cx="25654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5" name="AutoShape 61"/>
          <p:cNvCxnSpPr>
            <a:cxnSpLocks noChangeShapeType="1"/>
            <a:stCxn id="610363" idx="2"/>
            <a:endCxn id="610348" idx="0"/>
          </p:cNvCxnSpPr>
          <p:nvPr/>
        </p:nvCxnSpPr>
        <p:spPr bwMode="auto">
          <a:xfrm flipH="1">
            <a:off x="1422400" y="4495800"/>
            <a:ext cx="1676400" cy="1066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6" name="AutoShape 62"/>
          <p:cNvCxnSpPr>
            <a:cxnSpLocks noChangeShapeType="1"/>
            <a:stCxn id="610363" idx="2"/>
            <a:endCxn id="610355" idx="0"/>
          </p:cNvCxnSpPr>
          <p:nvPr/>
        </p:nvCxnSpPr>
        <p:spPr bwMode="auto">
          <a:xfrm flipH="1">
            <a:off x="3095625" y="4495800"/>
            <a:ext cx="3175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7" name="AutoShape 63"/>
          <p:cNvCxnSpPr>
            <a:cxnSpLocks noChangeShapeType="1"/>
            <a:stCxn id="610363" idx="2"/>
            <a:endCxn id="610335" idx="0"/>
          </p:cNvCxnSpPr>
          <p:nvPr/>
        </p:nvCxnSpPr>
        <p:spPr bwMode="auto">
          <a:xfrm>
            <a:off x="3098800" y="4495800"/>
            <a:ext cx="18542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0368" name="AutoShape 64"/>
          <p:cNvCxnSpPr>
            <a:cxnSpLocks noChangeShapeType="1"/>
            <a:stCxn id="610363" idx="2"/>
            <a:endCxn id="610338" idx="0"/>
          </p:cNvCxnSpPr>
          <p:nvPr/>
        </p:nvCxnSpPr>
        <p:spPr bwMode="auto">
          <a:xfrm>
            <a:off x="3098800" y="4495800"/>
            <a:ext cx="2921000" cy="1219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Ambiguity Support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Ambiguity Support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20000" cy="4114800"/>
          </a:xfrm>
        </p:spPr>
        <p:txBody>
          <a:bodyPr/>
          <a:lstStyle/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/>
              <a:t>Fork when there is more than one possible interpretation (tree)</a:t>
            </a:r>
            <a:r>
              <a:rPr lang="en-US" sz="3600"/>
              <a:t> </a:t>
            </a:r>
            <a:endParaRPr lang="en-US"/>
          </a:p>
          <a:p>
            <a:pPr marL="609600" indent="-609600">
              <a:buFont typeface="Times" panose="02020603050405020304" pitchFamily="18" charset="0"/>
              <a:buAutoNum type="arabicPeriod"/>
            </a:pPr>
            <a:r>
              <a:rPr lang="en-US">
                <a:solidFill>
                  <a:srgbClr val="800000"/>
                </a:solidFill>
              </a:rPr>
              <a:t>Fork when the lexical input is ambiguous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[Begel 04]</a:t>
            </a:r>
            <a:endParaRPr lang="en-US"/>
          </a:p>
        </p:txBody>
      </p:sp>
      <p:sp>
        <p:nvSpPr>
          <p:cNvPr id="587779" name="Rectangle 3"/>
          <p:cNvSpPr>
            <a:spLocks noChangeArrowheads="1"/>
          </p:cNvSpPr>
          <p:nvPr/>
        </p:nvSpPr>
        <p:spPr bwMode="auto">
          <a:xfrm>
            <a:off x="72390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7780" name="Rectangle 4"/>
          <p:cNvSpPr>
            <a:spLocks noChangeArrowheads="1"/>
          </p:cNvSpPr>
          <p:nvPr/>
        </p:nvSpPr>
        <p:spPr bwMode="auto">
          <a:xfrm>
            <a:off x="8229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7781" name="Rectangle 5"/>
          <p:cNvSpPr>
            <a:spLocks noChangeArrowheads="1"/>
          </p:cNvSpPr>
          <p:nvPr/>
        </p:nvSpPr>
        <p:spPr bwMode="auto">
          <a:xfrm>
            <a:off x="3962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7782" name="Rectangle 6"/>
          <p:cNvSpPr>
            <a:spLocks noChangeArrowheads="1"/>
          </p:cNvSpPr>
          <p:nvPr/>
        </p:nvSpPr>
        <p:spPr bwMode="auto">
          <a:xfrm>
            <a:off x="4953000" y="635317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7783" name="Rectangle 7"/>
          <p:cNvSpPr>
            <a:spLocks noChangeArrowheads="1"/>
          </p:cNvSpPr>
          <p:nvPr/>
        </p:nvSpPr>
        <p:spPr bwMode="auto">
          <a:xfrm>
            <a:off x="62484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89827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89828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89829" name="Rectangle 5"/>
          <p:cNvSpPr>
            <a:spLocks noChangeArrowheads="1"/>
          </p:cNvSpPr>
          <p:nvPr/>
        </p:nvSpPr>
        <p:spPr bwMode="auto">
          <a:xfrm>
            <a:off x="396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89830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89831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89832" name="Oval 8"/>
          <p:cNvSpPr>
            <a:spLocks noChangeArrowheads="1"/>
          </p:cNvSpPr>
          <p:nvPr/>
        </p:nvSpPr>
        <p:spPr bwMode="auto">
          <a:xfrm>
            <a:off x="452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1875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1876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1878" name="Rectangle 6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1879" name="Rectangle 7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591881" name="Group 9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2160" y="3744"/>
            <a:chExt cx="592" cy="320"/>
          </a:xfrm>
        </p:grpSpPr>
        <p:sp>
          <p:nvSpPr>
            <p:cNvPr id="591877" name="Rectangle 5"/>
            <p:cNvSpPr>
              <a:spLocks noChangeArrowheads="1"/>
            </p:cNvSpPr>
            <p:nvPr/>
          </p:nvSpPr>
          <p:spPr bwMode="auto">
            <a:xfrm>
              <a:off x="2160" y="3744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591880" name="Oval 8"/>
            <p:cNvSpPr>
              <a:spLocks noChangeArrowheads="1"/>
            </p:cNvSpPr>
            <p:nvPr/>
          </p:nvSpPr>
          <p:spPr bwMode="auto">
            <a:xfrm>
              <a:off x="2512" y="3920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593923" name="Rectangle 3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3924" name="Rectangle 4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3925" name="Rectangle 5"/>
          <p:cNvSpPr>
            <a:spLocks noChangeArrowheads="1"/>
          </p:cNvSpPr>
          <p:nvPr/>
        </p:nvSpPr>
        <p:spPr bwMode="auto">
          <a:xfrm>
            <a:off x="49530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2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28" name="Rectangle 8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593929" name="Oval 9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593930" name="Rectangle 10"/>
          <p:cNvSpPr>
            <a:spLocks noChangeArrowheads="1"/>
          </p:cNvSpPr>
          <p:nvPr/>
        </p:nvSpPr>
        <p:spPr bwMode="auto">
          <a:xfrm>
            <a:off x="49530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593931" name="Rectangle 11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38" name="Rectangle 18"/>
          <p:cNvSpPr>
            <a:spLocks noChangeArrowheads="1"/>
          </p:cNvSpPr>
          <p:nvPr/>
        </p:nvSpPr>
        <p:spPr bwMode="auto">
          <a:xfrm>
            <a:off x="49530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39" name="Rectangle 19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593940" name="Rectangle 20"/>
          <p:cNvSpPr>
            <a:spLocks noChangeArrowheads="1"/>
          </p:cNvSpPr>
          <p:nvPr/>
        </p:nvSpPr>
        <p:spPr bwMode="auto">
          <a:xfrm>
            <a:off x="49530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593941" name="Rectangle 21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593946" name="Rectangle 26"/>
          <p:cNvSpPr>
            <a:spLocks noChangeArrowheads="1"/>
          </p:cNvSpPr>
          <p:nvPr/>
        </p:nvSpPr>
        <p:spPr bwMode="auto">
          <a:xfrm>
            <a:off x="49530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593976" name="Oval 56"/>
          <p:cNvSpPr>
            <a:spLocks noChangeArrowheads="1"/>
          </p:cNvSpPr>
          <p:nvPr/>
        </p:nvSpPr>
        <p:spPr bwMode="auto">
          <a:xfrm>
            <a:off x="58674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7" name="Oval 57"/>
          <p:cNvSpPr>
            <a:spLocks noChangeArrowheads="1"/>
          </p:cNvSpPr>
          <p:nvPr/>
        </p:nvSpPr>
        <p:spPr bwMode="auto">
          <a:xfrm>
            <a:off x="58674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78" name="Oval 58"/>
          <p:cNvSpPr>
            <a:spLocks noChangeArrowheads="1"/>
          </p:cNvSpPr>
          <p:nvPr/>
        </p:nvSpPr>
        <p:spPr bwMode="auto">
          <a:xfrm>
            <a:off x="58674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79" name="Oval 59"/>
          <p:cNvSpPr>
            <a:spLocks noChangeArrowheads="1"/>
          </p:cNvSpPr>
          <p:nvPr/>
        </p:nvSpPr>
        <p:spPr bwMode="auto">
          <a:xfrm>
            <a:off x="58674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80" name="Oval 60"/>
          <p:cNvSpPr>
            <a:spLocks noChangeArrowheads="1"/>
          </p:cNvSpPr>
          <p:nvPr/>
        </p:nvSpPr>
        <p:spPr bwMode="auto">
          <a:xfrm>
            <a:off x="5867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7" name="Oval 77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3998" name="Oval 78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3999" name="Oval 79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594000" name="Oval 80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594011" name="Rectangle 91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2" name="Rectangle 92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3" name="Rectangle 93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4" name="Rectangle 94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5" name="Rectangle 95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6" name="Rectangle 96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594017" name="Rectangle 97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594018" name="Rectangle 98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953000"/>
          </a:xfrm>
          <a:noFill/>
        </p:spPr>
        <p:txBody>
          <a:bodyPr/>
          <a:lstStyle/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Programming languages were not designed to be spoken.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Speech is inherently ambiguous. Programming tools were not designed for ambiguity.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Speech tools are poorly suited for programming tasks.</a:t>
            </a:r>
          </a:p>
          <a:p>
            <a:pPr>
              <a:lnSpc>
                <a:spcPct val="120000"/>
              </a:lnSpc>
              <a:buClr>
                <a:srgbClr val="004080"/>
              </a:buClr>
              <a:buFont typeface="Monotype Sorts" pitchFamily="-125" charset="2"/>
              <a:buChar char="H"/>
            </a:pPr>
            <a:r>
              <a:rPr lang="en-US" sz="2800"/>
              <a:t>Programmers are not used to verbal software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4405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06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grpSp>
        <p:nvGrpSpPr>
          <p:cNvPr id="614425" name="Group 25"/>
          <p:cNvGrpSpPr>
            <a:grpSpLocks/>
          </p:cNvGrpSpPr>
          <p:nvPr/>
        </p:nvGrpSpPr>
        <p:grpSpPr bwMode="auto">
          <a:xfrm>
            <a:off x="152400" y="6350000"/>
            <a:ext cx="939800" cy="508000"/>
            <a:chOff x="96" y="4000"/>
            <a:chExt cx="592" cy="320"/>
          </a:xfrm>
        </p:grpSpPr>
        <p:sp>
          <p:nvSpPr>
            <p:cNvPr id="614407" name="Rectangle 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08" name="Oval 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09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4410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1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4412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4414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4416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7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18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14439" name="Group 39"/>
          <p:cNvGrpSpPr>
            <a:grpSpLocks/>
          </p:cNvGrpSpPr>
          <p:nvPr/>
        </p:nvGrpSpPr>
        <p:grpSpPr bwMode="auto">
          <a:xfrm>
            <a:off x="1219200" y="4749800"/>
            <a:ext cx="1295400" cy="508000"/>
            <a:chOff x="768" y="2992"/>
            <a:chExt cx="816" cy="320"/>
          </a:xfrm>
        </p:grpSpPr>
        <p:sp>
          <p:nvSpPr>
            <p:cNvPr id="614413" name="Rectangle 13"/>
            <p:cNvSpPr>
              <a:spLocks noChangeArrowheads="1"/>
            </p:cNvSpPr>
            <p:nvPr/>
          </p:nvSpPr>
          <p:spPr bwMode="auto">
            <a:xfrm>
              <a:off x="768" y="2992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614419" name="Oval 19"/>
            <p:cNvSpPr>
              <a:spLocks noChangeArrowheads="1"/>
            </p:cNvSpPr>
            <p:nvPr/>
          </p:nvSpPr>
          <p:spPr bwMode="auto">
            <a:xfrm>
              <a:off x="1344" y="3168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grpSp>
        <p:nvGrpSpPr>
          <p:cNvPr id="614438" name="Group 38"/>
          <p:cNvGrpSpPr>
            <a:grpSpLocks/>
          </p:cNvGrpSpPr>
          <p:nvPr/>
        </p:nvGrpSpPr>
        <p:grpSpPr bwMode="auto">
          <a:xfrm>
            <a:off x="1219200" y="4205288"/>
            <a:ext cx="1295400" cy="508000"/>
            <a:chOff x="768" y="2656"/>
            <a:chExt cx="816" cy="320"/>
          </a:xfrm>
        </p:grpSpPr>
        <p:sp>
          <p:nvSpPr>
            <p:cNvPr id="614415" name="Rectangle 15"/>
            <p:cNvSpPr>
              <a:spLocks noChangeArrowheads="1"/>
            </p:cNvSpPr>
            <p:nvPr/>
          </p:nvSpPr>
          <p:spPr bwMode="auto">
            <a:xfrm>
              <a:off x="768" y="2656"/>
              <a:ext cx="672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55</a:t>
              </a:r>
            </a:p>
          </p:txBody>
        </p:sp>
        <p:sp>
          <p:nvSpPr>
            <p:cNvPr id="614420" name="Oval 20"/>
            <p:cNvSpPr>
              <a:spLocks noChangeArrowheads="1"/>
            </p:cNvSpPr>
            <p:nvPr/>
          </p:nvSpPr>
          <p:spPr bwMode="auto">
            <a:xfrm>
              <a:off x="1344" y="2832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#</a:t>
              </a:r>
            </a:p>
          </p:txBody>
        </p:sp>
      </p:grpSp>
      <p:sp>
        <p:nvSpPr>
          <p:cNvPr id="614421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2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4423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4424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4426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442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2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29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443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2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443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4435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4436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4437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4440" name="Rectangle 40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1" name="Rectangle 41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2" name="Rectangle 42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3" name="Rectangle 43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4" name="Rectangle 44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5" name="Rectangle 45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6" name="Rectangle 46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7" name="Rectangle 47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48" name="Rectangle 48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4449" name="Rectangle 49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4450" name="Oval 50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16453" name="Rectangle 5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4" name="Rectangle 6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55" name="Rectangle 7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56" name="Oval 8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57" name="Rectangle 9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58" name="Rectangle 10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59" name="Rectangle 11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0" name="Rectangle 12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16461" name="Rectangle 13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16462" name="Rectangle 14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16463" name="Rectangle 15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16464" name="Oval 16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5" name="Oval 17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66" name="Oval 18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7" name="Oval 19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8" name="Oval 20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69" name="Oval 21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0" name="Oval 22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71" name="Oval 23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16472" name="Oval 24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74" name="Group 26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1647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77" name="Group 29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1647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7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0" name="Group 32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1648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16483" name="Group 35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16484" name="Rectangle 3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485" name="Oval 3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486" name="Rectangle 38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87" name="Rectangle 39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488" name="Oval 40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489" name="Rectangle 41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493" name="Oval 45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494" name="Oval 46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498" name="Group 50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16499" name="Rectangle 5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00" name="Oval 5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12" name="AutoShape 6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13" name="AutoShape 6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16522" name="Rectangle 74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3" name="Rectangle 75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16524" name="Oval 76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16525" name="Rectangle 77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16526" name="Oval 78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16527" name="Oval 79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16528" name="Group 80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16529" name="Rectangle 81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16530" name="Oval 82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16531" name="AutoShape 83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32" name="AutoShape 84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16542" name="Rectangle 94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3" name="Rectangle 95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4" name="Rectangle 96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5" name="Rectangle 97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6" name="Rectangle 98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7" name="Rectangle 99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48" name="Rectangle 100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49" name="Rectangle 101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0" name="Rectangle 102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16551" name="Rectangle 103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16552" name="Oval 104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4643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6248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46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62484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62484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62484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4654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5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56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7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8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59" name="Oval 19"/>
          <p:cNvSpPr>
            <a:spLocks noChangeArrowheads="1"/>
          </p:cNvSpPr>
          <p:nvPr/>
        </p:nvSpPr>
        <p:spPr bwMode="auto">
          <a:xfrm>
            <a:off x="68580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0" name="Oval 20"/>
          <p:cNvSpPr>
            <a:spLocks noChangeArrowheads="1"/>
          </p:cNvSpPr>
          <p:nvPr/>
        </p:nvSpPr>
        <p:spPr bwMode="auto">
          <a:xfrm>
            <a:off x="68580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61" name="Oval 21"/>
          <p:cNvSpPr>
            <a:spLocks noChangeArrowheads="1"/>
          </p:cNvSpPr>
          <p:nvPr/>
        </p:nvSpPr>
        <p:spPr bwMode="auto">
          <a:xfrm>
            <a:off x="68580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662" name="Oval 22"/>
          <p:cNvSpPr>
            <a:spLocks noChangeArrowheads="1"/>
          </p:cNvSpPr>
          <p:nvPr/>
        </p:nvSpPr>
        <p:spPr bwMode="auto">
          <a:xfrm>
            <a:off x="68580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63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4664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5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6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4667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68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69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4670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1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4672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4673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74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75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6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77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78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79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80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81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4682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83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84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5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4686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87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4688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4689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4690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691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4692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4693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4694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4695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6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4697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698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699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0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1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2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3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4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5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06" name="Rectangle 66"/>
          <p:cNvSpPr>
            <a:spLocks noChangeArrowheads="1"/>
          </p:cNvSpPr>
          <p:nvPr/>
        </p:nvSpPr>
        <p:spPr bwMode="auto">
          <a:xfrm>
            <a:off x="62484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07" name="Oval 67"/>
          <p:cNvSpPr>
            <a:spLocks noChangeArrowheads="1"/>
          </p:cNvSpPr>
          <p:nvPr/>
        </p:nvSpPr>
        <p:spPr bwMode="auto">
          <a:xfrm>
            <a:off x="68437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4708" name="Rectangle 68"/>
          <p:cNvSpPr>
            <a:spLocks noChangeArrowheads="1"/>
          </p:cNvSpPr>
          <p:nvPr/>
        </p:nvSpPr>
        <p:spPr bwMode="auto">
          <a:xfrm>
            <a:off x="6248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09" name="Rectangle 69"/>
          <p:cNvSpPr>
            <a:spLocks noChangeArrowheads="1"/>
          </p:cNvSpPr>
          <p:nvPr/>
        </p:nvSpPr>
        <p:spPr bwMode="auto">
          <a:xfrm>
            <a:off x="62484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0" name="Rectangle 70"/>
          <p:cNvSpPr>
            <a:spLocks noChangeArrowheads="1"/>
          </p:cNvSpPr>
          <p:nvPr/>
        </p:nvSpPr>
        <p:spPr bwMode="auto">
          <a:xfrm>
            <a:off x="62484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4711" name="Rectangle 71"/>
          <p:cNvSpPr>
            <a:spLocks noChangeArrowheads="1"/>
          </p:cNvSpPr>
          <p:nvPr/>
        </p:nvSpPr>
        <p:spPr bwMode="auto">
          <a:xfrm>
            <a:off x="62484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4712" name="Oval 72"/>
          <p:cNvSpPr>
            <a:spLocks noChangeArrowheads="1"/>
          </p:cNvSpPr>
          <p:nvPr/>
        </p:nvSpPr>
        <p:spPr bwMode="auto">
          <a:xfrm>
            <a:off x="68580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3" name="Oval 73"/>
          <p:cNvSpPr>
            <a:spLocks noChangeArrowheads="1"/>
          </p:cNvSpPr>
          <p:nvPr/>
        </p:nvSpPr>
        <p:spPr bwMode="auto">
          <a:xfrm>
            <a:off x="68580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4" name="Oval 74"/>
          <p:cNvSpPr>
            <a:spLocks noChangeArrowheads="1"/>
          </p:cNvSpPr>
          <p:nvPr/>
        </p:nvSpPr>
        <p:spPr bwMode="auto">
          <a:xfrm>
            <a:off x="68580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4715" name="Oval 75"/>
          <p:cNvSpPr>
            <a:spLocks noChangeArrowheads="1"/>
          </p:cNvSpPr>
          <p:nvPr/>
        </p:nvSpPr>
        <p:spPr bwMode="auto">
          <a:xfrm>
            <a:off x="68580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4716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7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18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19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0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1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4722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4723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6691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2" name="Rectangle 4"/>
          <p:cNvSpPr>
            <a:spLocks noChangeArrowheads="1"/>
          </p:cNvSpPr>
          <p:nvPr/>
        </p:nvSpPr>
        <p:spPr bwMode="auto">
          <a:xfrm>
            <a:off x="4572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3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694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695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696" name="Rectangle 8"/>
          <p:cNvSpPr>
            <a:spLocks noChangeArrowheads="1"/>
          </p:cNvSpPr>
          <p:nvPr/>
        </p:nvSpPr>
        <p:spPr bwMode="auto">
          <a:xfrm>
            <a:off x="4572000" y="5816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697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698" name="Rectangle 10"/>
          <p:cNvSpPr>
            <a:spLocks noChangeArrowheads="1"/>
          </p:cNvSpPr>
          <p:nvPr/>
        </p:nvSpPr>
        <p:spPr bwMode="auto">
          <a:xfrm>
            <a:off x="4572000" y="528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699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6700" name="Rectangle 12"/>
          <p:cNvSpPr>
            <a:spLocks noChangeArrowheads="1"/>
          </p:cNvSpPr>
          <p:nvPr/>
        </p:nvSpPr>
        <p:spPr bwMode="auto">
          <a:xfrm>
            <a:off x="4572000" y="474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01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6702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3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4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5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6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7" name="Oval 19"/>
          <p:cNvSpPr>
            <a:spLocks noChangeArrowheads="1"/>
          </p:cNvSpPr>
          <p:nvPr/>
        </p:nvSpPr>
        <p:spPr bwMode="auto">
          <a:xfrm>
            <a:off x="5181600" y="5029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08" name="Oval 20"/>
          <p:cNvSpPr>
            <a:spLocks noChangeArrowheads="1"/>
          </p:cNvSpPr>
          <p:nvPr/>
        </p:nvSpPr>
        <p:spPr bwMode="auto">
          <a:xfrm>
            <a:off x="5181600" y="556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09" name="Oval 21"/>
          <p:cNvSpPr>
            <a:spLocks noChangeArrowheads="1"/>
          </p:cNvSpPr>
          <p:nvPr/>
        </p:nvSpPr>
        <p:spPr bwMode="auto">
          <a:xfrm>
            <a:off x="5181600" y="6096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10" name="Oval 22"/>
          <p:cNvSpPr>
            <a:spLocks noChangeArrowheads="1"/>
          </p:cNvSpPr>
          <p:nvPr/>
        </p:nvSpPr>
        <p:spPr bwMode="auto">
          <a:xfrm>
            <a:off x="5181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11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6712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3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4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6715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6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17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6718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19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6720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6721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22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23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4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25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26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27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28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29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6730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31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32" name="AutoShape 44"/>
          <p:cNvSpPr>
            <a:spLocks noChangeArrowheads="1"/>
          </p:cNvSpPr>
          <p:nvPr/>
        </p:nvSpPr>
        <p:spPr bwMode="auto">
          <a:xfrm>
            <a:off x="2590800" y="30146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3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6734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5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6736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6737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6738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39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6740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6741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6742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6743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4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6745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6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7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48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49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0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1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2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3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54" name="Rectangle 66"/>
          <p:cNvSpPr>
            <a:spLocks noChangeArrowheads="1"/>
          </p:cNvSpPr>
          <p:nvPr/>
        </p:nvSpPr>
        <p:spPr bwMode="auto">
          <a:xfrm>
            <a:off x="4572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55" name="Oval 67"/>
          <p:cNvSpPr>
            <a:spLocks noChangeArrowheads="1"/>
          </p:cNvSpPr>
          <p:nvPr/>
        </p:nvSpPr>
        <p:spPr bwMode="auto">
          <a:xfrm>
            <a:off x="51673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6756" name="Rectangle 68"/>
          <p:cNvSpPr>
            <a:spLocks noChangeArrowheads="1"/>
          </p:cNvSpPr>
          <p:nvPr/>
        </p:nvSpPr>
        <p:spPr bwMode="auto">
          <a:xfrm>
            <a:off x="4572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7" name="Rectangle 69"/>
          <p:cNvSpPr>
            <a:spLocks noChangeArrowheads="1"/>
          </p:cNvSpPr>
          <p:nvPr/>
        </p:nvSpPr>
        <p:spPr bwMode="auto">
          <a:xfrm>
            <a:off x="45720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58" name="Rectangle 70"/>
          <p:cNvSpPr>
            <a:spLocks noChangeArrowheads="1"/>
          </p:cNvSpPr>
          <p:nvPr/>
        </p:nvSpPr>
        <p:spPr bwMode="auto">
          <a:xfrm>
            <a:off x="45720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6759" name="Rectangle 71"/>
          <p:cNvSpPr>
            <a:spLocks noChangeArrowheads="1"/>
          </p:cNvSpPr>
          <p:nvPr/>
        </p:nvSpPr>
        <p:spPr bwMode="auto">
          <a:xfrm>
            <a:off x="4572000" y="1981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6760" name="Oval 72"/>
          <p:cNvSpPr>
            <a:spLocks noChangeArrowheads="1"/>
          </p:cNvSpPr>
          <p:nvPr/>
        </p:nvSpPr>
        <p:spPr bwMode="auto">
          <a:xfrm>
            <a:off x="5181600" y="2260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1" name="Oval 73"/>
          <p:cNvSpPr>
            <a:spLocks noChangeArrowheads="1"/>
          </p:cNvSpPr>
          <p:nvPr/>
        </p:nvSpPr>
        <p:spPr bwMode="auto">
          <a:xfrm>
            <a:off x="51816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2" name="Oval 74"/>
          <p:cNvSpPr>
            <a:spLocks noChangeArrowheads="1"/>
          </p:cNvSpPr>
          <p:nvPr/>
        </p:nvSpPr>
        <p:spPr bwMode="auto">
          <a:xfrm>
            <a:off x="5181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6763" name="Oval 75"/>
          <p:cNvSpPr>
            <a:spLocks noChangeArrowheads="1"/>
          </p:cNvSpPr>
          <p:nvPr/>
        </p:nvSpPr>
        <p:spPr bwMode="auto">
          <a:xfrm>
            <a:off x="51816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6764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5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6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7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68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69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6770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6771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28739" name="Rectangle 3"/>
          <p:cNvSpPr>
            <a:spLocks noChangeArrowheads="1"/>
          </p:cNvSpPr>
          <p:nvPr/>
        </p:nvSpPr>
        <p:spPr bwMode="auto">
          <a:xfrm>
            <a:off x="1219200" y="63500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0" name="Rectangle 4"/>
          <p:cNvSpPr>
            <a:spLocks noChangeArrowheads="1"/>
          </p:cNvSpPr>
          <p:nvPr/>
        </p:nvSpPr>
        <p:spPr bwMode="auto">
          <a:xfrm>
            <a:off x="3276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1" name="Rectangle 5"/>
          <p:cNvSpPr>
            <a:spLocks noChangeArrowheads="1"/>
          </p:cNvSpPr>
          <p:nvPr/>
        </p:nvSpPr>
        <p:spPr bwMode="auto">
          <a:xfrm>
            <a:off x="1524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42" name="Oval 6"/>
          <p:cNvSpPr>
            <a:spLocks noChangeArrowheads="1"/>
          </p:cNvSpPr>
          <p:nvPr/>
        </p:nvSpPr>
        <p:spPr bwMode="auto">
          <a:xfrm>
            <a:off x="711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43" name="Rectangle 7"/>
          <p:cNvSpPr>
            <a:spLocks noChangeArrowheads="1"/>
          </p:cNvSpPr>
          <p:nvPr/>
        </p:nvSpPr>
        <p:spPr bwMode="auto">
          <a:xfrm>
            <a:off x="1219200" y="5816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44" name="Rectangle 8"/>
          <p:cNvSpPr>
            <a:spLocks noChangeArrowheads="1"/>
          </p:cNvSpPr>
          <p:nvPr/>
        </p:nvSpPr>
        <p:spPr bwMode="auto">
          <a:xfrm>
            <a:off x="3276600" y="5816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5" name="Rectangle 9"/>
          <p:cNvSpPr>
            <a:spLocks noChangeArrowheads="1"/>
          </p:cNvSpPr>
          <p:nvPr/>
        </p:nvSpPr>
        <p:spPr bwMode="auto">
          <a:xfrm>
            <a:off x="1219200" y="528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6" name="Rectangle 10"/>
          <p:cNvSpPr>
            <a:spLocks noChangeArrowheads="1"/>
          </p:cNvSpPr>
          <p:nvPr/>
        </p:nvSpPr>
        <p:spPr bwMode="auto">
          <a:xfrm>
            <a:off x="3276600" y="528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747" name="Rectangle 11"/>
          <p:cNvSpPr>
            <a:spLocks noChangeArrowheads="1"/>
          </p:cNvSpPr>
          <p:nvPr/>
        </p:nvSpPr>
        <p:spPr bwMode="auto">
          <a:xfrm>
            <a:off x="1219200" y="47498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628748" name="Rectangle 12"/>
          <p:cNvSpPr>
            <a:spLocks noChangeArrowheads="1"/>
          </p:cNvSpPr>
          <p:nvPr/>
        </p:nvSpPr>
        <p:spPr bwMode="auto">
          <a:xfrm>
            <a:off x="3276600" y="474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749" name="Rectangle 13"/>
          <p:cNvSpPr>
            <a:spLocks noChangeArrowheads="1"/>
          </p:cNvSpPr>
          <p:nvPr/>
        </p:nvSpPr>
        <p:spPr bwMode="auto">
          <a:xfrm>
            <a:off x="1219200" y="4216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28750" name="Oval 14"/>
          <p:cNvSpPr>
            <a:spLocks noChangeArrowheads="1"/>
          </p:cNvSpPr>
          <p:nvPr/>
        </p:nvSpPr>
        <p:spPr bwMode="auto">
          <a:xfrm>
            <a:off x="2133600" y="66167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1" name="Oval 15"/>
          <p:cNvSpPr>
            <a:spLocks noChangeArrowheads="1"/>
          </p:cNvSpPr>
          <p:nvPr/>
        </p:nvSpPr>
        <p:spPr bwMode="auto">
          <a:xfrm>
            <a:off x="21336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2" name="Oval 16"/>
          <p:cNvSpPr>
            <a:spLocks noChangeArrowheads="1"/>
          </p:cNvSpPr>
          <p:nvPr/>
        </p:nvSpPr>
        <p:spPr bwMode="auto">
          <a:xfrm>
            <a:off x="21336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3" name="Oval 17"/>
          <p:cNvSpPr>
            <a:spLocks noChangeArrowheads="1"/>
          </p:cNvSpPr>
          <p:nvPr/>
        </p:nvSpPr>
        <p:spPr bwMode="auto">
          <a:xfrm>
            <a:off x="21336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4" name="Oval 18"/>
          <p:cNvSpPr>
            <a:spLocks noChangeArrowheads="1"/>
          </p:cNvSpPr>
          <p:nvPr/>
        </p:nvSpPr>
        <p:spPr bwMode="auto">
          <a:xfrm>
            <a:off x="2133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5" name="Oval 19"/>
          <p:cNvSpPr>
            <a:spLocks noChangeArrowheads="1"/>
          </p:cNvSpPr>
          <p:nvPr/>
        </p:nvSpPr>
        <p:spPr bwMode="auto">
          <a:xfrm>
            <a:off x="3886200" y="5029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6" name="Oval 20"/>
          <p:cNvSpPr>
            <a:spLocks noChangeArrowheads="1"/>
          </p:cNvSpPr>
          <p:nvPr/>
        </p:nvSpPr>
        <p:spPr bwMode="auto">
          <a:xfrm>
            <a:off x="3886200" y="556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57" name="Oval 21"/>
          <p:cNvSpPr>
            <a:spLocks noChangeArrowheads="1"/>
          </p:cNvSpPr>
          <p:nvPr/>
        </p:nvSpPr>
        <p:spPr bwMode="auto">
          <a:xfrm>
            <a:off x="3886200" y="6096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758" name="Oval 22"/>
          <p:cNvSpPr>
            <a:spLocks noChangeArrowheads="1"/>
          </p:cNvSpPr>
          <p:nvPr/>
        </p:nvSpPr>
        <p:spPr bwMode="auto">
          <a:xfrm>
            <a:off x="3886200" y="6629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59" name="Group 23"/>
          <p:cNvGrpSpPr>
            <a:grpSpLocks/>
          </p:cNvGrpSpPr>
          <p:nvPr/>
        </p:nvGrpSpPr>
        <p:grpSpPr bwMode="auto">
          <a:xfrm>
            <a:off x="152400" y="5791200"/>
            <a:ext cx="939800" cy="508000"/>
            <a:chOff x="96" y="4000"/>
            <a:chExt cx="592" cy="320"/>
          </a:xfrm>
        </p:grpSpPr>
        <p:sp>
          <p:nvSpPr>
            <p:cNvPr id="628760" name="Rectangle 24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1" name="Oval 25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2" name="Group 26"/>
          <p:cNvGrpSpPr>
            <a:grpSpLocks/>
          </p:cNvGrpSpPr>
          <p:nvPr/>
        </p:nvGrpSpPr>
        <p:grpSpPr bwMode="auto">
          <a:xfrm>
            <a:off x="152400" y="5257800"/>
            <a:ext cx="939800" cy="508000"/>
            <a:chOff x="96" y="4000"/>
            <a:chExt cx="592" cy="320"/>
          </a:xfrm>
        </p:grpSpPr>
        <p:sp>
          <p:nvSpPr>
            <p:cNvPr id="628763" name="Rectangle 27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4" name="Oval 28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5" name="Group 29"/>
          <p:cNvGrpSpPr>
            <a:grpSpLocks/>
          </p:cNvGrpSpPr>
          <p:nvPr/>
        </p:nvGrpSpPr>
        <p:grpSpPr bwMode="auto">
          <a:xfrm>
            <a:off x="152400" y="4749800"/>
            <a:ext cx="939800" cy="508000"/>
            <a:chOff x="96" y="4000"/>
            <a:chExt cx="592" cy="320"/>
          </a:xfrm>
        </p:grpSpPr>
        <p:sp>
          <p:nvSpPr>
            <p:cNvPr id="628766" name="Rectangle 30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67" name="Oval 31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grpSp>
        <p:nvGrpSpPr>
          <p:cNvPr id="628768" name="Group 32"/>
          <p:cNvGrpSpPr>
            <a:grpSpLocks/>
          </p:cNvGrpSpPr>
          <p:nvPr/>
        </p:nvGrpSpPr>
        <p:grpSpPr bwMode="auto">
          <a:xfrm>
            <a:off x="152400" y="4191000"/>
            <a:ext cx="939800" cy="508000"/>
            <a:chOff x="96" y="4000"/>
            <a:chExt cx="592" cy="320"/>
          </a:xfrm>
        </p:grpSpPr>
        <p:sp>
          <p:nvSpPr>
            <p:cNvPr id="628769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0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71" name="Rectangle 35"/>
          <p:cNvSpPr>
            <a:spLocks noChangeArrowheads="1"/>
          </p:cNvSpPr>
          <p:nvPr/>
        </p:nvSpPr>
        <p:spPr bwMode="auto">
          <a:xfrm>
            <a:off x="1219200" y="3581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2" name="Rectangle 36"/>
          <p:cNvSpPr>
            <a:spLocks noChangeArrowheads="1"/>
          </p:cNvSpPr>
          <p:nvPr/>
        </p:nvSpPr>
        <p:spPr bwMode="auto">
          <a:xfrm>
            <a:off x="1524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73" name="Oval 37"/>
          <p:cNvSpPr>
            <a:spLocks noChangeArrowheads="1"/>
          </p:cNvSpPr>
          <p:nvPr/>
        </p:nvSpPr>
        <p:spPr bwMode="auto">
          <a:xfrm>
            <a:off x="711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74" name="Rectangle 38"/>
          <p:cNvSpPr>
            <a:spLocks noChangeArrowheads="1"/>
          </p:cNvSpPr>
          <p:nvPr/>
        </p:nvSpPr>
        <p:spPr bwMode="auto">
          <a:xfrm>
            <a:off x="1219200" y="3048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75" name="Oval 39"/>
          <p:cNvSpPr>
            <a:spLocks noChangeArrowheads="1"/>
          </p:cNvSpPr>
          <p:nvPr/>
        </p:nvSpPr>
        <p:spPr bwMode="auto">
          <a:xfrm>
            <a:off x="2133600" y="3848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76" name="Oval 40"/>
          <p:cNvSpPr>
            <a:spLocks noChangeArrowheads="1"/>
          </p:cNvSpPr>
          <p:nvPr/>
        </p:nvSpPr>
        <p:spPr bwMode="auto">
          <a:xfrm>
            <a:off x="21336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77" name="Group 41"/>
          <p:cNvGrpSpPr>
            <a:grpSpLocks/>
          </p:cNvGrpSpPr>
          <p:nvPr/>
        </p:nvGrpSpPr>
        <p:grpSpPr bwMode="auto">
          <a:xfrm>
            <a:off x="152400" y="3022600"/>
            <a:ext cx="939800" cy="508000"/>
            <a:chOff x="96" y="4000"/>
            <a:chExt cx="592" cy="320"/>
          </a:xfrm>
        </p:grpSpPr>
        <p:sp>
          <p:nvSpPr>
            <p:cNvPr id="628778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79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80" name="AutoShape 44"/>
          <p:cNvSpPr>
            <a:spLocks noChangeArrowheads="1"/>
          </p:cNvSpPr>
          <p:nvPr/>
        </p:nvSpPr>
        <p:spPr bwMode="auto">
          <a:xfrm>
            <a:off x="2590800" y="300513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1" name="AutoShape 45"/>
          <p:cNvSpPr>
            <a:spLocks noChangeArrowheads="1"/>
          </p:cNvSpPr>
          <p:nvPr/>
        </p:nvSpPr>
        <p:spPr bwMode="auto">
          <a:xfrm>
            <a:off x="2590800" y="3505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28782" name="Rectangle 46"/>
          <p:cNvSpPr>
            <a:spLocks noChangeArrowheads="1"/>
          </p:cNvSpPr>
          <p:nvPr/>
        </p:nvSpPr>
        <p:spPr bwMode="auto">
          <a:xfrm>
            <a:off x="1219200" y="2463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3" name="Rectangle 47"/>
          <p:cNvSpPr>
            <a:spLocks noChangeArrowheads="1"/>
          </p:cNvSpPr>
          <p:nvPr/>
        </p:nvSpPr>
        <p:spPr bwMode="auto">
          <a:xfrm>
            <a:off x="152400" y="2463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28784" name="Oval 48"/>
          <p:cNvSpPr>
            <a:spLocks noChangeArrowheads="1"/>
          </p:cNvSpPr>
          <p:nvPr/>
        </p:nvSpPr>
        <p:spPr bwMode="auto">
          <a:xfrm>
            <a:off x="711200" y="2743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28785" name="Rectangle 49"/>
          <p:cNvSpPr>
            <a:spLocks noChangeArrowheads="1"/>
          </p:cNvSpPr>
          <p:nvPr/>
        </p:nvSpPr>
        <p:spPr bwMode="auto">
          <a:xfrm>
            <a:off x="1219200" y="19304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28786" name="Oval 50"/>
          <p:cNvSpPr>
            <a:spLocks noChangeArrowheads="1"/>
          </p:cNvSpPr>
          <p:nvPr/>
        </p:nvSpPr>
        <p:spPr bwMode="auto">
          <a:xfrm>
            <a:off x="2133600" y="2730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787" name="Oval 51"/>
          <p:cNvSpPr>
            <a:spLocks noChangeArrowheads="1"/>
          </p:cNvSpPr>
          <p:nvPr/>
        </p:nvSpPr>
        <p:spPr bwMode="auto">
          <a:xfrm>
            <a:off x="2133600" y="2209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28788" name="Group 52"/>
          <p:cNvGrpSpPr>
            <a:grpSpLocks/>
          </p:cNvGrpSpPr>
          <p:nvPr/>
        </p:nvGrpSpPr>
        <p:grpSpPr bwMode="auto">
          <a:xfrm>
            <a:off x="152400" y="1905000"/>
            <a:ext cx="939800" cy="508000"/>
            <a:chOff x="96" y="4000"/>
            <a:chExt cx="592" cy="320"/>
          </a:xfrm>
        </p:grpSpPr>
        <p:sp>
          <p:nvSpPr>
            <p:cNvPr id="628789" name="Rectangle 5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28790" name="Oval 5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28791" name="AutoShape 55"/>
          <p:cNvSpPr>
            <a:spLocks noChangeArrowheads="1"/>
          </p:cNvSpPr>
          <p:nvPr/>
        </p:nvSpPr>
        <p:spPr bwMode="auto">
          <a:xfrm>
            <a:off x="2590800" y="1897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2" name="AutoShape 56"/>
          <p:cNvSpPr>
            <a:spLocks noChangeArrowheads="1"/>
          </p:cNvSpPr>
          <p:nvPr/>
        </p:nvSpPr>
        <p:spPr bwMode="auto">
          <a:xfrm>
            <a:off x="2590800" y="24447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28793" name="Rectangle 57"/>
          <p:cNvSpPr>
            <a:spLocks noChangeArrowheads="1"/>
          </p:cNvSpPr>
          <p:nvPr/>
        </p:nvSpPr>
        <p:spPr bwMode="auto">
          <a:xfrm>
            <a:off x="72390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4" name="Rectangle 58"/>
          <p:cNvSpPr>
            <a:spLocks noChangeArrowheads="1"/>
          </p:cNvSpPr>
          <p:nvPr/>
        </p:nvSpPr>
        <p:spPr bwMode="auto">
          <a:xfrm>
            <a:off x="8229600" y="635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5" name="Rectangle 59"/>
          <p:cNvSpPr>
            <a:spLocks noChangeArrowheads="1"/>
          </p:cNvSpPr>
          <p:nvPr/>
        </p:nvSpPr>
        <p:spPr bwMode="auto">
          <a:xfrm>
            <a:off x="72390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6" name="Rectangle 60"/>
          <p:cNvSpPr>
            <a:spLocks noChangeArrowheads="1"/>
          </p:cNvSpPr>
          <p:nvPr/>
        </p:nvSpPr>
        <p:spPr bwMode="auto">
          <a:xfrm>
            <a:off x="8229600" y="58197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7" name="Rectangle 61"/>
          <p:cNvSpPr>
            <a:spLocks noChangeArrowheads="1"/>
          </p:cNvSpPr>
          <p:nvPr/>
        </p:nvSpPr>
        <p:spPr bwMode="auto">
          <a:xfrm>
            <a:off x="72390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798" name="Rectangle 62"/>
          <p:cNvSpPr>
            <a:spLocks noChangeArrowheads="1"/>
          </p:cNvSpPr>
          <p:nvPr/>
        </p:nvSpPr>
        <p:spPr bwMode="auto">
          <a:xfrm>
            <a:off x="8229600" y="5286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799" name="Rectangle 63"/>
          <p:cNvSpPr>
            <a:spLocks noChangeArrowheads="1"/>
          </p:cNvSpPr>
          <p:nvPr/>
        </p:nvSpPr>
        <p:spPr bwMode="auto">
          <a:xfrm>
            <a:off x="72390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0" name="Rectangle 64"/>
          <p:cNvSpPr>
            <a:spLocks noChangeArrowheads="1"/>
          </p:cNvSpPr>
          <p:nvPr/>
        </p:nvSpPr>
        <p:spPr bwMode="auto">
          <a:xfrm>
            <a:off x="8229600" y="47529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1" name="Rectangle 65"/>
          <p:cNvSpPr>
            <a:spLocks noChangeArrowheads="1"/>
          </p:cNvSpPr>
          <p:nvPr/>
        </p:nvSpPr>
        <p:spPr bwMode="auto">
          <a:xfrm>
            <a:off x="72390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02" name="Rectangle 66"/>
          <p:cNvSpPr>
            <a:spLocks noChangeArrowheads="1"/>
          </p:cNvSpPr>
          <p:nvPr/>
        </p:nvSpPr>
        <p:spPr bwMode="auto">
          <a:xfrm>
            <a:off x="3276600" y="42338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03" name="Oval 67"/>
          <p:cNvSpPr>
            <a:spLocks noChangeArrowheads="1"/>
          </p:cNvSpPr>
          <p:nvPr/>
        </p:nvSpPr>
        <p:spPr bwMode="auto">
          <a:xfrm>
            <a:off x="3871913" y="4510088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28804" name="Rectangle 68"/>
          <p:cNvSpPr>
            <a:spLocks noChangeArrowheads="1"/>
          </p:cNvSpPr>
          <p:nvPr/>
        </p:nvSpPr>
        <p:spPr bwMode="auto">
          <a:xfrm>
            <a:off x="3276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5" name="Rectangle 69"/>
          <p:cNvSpPr>
            <a:spLocks noChangeArrowheads="1"/>
          </p:cNvSpPr>
          <p:nvPr/>
        </p:nvSpPr>
        <p:spPr bwMode="auto">
          <a:xfrm>
            <a:off x="3276600" y="3048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6" name="Rectangle 70"/>
          <p:cNvSpPr>
            <a:spLocks noChangeArrowheads="1"/>
          </p:cNvSpPr>
          <p:nvPr/>
        </p:nvSpPr>
        <p:spPr bwMode="auto">
          <a:xfrm>
            <a:off x="3276600" y="251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28807" name="Rectangle 71"/>
          <p:cNvSpPr>
            <a:spLocks noChangeArrowheads="1"/>
          </p:cNvSpPr>
          <p:nvPr/>
        </p:nvSpPr>
        <p:spPr bwMode="auto">
          <a:xfrm>
            <a:off x="3276600" y="1981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28808" name="Oval 72"/>
          <p:cNvSpPr>
            <a:spLocks noChangeArrowheads="1"/>
          </p:cNvSpPr>
          <p:nvPr/>
        </p:nvSpPr>
        <p:spPr bwMode="auto">
          <a:xfrm>
            <a:off x="3886200" y="2260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09" name="Oval 73"/>
          <p:cNvSpPr>
            <a:spLocks noChangeArrowheads="1"/>
          </p:cNvSpPr>
          <p:nvPr/>
        </p:nvSpPr>
        <p:spPr bwMode="auto">
          <a:xfrm>
            <a:off x="3886200" y="2794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0" name="Oval 74"/>
          <p:cNvSpPr>
            <a:spLocks noChangeArrowheads="1"/>
          </p:cNvSpPr>
          <p:nvPr/>
        </p:nvSpPr>
        <p:spPr bwMode="auto">
          <a:xfrm>
            <a:off x="3886200" y="3327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28811" name="Oval 75"/>
          <p:cNvSpPr>
            <a:spLocks noChangeArrowheads="1"/>
          </p:cNvSpPr>
          <p:nvPr/>
        </p:nvSpPr>
        <p:spPr bwMode="auto">
          <a:xfrm>
            <a:off x="3886200" y="3860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28812" name="Rectangle 76"/>
          <p:cNvSpPr>
            <a:spLocks noChangeArrowheads="1"/>
          </p:cNvSpPr>
          <p:nvPr/>
        </p:nvSpPr>
        <p:spPr bwMode="auto">
          <a:xfrm>
            <a:off x="72390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3" name="Rectangle 77"/>
          <p:cNvSpPr>
            <a:spLocks noChangeArrowheads="1"/>
          </p:cNvSpPr>
          <p:nvPr/>
        </p:nvSpPr>
        <p:spPr bwMode="auto">
          <a:xfrm>
            <a:off x="8229600" y="3581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4" name="Rectangle 78"/>
          <p:cNvSpPr>
            <a:spLocks noChangeArrowheads="1"/>
          </p:cNvSpPr>
          <p:nvPr/>
        </p:nvSpPr>
        <p:spPr bwMode="auto">
          <a:xfrm>
            <a:off x="72390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5" name="Rectangle 79"/>
          <p:cNvSpPr>
            <a:spLocks noChangeArrowheads="1"/>
          </p:cNvSpPr>
          <p:nvPr/>
        </p:nvSpPr>
        <p:spPr bwMode="auto">
          <a:xfrm>
            <a:off x="8229600" y="3051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6" name="Rectangle 80"/>
          <p:cNvSpPr>
            <a:spLocks noChangeArrowheads="1"/>
          </p:cNvSpPr>
          <p:nvPr/>
        </p:nvSpPr>
        <p:spPr bwMode="auto">
          <a:xfrm>
            <a:off x="72390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7" name="Rectangle 81"/>
          <p:cNvSpPr>
            <a:spLocks noChangeArrowheads="1"/>
          </p:cNvSpPr>
          <p:nvPr/>
        </p:nvSpPr>
        <p:spPr bwMode="auto">
          <a:xfrm>
            <a:off x="8229600" y="25177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28818" name="Rectangle 82"/>
          <p:cNvSpPr>
            <a:spLocks noChangeArrowheads="1"/>
          </p:cNvSpPr>
          <p:nvPr/>
        </p:nvSpPr>
        <p:spPr bwMode="auto">
          <a:xfrm>
            <a:off x="72390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28819" name="Rectangle 83"/>
          <p:cNvSpPr>
            <a:spLocks noChangeArrowheads="1"/>
          </p:cNvSpPr>
          <p:nvPr/>
        </p:nvSpPr>
        <p:spPr bwMode="auto">
          <a:xfrm>
            <a:off x="8229600" y="198437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0797" name="Rectangle 1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0802" name="Oval 18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0816" name="Group 32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0817" name="Rectangle 33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18" name="Oval 34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19" name="Rectangle 35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0" name="Rectangle 36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21" name="Oval 37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22" name="Rectangle 38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23" name="Oval 39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24" name="Oval 40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0825" name="Group 41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0826" name="Rectangle 42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0827" name="Oval 43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0828" name="AutoShape 44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29" name="AutoShape 45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0830" name="Rectangle 46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0831" name="Rectangle 47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0832" name="Oval 48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0834" name="Oval 50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40" name="AutoShape 56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0849" name="Rectangle 65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50" name="Rectangle 66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51" name="Oval 67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0852" name="Rectangle 68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3" name="Rectangle 69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0854" name="Rectangle 70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0857" name="Oval 73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58" name="Oval 74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0859" name="Oval 75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0860" name="Rectangle 76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1" name="Rectangle 77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2" name="Rectangle 78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3" name="Rectangle 79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0864" name="Rectangle 80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0865" name="Rectangle 81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283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283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283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283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3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4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4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4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4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84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284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84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84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5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5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5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5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5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56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5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5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285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86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6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86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65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6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7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68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69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870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871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2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73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74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5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76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77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78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79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0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1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2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883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84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5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86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87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88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89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0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1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2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893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894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895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6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897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898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899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0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2901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2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03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4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5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6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7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08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09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10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11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2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2913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2914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2915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16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2917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2918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2919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2920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1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2922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2923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2924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2925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2926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7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2928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29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2930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2931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488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488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488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488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8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88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89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890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891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892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893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894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4895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896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897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8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899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00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01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02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03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04" name="Rectangle 24"/>
          <p:cNvSpPr>
            <a:spLocks noChangeArrowheads="1"/>
          </p:cNvSpPr>
          <p:nvPr/>
        </p:nvSpPr>
        <p:spPr bwMode="auto">
          <a:xfrm>
            <a:off x="72390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0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0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07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08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09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10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1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12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13" name="Rectangle 33"/>
          <p:cNvSpPr>
            <a:spLocks noChangeArrowheads="1"/>
          </p:cNvSpPr>
          <p:nvPr/>
        </p:nvSpPr>
        <p:spPr bwMode="auto">
          <a:xfrm>
            <a:off x="7239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4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5" name="Rectangle 35"/>
          <p:cNvSpPr>
            <a:spLocks noChangeArrowheads="1"/>
          </p:cNvSpPr>
          <p:nvPr/>
        </p:nvSpPr>
        <p:spPr bwMode="auto">
          <a:xfrm>
            <a:off x="7239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6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7" name="Rectangle 37"/>
          <p:cNvSpPr>
            <a:spLocks noChangeArrowheads="1"/>
          </p:cNvSpPr>
          <p:nvPr/>
        </p:nvSpPr>
        <p:spPr bwMode="auto">
          <a:xfrm>
            <a:off x="7239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18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19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0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1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2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3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24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25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26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27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28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29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0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31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2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3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34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35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36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37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38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39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0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41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42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43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4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5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46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47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8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4949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0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51" name="Rectangle 71"/>
          <p:cNvSpPr>
            <a:spLocks noChangeArrowheads="1"/>
          </p:cNvSpPr>
          <p:nvPr/>
        </p:nvSpPr>
        <p:spPr bwMode="auto">
          <a:xfrm>
            <a:off x="7239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2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3" name="Rectangle 73"/>
          <p:cNvSpPr>
            <a:spLocks noChangeArrowheads="1"/>
          </p:cNvSpPr>
          <p:nvPr/>
        </p:nvSpPr>
        <p:spPr bwMode="auto">
          <a:xfrm>
            <a:off x="7239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4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5" name="Rectangle 75"/>
          <p:cNvSpPr>
            <a:spLocks noChangeArrowheads="1"/>
          </p:cNvSpPr>
          <p:nvPr/>
        </p:nvSpPr>
        <p:spPr bwMode="auto">
          <a:xfrm>
            <a:off x="72390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6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7" name="Rectangle 77"/>
          <p:cNvSpPr>
            <a:spLocks noChangeArrowheads="1"/>
          </p:cNvSpPr>
          <p:nvPr/>
        </p:nvSpPr>
        <p:spPr bwMode="auto">
          <a:xfrm>
            <a:off x="72390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58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59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0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4961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4962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4963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64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4965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4966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4967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4968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69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4970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4971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4972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4973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4974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5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4976" name="Rectangle 96"/>
          <p:cNvSpPr>
            <a:spLocks noChangeArrowheads="1"/>
          </p:cNvSpPr>
          <p:nvPr/>
        </p:nvSpPr>
        <p:spPr bwMode="auto">
          <a:xfrm>
            <a:off x="72390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7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78" name="Rectangle 98"/>
          <p:cNvSpPr>
            <a:spLocks noChangeArrowheads="1"/>
          </p:cNvSpPr>
          <p:nvPr/>
        </p:nvSpPr>
        <p:spPr bwMode="auto">
          <a:xfrm>
            <a:off x="72390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4979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4980" name="Oval 100"/>
          <p:cNvSpPr>
            <a:spLocks noChangeArrowheads="1"/>
          </p:cNvSpPr>
          <p:nvPr/>
        </p:nvSpPr>
        <p:spPr bwMode="auto">
          <a:xfrm>
            <a:off x="7772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1" name="Oval 101"/>
          <p:cNvSpPr>
            <a:spLocks noChangeArrowheads="1"/>
          </p:cNvSpPr>
          <p:nvPr/>
        </p:nvSpPr>
        <p:spPr bwMode="auto">
          <a:xfrm>
            <a:off x="7772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2" name="Oval 102"/>
          <p:cNvSpPr>
            <a:spLocks noChangeArrowheads="1"/>
          </p:cNvSpPr>
          <p:nvPr/>
        </p:nvSpPr>
        <p:spPr bwMode="auto">
          <a:xfrm>
            <a:off x="7772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3" name="Oval 103"/>
          <p:cNvSpPr>
            <a:spLocks noChangeArrowheads="1"/>
          </p:cNvSpPr>
          <p:nvPr/>
        </p:nvSpPr>
        <p:spPr bwMode="auto">
          <a:xfrm>
            <a:off x="77724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4" name="Oval 104"/>
          <p:cNvSpPr>
            <a:spLocks noChangeArrowheads="1"/>
          </p:cNvSpPr>
          <p:nvPr/>
        </p:nvSpPr>
        <p:spPr bwMode="auto">
          <a:xfrm>
            <a:off x="7772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5" name="Oval 105"/>
          <p:cNvSpPr>
            <a:spLocks noChangeArrowheads="1"/>
          </p:cNvSpPr>
          <p:nvPr/>
        </p:nvSpPr>
        <p:spPr bwMode="auto">
          <a:xfrm>
            <a:off x="7772400" y="3048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6" name="Oval 106"/>
          <p:cNvSpPr>
            <a:spLocks noChangeArrowheads="1"/>
          </p:cNvSpPr>
          <p:nvPr/>
        </p:nvSpPr>
        <p:spPr bwMode="auto">
          <a:xfrm>
            <a:off x="7772400" y="2438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7" name="Oval 107"/>
          <p:cNvSpPr>
            <a:spLocks noChangeArrowheads="1"/>
          </p:cNvSpPr>
          <p:nvPr/>
        </p:nvSpPr>
        <p:spPr bwMode="auto">
          <a:xfrm>
            <a:off x="77724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8" name="Oval 108"/>
          <p:cNvSpPr>
            <a:spLocks noChangeArrowheads="1"/>
          </p:cNvSpPr>
          <p:nvPr/>
        </p:nvSpPr>
        <p:spPr bwMode="auto">
          <a:xfrm>
            <a:off x="77724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4989" name="Oval 109"/>
          <p:cNvSpPr>
            <a:spLocks noChangeArrowheads="1"/>
          </p:cNvSpPr>
          <p:nvPr/>
        </p:nvSpPr>
        <p:spPr bwMode="auto">
          <a:xfrm>
            <a:off x="77724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6931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6932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6933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6934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35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36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37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38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39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0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41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6942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6943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6944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6945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6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47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48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49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50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1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52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53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54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6955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6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6957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58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59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6960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61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2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3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4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5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6966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6967" name="Rectangle 39"/>
          <p:cNvSpPr>
            <a:spLocks noChangeArrowheads="1"/>
          </p:cNvSpPr>
          <p:nvPr/>
        </p:nvSpPr>
        <p:spPr bwMode="auto">
          <a:xfrm>
            <a:off x="1219200" y="4038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68" name="Rectangle 40"/>
          <p:cNvSpPr>
            <a:spLocks noChangeArrowheads="1"/>
          </p:cNvSpPr>
          <p:nvPr/>
        </p:nvSpPr>
        <p:spPr bwMode="auto">
          <a:xfrm>
            <a:off x="1524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69" name="Oval 41"/>
          <p:cNvSpPr>
            <a:spLocks noChangeArrowheads="1"/>
          </p:cNvSpPr>
          <p:nvPr/>
        </p:nvSpPr>
        <p:spPr bwMode="auto">
          <a:xfrm>
            <a:off x="711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0" name="Oval 42"/>
          <p:cNvSpPr>
            <a:spLocks noChangeArrowheads="1"/>
          </p:cNvSpPr>
          <p:nvPr/>
        </p:nvSpPr>
        <p:spPr bwMode="auto">
          <a:xfrm>
            <a:off x="2133600" y="4305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1" name="AutoShape 43"/>
          <p:cNvSpPr>
            <a:spLocks noChangeArrowheads="1"/>
          </p:cNvSpPr>
          <p:nvPr/>
        </p:nvSpPr>
        <p:spPr bwMode="auto">
          <a:xfrm>
            <a:off x="25908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2" name="Rectangle 44"/>
          <p:cNvSpPr>
            <a:spLocks noChangeArrowheads="1"/>
          </p:cNvSpPr>
          <p:nvPr/>
        </p:nvSpPr>
        <p:spPr bwMode="auto">
          <a:xfrm>
            <a:off x="3276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73" name="Oval 45"/>
          <p:cNvSpPr>
            <a:spLocks noChangeArrowheads="1"/>
          </p:cNvSpPr>
          <p:nvPr/>
        </p:nvSpPr>
        <p:spPr bwMode="auto">
          <a:xfrm>
            <a:off x="3886200" y="431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4" name="Rectangle 46"/>
          <p:cNvSpPr>
            <a:spLocks noChangeArrowheads="1"/>
          </p:cNvSpPr>
          <p:nvPr/>
        </p:nvSpPr>
        <p:spPr bwMode="auto">
          <a:xfrm>
            <a:off x="1219200" y="3378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75" name="Rectangle 47"/>
          <p:cNvSpPr>
            <a:spLocks noChangeArrowheads="1"/>
          </p:cNvSpPr>
          <p:nvPr/>
        </p:nvSpPr>
        <p:spPr bwMode="auto">
          <a:xfrm>
            <a:off x="1524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76" name="Oval 48"/>
          <p:cNvSpPr>
            <a:spLocks noChangeArrowheads="1"/>
          </p:cNvSpPr>
          <p:nvPr/>
        </p:nvSpPr>
        <p:spPr bwMode="auto">
          <a:xfrm>
            <a:off x="711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77" name="Oval 49"/>
          <p:cNvSpPr>
            <a:spLocks noChangeArrowheads="1"/>
          </p:cNvSpPr>
          <p:nvPr/>
        </p:nvSpPr>
        <p:spPr bwMode="auto">
          <a:xfrm>
            <a:off x="2133600" y="3644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78" name="AutoShape 50"/>
          <p:cNvSpPr>
            <a:spLocks noChangeArrowheads="1"/>
          </p:cNvSpPr>
          <p:nvPr/>
        </p:nvSpPr>
        <p:spPr bwMode="auto">
          <a:xfrm>
            <a:off x="25908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79" name="Rectangle 51"/>
          <p:cNvSpPr>
            <a:spLocks noChangeArrowheads="1"/>
          </p:cNvSpPr>
          <p:nvPr/>
        </p:nvSpPr>
        <p:spPr bwMode="auto">
          <a:xfrm>
            <a:off x="3276600" y="3378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0" name="Oval 52"/>
          <p:cNvSpPr>
            <a:spLocks noChangeArrowheads="1"/>
          </p:cNvSpPr>
          <p:nvPr/>
        </p:nvSpPr>
        <p:spPr bwMode="auto">
          <a:xfrm>
            <a:off x="3886200" y="3657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1" name="Rectangle 53"/>
          <p:cNvSpPr>
            <a:spLocks noChangeArrowheads="1"/>
          </p:cNvSpPr>
          <p:nvPr/>
        </p:nvSpPr>
        <p:spPr bwMode="auto">
          <a:xfrm>
            <a:off x="1219200" y="27432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2" name="Rectangle 54"/>
          <p:cNvSpPr>
            <a:spLocks noChangeArrowheads="1"/>
          </p:cNvSpPr>
          <p:nvPr/>
        </p:nvSpPr>
        <p:spPr bwMode="auto">
          <a:xfrm>
            <a:off x="152400" y="2743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83" name="Oval 55"/>
          <p:cNvSpPr>
            <a:spLocks noChangeArrowheads="1"/>
          </p:cNvSpPr>
          <p:nvPr/>
        </p:nvSpPr>
        <p:spPr bwMode="auto">
          <a:xfrm>
            <a:off x="711200" y="30226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84" name="Oval 56"/>
          <p:cNvSpPr>
            <a:spLocks noChangeArrowheads="1"/>
          </p:cNvSpPr>
          <p:nvPr/>
        </p:nvSpPr>
        <p:spPr bwMode="auto">
          <a:xfrm>
            <a:off x="2133600" y="30099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5" name="AutoShape 57"/>
          <p:cNvSpPr>
            <a:spLocks noChangeArrowheads="1"/>
          </p:cNvSpPr>
          <p:nvPr/>
        </p:nvSpPr>
        <p:spPr bwMode="auto">
          <a:xfrm>
            <a:off x="2590800" y="27241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86" name="Rectangle 58"/>
          <p:cNvSpPr>
            <a:spLocks noChangeArrowheads="1"/>
          </p:cNvSpPr>
          <p:nvPr/>
        </p:nvSpPr>
        <p:spPr bwMode="auto">
          <a:xfrm>
            <a:off x="3276600" y="2794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87" name="Oval 59"/>
          <p:cNvSpPr>
            <a:spLocks noChangeArrowheads="1"/>
          </p:cNvSpPr>
          <p:nvPr/>
        </p:nvSpPr>
        <p:spPr bwMode="auto">
          <a:xfrm>
            <a:off x="3886200" y="3073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88" name="Rectangle 60"/>
          <p:cNvSpPr>
            <a:spLocks noChangeArrowheads="1"/>
          </p:cNvSpPr>
          <p:nvPr/>
        </p:nvSpPr>
        <p:spPr bwMode="auto">
          <a:xfrm>
            <a:off x="1219200" y="2133600"/>
            <a:ext cx="1066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6989" name="Rectangle 61"/>
          <p:cNvSpPr>
            <a:spLocks noChangeArrowheads="1"/>
          </p:cNvSpPr>
          <p:nvPr/>
        </p:nvSpPr>
        <p:spPr bwMode="auto">
          <a:xfrm>
            <a:off x="152400" y="2133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6990" name="Oval 62"/>
          <p:cNvSpPr>
            <a:spLocks noChangeArrowheads="1"/>
          </p:cNvSpPr>
          <p:nvPr/>
        </p:nvSpPr>
        <p:spPr bwMode="auto">
          <a:xfrm>
            <a:off x="711200" y="2413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6991" name="Oval 63"/>
          <p:cNvSpPr>
            <a:spLocks noChangeArrowheads="1"/>
          </p:cNvSpPr>
          <p:nvPr/>
        </p:nvSpPr>
        <p:spPr bwMode="auto">
          <a:xfrm>
            <a:off x="2133600" y="24003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2" name="AutoShape 64"/>
          <p:cNvSpPr>
            <a:spLocks noChangeArrowheads="1"/>
          </p:cNvSpPr>
          <p:nvPr/>
        </p:nvSpPr>
        <p:spPr bwMode="auto">
          <a:xfrm>
            <a:off x="2590800" y="21145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3" name="Rectangle 65"/>
          <p:cNvSpPr>
            <a:spLocks noChangeArrowheads="1"/>
          </p:cNvSpPr>
          <p:nvPr/>
        </p:nvSpPr>
        <p:spPr bwMode="auto">
          <a:xfrm>
            <a:off x="3276600" y="2184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6994" name="Oval 66"/>
          <p:cNvSpPr>
            <a:spLocks noChangeArrowheads="1"/>
          </p:cNvSpPr>
          <p:nvPr/>
        </p:nvSpPr>
        <p:spPr bwMode="auto">
          <a:xfrm>
            <a:off x="3886200" y="246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6995" name="AutoShape 67"/>
          <p:cNvSpPr>
            <a:spLocks noChangeArrowheads="1"/>
          </p:cNvSpPr>
          <p:nvPr/>
        </p:nvSpPr>
        <p:spPr bwMode="auto">
          <a:xfrm>
            <a:off x="4343400" y="2133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6" name="AutoShape 68"/>
          <p:cNvSpPr>
            <a:spLocks noChangeArrowheads="1"/>
          </p:cNvSpPr>
          <p:nvPr/>
        </p:nvSpPr>
        <p:spPr bwMode="auto">
          <a:xfrm>
            <a:off x="4343400" y="33020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6997" name="AutoShape 69"/>
          <p:cNvSpPr>
            <a:spLocks noChangeArrowheads="1"/>
          </p:cNvSpPr>
          <p:nvPr/>
        </p:nvSpPr>
        <p:spPr bwMode="auto">
          <a:xfrm>
            <a:off x="4343400" y="3962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8" name="AutoShape 70"/>
          <p:cNvSpPr>
            <a:spLocks noChangeArrowheads="1"/>
          </p:cNvSpPr>
          <p:nvPr/>
        </p:nvSpPr>
        <p:spPr bwMode="auto">
          <a:xfrm>
            <a:off x="4343400" y="274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6999" name="Rectangle 71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0" name="Rectangle 72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1" name="Rectangle 73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2" name="Rectangle 74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3" name="Rectangle 75"/>
          <p:cNvSpPr>
            <a:spLocks noChangeArrowheads="1"/>
          </p:cNvSpPr>
          <p:nvPr/>
        </p:nvSpPr>
        <p:spPr bwMode="auto">
          <a:xfrm>
            <a:off x="50292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4" name="Rectangle 76"/>
          <p:cNvSpPr>
            <a:spLocks noChangeArrowheads="1"/>
          </p:cNvSpPr>
          <p:nvPr/>
        </p:nvSpPr>
        <p:spPr bwMode="auto">
          <a:xfrm>
            <a:off x="8229600" y="2819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5" name="Rectangle 77"/>
          <p:cNvSpPr>
            <a:spLocks noChangeArrowheads="1"/>
          </p:cNvSpPr>
          <p:nvPr/>
        </p:nvSpPr>
        <p:spPr bwMode="auto">
          <a:xfrm>
            <a:off x="50292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06" name="Rectangle 78"/>
          <p:cNvSpPr>
            <a:spLocks noChangeArrowheads="1"/>
          </p:cNvSpPr>
          <p:nvPr/>
        </p:nvSpPr>
        <p:spPr bwMode="auto">
          <a:xfrm>
            <a:off x="8229600" y="2209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07" name="Rectangle 79"/>
          <p:cNvSpPr>
            <a:spLocks noChangeArrowheads="1"/>
          </p:cNvSpPr>
          <p:nvPr/>
        </p:nvSpPr>
        <p:spPr bwMode="auto">
          <a:xfrm>
            <a:off x="1219200" y="15494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08" name="Rectangle 80"/>
          <p:cNvSpPr>
            <a:spLocks noChangeArrowheads="1"/>
          </p:cNvSpPr>
          <p:nvPr/>
        </p:nvSpPr>
        <p:spPr bwMode="auto">
          <a:xfrm>
            <a:off x="1524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7009" name="Oval 81"/>
          <p:cNvSpPr>
            <a:spLocks noChangeArrowheads="1"/>
          </p:cNvSpPr>
          <p:nvPr/>
        </p:nvSpPr>
        <p:spPr bwMode="auto">
          <a:xfrm>
            <a:off x="711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7010" name="Rectangle 82"/>
          <p:cNvSpPr>
            <a:spLocks noChangeArrowheads="1"/>
          </p:cNvSpPr>
          <p:nvPr/>
        </p:nvSpPr>
        <p:spPr bwMode="auto">
          <a:xfrm>
            <a:off x="1219200" y="9572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7011" name="Oval 83"/>
          <p:cNvSpPr>
            <a:spLocks noChangeArrowheads="1"/>
          </p:cNvSpPr>
          <p:nvPr/>
        </p:nvSpPr>
        <p:spPr bwMode="auto">
          <a:xfrm>
            <a:off x="2133600" y="18161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12" name="Oval 84"/>
          <p:cNvSpPr>
            <a:spLocks noChangeArrowheads="1"/>
          </p:cNvSpPr>
          <p:nvPr/>
        </p:nvSpPr>
        <p:spPr bwMode="auto">
          <a:xfrm>
            <a:off x="21336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7013" name="Group 85"/>
          <p:cNvGrpSpPr>
            <a:grpSpLocks/>
          </p:cNvGrpSpPr>
          <p:nvPr/>
        </p:nvGrpSpPr>
        <p:grpSpPr bwMode="auto">
          <a:xfrm>
            <a:off x="152400" y="931863"/>
            <a:ext cx="939800" cy="508000"/>
            <a:chOff x="96" y="4000"/>
            <a:chExt cx="592" cy="320"/>
          </a:xfrm>
        </p:grpSpPr>
        <p:sp>
          <p:nvSpPr>
            <p:cNvPr id="637014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7015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7016" name="AutoShape 88"/>
          <p:cNvSpPr>
            <a:spLocks noChangeArrowheads="1"/>
          </p:cNvSpPr>
          <p:nvPr/>
        </p:nvSpPr>
        <p:spPr bwMode="auto">
          <a:xfrm>
            <a:off x="2590800" y="9144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7" name="AutoShape 89"/>
          <p:cNvSpPr>
            <a:spLocks noChangeArrowheads="1"/>
          </p:cNvSpPr>
          <p:nvPr/>
        </p:nvSpPr>
        <p:spPr bwMode="auto">
          <a:xfrm>
            <a:off x="2590800" y="14732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7018" name="Rectangle 90"/>
          <p:cNvSpPr>
            <a:spLocks noChangeArrowheads="1"/>
          </p:cNvSpPr>
          <p:nvPr/>
        </p:nvSpPr>
        <p:spPr bwMode="auto">
          <a:xfrm>
            <a:off x="3276600" y="15494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7019" name="Rectangle 91"/>
          <p:cNvSpPr>
            <a:spLocks noChangeArrowheads="1"/>
          </p:cNvSpPr>
          <p:nvPr/>
        </p:nvSpPr>
        <p:spPr bwMode="auto">
          <a:xfrm>
            <a:off x="3276600" y="9572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7020" name="Oval 92"/>
          <p:cNvSpPr>
            <a:spLocks noChangeArrowheads="1"/>
          </p:cNvSpPr>
          <p:nvPr/>
        </p:nvSpPr>
        <p:spPr bwMode="auto">
          <a:xfrm>
            <a:off x="3886200" y="12366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7021" name="Oval 93"/>
          <p:cNvSpPr>
            <a:spLocks noChangeArrowheads="1"/>
          </p:cNvSpPr>
          <p:nvPr/>
        </p:nvSpPr>
        <p:spPr bwMode="auto">
          <a:xfrm>
            <a:off x="38862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7022" name="AutoShape 94"/>
          <p:cNvSpPr>
            <a:spLocks noChangeArrowheads="1"/>
          </p:cNvSpPr>
          <p:nvPr/>
        </p:nvSpPr>
        <p:spPr bwMode="auto">
          <a:xfrm>
            <a:off x="4343400" y="14620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3" name="AutoShape 95"/>
          <p:cNvSpPr>
            <a:spLocks noChangeArrowheads="1"/>
          </p:cNvSpPr>
          <p:nvPr/>
        </p:nvSpPr>
        <p:spPr bwMode="auto">
          <a:xfrm>
            <a:off x="4343400" y="9318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7024" name="Rectangle 96"/>
          <p:cNvSpPr>
            <a:spLocks noChangeArrowheads="1"/>
          </p:cNvSpPr>
          <p:nvPr/>
        </p:nvSpPr>
        <p:spPr bwMode="auto">
          <a:xfrm>
            <a:off x="50292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5" name="Rectangle 97"/>
          <p:cNvSpPr>
            <a:spLocks noChangeArrowheads="1"/>
          </p:cNvSpPr>
          <p:nvPr/>
        </p:nvSpPr>
        <p:spPr bwMode="auto">
          <a:xfrm>
            <a:off x="8229600" y="16002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6" name="Rectangle 98"/>
          <p:cNvSpPr>
            <a:spLocks noChangeArrowheads="1"/>
          </p:cNvSpPr>
          <p:nvPr/>
        </p:nvSpPr>
        <p:spPr bwMode="auto">
          <a:xfrm>
            <a:off x="50292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7027" name="Rectangle 99"/>
          <p:cNvSpPr>
            <a:spLocks noChangeArrowheads="1"/>
          </p:cNvSpPr>
          <p:nvPr/>
        </p:nvSpPr>
        <p:spPr bwMode="auto">
          <a:xfrm>
            <a:off x="8229600" y="990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7028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29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0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1" name="Oval 103"/>
          <p:cNvSpPr>
            <a:spLocks noChangeArrowheads="1"/>
          </p:cNvSpPr>
          <p:nvPr/>
        </p:nvSpPr>
        <p:spPr bwMode="auto">
          <a:xfrm>
            <a:off x="5562600" y="42672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2" name="Oval 10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3" name="Oval 105"/>
          <p:cNvSpPr>
            <a:spLocks noChangeArrowheads="1"/>
          </p:cNvSpPr>
          <p:nvPr/>
        </p:nvSpPr>
        <p:spPr bwMode="auto">
          <a:xfrm>
            <a:off x="5562600" y="30480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4" name="Oval 106"/>
          <p:cNvSpPr>
            <a:spLocks noChangeArrowheads="1"/>
          </p:cNvSpPr>
          <p:nvPr/>
        </p:nvSpPr>
        <p:spPr bwMode="auto">
          <a:xfrm>
            <a:off x="5562600" y="2438400"/>
            <a:ext cx="381000" cy="228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5" name="Oval 107"/>
          <p:cNvSpPr>
            <a:spLocks noChangeArrowheads="1"/>
          </p:cNvSpPr>
          <p:nvPr/>
        </p:nvSpPr>
        <p:spPr bwMode="auto">
          <a:xfrm>
            <a:off x="5562600" y="19050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6" name="Oval 108"/>
          <p:cNvSpPr>
            <a:spLocks noChangeArrowheads="1"/>
          </p:cNvSpPr>
          <p:nvPr/>
        </p:nvSpPr>
        <p:spPr bwMode="auto">
          <a:xfrm>
            <a:off x="5562600" y="1295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7037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38979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38980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38981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38982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83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84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5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86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87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88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89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8990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38991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8992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8993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4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8995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8996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8997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8998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8999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39000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01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02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03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4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05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06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7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08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09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0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1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2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13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14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55" name="Rectangle 7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6" name="Rectangle 8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39057" name="Oval 8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39058" name="Rectangle 8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39059" name="Oval 8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60" name="Oval 8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39061" name="Group 8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39062" name="Rectangle 8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39063" name="Oval 8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39064" name="AutoShape 8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5" name="AutoShape 8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39066" name="Rectangle 9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39067" name="Rectangle 9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39068" name="Oval 9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39069" name="Oval 9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39070" name="AutoShape 9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1" name="AutoShape 9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39072" name="Rectangle 9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3" name="Rectangle 9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4" name="Rectangle 9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39075" name="Rectangle 9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39076" name="Oval 10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7" name="Oval 10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78" name="Oval 10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3" name="Oval 107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4" name="Oval 108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39085" name="Oval 109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Programming by Voice</a:t>
            </a:r>
            <a:endParaRPr lang="en-US"/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102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102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102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103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3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32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3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34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35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36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37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38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103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4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41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2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43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44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45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46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47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104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4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51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2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53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54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5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56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57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58" name="Rectangle 34"/>
          <p:cNvSpPr>
            <a:spLocks noChangeArrowheads="1"/>
          </p:cNvSpPr>
          <p:nvPr/>
        </p:nvSpPr>
        <p:spPr bwMode="auto">
          <a:xfrm>
            <a:off x="82296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59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0" name="Rectangle 36"/>
          <p:cNvSpPr>
            <a:spLocks noChangeArrowheads="1"/>
          </p:cNvSpPr>
          <p:nvPr/>
        </p:nvSpPr>
        <p:spPr bwMode="auto">
          <a:xfrm>
            <a:off x="82296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1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62" name="Rectangle 38"/>
          <p:cNvSpPr>
            <a:spLocks noChangeArrowheads="1"/>
          </p:cNvSpPr>
          <p:nvPr/>
        </p:nvSpPr>
        <p:spPr bwMode="auto">
          <a:xfrm>
            <a:off x="82296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63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4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1065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1066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1067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68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1069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107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107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1072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3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1074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1075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1076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1077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78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79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1080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1" name="Rectangle 57"/>
          <p:cNvSpPr>
            <a:spLocks noChangeArrowheads="1"/>
          </p:cNvSpPr>
          <p:nvPr/>
        </p:nvSpPr>
        <p:spPr bwMode="auto">
          <a:xfrm>
            <a:off x="82296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2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1083" name="Rectangle 59"/>
          <p:cNvSpPr>
            <a:spLocks noChangeArrowheads="1"/>
          </p:cNvSpPr>
          <p:nvPr/>
        </p:nvSpPr>
        <p:spPr bwMode="auto">
          <a:xfrm>
            <a:off x="82296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1084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5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6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7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8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108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0" name="Oval 66"/>
          <p:cNvSpPr>
            <a:spLocks noChangeArrowheads="1"/>
          </p:cNvSpPr>
          <p:nvPr/>
        </p:nvSpPr>
        <p:spPr bwMode="auto">
          <a:xfrm>
            <a:off x="87630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1" name="Oval 67"/>
          <p:cNvSpPr>
            <a:spLocks noChangeArrowheads="1"/>
          </p:cNvSpPr>
          <p:nvPr/>
        </p:nvSpPr>
        <p:spPr bwMode="auto">
          <a:xfrm>
            <a:off x="87630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2" name="Oval 68"/>
          <p:cNvSpPr>
            <a:spLocks noChangeArrowheads="1"/>
          </p:cNvSpPr>
          <p:nvPr/>
        </p:nvSpPr>
        <p:spPr bwMode="auto">
          <a:xfrm>
            <a:off x="87630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3" name="Oval 69"/>
          <p:cNvSpPr>
            <a:spLocks noChangeArrowheads="1"/>
          </p:cNvSpPr>
          <p:nvPr/>
        </p:nvSpPr>
        <p:spPr bwMode="auto">
          <a:xfrm>
            <a:off x="87630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1094" name="Oval 70"/>
          <p:cNvSpPr>
            <a:spLocks noChangeArrowheads="1"/>
          </p:cNvSpPr>
          <p:nvPr/>
        </p:nvSpPr>
        <p:spPr bwMode="auto">
          <a:xfrm>
            <a:off x="87630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3075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3076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3077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3078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79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1219200" y="5700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1524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82" name="Oval 10"/>
          <p:cNvSpPr>
            <a:spLocks noChangeArrowheads="1"/>
          </p:cNvSpPr>
          <p:nvPr/>
        </p:nvSpPr>
        <p:spPr bwMode="auto">
          <a:xfrm>
            <a:off x="711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1219200" y="51673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84" name="Oval 12"/>
          <p:cNvSpPr>
            <a:spLocks noChangeArrowheads="1"/>
          </p:cNvSpPr>
          <p:nvPr/>
        </p:nvSpPr>
        <p:spPr bwMode="auto">
          <a:xfrm>
            <a:off x="2133600" y="59674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85" name="Oval 13"/>
          <p:cNvSpPr>
            <a:spLocks noChangeArrowheads="1"/>
          </p:cNvSpPr>
          <p:nvPr/>
        </p:nvSpPr>
        <p:spPr bwMode="auto">
          <a:xfrm>
            <a:off x="21336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086" name="Group 14"/>
          <p:cNvGrpSpPr>
            <a:grpSpLocks/>
          </p:cNvGrpSpPr>
          <p:nvPr/>
        </p:nvGrpSpPr>
        <p:grpSpPr bwMode="auto">
          <a:xfrm>
            <a:off x="152400" y="5141913"/>
            <a:ext cx="939800" cy="508000"/>
            <a:chOff x="96" y="4000"/>
            <a:chExt cx="592" cy="320"/>
          </a:xfrm>
        </p:grpSpPr>
        <p:sp>
          <p:nvSpPr>
            <p:cNvPr id="643087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088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089" name="AutoShape 17"/>
          <p:cNvSpPr>
            <a:spLocks noChangeArrowheads="1"/>
          </p:cNvSpPr>
          <p:nvPr/>
        </p:nvSpPr>
        <p:spPr bwMode="auto">
          <a:xfrm>
            <a:off x="2590800" y="512445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0" name="AutoShape 18"/>
          <p:cNvSpPr>
            <a:spLocks noChangeArrowheads="1"/>
          </p:cNvSpPr>
          <p:nvPr/>
        </p:nvSpPr>
        <p:spPr bwMode="auto">
          <a:xfrm>
            <a:off x="2590800" y="562451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091" name="Rectangle 19"/>
          <p:cNvSpPr>
            <a:spLocks noChangeArrowheads="1"/>
          </p:cNvSpPr>
          <p:nvPr/>
        </p:nvSpPr>
        <p:spPr bwMode="auto">
          <a:xfrm>
            <a:off x="1219200" y="4583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092" name="Rectangle 20"/>
          <p:cNvSpPr>
            <a:spLocks noChangeArrowheads="1"/>
          </p:cNvSpPr>
          <p:nvPr/>
        </p:nvSpPr>
        <p:spPr bwMode="auto">
          <a:xfrm>
            <a:off x="152400" y="4583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093" name="Oval 21"/>
          <p:cNvSpPr>
            <a:spLocks noChangeArrowheads="1"/>
          </p:cNvSpPr>
          <p:nvPr/>
        </p:nvSpPr>
        <p:spPr bwMode="auto">
          <a:xfrm>
            <a:off x="711200" y="4862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094" name="Oval 22"/>
          <p:cNvSpPr>
            <a:spLocks noChangeArrowheads="1"/>
          </p:cNvSpPr>
          <p:nvPr/>
        </p:nvSpPr>
        <p:spPr bwMode="auto">
          <a:xfrm>
            <a:off x="2133600" y="4849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095" name="AutoShape 23"/>
          <p:cNvSpPr>
            <a:spLocks noChangeArrowheads="1"/>
          </p:cNvSpPr>
          <p:nvPr/>
        </p:nvSpPr>
        <p:spPr bwMode="auto">
          <a:xfrm>
            <a:off x="2590800" y="4564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3096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097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098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099" name="Rectangle 27"/>
          <p:cNvSpPr>
            <a:spLocks noChangeArrowheads="1"/>
          </p:cNvSpPr>
          <p:nvPr/>
        </p:nvSpPr>
        <p:spPr bwMode="auto">
          <a:xfrm>
            <a:off x="3276600" y="57007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0" name="Rectangle 28"/>
          <p:cNvSpPr>
            <a:spLocks noChangeArrowheads="1"/>
          </p:cNvSpPr>
          <p:nvPr/>
        </p:nvSpPr>
        <p:spPr bwMode="auto">
          <a:xfrm>
            <a:off x="3276600" y="51673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01" name="Rectangle 29"/>
          <p:cNvSpPr>
            <a:spLocks noChangeArrowheads="1"/>
          </p:cNvSpPr>
          <p:nvPr/>
        </p:nvSpPr>
        <p:spPr bwMode="auto">
          <a:xfrm>
            <a:off x="3276600" y="4633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02" name="Oval 30"/>
          <p:cNvSpPr>
            <a:spLocks noChangeArrowheads="1"/>
          </p:cNvSpPr>
          <p:nvPr/>
        </p:nvSpPr>
        <p:spPr bwMode="auto">
          <a:xfrm>
            <a:off x="3886200" y="4913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3" name="Oval 31"/>
          <p:cNvSpPr>
            <a:spLocks noChangeArrowheads="1"/>
          </p:cNvSpPr>
          <p:nvPr/>
        </p:nvSpPr>
        <p:spPr bwMode="auto">
          <a:xfrm>
            <a:off x="3886200" y="5446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04" name="Oval 32"/>
          <p:cNvSpPr>
            <a:spLocks noChangeArrowheads="1"/>
          </p:cNvSpPr>
          <p:nvPr/>
        </p:nvSpPr>
        <p:spPr bwMode="auto">
          <a:xfrm>
            <a:off x="3886200" y="5980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05" name="Rectangle 33"/>
          <p:cNvSpPr>
            <a:spLocks noChangeArrowheads="1"/>
          </p:cNvSpPr>
          <p:nvPr/>
        </p:nvSpPr>
        <p:spPr bwMode="auto">
          <a:xfrm>
            <a:off x="50292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6" name="Rectangle 34"/>
          <p:cNvSpPr>
            <a:spLocks noChangeArrowheads="1"/>
          </p:cNvSpPr>
          <p:nvPr/>
        </p:nvSpPr>
        <p:spPr bwMode="auto">
          <a:xfrm>
            <a:off x="6096000" y="5672138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7" name="Rectangle 35"/>
          <p:cNvSpPr>
            <a:spLocks noChangeArrowheads="1"/>
          </p:cNvSpPr>
          <p:nvPr/>
        </p:nvSpPr>
        <p:spPr bwMode="auto">
          <a:xfrm>
            <a:off x="50292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08" name="Rectangle 36"/>
          <p:cNvSpPr>
            <a:spLocks noChangeArrowheads="1"/>
          </p:cNvSpPr>
          <p:nvPr/>
        </p:nvSpPr>
        <p:spPr bwMode="auto">
          <a:xfrm>
            <a:off x="6096000" y="5141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09" name="Rectangle 37"/>
          <p:cNvSpPr>
            <a:spLocks noChangeArrowheads="1"/>
          </p:cNvSpPr>
          <p:nvPr/>
        </p:nvSpPr>
        <p:spPr bwMode="auto">
          <a:xfrm>
            <a:off x="50292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10" name="Rectangle 38"/>
          <p:cNvSpPr>
            <a:spLocks noChangeArrowheads="1"/>
          </p:cNvSpPr>
          <p:nvPr/>
        </p:nvSpPr>
        <p:spPr bwMode="auto">
          <a:xfrm>
            <a:off x="6096000" y="4608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11" name="Rectangle 39"/>
          <p:cNvSpPr>
            <a:spLocks noChangeArrowheads="1"/>
          </p:cNvSpPr>
          <p:nvPr/>
        </p:nvSpPr>
        <p:spPr bwMode="auto">
          <a:xfrm>
            <a:off x="1219200" y="39878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2" name="Rectangle 40"/>
          <p:cNvSpPr>
            <a:spLocks noChangeArrowheads="1"/>
          </p:cNvSpPr>
          <p:nvPr/>
        </p:nvSpPr>
        <p:spPr bwMode="auto">
          <a:xfrm>
            <a:off x="1524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3113" name="Oval 41"/>
          <p:cNvSpPr>
            <a:spLocks noChangeArrowheads="1"/>
          </p:cNvSpPr>
          <p:nvPr/>
        </p:nvSpPr>
        <p:spPr bwMode="auto">
          <a:xfrm>
            <a:off x="711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3114" name="Rectangle 42"/>
          <p:cNvSpPr>
            <a:spLocks noChangeArrowheads="1"/>
          </p:cNvSpPr>
          <p:nvPr/>
        </p:nvSpPr>
        <p:spPr bwMode="auto">
          <a:xfrm>
            <a:off x="1219200" y="3395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3115" name="Oval 43"/>
          <p:cNvSpPr>
            <a:spLocks noChangeArrowheads="1"/>
          </p:cNvSpPr>
          <p:nvPr/>
        </p:nvSpPr>
        <p:spPr bwMode="auto">
          <a:xfrm>
            <a:off x="2133600" y="42545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16" name="Oval 44"/>
          <p:cNvSpPr>
            <a:spLocks noChangeArrowheads="1"/>
          </p:cNvSpPr>
          <p:nvPr/>
        </p:nvSpPr>
        <p:spPr bwMode="auto">
          <a:xfrm>
            <a:off x="21336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3117" name="Group 45"/>
          <p:cNvGrpSpPr>
            <a:grpSpLocks/>
          </p:cNvGrpSpPr>
          <p:nvPr/>
        </p:nvGrpSpPr>
        <p:grpSpPr bwMode="auto">
          <a:xfrm>
            <a:off x="152400" y="3370263"/>
            <a:ext cx="939800" cy="508000"/>
            <a:chOff x="96" y="4000"/>
            <a:chExt cx="592" cy="320"/>
          </a:xfrm>
        </p:grpSpPr>
        <p:sp>
          <p:nvSpPr>
            <p:cNvPr id="643118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3119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3120" name="AutoShape 48"/>
          <p:cNvSpPr>
            <a:spLocks noChangeArrowheads="1"/>
          </p:cNvSpPr>
          <p:nvPr/>
        </p:nvSpPr>
        <p:spPr bwMode="auto">
          <a:xfrm>
            <a:off x="2590800" y="3352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1" name="AutoShape 49"/>
          <p:cNvSpPr>
            <a:spLocks noChangeArrowheads="1"/>
          </p:cNvSpPr>
          <p:nvPr/>
        </p:nvSpPr>
        <p:spPr bwMode="auto">
          <a:xfrm>
            <a:off x="2590800" y="39116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3122" name="Rectangle 50"/>
          <p:cNvSpPr>
            <a:spLocks noChangeArrowheads="1"/>
          </p:cNvSpPr>
          <p:nvPr/>
        </p:nvSpPr>
        <p:spPr bwMode="auto">
          <a:xfrm>
            <a:off x="3276600" y="3987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3123" name="Rectangle 51"/>
          <p:cNvSpPr>
            <a:spLocks noChangeArrowheads="1"/>
          </p:cNvSpPr>
          <p:nvPr/>
        </p:nvSpPr>
        <p:spPr bwMode="auto">
          <a:xfrm>
            <a:off x="3276600" y="3395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3124" name="Oval 52"/>
          <p:cNvSpPr>
            <a:spLocks noChangeArrowheads="1"/>
          </p:cNvSpPr>
          <p:nvPr/>
        </p:nvSpPr>
        <p:spPr bwMode="auto">
          <a:xfrm>
            <a:off x="3886200" y="3675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3125" name="Oval 53"/>
          <p:cNvSpPr>
            <a:spLocks noChangeArrowheads="1"/>
          </p:cNvSpPr>
          <p:nvPr/>
        </p:nvSpPr>
        <p:spPr bwMode="auto">
          <a:xfrm>
            <a:off x="3886200" y="4267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26" name="AutoShape 54"/>
          <p:cNvSpPr>
            <a:spLocks noChangeArrowheads="1"/>
          </p:cNvSpPr>
          <p:nvPr/>
        </p:nvSpPr>
        <p:spPr bwMode="auto">
          <a:xfrm>
            <a:off x="4343400" y="39004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7" name="AutoShape 55"/>
          <p:cNvSpPr>
            <a:spLocks noChangeArrowheads="1"/>
          </p:cNvSpPr>
          <p:nvPr/>
        </p:nvSpPr>
        <p:spPr bwMode="auto">
          <a:xfrm>
            <a:off x="4343400" y="3370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3128" name="Rectangle 56"/>
          <p:cNvSpPr>
            <a:spLocks noChangeArrowheads="1"/>
          </p:cNvSpPr>
          <p:nvPr/>
        </p:nvSpPr>
        <p:spPr bwMode="auto">
          <a:xfrm>
            <a:off x="50292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29" name="Rectangle 57"/>
          <p:cNvSpPr>
            <a:spLocks noChangeArrowheads="1"/>
          </p:cNvSpPr>
          <p:nvPr/>
        </p:nvSpPr>
        <p:spPr bwMode="auto">
          <a:xfrm>
            <a:off x="6096000" y="4038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0" name="Rectangle 58"/>
          <p:cNvSpPr>
            <a:spLocks noChangeArrowheads="1"/>
          </p:cNvSpPr>
          <p:nvPr/>
        </p:nvSpPr>
        <p:spPr bwMode="auto">
          <a:xfrm>
            <a:off x="50292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3131" name="Rectangle 59"/>
          <p:cNvSpPr>
            <a:spLocks noChangeArrowheads="1"/>
          </p:cNvSpPr>
          <p:nvPr/>
        </p:nvSpPr>
        <p:spPr bwMode="auto">
          <a:xfrm>
            <a:off x="6096000" y="3429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3132" name="Oval 60"/>
          <p:cNvSpPr>
            <a:spLocks noChangeArrowheads="1"/>
          </p:cNvSpPr>
          <p:nvPr/>
        </p:nvSpPr>
        <p:spPr bwMode="auto">
          <a:xfrm>
            <a:off x="55626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3" name="Oval 61"/>
          <p:cNvSpPr>
            <a:spLocks noChangeArrowheads="1"/>
          </p:cNvSpPr>
          <p:nvPr/>
        </p:nvSpPr>
        <p:spPr bwMode="auto">
          <a:xfrm>
            <a:off x="55626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4" name="Oval 62"/>
          <p:cNvSpPr>
            <a:spLocks noChangeArrowheads="1"/>
          </p:cNvSpPr>
          <p:nvPr/>
        </p:nvSpPr>
        <p:spPr bwMode="auto">
          <a:xfrm>
            <a:off x="55626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5" name="Oval 63"/>
          <p:cNvSpPr>
            <a:spLocks noChangeArrowheads="1"/>
          </p:cNvSpPr>
          <p:nvPr/>
        </p:nvSpPr>
        <p:spPr bwMode="auto">
          <a:xfrm>
            <a:off x="55626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6" name="Oval 64"/>
          <p:cNvSpPr>
            <a:spLocks noChangeArrowheads="1"/>
          </p:cNvSpPr>
          <p:nvPr/>
        </p:nvSpPr>
        <p:spPr bwMode="auto">
          <a:xfrm>
            <a:off x="55626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3137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8" name="Oval 66"/>
          <p:cNvSpPr>
            <a:spLocks noChangeArrowheads="1"/>
          </p:cNvSpPr>
          <p:nvPr/>
        </p:nvSpPr>
        <p:spPr bwMode="auto">
          <a:xfrm>
            <a:off x="6629400" y="5943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39" name="Oval 67"/>
          <p:cNvSpPr>
            <a:spLocks noChangeArrowheads="1"/>
          </p:cNvSpPr>
          <p:nvPr/>
        </p:nvSpPr>
        <p:spPr bwMode="auto">
          <a:xfrm>
            <a:off x="6629400" y="54102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0" name="Oval 68"/>
          <p:cNvSpPr>
            <a:spLocks noChangeArrowheads="1"/>
          </p:cNvSpPr>
          <p:nvPr/>
        </p:nvSpPr>
        <p:spPr bwMode="auto">
          <a:xfrm>
            <a:off x="6629400" y="4876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1" name="Oval 69"/>
          <p:cNvSpPr>
            <a:spLocks noChangeArrowheads="1"/>
          </p:cNvSpPr>
          <p:nvPr/>
        </p:nvSpPr>
        <p:spPr bwMode="auto">
          <a:xfrm>
            <a:off x="6629400" y="4343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3142" name="Oval 70"/>
          <p:cNvSpPr>
            <a:spLocks noChangeArrowheads="1"/>
          </p:cNvSpPr>
          <p:nvPr/>
        </p:nvSpPr>
        <p:spPr bwMode="auto">
          <a:xfrm>
            <a:off x="6629400" y="3733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45123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45124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45125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45126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27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39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40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41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42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43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45144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45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46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49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50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57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58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59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0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61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62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63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64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65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45166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67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168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69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170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171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172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173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74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5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45176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7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78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179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182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3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4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185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8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89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0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1" name="Rectangle 71"/>
          <p:cNvSpPr>
            <a:spLocks noChangeArrowheads="1"/>
          </p:cNvSpPr>
          <p:nvPr/>
        </p:nvSpPr>
        <p:spPr bwMode="auto">
          <a:xfrm>
            <a:off x="1219200" y="53308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2" name="Rectangle 72"/>
          <p:cNvSpPr>
            <a:spLocks noChangeArrowheads="1"/>
          </p:cNvSpPr>
          <p:nvPr/>
        </p:nvSpPr>
        <p:spPr bwMode="auto">
          <a:xfrm>
            <a:off x="1524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45193" name="Oval 73"/>
          <p:cNvSpPr>
            <a:spLocks noChangeArrowheads="1"/>
          </p:cNvSpPr>
          <p:nvPr/>
        </p:nvSpPr>
        <p:spPr bwMode="auto">
          <a:xfrm>
            <a:off x="711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45194" name="Rectangle 74"/>
          <p:cNvSpPr>
            <a:spLocks noChangeArrowheads="1"/>
          </p:cNvSpPr>
          <p:nvPr/>
        </p:nvSpPr>
        <p:spPr bwMode="auto">
          <a:xfrm>
            <a:off x="1219200" y="4797425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45195" name="Oval 75"/>
          <p:cNvSpPr>
            <a:spLocks noChangeArrowheads="1"/>
          </p:cNvSpPr>
          <p:nvPr/>
        </p:nvSpPr>
        <p:spPr bwMode="auto">
          <a:xfrm>
            <a:off x="2133600" y="55975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196" name="Oval 76"/>
          <p:cNvSpPr>
            <a:spLocks noChangeArrowheads="1"/>
          </p:cNvSpPr>
          <p:nvPr/>
        </p:nvSpPr>
        <p:spPr bwMode="auto">
          <a:xfrm>
            <a:off x="21336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45197" name="Group 77"/>
          <p:cNvGrpSpPr>
            <a:grpSpLocks/>
          </p:cNvGrpSpPr>
          <p:nvPr/>
        </p:nvGrpSpPr>
        <p:grpSpPr bwMode="auto">
          <a:xfrm>
            <a:off x="152400" y="4772025"/>
            <a:ext cx="939800" cy="508000"/>
            <a:chOff x="96" y="4000"/>
            <a:chExt cx="592" cy="320"/>
          </a:xfrm>
        </p:grpSpPr>
        <p:sp>
          <p:nvSpPr>
            <p:cNvPr id="645198" name="Rectangle 78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45199" name="Oval 79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45200" name="AutoShape 80"/>
          <p:cNvSpPr>
            <a:spLocks noChangeArrowheads="1"/>
          </p:cNvSpPr>
          <p:nvPr/>
        </p:nvSpPr>
        <p:spPr bwMode="auto">
          <a:xfrm>
            <a:off x="2590800" y="47545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1" name="AutoShape 81"/>
          <p:cNvSpPr>
            <a:spLocks noChangeArrowheads="1"/>
          </p:cNvSpPr>
          <p:nvPr/>
        </p:nvSpPr>
        <p:spPr bwMode="auto">
          <a:xfrm>
            <a:off x="2590800" y="5254625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45202" name="Rectangle 82"/>
          <p:cNvSpPr>
            <a:spLocks noChangeArrowheads="1"/>
          </p:cNvSpPr>
          <p:nvPr/>
        </p:nvSpPr>
        <p:spPr bwMode="auto">
          <a:xfrm>
            <a:off x="3276600" y="53308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45203" name="Rectangle 83"/>
          <p:cNvSpPr>
            <a:spLocks noChangeArrowheads="1"/>
          </p:cNvSpPr>
          <p:nvPr/>
        </p:nvSpPr>
        <p:spPr bwMode="auto">
          <a:xfrm>
            <a:off x="3276600" y="47974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45204" name="Oval 84"/>
          <p:cNvSpPr>
            <a:spLocks noChangeArrowheads="1"/>
          </p:cNvSpPr>
          <p:nvPr/>
        </p:nvSpPr>
        <p:spPr bwMode="auto">
          <a:xfrm>
            <a:off x="3886200" y="50768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45205" name="Oval 85"/>
          <p:cNvSpPr>
            <a:spLocks noChangeArrowheads="1"/>
          </p:cNvSpPr>
          <p:nvPr/>
        </p:nvSpPr>
        <p:spPr bwMode="auto">
          <a:xfrm>
            <a:off x="3886200" y="5610225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06" name="Rectangle 86"/>
          <p:cNvSpPr>
            <a:spLocks noChangeArrowheads="1"/>
          </p:cNvSpPr>
          <p:nvPr/>
        </p:nvSpPr>
        <p:spPr bwMode="auto">
          <a:xfrm>
            <a:off x="50292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7" name="Rectangle 87"/>
          <p:cNvSpPr>
            <a:spLocks noChangeArrowheads="1"/>
          </p:cNvSpPr>
          <p:nvPr/>
        </p:nvSpPr>
        <p:spPr bwMode="auto">
          <a:xfrm>
            <a:off x="6096000" y="530225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08" name="Rectangle 88"/>
          <p:cNvSpPr>
            <a:spLocks noChangeArrowheads="1"/>
          </p:cNvSpPr>
          <p:nvPr/>
        </p:nvSpPr>
        <p:spPr bwMode="auto">
          <a:xfrm>
            <a:off x="50292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45209" name="Rectangle 89"/>
          <p:cNvSpPr>
            <a:spLocks noChangeArrowheads="1"/>
          </p:cNvSpPr>
          <p:nvPr/>
        </p:nvSpPr>
        <p:spPr bwMode="auto">
          <a:xfrm>
            <a:off x="6096000" y="477202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45210" name="Oval 90"/>
          <p:cNvSpPr>
            <a:spLocks noChangeArrowheads="1"/>
          </p:cNvSpPr>
          <p:nvPr/>
        </p:nvSpPr>
        <p:spPr bwMode="auto">
          <a:xfrm>
            <a:off x="55626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1" name="Oval 91"/>
          <p:cNvSpPr>
            <a:spLocks noChangeArrowheads="1"/>
          </p:cNvSpPr>
          <p:nvPr/>
        </p:nvSpPr>
        <p:spPr bwMode="auto">
          <a:xfrm>
            <a:off x="55626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45212" name="Oval 92"/>
          <p:cNvSpPr>
            <a:spLocks noChangeArrowheads="1"/>
          </p:cNvSpPr>
          <p:nvPr/>
        </p:nvSpPr>
        <p:spPr bwMode="auto">
          <a:xfrm>
            <a:off x="6629400" y="55737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45213" name="Oval 93"/>
          <p:cNvSpPr>
            <a:spLocks noChangeArrowheads="1"/>
          </p:cNvSpPr>
          <p:nvPr/>
        </p:nvSpPr>
        <p:spPr bwMode="auto">
          <a:xfrm>
            <a:off x="6629400" y="5040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Parsing </a:t>
            </a:r>
            <a:r>
              <a:rPr lang="en-US" sz="2400"/>
              <a:t>[ Begel 04 ]</a:t>
            </a:r>
          </a:p>
        </p:txBody>
      </p:sp>
      <p:sp>
        <p:nvSpPr>
          <p:cNvPr id="651267" name="Rectangle 3"/>
          <p:cNvSpPr>
            <a:spLocks noChangeArrowheads="1"/>
          </p:cNvSpPr>
          <p:nvPr/>
        </p:nvSpPr>
        <p:spPr bwMode="auto">
          <a:xfrm>
            <a:off x="1219200" y="63357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55</a:t>
            </a:r>
          </a:p>
        </p:txBody>
      </p:sp>
      <p:sp>
        <p:nvSpPr>
          <p:cNvPr id="651268" name="Oval 4"/>
          <p:cNvSpPr>
            <a:spLocks noChangeArrowheads="1"/>
          </p:cNvSpPr>
          <p:nvPr/>
        </p:nvSpPr>
        <p:spPr bwMode="auto">
          <a:xfrm>
            <a:off x="2133600" y="66151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grpSp>
        <p:nvGrpSpPr>
          <p:cNvPr id="651269" name="Group 5"/>
          <p:cNvGrpSpPr>
            <a:grpSpLocks/>
          </p:cNvGrpSpPr>
          <p:nvPr/>
        </p:nvGrpSpPr>
        <p:grpSpPr bwMode="auto">
          <a:xfrm>
            <a:off x="152400" y="6310313"/>
            <a:ext cx="939800" cy="508000"/>
            <a:chOff x="96" y="4000"/>
            <a:chExt cx="592" cy="320"/>
          </a:xfrm>
        </p:grpSpPr>
        <p:sp>
          <p:nvSpPr>
            <p:cNvPr id="651270" name="Rectangle 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71" name="Oval 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72" name="Rectangle 8"/>
          <p:cNvSpPr>
            <a:spLocks noChangeArrowheads="1"/>
          </p:cNvSpPr>
          <p:nvPr/>
        </p:nvSpPr>
        <p:spPr bwMode="auto">
          <a:xfrm>
            <a:off x="1219200" y="53197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3" name="Rectangle 9"/>
          <p:cNvSpPr>
            <a:spLocks noChangeArrowheads="1"/>
          </p:cNvSpPr>
          <p:nvPr/>
        </p:nvSpPr>
        <p:spPr bwMode="auto">
          <a:xfrm>
            <a:off x="1524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74" name="Oval 10"/>
          <p:cNvSpPr>
            <a:spLocks noChangeArrowheads="1"/>
          </p:cNvSpPr>
          <p:nvPr/>
        </p:nvSpPr>
        <p:spPr bwMode="auto">
          <a:xfrm>
            <a:off x="711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75" name="Rectangle 11"/>
          <p:cNvSpPr>
            <a:spLocks noChangeArrowheads="1"/>
          </p:cNvSpPr>
          <p:nvPr/>
        </p:nvSpPr>
        <p:spPr bwMode="auto">
          <a:xfrm>
            <a:off x="1219200" y="4786313"/>
            <a:ext cx="10668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76" name="Oval 12"/>
          <p:cNvSpPr>
            <a:spLocks noChangeArrowheads="1"/>
          </p:cNvSpPr>
          <p:nvPr/>
        </p:nvSpPr>
        <p:spPr bwMode="auto">
          <a:xfrm>
            <a:off x="2133600" y="55864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77" name="Oval 13"/>
          <p:cNvSpPr>
            <a:spLocks noChangeArrowheads="1"/>
          </p:cNvSpPr>
          <p:nvPr/>
        </p:nvSpPr>
        <p:spPr bwMode="auto">
          <a:xfrm>
            <a:off x="21336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278" name="Group 14"/>
          <p:cNvGrpSpPr>
            <a:grpSpLocks/>
          </p:cNvGrpSpPr>
          <p:nvPr/>
        </p:nvGrpSpPr>
        <p:grpSpPr bwMode="auto">
          <a:xfrm>
            <a:off x="152400" y="4760913"/>
            <a:ext cx="939800" cy="508000"/>
            <a:chOff x="96" y="4000"/>
            <a:chExt cx="592" cy="320"/>
          </a:xfrm>
        </p:grpSpPr>
        <p:sp>
          <p:nvSpPr>
            <p:cNvPr id="651279" name="Rectangle 15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280" name="Oval 16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66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281" name="AutoShape 17"/>
          <p:cNvSpPr>
            <a:spLocks noChangeArrowheads="1"/>
          </p:cNvSpPr>
          <p:nvPr/>
        </p:nvSpPr>
        <p:spPr bwMode="auto">
          <a:xfrm>
            <a:off x="2590800" y="4743450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2" name="AutoShape 18"/>
          <p:cNvSpPr>
            <a:spLocks noChangeArrowheads="1"/>
          </p:cNvSpPr>
          <p:nvPr/>
        </p:nvSpPr>
        <p:spPr bwMode="auto">
          <a:xfrm>
            <a:off x="2590800" y="5243513"/>
            <a:ext cx="457200" cy="457200"/>
          </a:xfrm>
          <a:prstGeom prst="triangle">
            <a:avLst>
              <a:gd name="adj" fmla="val 50000"/>
            </a:avLst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283" name="Rectangle 19"/>
          <p:cNvSpPr>
            <a:spLocks noChangeArrowheads="1"/>
          </p:cNvSpPr>
          <p:nvPr/>
        </p:nvSpPr>
        <p:spPr bwMode="auto">
          <a:xfrm>
            <a:off x="1219200" y="420211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284" name="Rectangle 20"/>
          <p:cNvSpPr>
            <a:spLocks noChangeArrowheads="1"/>
          </p:cNvSpPr>
          <p:nvPr/>
        </p:nvSpPr>
        <p:spPr bwMode="auto">
          <a:xfrm>
            <a:off x="152400" y="42021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285" name="Oval 21"/>
          <p:cNvSpPr>
            <a:spLocks noChangeArrowheads="1"/>
          </p:cNvSpPr>
          <p:nvPr/>
        </p:nvSpPr>
        <p:spPr bwMode="auto">
          <a:xfrm>
            <a:off x="711200" y="44815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286" name="Oval 22"/>
          <p:cNvSpPr>
            <a:spLocks noChangeArrowheads="1"/>
          </p:cNvSpPr>
          <p:nvPr/>
        </p:nvSpPr>
        <p:spPr bwMode="auto">
          <a:xfrm>
            <a:off x="2133600" y="44688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87" name="AutoShape 23"/>
          <p:cNvSpPr>
            <a:spLocks noChangeArrowheads="1"/>
          </p:cNvSpPr>
          <p:nvPr/>
        </p:nvSpPr>
        <p:spPr bwMode="auto">
          <a:xfrm>
            <a:off x="2590800" y="41830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4000" b="1"/>
              <a:t>.</a:t>
            </a:r>
            <a:endParaRPr lang="en-US"/>
          </a:p>
        </p:txBody>
      </p:sp>
      <p:sp>
        <p:nvSpPr>
          <p:cNvPr id="651288" name="Rectangle 24"/>
          <p:cNvSpPr>
            <a:spLocks noChangeArrowheads="1"/>
          </p:cNvSpPr>
          <p:nvPr/>
        </p:nvSpPr>
        <p:spPr bwMode="auto">
          <a:xfrm>
            <a:off x="5029200" y="63246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89" name="Rectangle 25"/>
          <p:cNvSpPr>
            <a:spLocks noChangeArrowheads="1"/>
          </p:cNvSpPr>
          <p:nvPr/>
        </p:nvSpPr>
        <p:spPr bwMode="auto">
          <a:xfrm>
            <a:off x="3276600" y="6353175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0" name="Oval 26"/>
          <p:cNvSpPr>
            <a:spLocks noChangeArrowheads="1"/>
          </p:cNvSpPr>
          <p:nvPr/>
        </p:nvSpPr>
        <p:spPr bwMode="auto">
          <a:xfrm>
            <a:off x="3871913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291" name="Rectangle 27"/>
          <p:cNvSpPr>
            <a:spLocks noChangeArrowheads="1"/>
          </p:cNvSpPr>
          <p:nvPr/>
        </p:nvSpPr>
        <p:spPr bwMode="auto">
          <a:xfrm>
            <a:off x="3276600" y="53197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2" name="Rectangle 28"/>
          <p:cNvSpPr>
            <a:spLocks noChangeArrowheads="1"/>
          </p:cNvSpPr>
          <p:nvPr/>
        </p:nvSpPr>
        <p:spPr bwMode="auto">
          <a:xfrm>
            <a:off x="3276600" y="47863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293" name="Rectangle 29"/>
          <p:cNvSpPr>
            <a:spLocks noChangeArrowheads="1"/>
          </p:cNvSpPr>
          <p:nvPr/>
        </p:nvSpPr>
        <p:spPr bwMode="auto">
          <a:xfrm>
            <a:off x="3276600" y="42529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294" name="Oval 30"/>
          <p:cNvSpPr>
            <a:spLocks noChangeArrowheads="1"/>
          </p:cNvSpPr>
          <p:nvPr/>
        </p:nvSpPr>
        <p:spPr bwMode="auto">
          <a:xfrm>
            <a:off x="3886200" y="453231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5" name="Oval 31"/>
          <p:cNvSpPr>
            <a:spLocks noChangeArrowheads="1"/>
          </p:cNvSpPr>
          <p:nvPr/>
        </p:nvSpPr>
        <p:spPr bwMode="auto">
          <a:xfrm>
            <a:off x="3886200" y="50657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296" name="Oval 32"/>
          <p:cNvSpPr>
            <a:spLocks noChangeArrowheads="1"/>
          </p:cNvSpPr>
          <p:nvPr/>
        </p:nvSpPr>
        <p:spPr bwMode="auto">
          <a:xfrm>
            <a:off x="3886200" y="5599113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297" name="Rectangle 33"/>
          <p:cNvSpPr>
            <a:spLocks noChangeArrowheads="1"/>
          </p:cNvSpPr>
          <p:nvPr/>
        </p:nvSpPr>
        <p:spPr bwMode="auto">
          <a:xfrm>
            <a:off x="50292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298" name="Rectangle 34"/>
          <p:cNvSpPr>
            <a:spLocks noChangeArrowheads="1"/>
          </p:cNvSpPr>
          <p:nvPr/>
        </p:nvSpPr>
        <p:spPr bwMode="auto">
          <a:xfrm>
            <a:off x="6096000" y="5291138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299" name="Rectangle 35"/>
          <p:cNvSpPr>
            <a:spLocks noChangeArrowheads="1"/>
          </p:cNvSpPr>
          <p:nvPr/>
        </p:nvSpPr>
        <p:spPr bwMode="auto">
          <a:xfrm>
            <a:off x="50292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0" name="Rectangle 36"/>
          <p:cNvSpPr>
            <a:spLocks noChangeArrowheads="1"/>
          </p:cNvSpPr>
          <p:nvPr/>
        </p:nvSpPr>
        <p:spPr bwMode="auto">
          <a:xfrm>
            <a:off x="6096000" y="4760913"/>
            <a:ext cx="762000" cy="381000"/>
          </a:xfrm>
          <a:prstGeom prst="rect">
            <a:avLst/>
          </a:prstGeom>
          <a:solidFill>
            <a:srgbClr val="FF66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1" name="Rectangle 37"/>
          <p:cNvSpPr>
            <a:spLocks noChangeArrowheads="1"/>
          </p:cNvSpPr>
          <p:nvPr/>
        </p:nvSpPr>
        <p:spPr bwMode="auto">
          <a:xfrm>
            <a:off x="50292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02" name="Rectangle 38"/>
          <p:cNvSpPr>
            <a:spLocks noChangeArrowheads="1"/>
          </p:cNvSpPr>
          <p:nvPr/>
        </p:nvSpPr>
        <p:spPr bwMode="auto">
          <a:xfrm>
            <a:off x="6096000" y="422751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03" name="Rectangle 39"/>
          <p:cNvSpPr>
            <a:spLocks noChangeArrowheads="1"/>
          </p:cNvSpPr>
          <p:nvPr/>
        </p:nvSpPr>
        <p:spPr bwMode="auto">
          <a:xfrm>
            <a:off x="1219200" y="2921000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4" name="Rectangle 40"/>
          <p:cNvSpPr>
            <a:spLocks noChangeArrowheads="1"/>
          </p:cNvSpPr>
          <p:nvPr/>
        </p:nvSpPr>
        <p:spPr bwMode="auto">
          <a:xfrm>
            <a:off x="1524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IF</a:t>
            </a:r>
          </a:p>
        </p:txBody>
      </p:sp>
      <p:sp>
        <p:nvSpPr>
          <p:cNvPr id="651305" name="Oval 41"/>
          <p:cNvSpPr>
            <a:spLocks noChangeArrowheads="1"/>
          </p:cNvSpPr>
          <p:nvPr/>
        </p:nvSpPr>
        <p:spPr bwMode="auto">
          <a:xfrm>
            <a:off x="711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KW</a:t>
            </a:r>
          </a:p>
        </p:txBody>
      </p:sp>
      <p:sp>
        <p:nvSpPr>
          <p:cNvPr id="651306" name="Rectangle 42"/>
          <p:cNvSpPr>
            <a:spLocks noChangeArrowheads="1"/>
          </p:cNvSpPr>
          <p:nvPr/>
        </p:nvSpPr>
        <p:spPr bwMode="auto">
          <a:xfrm>
            <a:off x="1219200" y="1490663"/>
            <a:ext cx="10668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FIFTY</a:t>
            </a:r>
          </a:p>
        </p:txBody>
      </p:sp>
      <p:sp>
        <p:nvSpPr>
          <p:cNvPr id="651307" name="Oval 43"/>
          <p:cNvSpPr>
            <a:spLocks noChangeArrowheads="1"/>
          </p:cNvSpPr>
          <p:nvPr/>
        </p:nvSpPr>
        <p:spPr bwMode="auto">
          <a:xfrm>
            <a:off x="2133600" y="31877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08" name="Oval 44"/>
          <p:cNvSpPr>
            <a:spLocks noChangeArrowheads="1"/>
          </p:cNvSpPr>
          <p:nvPr/>
        </p:nvSpPr>
        <p:spPr bwMode="auto">
          <a:xfrm>
            <a:off x="21336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09" name="Group 45"/>
          <p:cNvGrpSpPr>
            <a:grpSpLocks/>
          </p:cNvGrpSpPr>
          <p:nvPr/>
        </p:nvGrpSpPr>
        <p:grpSpPr bwMode="auto">
          <a:xfrm>
            <a:off x="152400" y="1465263"/>
            <a:ext cx="939800" cy="508000"/>
            <a:chOff x="96" y="4000"/>
            <a:chExt cx="592" cy="320"/>
          </a:xfrm>
        </p:grpSpPr>
        <p:sp>
          <p:nvSpPr>
            <p:cNvPr id="651310" name="Rectangle 46"/>
            <p:cNvSpPr>
              <a:spLocks noChangeArrowheads="1"/>
            </p:cNvSpPr>
            <p:nvPr/>
          </p:nvSpPr>
          <p:spPr bwMode="auto">
            <a:xfrm>
              <a:off x="96" y="4000"/>
              <a:ext cx="480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IF</a:t>
              </a:r>
            </a:p>
          </p:txBody>
        </p:sp>
        <p:sp>
          <p:nvSpPr>
            <p:cNvPr id="651311" name="Oval 47"/>
            <p:cNvSpPr>
              <a:spLocks noChangeArrowheads="1"/>
            </p:cNvSpPr>
            <p:nvPr/>
          </p:nvSpPr>
          <p:spPr bwMode="auto">
            <a:xfrm>
              <a:off x="448" y="4176"/>
              <a:ext cx="240" cy="144"/>
            </a:xfrm>
            <a:prstGeom prst="ellipse">
              <a:avLst/>
            </a:prstGeom>
            <a:solidFill>
              <a:srgbClr val="FFCC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KW</a:t>
              </a:r>
            </a:p>
          </p:txBody>
        </p:sp>
      </p:grpSp>
      <p:sp>
        <p:nvSpPr>
          <p:cNvPr id="651312" name="AutoShape 48"/>
          <p:cNvSpPr>
            <a:spLocks noChangeArrowheads="1"/>
          </p:cNvSpPr>
          <p:nvPr/>
        </p:nvSpPr>
        <p:spPr bwMode="auto">
          <a:xfrm>
            <a:off x="2590800" y="1447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3" name="AutoShape 49"/>
          <p:cNvSpPr>
            <a:spLocks noChangeArrowheads="1"/>
          </p:cNvSpPr>
          <p:nvPr/>
        </p:nvSpPr>
        <p:spPr bwMode="auto">
          <a:xfrm>
            <a:off x="2590800" y="2844800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(</a:t>
            </a:r>
          </a:p>
        </p:txBody>
      </p:sp>
      <p:sp>
        <p:nvSpPr>
          <p:cNvPr id="651314" name="Rectangle 50"/>
          <p:cNvSpPr>
            <a:spLocks noChangeArrowheads="1"/>
          </p:cNvSpPr>
          <p:nvPr/>
        </p:nvSpPr>
        <p:spPr bwMode="auto">
          <a:xfrm>
            <a:off x="3276600" y="2921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FIVE</a:t>
            </a:r>
          </a:p>
        </p:txBody>
      </p:sp>
      <p:sp>
        <p:nvSpPr>
          <p:cNvPr id="651315" name="Rectangle 51"/>
          <p:cNvSpPr>
            <a:spLocks noChangeArrowheads="1"/>
          </p:cNvSpPr>
          <p:nvPr/>
        </p:nvSpPr>
        <p:spPr bwMode="auto">
          <a:xfrm>
            <a:off x="3276600" y="1490663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651316" name="Oval 52"/>
          <p:cNvSpPr>
            <a:spLocks noChangeArrowheads="1"/>
          </p:cNvSpPr>
          <p:nvPr/>
        </p:nvSpPr>
        <p:spPr bwMode="auto">
          <a:xfrm>
            <a:off x="3886200" y="1770063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#</a:t>
            </a:r>
          </a:p>
        </p:txBody>
      </p:sp>
      <p:sp>
        <p:nvSpPr>
          <p:cNvPr id="651317" name="Oval 53"/>
          <p:cNvSpPr>
            <a:spLocks noChangeArrowheads="1"/>
          </p:cNvSpPr>
          <p:nvPr/>
        </p:nvSpPr>
        <p:spPr bwMode="auto">
          <a:xfrm>
            <a:off x="3886200" y="3200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18" name="AutoShape 54"/>
          <p:cNvSpPr>
            <a:spLocks noChangeArrowheads="1"/>
          </p:cNvSpPr>
          <p:nvPr/>
        </p:nvSpPr>
        <p:spPr bwMode="auto">
          <a:xfrm>
            <a:off x="4343400" y="2833688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19" name="AutoShape 55"/>
          <p:cNvSpPr>
            <a:spLocks noChangeArrowheads="1"/>
          </p:cNvSpPr>
          <p:nvPr/>
        </p:nvSpPr>
        <p:spPr bwMode="auto">
          <a:xfrm>
            <a:off x="4343400" y="1465263"/>
            <a:ext cx="457200" cy="4572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)</a:t>
            </a:r>
          </a:p>
        </p:txBody>
      </p:sp>
      <p:sp>
        <p:nvSpPr>
          <p:cNvPr id="651320" name="Rectangle 56"/>
          <p:cNvSpPr>
            <a:spLocks noChangeArrowheads="1"/>
          </p:cNvSpPr>
          <p:nvPr/>
        </p:nvSpPr>
        <p:spPr bwMode="auto">
          <a:xfrm>
            <a:off x="50292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1" name="Rectangle 57"/>
          <p:cNvSpPr>
            <a:spLocks noChangeArrowheads="1"/>
          </p:cNvSpPr>
          <p:nvPr/>
        </p:nvSpPr>
        <p:spPr bwMode="auto">
          <a:xfrm>
            <a:off x="6096000" y="29718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2" name="Rectangle 58"/>
          <p:cNvSpPr>
            <a:spLocks noChangeArrowheads="1"/>
          </p:cNvSpPr>
          <p:nvPr/>
        </p:nvSpPr>
        <p:spPr bwMode="auto">
          <a:xfrm>
            <a:off x="50292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&lt;</a:t>
            </a:r>
          </a:p>
        </p:txBody>
      </p:sp>
      <p:sp>
        <p:nvSpPr>
          <p:cNvPr id="651323" name="Rectangle 59"/>
          <p:cNvSpPr>
            <a:spLocks noChangeArrowheads="1"/>
          </p:cNvSpPr>
          <p:nvPr/>
        </p:nvSpPr>
        <p:spPr bwMode="auto">
          <a:xfrm>
            <a:off x="6096000" y="1524000"/>
            <a:ext cx="7620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651324" name="Oval 60"/>
          <p:cNvSpPr>
            <a:spLocks noChangeArrowheads="1"/>
          </p:cNvSpPr>
          <p:nvPr/>
        </p:nvSpPr>
        <p:spPr bwMode="auto">
          <a:xfrm>
            <a:off x="55626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5" name="Oval 61"/>
          <p:cNvSpPr>
            <a:spLocks noChangeArrowheads="1"/>
          </p:cNvSpPr>
          <p:nvPr/>
        </p:nvSpPr>
        <p:spPr bwMode="auto">
          <a:xfrm>
            <a:off x="55626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6" name="Oval 62"/>
          <p:cNvSpPr>
            <a:spLocks noChangeArrowheads="1"/>
          </p:cNvSpPr>
          <p:nvPr/>
        </p:nvSpPr>
        <p:spPr bwMode="auto">
          <a:xfrm>
            <a:off x="55626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7" name="Oval 63"/>
          <p:cNvSpPr>
            <a:spLocks noChangeArrowheads="1"/>
          </p:cNvSpPr>
          <p:nvPr/>
        </p:nvSpPr>
        <p:spPr bwMode="auto">
          <a:xfrm>
            <a:off x="55626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8" name="Oval 64"/>
          <p:cNvSpPr>
            <a:spLocks noChangeArrowheads="1"/>
          </p:cNvSpPr>
          <p:nvPr/>
        </p:nvSpPr>
        <p:spPr bwMode="auto">
          <a:xfrm>
            <a:off x="55626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Op</a:t>
            </a:r>
          </a:p>
        </p:txBody>
      </p:sp>
      <p:sp>
        <p:nvSpPr>
          <p:cNvPr id="651329" name="Oval 65"/>
          <p:cNvSpPr>
            <a:spLocks noChangeArrowheads="1"/>
          </p:cNvSpPr>
          <p:nvPr/>
        </p:nvSpPr>
        <p:spPr bwMode="auto">
          <a:xfrm>
            <a:off x="5562600" y="66294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0" name="Oval 66"/>
          <p:cNvSpPr>
            <a:spLocks noChangeArrowheads="1"/>
          </p:cNvSpPr>
          <p:nvPr/>
        </p:nvSpPr>
        <p:spPr bwMode="auto">
          <a:xfrm>
            <a:off x="6629400" y="55626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1" name="Oval 67"/>
          <p:cNvSpPr>
            <a:spLocks noChangeArrowheads="1"/>
          </p:cNvSpPr>
          <p:nvPr/>
        </p:nvSpPr>
        <p:spPr bwMode="auto">
          <a:xfrm>
            <a:off x="6629400" y="5029200"/>
            <a:ext cx="381000" cy="228600"/>
          </a:xfrm>
          <a:prstGeom prst="ellipse">
            <a:avLst/>
          </a:prstGeom>
          <a:solidFill>
            <a:srgbClr val="FF66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2" name="Oval 68"/>
          <p:cNvSpPr>
            <a:spLocks noChangeArrowheads="1"/>
          </p:cNvSpPr>
          <p:nvPr/>
        </p:nvSpPr>
        <p:spPr bwMode="auto">
          <a:xfrm>
            <a:off x="6629400" y="4495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3" name="Oval 69"/>
          <p:cNvSpPr>
            <a:spLocks noChangeArrowheads="1"/>
          </p:cNvSpPr>
          <p:nvPr/>
        </p:nvSpPr>
        <p:spPr bwMode="auto">
          <a:xfrm>
            <a:off x="6629400" y="32766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sp>
        <p:nvSpPr>
          <p:cNvPr id="651334" name="Oval 70"/>
          <p:cNvSpPr>
            <a:spLocks noChangeArrowheads="1"/>
          </p:cNvSpPr>
          <p:nvPr/>
        </p:nvSpPr>
        <p:spPr bwMode="auto">
          <a:xfrm>
            <a:off x="6629400" y="1828800"/>
            <a:ext cx="381000" cy="228600"/>
          </a:xfrm>
          <a:prstGeom prst="ellipse">
            <a:avLst/>
          </a:prstGeom>
          <a:solidFill>
            <a:srgbClr val="FFCC66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/>
              <a:t>ID</a:t>
            </a:r>
          </a:p>
        </p:txBody>
      </p:sp>
      <p:grpSp>
        <p:nvGrpSpPr>
          <p:cNvPr id="651365" name="Group 101"/>
          <p:cNvGrpSpPr>
            <a:grpSpLocks/>
          </p:cNvGrpSpPr>
          <p:nvPr/>
        </p:nvGrpSpPr>
        <p:grpSpPr bwMode="auto">
          <a:xfrm>
            <a:off x="1752600" y="5867400"/>
            <a:ext cx="3657600" cy="485775"/>
            <a:chOff x="1104" y="3696"/>
            <a:chExt cx="2304" cy="306"/>
          </a:xfrm>
        </p:grpSpPr>
        <p:sp>
          <p:nvSpPr>
            <p:cNvPr id="651335" name="AutoShape 71"/>
            <p:cNvSpPr>
              <a:spLocks noChangeArrowheads="1"/>
            </p:cNvSpPr>
            <p:nvPr/>
          </p:nvSpPr>
          <p:spPr bwMode="auto">
            <a:xfrm>
              <a:off x="1998" y="36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36" name="AutoShape 72"/>
            <p:cNvCxnSpPr>
              <a:cxnSpLocks noChangeShapeType="1"/>
              <a:stCxn id="651335" idx="2"/>
              <a:endCxn id="651267" idx="0"/>
            </p:cNvCxnSpPr>
            <p:nvPr/>
          </p:nvCxnSpPr>
          <p:spPr bwMode="auto">
            <a:xfrm flipH="1">
              <a:off x="1104" y="3888"/>
              <a:ext cx="1206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7" name="AutoShape 73"/>
            <p:cNvCxnSpPr>
              <a:cxnSpLocks noChangeShapeType="1"/>
              <a:stCxn id="651335" idx="2"/>
              <a:endCxn id="651289" idx="0"/>
            </p:cNvCxnSpPr>
            <p:nvPr/>
          </p:nvCxnSpPr>
          <p:spPr bwMode="auto">
            <a:xfrm flipH="1">
              <a:off x="2304" y="3888"/>
              <a:ext cx="6" cy="1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38" name="AutoShape 74"/>
            <p:cNvCxnSpPr>
              <a:cxnSpLocks noChangeShapeType="1"/>
              <a:stCxn id="651335" idx="2"/>
              <a:endCxn id="651288" idx="0"/>
            </p:cNvCxnSpPr>
            <p:nvPr/>
          </p:nvCxnSpPr>
          <p:spPr bwMode="auto">
            <a:xfrm>
              <a:off x="2310" y="3888"/>
              <a:ext cx="109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6" name="Group 102"/>
          <p:cNvGrpSpPr>
            <a:grpSpLocks/>
          </p:cNvGrpSpPr>
          <p:nvPr/>
        </p:nvGrpSpPr>
        <p:grpSpPr bwMode="auto">
          <a:xfrm>
            <a:off x="1752600" y="3429000"/>
            <a:ext cx="4724400" cy="823913"/>
            <a:chOff x="1104" y="2160"/>
            <a:chExt cx="2976" cy="519"/>
          </a:xfrm>
        </p:grpSpPr>
        <p:sp>
          <p:nvSpPr>
            <p:cNvPr id="651339" name="AutoShape 75"/>
            <p:cNvSpPr>
              <a:spLocks noChangeArrowheads="1"/>
            </p:cNvSpPr>
            <p:nvPr/>
          </p:nvSpPr>
          <p:spPr bwMode="auto">
            <a:xfrm>
              <a:off x="1440" y="2352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0" name="AutoShape 76"/>
            <p:cNvSpPr>
              <a:spLocks noChangeArrowheads="1"/>
            </p:cNvSpPr>
            <p:nvPr/>
          </p:nvSpPr>
          <p:spPr bwMode="auto">
            <a:xfrm>
              <a:off x="2304" y="2160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cxnSp>
          <p:nvCxnSpPr>
            <p:cNvPr id="651341" name="AutoShape 77"/>
            <p:cNvCxnSpPr>
              <a:cxnSpLocks noChangeShapeType="1"/>
              <a:stCxn id="651339" idx="2"/>
              <a:endCxn id="651283" idx="0"/>
            </p:cNvCxnSpPr>
            <p:nvPr/>
          </p:nvCxnSpPr>
          <p:spPr bwMode="auto">
            <a:xfrm flipH="1">
              <a:off x="1104" y="2544"/>
              <a:ext cx="648" cy="10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2" name="AutoShape 78"/>
            <p:cNvCxnSpPr>
              <a:cxnSpLocks noChangeShapeType="1"/>
              <a:stCxn id="651339" idx="2"/>
              <a:endCxn id="651287" idx="0"/>
            </p:cNvCxnSpPr>
            <p:nvPr/>
          </p:nvCxnSpPr>
          <p:spPr bwMode="auto">
            <a:xfrm>
              <a:off x="1752" y="2544"/>
              <a:ext cx="24" cy="9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3" name="AutoShape 79"/>
            <p:cNvCxnSpPr>
              <a:cxnSpLocks noChangeShapeType="1"/>
              <a:stCxn id="651339" idx="2"/>
              <a:endCxn id="651293" idx="0"/>
            </p:cNvCxnSpPr>
            <p:nvPr/>
          </p:nvCxnSpPr>
          <p:spPr bwMode="auto">
            <a:xfrm>
              <a:off x="1752" y="2544"/>
              <a:ext cx="552" cy="13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4" name="AutoShape 80"/>
            <p:cNvCxnSpPr>
              <a:cxnSpLocks noChangeShapeType="1"/>
              <a:stCxn id="651340" idx="2"/>
              <a:endCxn id="651339" idx="0"/>
            </p:cNvCxnSpPr>
            <p:nvPr/>
          </p:nvCxnSpPr>
          <p:spPr bwMode="auto">
            <a:xfrm flipH="1">
              <a:off x="1752" y="2352"/>
              <a:ext cx="86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5" name="AutoShape 81"/>
            <p:cNvCxnSpPr>
              <a:cxnSpLocks noChangeShapeType="1"/>
              <a:stCxn id="651340" idx="2"/>
              <a:endCxn id="651301" idx="0"/>
            </p:cNvCxnSpPr>
            <p:nvPr/>
          </p:nvCxnSpPr>
          <p:spPr bwMode="auto">
            <a:xfrm>
              <a:off x="2616" y="2352"/>
              <a:ext cx="792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46" name="AutoShape 82"/>
            <p:cNvCxnSpPr>
              <a:cxnSpLocks noChangeShapeType="1"/>
              <a:stCxn id="651340" idx="2"/>
              <a:endCxn id="651302" idx="0"/>
            </p:cNvCxnSpPr>
            <p:nvPr/>
          </p:nvCxnSpPr>
          <p:spPr bwMode="auto">
            <a:xfrm>
              <a:off x="2616" y="2352"/>
              <a:ext cx="1464" cy="31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69" name="Group 105"/>
          <p:cNvGrpSpPr>
            <a:grpSpLocks/>
          </p:cNvGrpSpPr>
          <p:nvPr/>
        </p:nvGrpSpPr>
        <p:grpSpPr bwMode="auto">
          <a:xfrm>
            <a:off x="1752600" y="2057400"/>
            <a:ext cx="4724400" cy="914400"/>
            <a:chOff x="1104" y="1296"/>
            <a:chExt cx="2976" cy="576"/>
          </a:xfrm>
        </p:grpSpPr>
        <p:cxnSp>
          <p:nvCxnSpPr>
            <p:cNvPr id="651352" name="AutoShape 88"/>
            <p:cNvCxnSpPr>
              <a:cxnSpLocks noChangeShapeType="1"/>
              <a:stCxn id="651348" idx="2"/>
              <a:endCxn id="651318" idx="0"/>
            </p:cNvCxnSpPr>
            <p:nvPr/>
          </p:nvCxnSpPr>
          <p:spPr bwMode="auto">
            <a:xfrm>
              <a:off x="1752" y="1728"/>
              <a:ext cx="1128" cy="5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47" name="AutoShape 83"/>
            <p:cNvSpPr>
              <a:spLocks noChangeArrowheads="1"/>
            </p:cNvSpPr>
            <p:nvPr/>
          </p:nvSpPr>
          <p:spPr bwMode="auto">
            <a:xfrm>
              <a:off x="2400" y="1296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48" name="AutoShape 84"/>
            <p:cNvSpPr>
              <a:spLocks noChangeArrowheads="1"/>
            </p:cNvSpPr>
            <p:nvPr/>
          </p:nvSpPr>
          <p:spPr bwMode="auto">
            <a:xfrm>
              <a:off x="1344" y="153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49" name="AutoShape 85"/>
            <p:cNvCxnSpPr>
              <a:cxnSpLocks noChangeShapeType="1"/>
              <a:stCxn id="651348" idx="2"/>
              <a:endCxn id="651303" idx="0"/>
            </p:cNvCxnSpPr>
            <p:nvPr/>
          </p:nvCxnSpPr>
          <p:spPr bwMode="auto">
            <a:xfrm flipH="1">
              <a:off x="1104" y="1728"/>
              <a:ext cx="648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0" name="AutoShape 86"/>
            <p:cNvCxnSpPr>
              <a:cxnSpLocks noChangeShapeType="1"/>
              <a:stCxn id="651348" idx="2"/>
              <a:endCxn id="651313" idx="0"/>
            </p:cNvCxnSpPr>
            <p:nvPr/>
          </p:nvCxnSpPr>
          <p:spPr bwMode="auto">
            <a:xfrm>
              <a:off x="1752" y="1728"/>
              <a:ext cx="24" cy="6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1" name="AutoShape 87"/>
            <p:cNvCxnSpPr>
              <a:cxnSpLocks noChangeShapeType="1"/>
              <a:stCxn id="651348" idx="2"/>
              <a:endCxn id="651314" idx="0"/>
            </p:cNvCxnSpPr>
            <p:nvPr/>
          </p:nvCxnSpPr>
          <p:spPr bwMode="auto">
            <a:xfrm>
              <a:off x="1752" y="1728"/>
              <a:ext cx="552" cy="11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3" name="AutoShape 89"/>
            <p:cNvCxnSpPr>
              <a:cxnSpLocks noChangeShapeType="1"/>
              <a:stCxn id="651347" idx="2"/>
              <a:endCxn id="651348" idx="0"/>
            </p:cNvCxnSpPr>
            <p:nvPr/>
          </p:nvCxnSpPr>
          <p:spPr bwMode="auto">
            <a:xfrm flipH="1">
              <a:off x="1752" y="1488"/>
              <a:ext cx="960" cy="4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4" name="AutoShape 90"/>
            <p:cNvCxnSpPr>
              <a:cxnSpLocks noChangeShapeType="1"/>
              <a:stCxn id="651347" idx="2"/>
              <a:endCxn id="651320" idx="0"/>
            </p:cNvCxnSpPr>
            <p:nvPr/>
          </p:nvCxnSpPr>
          <p:spPr bwMode="auto">
            <a:xfrm>
              <a:off x="2712" y="1488"/>
              <a:ext cx="696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5" name="AutoShape 91"/>
            <p:cNvCxnSpPr>
              <a:cxnSpLocks noChangeShapeType="1"/>
              <a:stCxn id="651347" idx="2"/>
              <a:endCxn id="651321" idx="0"/>
            </p:cNvCxnSpPr>
            <p:nvPr/>
          </p:nvCxnSpPr>
          <p:spPr bwMode="auto">
            <a:xfrm>
              <a:off x="2712" y="1488"/>
              <a:ext cx="1368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51370" name="Group 106"/>
          <p:cNvGrpSpPr>
            <a:grpSpLocks/>
          </p:cNvGrpSpPr>
          <p:nvPr/>
        </p:nvGrpSpPr>
        <p:grpSpPr bwMode="auto">
          <a:xfrm>
            <a:off x="1752600" y="457200"/>
            <a:ext cx="4724400" cy="1066800"/>
            <a:chOff x="1104" y="288"/>
            <a:chExt cx="2976" cy="672"/>
          </a:xfrm>
        </p:grpSpPr>
        <p:cxnSp>
          <p:nvCxnSpPr>
            <p:cNvPr id="651361" name="AutoShape 97"/>
            <p:cNvCxnSpPr>
              <a:cxnSpLocks noChangeShapeType="1"/>
              <a:stCxn id="651357" idx="2"/>
              <a:endCxn id="651319" idx="0"/>
            </p:cNvCxnSpPr>
            <p:nvPr/>
          </p:nvCxnSpPr>
          <p:spPr bwMode="auto">
            <a:xfrm>
              <a:off x="1848" y="768"/>
              <a:ext cx="1032" cy="1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1356" name="AutoShape 92"/>
            <p:cNvSpPr>
              <a:spLocks noChangeArrowheads="1"/>
            </p:cNvSpPr>
            <p:nvPr/>
          </p:nvSpPr>
          <p:spPr bwMode="auto">
            <a:xfrm>
              <a:off x="2496" y="288"/>
              <a:ext cx="624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Expr</a:t>
              </a:r>
            </a:p>
          </p:txBody>
        </p:sp>
        <p:sp>
          <p:nvSpPr>
            <p:cNvPr id="651357" name="AutoShape 93"/>
            <p:cNvSpPr>
              <a:spLocks noChangeArrowheads="1"/>
            </p:cNvSpPr>
            <p:nvPr/>
          </p:nvSpPr>
          <p:spPr bwMode="auto">
            <a:xfrm>
              <a:off x="1440" y="576"/>
              <a:ext cx="816" cy="192"/>
            </a:xfrm>
            <a:prstGeom prst="roundRect">
              <a:avLst>
                <a:gd name="adj" fmla="val 16667"/>
              </a:avLst>
            </a:prstGeom>
            <a:solidFill>
              <a:srgbClr val="AAFFD4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FuncCall</a:t>
              </a:r>
            </a:p>
          </p:txBody>
        </p:sp>
        <p:cxnSp>
          <p:nvCxnSpPr>
            <p:cNvPr id="651358" name="AutoShape 94"/>
            <p:cNvCxnSpPr>
              <a:cxnSpLocks noChangeShapeType="1"/>
              <a:stCxn id="651357" idx="2"/>
              <a:endCxn id="651306" idx="0"/>
            </p:cNvCxnSpPr>
            <p:nvPr/>
          </p:nvCxnSpPr>
          <p:spPr bwMode="auto">
            <a:xfrm flipH="1">
              <a:off x="1104" y="768"/>
              <a:ext cx="744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59" name="AutoShape 95"/>
            <p:cNvCxnSpPr>
              <a:cxnSpLocks noChangeShapeType="1"/>
              <a:stCxn id="651357" idx="2"/>
              <a:endCxn id="651312" idx="0"/>
            </p:cNvCxnSpPr>
            <p:nvPr/>
          </p:nvCxnSpPr>
          <p:spPr bwMode="auto">
            <a:xfrm flipH="1">
              <a:off x="1776" y="768"/>
              <a:ext cx="72" cy="14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0" name="AutoShape 96"/>
            <p:cNvCxnSpPr>
              <a:cxnSpLocks noChangeShapeType="1"/>
              <a:stCxn id="651357" idx="2"/>
              <a:endCxn id="651315" idx="0"/>
            </p:cNvCxnSpPr>
            <p:nvPr/>
          </p:nvCxnSpPr>
          <p:spPr bwMode="auto">
            <a:xfrm>
              <a:off x="1848" y="768"/>
              <a:ext cx="456" cy="17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2" name="AutoShape 98"/>
            <p:cNvCxnSpPr>
              <a:cxnSpLocks noChangeShapeType="1"/>
              <a:stCxn id="651356" idx="2"/>
              <a:endCxn id="651357" idx="0"/>
            </p:cNvCxnSpPr>
            <p:nvPr/>
          </p:nvCxnSpPr>
          <p:spPr bwMode="auto">
            <a:xfrm flipH="1">
              <a:off x="1848" y="480"/>
              <a:ext cx="96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3" name="AutoShape 99"/>
            <p:cNvCxnSpPr>
              <a:cxnSpLocks noChangeShapeType="1"/>
              <a:stCxn id="651356" idx="2"/>
              <a:endCxn id="651322" idx="0"/>
            </p:cNvCxnSpPr>
            <p:nvPr/>
          </p:nvCxnSpPr>
          <p:spPr bwMode="auto">
            <a:xfrm>
              <a:off x="2808" y="480"/>
              <a:ext cx="600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1364" name="AutoShape 100"/>
            <p:cNvCxnSpPr>
              <a:cxnSpLocks noChangeShapeType="1"/>
              <a:stCxn id="651356" idx="2"/>
              <a:endCxn id="651323" idx="0"/>
            </p:cNvCxnSpPr>
            <p:nvPr/>
          </p:nvCxnSpPr>
          <p:spPr bwMode="auto">
            <a:xfrm>
              <a:off x="2808" y="480"/>
              <a:ext cx="1272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XGLR Summary</a:t>
            </a:r>
          </a:p>
        </p:txBody>
      </p:sp>
      <p:sp>
        <p:nvSpPr>
          <p:cNvPr id="78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001000" cy="4800600"/>
          </a:xfrm>
        </p:spPr>
        <p:txBody>
          <a:bodyPr/>
          <a:lstStyle/>
          <a:p>
            <a:r>
              <a:rPr lang="en-US"/>
              <a:t>Generalization of traditional GLR algorithm</a:t>
            </a:r>
          </a:p>
          <a:p>
            <a:pPr lvl="1"/>
            <a:r>
              <a:rPr lang="en-US"/>
              <a:t>Forks on structural </a:t>
            </a:r>
            <a:r>
              <a:rPr lang="en-US" i="1"/>
              <a:t>and</a:t>
            </a:r>
            <a:r>
              <a:rPr lang="en-US"/>
              <a:t> lexical ambiguity</a:t>
            </a:r>
          </a:p>
          <a:p>
            <a:pPr lvl="1"/>
            <a:r>
              <a:rPr lang="en-US"/>
              <a:t>Preserves subtree sharing when parses have different yields</a:t>
            </a:r>
          </a:p>
          <a:p>
            <a:pPr lvl="1"/>
            <a:r>
              <a:rPr lang="en-US"/>
              <a:t>Preserves efficiency when parses get out of sync</a:t>
            </a:r>
          </a:p>
          <a:p>
            <a:pPr lvl="2"/>
            <a:r>
              <a:rPr lang="en-US"/>
              <a:t>Determine parse position w.r.t. ambiguous input</a:t>
            </a:r>
          </a:p>
          <a:p>
            <a:endParaRPr lang="en-US"/>
          </a:p>
          <a:p>
            <a:r>
              <a:rPr lang="en-US"/>
              <a:t>Blender: Combined lexer and parser generator for XGLR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GLR Parsing Genealogy</a:t>
            </a:r>
          </a:p>
        </p:txBody>
      </p:sp>
      <p:sp>
        <p:nvSpPr>
          <p:cNvPr id="198663" name="Line 7"/>
          <p:cNvSpPr>
            <a:spLocks noChangeShapeType="1"/>
          </p:cNvSpPr>
          <p:nvPr/>
        </p:nvSpPr>
        <p:spPr bwMode="auto">
          <a:xfrm>
            <a:off x="1219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212725" y="3063875"/>
            <a:ext cx="10652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Tomita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1985</a:t>
            </a:r>
          </a:p>
        </p:txBody>
      </p:sp>
      <p:sp>
        <p:nvSpPr>
          <p:cNvPr id="198666" name="Text Box 10"/>
          <p:cNvSpPr txBox="1">
            <a:spLocks noChangeArrowheads="1"/>
          </p:cNvSpPr>
          <p:nvPr/>
        </p:nvSpPr>
        <p:spPr bwMode="auto">
          <a:xfrm>
            <a:off x="1752600" y="3063875"/>
            <a:ext cx="946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Farshi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1991</a:t>
            </a: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3200400" y="3063875"/>
            <a:ext cx="10302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80"/>
                </a:solidFill>
              </a:rPr>
              <a:t>Rekers</a:t>
            </a:r>
            <a:br>
              <a:rPr lang="en-US">
                <a:solidFill>
                  <a:srgbClr val="000080"/>
                </a:solidFill>
              </a:rPr>
            </a:br>
            <a:r>
              <a:rPr lang="en-US">
                <a:solidFill>
                  <a:srgbClr val="000080"/>
                </a:solidFill>
              </a:rPr>
              <a:t>1992</a:t>
            </a:r>
          </a:p>
        </p:txBody>
      </p:sp>
      <p:sp>
        <p:nvSpPr>
          <p:cNvPr id="198669" name="Line 13"/>
          <p:cNvSpPr>
            <a:spLocks noChangeShapeType="1"/>
          </p:cNvSpPr>
          <p:nvPr/>
        </p:nvSpPr>
        <p:spPr bwMode="auto">
          <a:xfrm>
            <a:off x="26670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0" name="Text Box 14"/>
          <p:cNvSpPr txBox="1">
            <a:spLocks noChangeArrowheads="1"/>
          </p:cNvSpPr>
          <p:nvPr/>
        </p:nvSpPr>
        <p:spPr bwMode="auto">
          <a:xfrm>
            <a:off x="4760913" y="3673475"/>
            <a:ext cx="1149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Wagner</a:t>
            </a:r>
          </a:p>
          <a:p>
            <a:r>
              <a:rPr lang="en-US">
                <a:solidFill>
                  <a:srgbClr val="006100"/>
                </a:solidFill>
              </a:rPr>
              <a:t>1997</a:t>
            </a:r>
          </a:p>
        </p:txBody>
      </p:sp>
      <p:sp>
        <p:nvSpPr>
          <p:cNvPr id="198671" name="Line 15"/>
          <p:cNvSpPr>
            <a:spLocks noChangeShapeType="1"/>
          </p:cNvSpPr>
          <p:nvPr/>
        </p:nvSpPr>
        <p:spPr bwMode="auto">
          <a:xfrm>
            <a:off x="4227513" y="3489325"/>
            <a:ext cx="496887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 flipV="1">
            <a:off x="4267200" y="2819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4784725" y="2362200"/>
            <a:ext cx="96361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Visser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1997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6248400" y="2393950"/>
            <a:ext cx="1962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40"/>
                </a:solidFill>
              </a:rPr>
              <a:t>van den Brand</a:t>
            </a:r>
            <a:br>
              <a:rPr lang="en-US">
                <a:solidFill>
                  <a:srgbClr val="800040"/>
                </a:solidFill>
              </a:rPr>
            </a:br>
            <a:r>
              <a:rPr lang="en-US">
                <a:solidFill>
                  <a:srgbClr val="800040"/>
                </a:solidFill>
              </a:rPr>
              <a:t>2002</a:t>
            </a:r>
          </a:p>
        </p:txBody>
      </p:sp>
      <p:sp>
        <p:nvSpPr>
          <p:cNvPr id="198675" name="Line 19"/>
          <p:cNvSpPr>
            <a:spLocks noChangeShapeType="1"/>
          </p:cNvSpPr>
          <p:nvPr/>
        </p:nvSpPr>
        <p:spPr bwMode="auto">
          <a:xfrm>
            <a:off x="5715000" y="28098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6324600" y="3673475"/>
            <a:ext cx="89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100"/>
                </a:solidFill>
              </a:rPr>
              <a:t>Begel</a:t>
            </a:r>
            <a:br>
              <a:rPr lang="en-US">
                <a:solidFill>
                  <a:srgbClr val="006100"/>
                </a:solidFill>
              </a:rPr>
            </a:br>
            <a:r>
              <a:rPr lang="en-US">
                <a:solidFill>
                  <a:srgbClr val="006100"/>
                </a:solidFill>
              </a:rPr>
              <a:t>2004</a:t>
            </a:r>
          </a:p>
        </p:txBody>
      </p:sp>
      <p:sp>
        <p:nvSpPr>
          <p:cNvPr id="198677" name="Line 21"/>
          <p:cNvSpPr>
            <a:spLocks noChangeShapeType="1"/>
          </p:cNvSpPr>
          <p:nvPr/>
        </p:nvSpPr>
        <p:spPr bwMode="auto">
          <a:xfrm>
            <a:off x="5791200" y="4114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5105400" y="4495800"/>
            <a:ext cx="165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Incremental</a:t>
            </a:r>
          </a:p>
        </p:txBody>
      </p:sp>
      <p:sp>
        <p:nvSpPr>
          <p:cNvPr id="198679" name="Text Box 23"/>
          <p:cNvSpPr txBox="1">
            <a:spLocks noChangeArrowheads="1"/>
          </p:cNvSpPr>
          <p:nvPr/>
        </p:nvSpPr>
        <p:spPr bwMode="auto">
          <a:xfrm>
            <a:off x="5105400" y="1981200"/>
            <a:ext cx="1639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800040"/>
                </a:solidFill>
              </a:rPr>
              <a:t>Scannerless</a:t>
            </a:r>
          </a:p>
        </p:txBody>
      </p:sp>
      <p:sp>
        <p:nvSpPr>
          <p:cNvPr id="198680" name="Line 24"/>
          <p:cNvSpPr>
            <a:spLocks noChangeShapeType="1"/>
          </p:cNvSpPr>
          <p:nvPr/>
        </p:nvSpPr>
        <p:spPr bwMode="auto">
          <a:xfrm>
            <a:off x="1219200" y="3657600"/>
            <a:ext cx="49530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8681" name="Text Box 25"/>
          <p:cNvSpPr txBox="1">
            <a:spLocks noChangeArrowheads="1"/>
          </p:cNvSpPr>
          <p:nvPr/>
        </p:nvSpPr>
        <p:spPr bwMode="auto">
          <a:xfrm>
            <a:off x="6232525" y="5273675"/>
            <a:ext cx="21653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6C3600"/>
                </a:solidFill>
              </a:rPr>
              <a:t>Johnstone </a:t>
            </a:r>
            <a:r>
              <a:rPr lang="en-US" i="1">
                <a:solidFill>
                  <a:srgbClr val="6C3600"/>
                </a:solidFill>
              </a:rPr>
              <a:t>et. al.</a:t>
            </a:r>
            <a:endParaRPr lang="en-US">
              <a:solidFill>
                <a:srgbClr val="6C3600"/>
              </a:solidFill>
            </a:endParaRPr>
          </a:p>
          <a:p>
            <a:r>
              <a:rPr lang="en-US">
                <a:solidFill>
                  <a:srgbClr val="6C3600"/>
                </a:solidFill>
              </a:rPr>
              <a:t>2002</a:t>
            </a: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7377113" y="3673475"/>
            <a:ext cx="17668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006100"/>
                </a:solidFill>
              </a:rPr>
              <a:t>Input Stream</a:t>
            </a:r>
          </a:p>
          <a:p>
            <a:r>
              <a:rPr lang="en-US" i="1">
                <a:solidFill>
                  <a:srgbClr val="006100"/>
                </a:solidFill>
              </a:rPr>
              <a:t>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Ambiguity-Aware Analyses</a:t>
            </a:r>
          </a:p>
        </p:txBody>
      </p:sp>
      <p:pic>
        <p:nvPicPr>
          <p:cNvPr id="3614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90600"/>
            <a:ext cx="1455738" cy="172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1476" name="AutoShape 4"/>
          <p:cNvSpPr>
            <a:spLocks noChangeArrowheads="1"/>
          </p:cNvSpPr>
          <p:nvPr/>
        </p:nvSpPr>
        <p:spPr bwMode="auto">
          <a:xfrm>
            <a:off x="4038600" y="1143000"/>
            <a:ext cx="3352800" cy="762000"/>
          </a:xfrm>
          <a:prstGeom prst="wedgeRoundRectCallout">
            <a:avLst>
              <a:gd name="adj1" fmla="val -58426"/>
              <a:gd name="adj2" fmla="val 94375"/>
              <a:gd name="adj3" fmla="val 16667"/>
            </a:avLst>
          </a:prstGeom>
          <a:solidFill>
            <a:srgbClr val="EBEBE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4267200" y="12954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for i equals zero ...</a:t>
            </a:r>
          </a:p>
        </p:txBody>
      </p:sp>
      <p:sp>
        <p:nvSpPr>
          <p:cNvPr id="361479" name="Rectangle 7"/>
          <p:cNvSpPr>
            <a:spLocks noChangeArrowheads="1"/>
          </p:cNvSpPr>
          <p:nvPr/>
        </p:nvSpPr>
        <p:spPr bwMode="auto">
          <a:xfrm>
            <a:off x="4572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Lexical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Analysis</a:t>
            </a:r>
          </a:p>
        </p:txBody>
      </p:sp>
      <p:sp>
        <p:nvSpPr>
          <p:cNvPr id="361480" name="Rectangle 8"/>
          <p:cNvSpPr>
            <a:spLocks noChangeArrowheads="1"/>
          </p:cNvSpPr>
          <p:nvPr/>
        </p:nvSpPr>
        <p:spPr bwMode="auto">
          <a:xfrm>
            <a:off x="9144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1" name="Rectangle 9"/>
          <p:cNvSpPr>
            <a:spLocks noChangeArrowheads="1"/>
          </p:cNvSpPr>
          <p:nvPr/>
        </p:nvSpPr>
        <p:spPr bwMode="auto">
          <a:xfrm>
            <a:off x="1752600" y="5029200"/>
            <a:ext cx="6858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2" name="Rectangle 10"/>
          <p:cNvSpPr>
            <a:spLocks noChangeArrowheads="1"/>
          </p:cNvSpPr>
          <p:nvPr/>
        </p:nvSpPr>
        <p:spPr bwMode="auto">
          <a:xfrm>
            <a:off x="3352800" y="3200400"/>
            <a:ext cx="2514600" cy="3429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>
                <a:solidFill>
                  <a:schemeClr val="accent1"/>
                </a:solidFill>
              </a:rPr>
              <a:t>XGLR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Ambiguous</a:t>
            </a:r>
            <a:br>
              <a:rPr lang="en-US" sz="3600">
                <a:solidFill>
                  <a:schemeClr val="accent1"/>
                </a:solidFill>
              </a:rPr>
            </a:br>
            <a:r>
              <a:rPr lang="en-US" sz="3600">
                <a:solidFill>
                  <a:schemeClr val="accent1"/>
                </a:solidFill>
              </a:rPr>
              <a:t>Parsing</a:t>
            </a:r>
            <a:endParaRPr lang="en-US" sz="3600"/>
          </a:p>
        </p:txBody>
      </p:sp>
      <p:sp>
        <p:nvSpPr>
          <p:cNvPr id="361483" name="Rectangle 11"/>
          <p:cNvSpPr>
            <a:spLocks noChangeArrowheads="1"/>
          </p:cNvSpPr>
          <p:nvPr/>
        </p:nvSpPr>
        <p:spPr bwMode="auto">
          <a:xfrm>
            <a:off x="6248400" y="3200400"/>
            <a:ext cx="2514600" cy="3429000"/>
          </a:xfrm>
          <a:prstGeom prst="rect">
            <a:avLst/>
          </a:prstGeom>
          <a:solidFill>
            <a:srgbClr val="98FF9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80000"/>
              </a:lnSpc>
            </a:pPr>
            <a:r>
              <a:rPr lang="en-US" sz="3600"/>
              <a:t>Semantic</a:t>
            </a:r>
            <a:br>
              <a:rPr lang="en-US" sz="3600"/>
            </a:br>
            <a:r>
              <a:rPr lang="en-US" sz="3600"/>
              <a:t>Ambiguity</a:t>
            </a:r>
            <a:br>
              <a:rPr lang="en-US" sz="3600"/>
            </a:br>
            <a:r>
              <a:rPr lang="en-US" sz="3600"/>
              <a:t>Resolution</a:t>
            </a:r>
          </a:p>
        </p:txBody>
      </p:sp>
      <p:sp>
        <p:nvSpPr>
          <p:cNvPr id="361484" name="AutoShape 12"/>
          <p:cNvSpPr>
            <a:spLocks noChangeArrowheads="1"/>
          </p:cNvSpPr>
          <p:nvPr/>
        </p:nvSpPr>
        <p:spPr bwMode="auto">
          <a:xfrm>
            <a:off x="3617913" y="5029200"/>
            <a:ext cx="725487" cy="255588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 Loop</a:t>
            </a:r>
          </a:p>
        </p:txBody>
      </p:sp>
      <p:sp>
        <p:nvSpPr>
          <p:cNvPr id="361485" name="Rectangle 13"/>
          <p:cNvSpPr>
            <a:spLocks noChangeArrowheads="1"/>
          </p:cNvSpPr>
          <p:nvPr/>
        </p:nvSpPr>
        <p:spPr bwMode="auto">
          <a:xfrm>
            <a:off x="3492500" y="5867400"/>
            <a:ext cx="3841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FOR</a:t>
            </a:r>
          </a:p>
        </p:txBody>
      </p:sp>
      <p:sp>
        <p:nvSpPr>
          <p:cNvPr id="361486" name="AutoShape 14"/>
          <p:cNvSpPr>
            <a:spLocks noChangeArrowheads="1"/>
          </p:cNvSpPr>
          <p:nvPr/>
        </p:nvSpPr>
        <p:spPr bwMode="auto">
          <a:xfrm>
            <a:off x="3962400" y="58674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487" name="Rectangle 15"/>
          <p:cNvSpPr>
            <a:spLocks noChangeArrowheads="1"/>
          </p:cNvSpPr>
          <p:nvPr/>
        </p:nvSpPr>
        <p:spPr bwMode="auto">
          <a:xfrm>
            <a:off x="39624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I</a:t>
            </a:r>
          </a:p>
        </p:txBody>
      </p:sp>
      <p:sp>
        <p:nvSpPr>
          <p:cNvPr id="361488" name="Rectangle 16"/>
          <p:cNvSpPr>
            <a:spLocks noChangeArrowheads="1"/>
          </p:cNvSpPr>
          <p:nvPr/>
        </p:nvSpPr>
        <p:spPr bwMode="auto">
          <a:xfrm>
            <a:off x="4267200" y="6340475"/>
            <a:ext cx="228600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489" name="Rectangle 17"/>
          <p:cNvSpPr>
            <a:spLocks noChangeArrowheads="1"/>
          </p:cNvSpPr>
          <p:nvPr/>
        </p:nvSpPr>
        <p:spPr bwMode="auto">
          <a:xfrm>
            <a:off x="4572000" y="6340475"/>
            <a:ext cx="231775" cy="212725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490" name="AutoShape 18"/>
          <p:cNvCxnSpPr>
            <a:cxnSpLocks noChangeShapeType="1"/>
            <a:stCxn id="361484" idx="2"/>
            <a:endCxn id="361485" idx="0"/>
          </p:cNvCxnSpPr>
          <p:nvPr/>
        </p:nvCxnSpPr>
        <p:spPr bwMode="auto">
          <a:xfrm flipH="1">
            <a:off x="3684588" y="5284788"/>
            <a:ext cx="296862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1" name="AutoShape 19"/>
          <p:cNvCxnSpPr>
            <a:cxnSpLocks noChangeShapeType="1"/>
            <a:stCxn id="361484" idx="2"/>
            <a:endCxn id="361486" idx="0"/>
          </p:cNvCxnSpPr>
          <p:nvPr/>
        </p:nvCxnSpPr>
        <p:spPr bwMode="auto">
          <a:xfrm>
            <a:off x="3981450" y="5284788"/>
            <a:ext cx="444500" cy="582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2" name="AutoShape 20"/>
          <p:cNvCxnSpPr>
            <a:cxnSpLocks noChangeShapeType="1"/>
            <a:stCxn id="361486" idx="2"/>
            <a:endCxn id="361487" idx="0"/>
          </p:cNvCxnSpPr>
          <p:nvPr/>
        </p:nvCxnSpPr>
        <p:spPr bwMode="auto">
          <a:xfrm flipH="1">
            <a:off x="4076700" y="6096000"/>
            <a:ext cx="3492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3" name="AutoShape 21"/>
          <p:cNvCxnSpPr>
            <a:cxnSpLocks noChangeShapeType="1"/>
            <a:stCxn id="361486" idx="2"/>
            <a:endCxn id="361488" idx="0"/>
          </p:cNvCxnSpPr>
          <p:nvPr/>
        </p:nvCxnSpPr>
        <p:spPr bwMode="auto">
          <a:xfrm flipH="1">
            <a:off x="4381500" y="6096000"/>
            <a:ext cx="44450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494" name="AutoShape 22"/>
          <p:cNvCxnSpPr>
            <a:cxnSpLocks noChangeShapeType="1"/>
            <a:stCxn id="361486" idx="2"/>
            <a:endCxn id="361489" idx="0"/>
          </p:cNvCxnSpPr>
          <p:nvPr/>
        </p:nvCxnSpPr>
        <p:spPr bwMode="auto">
          <a:xfrm>
            <a:off x="4425950" y="6096000"/>
            <a:ext cx="261938" cy="244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61495" name="Group 23"/>
          <p:cNvGraphicFramePr>
            <a:graphicFrameLocks noGrp="1"/>
          </p:cNvGraphicFramePr>
          <p:nvPr/>
        </p:nvGraphicFramePr>
        <p:xfrm>
          <a:off x="6705600" y="4876800"/>
          <a:ext cx="1905000" cy="1158875"/>
        </p:xfrm>
        <a:graphic>
          <a:graphicData uri="http://schemas.openxmlformats.org/drawingml/2006/table">
            <a:tbl>
              <a:tblPr/>
              <a:tblGrid>
                <a:gridCol w="635000"/>
                <a:gridCol w="677863"/>
                <a:gridCol w="592137"/>
              </a:tblGrid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int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foureye</a:t>
                      </a:r>
                      <a:endParaRPr kumimoji="0" lang="en-US" sz="1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anose="02020603050405020304" pitchFamily="18" charset="0"/>
                        </a:rPr>
                        <a:t>LocalVar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rgbClr val="004080"/>
                          </a:solidFill>
                          <a:latin typeface="Times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?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EAAF2"/>
                    </a:solidFill>
                  </a:tcPr>
                </a:tc>
              </a:tr>
            </a:tbl>
          </a:graphicData>
        </a:graphic>
      </p:graphicFrame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27432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1510" name="AutoShape 38"/>
          <p:cNvSpPr>
            <a:spLocks noChangeArrowheads="1"/>
          </p:cNvSpPr>
          <p:nvPr/>
        </p:nvSpPr>
        <p:spPr bwMode="auto">
          <a:xfrm>
            <a:off x="5638800" y="3352800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1511" name="Group 39"/>
          <p:cNvGrpSpPr>
            <a:grpSpLocks/>
          </p:cNvGrpSpPr>
          <p:nvPr/>
        </p:nvGrpSpPr>
        <p:grpSpPr bwMode="auto">
          <a:xfrm>
            <a:off x="914400" y="5410200"/>
            <a:ext cx="1524000" cy="381000"/>
            <a:chOff x="1008" y="3408"/>
            <a:chExt cx="960" cy="240"/>
          </a:xfrm>
        </p:grpSpPr>
        <p:sp>
          <p:nvSpPr>
            <p:cNvPr id="361512" name="Rectangle 40"/>
            <p:cNvSpPr>
              <a:spLocks noChangeArrowheads="1"/>
            </p:cNvSpPr>
            <p:nvPr/>
          </p:nvSpPr>
          <p:spPr bwMode="auto">
            <a:xfrm>
              <a:off x="1008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4</a:t>
              </a:r>
            </a:p>
          </p:txBody>
        </p:sp>
        <p:sp>
          <p:nvSpPr>
            <p:cNvPr id="361513" name="Rectangle 41"/>
            <p:cNvSpPr>
              <a:spLocks noChangeArrowheads="1"/>
            </p:cNvSpPr>
            <p:nvPr/>
          </p:nvSpPr>
          <p:spPr bwMode="auto">
            <a:xfrm>
              <a:off x="1536" y="3408"/>
              <a:ext cx="432" cy="240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>
                  <a:solidFill>
                    <a:schemeClr val="accent1"/>
                  </a:solidFill>
                </a:rPr>
                <a:t>EYE</a:t>
              </a:r>
            </a:p>
          </p:txBody>
        </p:sp>
      </p:grpSp>
      <p:sp>
        <p:nvSpPr>
          <p:cNvPr id="361514" name="AutoShape 42"/>
          <p:cNvSpPr>
            <a:spLocks noChangeArrowheads="1"/>
          </p:cNvSpPr>
          <p:nvPr/>
        </p:nvSpPr>
        <p:spPr bwMode="auto">
          <a:xfrm>
            <a:off x="4419600" y="5461000"/>
            <a:ext cx="758825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solidFill>
                  <a:schemeClr val="accent1"/>
                </a:solidFill>
              </a:rPr>
              <a:t>FOUREYE</a:t>
            </a:r>
          </a:p>
        </p:txBody>
      </p:sp>
      <p:sp>
        <p:nvSpPr>
          <p:cNvPr id="361515" name="AutoShape 43"/>
          <p:cNvSpPr>
            <a:spLocks noChangeArrowheads="1"/>
          </p:cNvSpPr>
          <p:nvPr/>
        </p:nvSpPr>
        <p:spPr bwMode="auto">
          <a:xfrm>
            <a:off x="4724400" y="5029200"/>
            <a:ext cx="927100" cy="228600"/>
          </a:xfrm>
          <a:prstGeom prst="roundRect">
            <a:avLst>
              <a:gd name="adj" fmla="val 16667"/>
            </a:avLst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Assign Expr</a:t>
            </a:r>
          </a:p>
        </p:txBody>
      </p:sp>
      <p:sp>
        <p:nvSpPr>
          <p:cNvPr id="361516" name="Rectangle 44"/>
          <p:cNvSpPr>
            <a:spLocks noChangeArrowheads="1"/>
          </p:cNvSpPr>
          <p:nvPr/>
        </p:nvSpPr>
        <p:spPr bwMode="auto">
          <a:xfrm>
            <a:off x="52578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=</a:t>
            </a:r>
          </a:p>
        </p:txBody>
      </p:sp>
      <p:sp>
        <p:nvSpPr>
          <p:cNvPr id="361517" name="Rectangle 45"/>
          <p:cNvSpPr>
            <a:spLocks noChangeArrowheads="1"/>
          </p:cNvSpPr>
          <p:nvPr/>
        </p:nvSpPr>
        <p:spPr bwMode="auto">
          <a:xfrm>
            <a:off x="5562600" y="5461000"/>
            <a:ext cx="228600" cy="228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400">
                <a:solidFill>
                  <a:schemeClr val="accent1"/>
                </a:solidFill>
              </a:rPr>
              <a:t>0</a:t>
            </a:r>
          </a:p>
        </p:txBody>
      </p:sp>
      <p:cxnSp>
        <p:nvCxnSpPr>
          <p:cNvPr id="361518" name="AutoShape 46"/>
          <p:cNvCxnSpPr>
            <a:cxnSpLocks noChangeShapeType="1"/>
            <a:stCxn id="361515" idx="2"/>
            <a:endCxn id="361514" idx="0"/>
          </p:cNvCxnSpPr>
          <p:nvPr/>
        </p:nvCxnSpPr>
        <p:spPr bwMode="auto">
          <a:xfrm flipH="1">
            <a:off x="4799013" y="5257800"/>
            <a:ext cx="388937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19" name="AutoShape 47"/>
          <p:cNvCxnSpPr>
            <a:cxnSpLocks noChangeShapeType="1"/>
            <a:stCxn id="361515" idx="2"/>
            <a:endCxn id="361516" idx="0"/>
          </p:cNvCxnSpPr>
          <p:nvPr/>
        </p:nvCxnSpPr>
        <p:spPr bwMode="auto">
          <a:xfrm>
            <a:off x="5187950" y="5257800"/>
            <a:ext cx="1841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0" name="AutoShape 48"/>
          <p:cNvCxnSpPr>
            <a:cxnSpLocks noChangeShapeType="1"/>
            <a:stCxn id="361515" idx="2"/>
            <a:endCxn id="361517" idx="0"/>
          </p:cNvCxnSpPr>
          <p:nvPr/>
        </p:nvCxnSpPr>
        <p:spPr bwMode="auto">
          <a:xfrm>
            <a:off x="5187950" y="5257800"/>
            <a:ext cx="488950" cy="203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1" name="AutoShape 49"/>
          <p:cNvSpPr>
            <a:spLocks noChangeArrowheads="1"/>
          </p:cNvSpPr>
          <p:nvPr/>
        </p:nvSpPr>
        <p:spPr bwMode="auto">
          <a:xfrm>
            <a:off x="3810000" y="4572000"/>
            <a:ext cx="1600200" cy="30480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600">
                <a:solidFill>
                  <a:schemeClr val="accent1"/>
                </a:solidFill>
              </a:rPr>
              <a:t>Ambig Stmt</a:t>
            </a:r>
          </a:p>
        </p:txBody>
      </p:sp>
      <p:cxnSp>
        <p:nvCxnSpPr>
          <p:cNvPr id="361522" name="AutoShape 50"/>
          <p:cNvCxnSpPr>
            <a:cxnSpLocks noChangeShapeType="1"/>
            <a:stCxn id="361521" idx="1"/>
            <a:endCxn id="361484" idx="0"/>
          </p:cNvCxnSpPr>
          <p:nvPr/>
        </p:nvCxnSpPr>
        <p:spPr bwMode="auto">
          <a:xfrm flipH="1">
            <a:off x="3981450" y="4876800"/>
            <a:ext cx="6286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1523" name="AutoShape 51"/>
          <p:cNvCxnSpPr>
            <a:cxnSpLocks noChangeShapeType="1"/>
            <a:stCxn id="361521" idx="1"/>
            <a:endCxn id="361515" idx="0"/>
          </p:cNvCxnSpPr>
          <p:nvPr/>
        </p:nvCxnSpPr>
        <p:spPr bwMode="auto">
          <a:xfrm>
            <a:off x="4610100" y="4876800"/>
            <a:ext cx="57785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1524" name="Text Box 52"/>
          <p:cNvSpPr txBox="1">
            <a:spLocks noChangeArrowheads="1"/>
          </p:cNvSpPr>
          <p:nvPr/>
        </p:nvSpPr>
        <p:spPr bwMode="auto">
          <a:xfrm>
            <a:off x="6248400" y="54864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sym typeface="Monotype Sorts" pitchFamily="-125" charset="2"/>
              </a:rPr>
              <a:t>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61525" name="Text Box 53"/>
          <p:cNvSpPr txBox="1">
            <a:spLocks noChangeArrowheads="1"/>
          </p:cNvSpPr>
          <p:nvPr/>
        </p:nvSpPr>
        <p:spPr bwMode="auto">
          <a:xfrm>
            <a:off x="6248400" y="4953000"/>
            <a:ext cx="461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sym typeface="Monotype Sorts" pitchFamily="-125" charset="2"/>
              </a:rPr>
              <a:t>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Disambiguation Example</a:t>
            </a:r>
          </a:p>
        </p:txBody>
      </p:sp>
      <p:sp>
        <p:nvSpPr>
          <p:cNvPr id="674819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2192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674820" name="Group 4"/>
          <p:cNvGrpSpPr>
            <a:grpSpLocks/>
          </p:cNvGrpSpPr>
          <p:nvPr/>
        </p:nvGrpSpPr>
        <p:grpSpPr bwMode="auto">
          <a:xfrm>
            <a:off x="457200" y="4267200"/>
            <a:ext cx="7162800" cy="1828800"/>
            <a:chOff x="288" y="2688"/>
            <a:chExt cx="4512" cy="1152"/>
          </a:xfrm>
        </p:grpSpPr>
        <p:pic>
          <p:nvPicPr>
            <p:cNvPr id="6748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896"/>
              <a:ext cx="1142" cy="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4822" name="AutoShape 6"/>
            <p:cNvSpPr>
              <a:spLocks noChangeArrowheads="1"/>
            </p:cNvSpPr>
            <p:nvPr/>
          </p:nvSpPr>
          <p:spPr bwMode="auto">
            <a:xfrm>
              <a:off x="1680" y="2688"/>
              <a:ext cx="3120" cy="432"/>
            </a:xfrm>
            <a:prstGeom prst="wedgeRoundRectCallout">
              <a:avLst>
                <a:gd name="adj1" fmla="val -74296"/>
                <a:gd name="adj2" fmla="val 104630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74823" name="Text Box 7"/>
            <p:cNvSpPr txBox="1">
              <a:spLocks noChangeArrowheads="1"/>
            </p:cNvSpPr>
            <p:nvPr/>
          </p:nvSpPr>
          <p:spPr bwMode="auto">
            <a:xfrm>
              <a:off x="1776" y="2774"/>
              <a:ext cx="29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000">
                  <a:solidFill>
                    <a:srgbClr val="004080"/>
                  </a:solidFill>
                  <a:latin typeface="Arial" panose="020B0604020202020204" pitchFamily="34" charset="0"/>
                </a:rPr>
                <a:t>file to load equals stream dot read string</a:t>
              </a:r>
              <a:endParaRPr lang="en-US" sz="1800">
                <a:solidFill>
                  <a:srgbClr val="004080"/>
                </a:solidFill>
                <a:latin typeface="Courier New" panose="02070309020205020404" pitchFamily="49" charset="0"/>
              </a:endParaRPr>
            </a:p>
          </p:txBody>
        </p:sp>
      </p:grpSp>
      <p:sp>
        <p:nvSpPr>
          <p:cNvPr id="674824" name="Rectangle 8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2819400" y="5715000"/>
            <a:ext cx="4724400" cy="4572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filetoload = stream.readString();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2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914400"/>
          </a:xfrm>
        </p:spPr>
        <p:txBody>
          <a:bodyPr/>
          <a:lstStyle/>
          <a:p>
            <a:r>
              <a:rPr lang="en-US"/>
              <a:t>Many Interpretations</a:t>
            </a:r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>
            <a:off x="3352800" y="4068763"/>
            <a:ext cx="26511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file(2, load)</a:t>
            </a:r>
          </a:p>
        </p:txBody>
      </p:sp>
      <p:sp>
        <p:nvSpPr>
          <p:cNvPr id="111627" name="Text Box 11"/>
          <p:cNvSpPr txBox="1">
            <a:spLocks noChangeArrowheads="1"/>
          </p:cNvSpPr>
          <p:nvPr/>
        </p:nvSpPr>
        <p:spPr bwMode="auto">
          <a:xfrm>
            <a:off x="3352800" y="1881188"/>
            <a:ext cx="2765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file(to, load)</a:t>
            </a:r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3352800" y="2428875"/>
            <a:ext cx="26511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file(to.lode)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3352800" y="2974975"/>
            <a:ext cx="2809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file(to(lode))</a:t>
            </a:r>
          </a:p>
        </p:txBody>
      </p:sp>
      <p:sp>
        <p:nvSpPr>
          <p:cNvPr id="111630" name="Text Box 14"/>
          <p:cNvSpPr txBox="1">
            <a:spLocks noChangeArrowheads="1"/>
          </p:cNvSpPr>
          <p:nvPr/>
        </p:nvSpPr>
        <p:spPr bwMode="auto">
          <a:xfrm>
            <a:off x="3352800" y="3522663"/>
            <a:ext cx="25384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file(toload)</a:t>
            </a:r>
          </a:p>
        </p:txBody>
      </p: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381000" y="1881188"/>
            <a:ext cx="2878138" cy="2173287"/>
            <a:chOff x="2208" y="2445"/>
            <a:chExt cx="1813" cy="1369"/>
          </a:xfrm>
        </p:grpSpPr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2208" y="2779"/>
              <a:ext cx="181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111633" name="Text Box 17"/>
            <p:cNvSpPr txBox="1">
              <a:spLocks noChangeArrowheads="1"/>
            </p:cNvSpPr>
            <p:nvPr/>
          </p:nvSpPr>
          <p:spPr bwMode="auto">
            <a:xfrm>
              <a:off x="2208" y="3449"/>
              <a:ext cx="15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111634" name="Text Box 18"/>
            <p:cNvSpPr txBox="1">
              <a:spLocks noChangeArrowheads="1"/>
            </p:cNvSpPr>
            <p:nvPr/>
          </p:nvSpPr>
          <p:spPr bwMode="auto">
            <a:xfrm>
              <a:off x="2208" y="3114"/>
              <a:ext cx="167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2208" y="2445"/>
              <a:ext cx="15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 sz="3200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sp>
        <p:nvSpPr>
          <p:cNvPr id="111637" name="Text Box 21"/>
          <p:cNvSpPr txBox="1">
            <a:spLocks noChangeArrowheads="1"/>
          </p:cNvSpPr>
          <p:nvPr/>
        </p:nvSpPr>
        <p:spPr bwMode="auto">
          <a:xfrm>
            <a:off x="6453188" y="1881188"/>
            <a:ext cx="25384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111638" name="Text Box 22"/>
          <p:cNvSpPr txBox="1">
            <a:spLocks noChangeArrowheads="1"/>
          </p:cNvSpPr>
          <p:nvPr/>
        </p:nvSpPr>
        <p:spPr bwMode="auto">
          <a:xfrm>
            <a:off x="6453188" y="2438400"/>
            <a:ext cx="2268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sz="3200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36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Incremental Semantics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does this name mean?</a:t>
            </a:r>
            <a:r>
              <a:rPr lang="en-US"/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What names are visible at this program point?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800000"/>
                </a:solidFill>
              </a:rPr>
              <a:t>Or, What can I say here? </a:t>
            </a:r>
          </a:p>
          <a:p>
            <a:pPr>
              <a:lnSpc>
                <a:spcPct val="3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Visibility Graph </a:t>
            </a:r>
            <a:r>
              <a:rPr lang="en-US" sz="2000"/>
              <a:t>[Garrison 1987]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Incrementally updated data structure for scopes, names and bindings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Designed Visibility Graph algorithms for </a:t>
            </a:r>
            <a:r>
              <a:rPr lang="en-US" sz="2400" i="1"/>
              <a:t>name propagation</a:t>
            </a:r>
            <a:r>
              <a:rPr lang="en-US" sz="2400"/>
              <a:t> and </a:t>
            </a:r>
            <a:r>
              <a:rPr lang="en-US" sz="2400" i="1"/>
              <a:t>incremental update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for type checking, too</a:t>
            </a:r>
          </a:p>
          <a:p>
            <a:pPr>
              <a:lnSpc>
                <a:spcPct val="4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462200"/>
                </a:solidFill>
              </a:rPr>
              <a:t>Doesn’t </a:t>
            </a:r>
            <a:r>
              <a:rPr lang="en-US" sz="2800" i="1">
                <a:solidFill>
                  <a:srgbClr val="462200"/>
                </a:solidFill>
              </a:rPr>
              <a:t>&lt;insert favorite IDE here&gt;</a:t>
            </a:r>
            <a:r>
              <a:rPr lang="en-US" sz="2800">
                <a:solidFill>
                  <a:srgbClr val="462200"/>
                </a:solidFill>
              </a:rPr>
              <a:t> do this?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by Voice</a:t>
            </a:r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09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(int i = 0; i &lt; 10; i++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Monotype Sorts" pitchFamily="-125" charset="2"/>
              </a:rPr>
              <a:t>▌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  <a:endParaRPr lang="en-US" sz="18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2365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6550" name="AutoShape 6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6552" name="Text Box 8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6554" name="AutoShape 10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6555" name="AutoShape 11"/>
          <p:cNvCxnSpPr>
            <a:cxnSpLocks noChangeShapeType="1"/>
            <a:stCxn id="236550" idx="2"/>
            <a:endCxn id="23655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6556" name="Text Box 12"/>
          <p:cNvSpPr txBox="1">
            <a:spLocks noChangeArrowheads="1"/>
          </p:cNvSpPr>
          <p:nvPr/>
        </p:nvSpPr>
        <p:spPr bwMode="auto">
          <a:xfrm>
            <a:off x="3048000" y="5029200"/>
            <a:ext cx="46561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Context Can Help</a:t>
            </a:r>
          </a:p>
        </p:txBody>
      </p:sp>
      <p:sp>
        <p:nvSpPr>
          <p:cNvPr id="483331" name="Rectangle 3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828800" y="1066800"/>
            <a:ext cx="5867400" cy="2667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3332" name="AutoShape 4"/>
          <p:cNvSpPr>
            <a:spLocks noChangeArrowheads="1"/>
          </p:cNvSpPr>
          <p:nvPr/>
        </p:nvSpPr>
        <p:spPr bwMode="auto">
          <a:xfrm>
            <a:off x="1058863" y="40386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83333" name="Text Box 5"/>
          <p:cNvSpPr txBox="1">
            <a:spLocks noChangeArrowheads="1"/>
          </p:cNvSpPr>
          <p:nvPr/>
        </p:nvSpPr>
        <p:spPr bwMode="auto">
          <a:xfrm>
            <a:off x="3036888" y="41148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83334" name="AutoShape 6"/>
          <p:cNvSpPr>
            <a:spLocks noChangeArrowheads="1"/>
          </p:cNvSpPr>
          <p:nvPr/>
        </p:nvSpPr>
        <p:spPr bwMode="auto">
          <a:xfrm>
            <a:off x="1066800" y="5257800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83335" name="AutoShape 7"/>
          <p:cNvCxnSpPr>
            <a:cxnSpLocks noChangeShapeType="1"/>
            <a:stCxn id="483332" idx="2"/>
            <a:endCxn id="483334" idx="0"/>
          </p:cNvCxnSpPr>
          <p:nvPr/>
        </p:nvCxnSpPr>
        <p:spPr bwMode="auto">
          <a:xfrm>
            <a:off x="1973263" y="4800600"/>
            <a:ext cx="7937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3337" name="Text Box 9"/>
          <p:cNvSpPr txBox="1">
            <a:spLocks noChangeArrowheads="1"/>
          </p:cNvSpPr>
          <p:nvPr/>
        </p:nvSpPr>
        <p:spPr bwMode="auto">
          <a:xfrm>
            <a:off x="3043238" y="50292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83338" name="Text Box 10"/>
          <p:cNvSpPr txBox="1">
            <a:spLocks noChangeArrowheads="1"/>
          </p:cNvSpPr>
          <p:nvPr/>
        </p:nvSpPr>
        <p:spPr bwMode="auto">
          <a:xfrm>
            <a:off x="3048000" y="57753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237589" name="Group 21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237573" name="Text Box 5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237575" name="Text Box 7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237576" name="Text Box 8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237577" name="Text Box 9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237588" name="Group 20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237579" name="Text Box 11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237580" name="Text Box 12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237581" name="Text Box 13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237590" name="Group 22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23758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237586" name="Text Box 18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37595" name="AutoShape 2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237596" name="Text Box 2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237597" name="AutoShape 2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237598" name="AutoShape 30"/>
          <p:cNvCxnSpPr>
            <a:cxnSpLocks noChangeShapeType="1"/>
            <a:stCxn id="237595" idx="2"/>
            <a:endCxn id="23759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7599" name="Text Box 31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237600" name="Text Box 32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5443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5444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5445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5446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5449" name="Group 9"/>
          <p:cNvGrpSpPr>
            <a:grpSpLocks/>
          </p:cNvGrpSpPr>
          <p:nvPr/>
        </p:nvGrpSpPr>
        <p:grpSpPr bwMode="auto">
          <a:xfrm>
            <a:off x="990600" y="4343400"/>
            <a:ext cx="2317750" cy="2051050"/>
            <a:chOff x="2208" y="2508"/>
            <a:chExt cx="1460" cy="1292"/>
          </a:xfrm>
        </p:grpSpPr>
        <p:sp>
          <p:nvSpPr>
            <p:cNvPr id="445450" name="Text Box 10"/>
            <p:cNvSpPr txBox="1">
              <a:spLocks noChangeArrowheads="1"/>
            </p:cNvSpPr>
            <p:nvPr/>
          </p:nvSpPr>
          <p:spPr bwMode="auto">
            <a:xfrm>
              <a:off x="2208" y="2842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(file, 2, load)</a:t>
              </a:r>
            </a:p>
          </p:txBody>
        </p:sp>
        <p:sp>
          <p:nvSpPr>
            <p:cNvPr id="445451" name="Text Box 11"/>
            <p:cNvSpPr txBox="1">
              <a:spLocks noChangeArrowheads="1"/>
            </p:cNvSpPr>
            <p:nvPr/>
          </p:nvSpPr>
          <p:spPr bwMode="auto">
            <a:xfrm>
              <a:off x="2208" y="3512"/>
              <a:ext cx="12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file.to.load</a:t>
              </a:r>
            </a:p>
          </p:txBody>
        </p:sp>
        <p:sp>
          <p:nvSpPr>
            <p:cNvPr id="445452" name="Text Box 12"/>
            <p:cNvSpPr txBox="1">
              <a:spLocks noChangeArrowheads="1"/>
            </p:cNvSpPr>
            <p:nvPr/>
          </p:nvSpPr>
          <p:spPr bwMode="auto">
            <a:xfrm>
              <a:off x="2208" y="3177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file.to(load)</a:t>
              </a:r>
            </a:p>
          </p:txBody>
        </p:sp>
        <p:sp>
          <p:nvSpPr>
            <p:cNvPr id="445453" name="Text Box 13"/>
            <p:cNvSpPr txBox="1">
              <a:spLocks noChangeArrowheads="1"/>
            </p:cNvSpPr>
            <p:nvPr/>
          </p:nvSpPr>
          <p:spPr bwMode="auto">
            <a:xfrm>
              <a:off x="2208" y="2508"/>
              <a:ext cx="12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file.toload</a:t>
              </a:r>
            </a:p>
          </p:txBody>
        </p:sp>
      </p:grpSp>
      <p:grpSp>
        <p:nvGrpSpPr>
          <p:cNvPr id="445454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5455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5456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5457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5458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5459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5460" name="AutoShape 20"/>
          <p:cNvCxnSpPr>
            <a:cxnSpLocks noChangeShapeType="1"/>
            <a:stCxn id="445457" idx="2"/>
            <a:endCxn id="445459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5462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8561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variable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5463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5464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grpSp>
        <p:nvGrpSpPr>
          <p:cNvPr id="447491" name="Group 3"/>
          <p:cNvGrpSpPr>
            <a:grpSpLocks/>
          </p:cNvGrpSpPr>
          <p:nvPr/>
        </p:nvGrpSpPr>
        <p:grpSpPr bwMode="auto">
          <a:xfrm>
            <a:off x="3581400" y="4343400"/>
            <a:ext cx="2266950" cy="2286000"/>
            <a:chOff x="3600" y="2514"/>
            <a:chExt cx="1428" cy="1440"/>
          </a:xfrm>
        </p:grpSpPr>
        <p:sp>
          <p:nvSpPr>
            <p:cNvPr id="447492" name="Text Box 4"/>
            <p:cNvSpPr txBox="1">
              <a:spLocks noChangeArrowheads="1"/>
            </p:cNvSpPr>
            <p:nvPr/>
          </p:nvSpPr>
          <p:spPr bwMode="auto">
            <a:xfrm>
              <a:off x="3600" y="3666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file(2, load)</a:t>
              </a:r>
            </a:p>
          </p:txBody>
        </p:sp>
        <p:sp>
          <p:nvSpPr>
            <p:cNvPr id="447493" name="Text Box 5"/>
            <p:cNvSpPr txBox="1">
              <a:spLocks noChangeArrowheads="1"/>
            </p:cNvSpPr>
            <p:nvPr/>
          </p:nvSpPr>
          <p:spPr bwMode="auto">
            <a:xfrm>
              <a:off x="3600" y="2514"/>
              <a:ext cx="14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file(to, load)</a:t>
              </a:r>
            </a:p>
          </p:txBody>
        </p:sp>
        <p:sp>
          <p:nvSpPr>
            <p:cNvPr id="447494" name="Text Box 6"/>
            <p:cNvSpPr txBox="1">
              <a:spLocks noChangeArrowheads="1"/>
            </p:cNvSpPr>
            <p:nvPr/>
          </p:nvSpPr>
          <p:spPr bwMode="auto">
            <a:xfrm>
              <a:off x="3600" y="2802"/>
              <a:ext cx="135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file(to.lode)</a:t>
              </a:r>
            </a:p>
          </p:txBody>
        </p:sp>
        <p:sp>
          <p:nvSpPr>
            <p:cNvPr id="447495" name="Text Box 7"/>
            <p:cNvSpPr txBox="1">
              <a:spLocks noChangeArrowheads="1"/>
            </p:cNvSpPr>
            <p:nvPr/>
          </p:nvSpPr>
          <p:spPr bwMode="auto">
            <a:xfrm>
              <a:off x="3600" y="3090"/>
              <a:ext cx="14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file(to(lode))</a:t>
              </a:r>
            </a:p>
          </p:txBody>
        </p:sp>
        <p:sp>
          <p:nvSpPr>
            <p:cNvPr id="447496" name="Text Box 8"/>
            <p:cNvSpPr txBox="1">
              <a:spLocks noChangeArrowheads="1"/>
            </p:cNvSpPr>
            <p:nvPr/>
          </p:nvSpPr>
          <p:spPr bwMode="auto">
            <a:xfrm>
              <a:off x="3600" y="3378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file(toload)</a:t>
              </a:r>
            </a:p>
          </p:txBody>
        </p:sp>
      </p:grpSp>
      <p:grpSp>
        <p:nvGrpSpPr>
          <p:cNvPr id="447502" name="Group 14"/>
          <p:cNvGrpSpPr>
            <a:grpSpLocks/>
          </p:cNvGrpSpPr>
          <p:nvPr/>
        </p:nvGrpSpPr>
        <p:grpSpPr bwMode="auto">
          <a:xfrm>
            <a:off x="6013450" y="4343400"/>
            <a:ext cx="2063750" cy="914400"/>
            <a:chOff x="4944" y="2504"/>
            <a:chExt cx="1300" cy="576"/>
          </a:xfrm>
        </p:grpSpPr>
        <p:sp>
          <p:nvSpPr>
            <p:cNvPr id="447503" name="Text Box 15"/>
            <p:cNvSpPr txBox="1">
              <a:spLocks noChangeArrowheads="1"/>
            </p:cNvSpPr>
            <p:nvPr/>
          </p:nvSpPr>
          <p:spPr bwMode="auto">
            <a:xfrm>
              <a:off x="4944" y="2504"/>
              <a:ext cx="1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filetoload()</a:t>
              </a:r>
            </a:p>
          </p:txBody>
        </p:sp>
        <p:sp>
          <p:nvSpPr>
            <p:cNvPr id="447504" name="Text Box 16"/>
            <p:cNvSpPr txBox="1">
              <a:spLocks noChangeArrowheads="1"/>
            </p:cNvSpPr>
            <p:nvPr/>
          </p:nvSpPr>
          <p:spPr bwMode="auto">
            <a:xfrm>
              <a:off x="4944" y="2792"/>
              <a:ext cx="11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4572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1pPr>
              <a:lvl2pPr marL="9144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2pPr>
              <a:lvl3pPr marL="13716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3pPr>
              <a:lvl4pPr marL="18288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4pPr>
              <a:lvl5pPr marL="2286000" indent="-457200"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5pPr>
              <a:lvl6pPr marL="27432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6pPr>
              <a:lvl7pPr marL="3200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7pPr>
              <a:lvl8pPr marL="3657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8pPr>
              <a:lvl9pPr marL="4114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panose="02020603050405020304" pitchFamily="18" charset="0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Char char="§"/>
              </a:pPr>
              <a:r>
                <a:rPr lang="en-US">
                  <a:solidFill>
                    <a:srgbClr val="004080"/>
                  </a:solidFill>
                  <a:latin typeface="Arial" panose="020B0604020202020204" pitchFamily="34" charset="0"/>
                </a:rPr>
                <a:t>filetoload</a:t>
              </a:r>
              <a:endParaRPr lang="en-US" sz="2800">
                <a:solidFill>
                  <a:srgbClr val="00408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47505" name="AutoShape 17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7506" name="Text Box 18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7507" name="AutoShape 19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7508" name="AutoShape 20"/>
          <p:cNvCxnSpPr>
            <a:cxnSpLocks noChangeShapeType="1"/>
            <a:stCxn id="447505" idx="2"/>
            <a:endCxn id="447507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10" name="Text Box 22"/>
          <p:cNvSpPr txBox="1">
            <a:spLocks noChangeArrowheads="1"/>
          </p:cNvSpPr>
          <p:nvPr/>
        </p:nvSpPr>
        <p:spPr bwMode="auto">
          <a:xfrm>
            <a:off x="2286000" y="3290888"/>
            <a:ext cx="4754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7512" name="Text Box 24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Semantic Disambiguation</a:t>
            </a:r>
          </a:p>
        </p:txBody>
      </p:sp>
      <p:sp>
        <p:nvSpPr>
          <p:cNvPr id="449546" name="Text Box 10"/>
          <p:cNvSpPr txBox="1">
            <a:spLocks noChangeArrowheads="1"/>
          </p:cNvSpPr>
          <p:nvPr/>
        </p:nvSpPr>
        <p:spPr bwMode="auto">
          <a:xfrm>
            <a:off x="6013450" y="4343400"/>
            <a:ext cx="206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filetoload()</a:t>
            </a:r>
          </a:p>
        </p:txBody>
      </p:sp>
      <p:sp>
        <p:nvSpPr>
          <p:cNvPr id="449547" name="Text Box 11"/>
          <p:cNvSpPr txBox="1">
            <a:spLocks noChangeArrowheads="1"/>
          </p:cNvSpPr>
          <p:nvPr/>
        </p:nvSpPr>
        <p:spPr bwMode="auto">
          <a:xfrm>
            <a:off x="6013450" y="4800600"/>
            <a:ext cx="186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4080"/>
                </a:solidFill>
                <a:latin typeface="Arial" panose="020B0604020202020204" pitchFamily="34" charset="0"/>
              </a:rPr>
              <a:t>filetoload</a:t>
            </a:r>
            <a:endParaRPr lang="en-US" sz="2800">
              <a:solidFill>
                <a:srgbClr val="004080"/>
              </a:solidFill>
              <a:latin typeface="Arial" panose="020B0604020202020204" pitchFamily="34" charset="0"/>
            </a:endParaRPr>
          </a:p>
        </p:txBody>
      </p:sp>
      <p:sp>
        <p:nvSpPr>
          <p:cNvPr id="449548" name="AutoShape 12"/>
          <p:cNvSpPr>
            <a:spLocks noChangeArrowheads="1"/>
          </p:cNvSpPr>
          <p:nvPr/>
        </p:nvSpPr>
        <p:spPr bwMode="auto">
          <a:xfrm>
            <a:off x="1066800" y="11033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Loader</a:t>
            </a:r>
            <a:br>
              <a:rPr lang="en-US"/>
            </a:br>
            <a:r>
              <a:rPr lang="en-US"/>
              <a:t>scope</a:t>
            </a:r>
          </a:p>
        </p:txBody>
      </p:sp>
      <p:sp>
        <p:nvSpPr>
          <p:cNvPr id="449549" name="Text Box 13"/>
          <p:cNvSpPr txBox="1">
            <a:spLocks noChangeArrowheads="1"/>
          </p:cNvSpPr>
          <p:nvPr/>
        </p:nvSpPr>
        <p:spPr bwMode="auto">
          <a:xfrm>
            <a:off x="3044825" y="1179513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load, Method, () </a:t>
            </a:r>
            <a:r>
              <a:rPr lang="en-US"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latin typeface="Arial" panose="020B0604020202020204" pitchFamily="34" charset="0"/>
              </a:rPr>
              <a:t>void ]</a:t>
            </a:r>
          </a:p>
        </p:txBody>
      </p:sp>
      <p:sp>
        <p:nvSpPr>
          <p:cNvPr id="449550" name="AutoShape 14"/>
          <p:cNvSpPr>
            <a:spLocks noChangeArrowheads="1"/>
          </p:cNvSpPr>
          <p:nvPr/>
        </p:nvSpPr>
        <p:spPr bwMode="auto">
          <a:xfrm>
            <a:off x="1074738" y="2322513"/>
            <a:ext cx="1828800" cy="762000"/>
          </a:xfrm>
          <a:prstGeom prst="roundRect">
            <a:avLst>
              <a:gd name="adj" fmla="val 16667"/>
            </a:avLst>
          </a:prstGeom>
          <a:solidFill>
            <a:srgbClr val="98FF98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method load</a:t>
            </a:r>
            <a:br>
              <a:rPr lang="en-US"/>
            </a:br>
            <a:r>
              <a:rPr lang="en-US"/>
              <a:t>scope</a:t>
            </a:r>
          </a:p>
        </p:txBody>
      </p:sp>
      <p:cxnSp>
        <p:nvCxnSpPr>
          <p:cNvPr id="449551" name="AutoShape 15"/>
          <p:cNvCxnSpPr>
            <a:cxnSpLocks noChangeShapeType="1"/>
            <a:stCxn id="449548" idx="2"/>
            <a:endCxn id="449550" idx="0"/>
          </p:cNvCxnSpPr>
          <p:nvPr/>
        </p:nvCxnSpPr>
        <p:spPr bwMode="auto">
          <a:xfrm>
            <a:off x="1981200" y="1865313"/>
            <a:ext cx="7938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9553" name="Text Box 17"/>
          <p:cNvSpPr txBox="1">
            <a:spLocks noChangeArrowheads="1"/>
          </p:cNvSpPr>
          <p:nvPr/>
        </p:nvSpPr>
        <p:spPr bwMode="auto">
          <a:xfrm>
            <a:off x="2286000" y="3290888"/>
            <a:ext cx="58975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00"/>
                </a:solidFill>
              </a:rPr>
              <a:t>Is “</a:t>
            </a:r>
            <a:r>
              <a:rPr lang="en-US" sz="3600">
                <a:solidFill>
                  <a:srgbClr val="800000"/>
                </a:solidFill>
              </a:rPr>
              <a:t>filetoload</a:t>
            </a:r>
            <a:r>
              <a:rPr lang="en-US">
                <a:solidFill>
                  <a:srgbClr val="800000"/>
                </a:solidFill>
              </a:rPr>
              <a:t>” a visible </a:t>
            </a:r>
            <a:r>
              <a:rPr lang="en-US" sz="3600">
                <a:solidFill>
                  <a:srgbClr val="800000"/>
                </a:solidFill>
              </a:rPr>
              <a:t>method</a:t>
            </a:r>
            <a:r>
              <a:rPr lang="en-US">
                <a:solidFill>
                  <a:srgbClr val="800000"/>
                </a:solidFill>
              </a:rPr>
              <a:t> name?</a:t>
            </a:r>
          </a:p>
        </p:txBody>
      </p:sp>
      <p:sp>
        <p:nvSpPr>
          <p:cNvPr id="449554" name="Text Box 18"/>
          <p:cNvSpPr txBox="1">
            <a:spLocks noChangeArrowheads="1"/>
          </p:cNvSpPr>
          <p:nvPr/>
        </p:nvSpPr>
        <p:spPr bwMode="auto">
          <a:xfrm>
            <a:off x="3055938" y="2133600"/>
            <a:ext cx="46561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" panose="020B0604020202020204" pitchFamily="34" charset="0"/>
              </a:rPr>
              <a:t>[ filetoload, LocalVar, String ]</a:t>
            </a:r>
          </a:p>
          <a:p>
            <a:r>
              <a:rPr lang="en-US">
                <a:latin typeface="Arial" panose="020B0604020202020204" pitchFamily="34" charset="0"/>
              </a:rPr>
              <a:t>[ stream, LocalVar, InputStream ]</a:t>
            </a:r>
          </a:p>
        </p:txBody>
      </p:sp>
      <p:sp>
        <p:nvSpPr>
          <p:cNvPr id="449555" name="Text Box 19"/>
          <p:cNvSpPr txBox="1">
            <a:spLocks noChangeArrowheads="1"/>
          </p:cNvSpPr>
          <p:nvPr/>
        </p:nvSpPr>
        <p:spPr bwMode="auto">
          <a:xfrm>
            <a:off x="3060700" y="2879725"/>
            <a:ext cx="3668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[ load, Method, ()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sym typeface="Monotype Sorts" pitchFamily="-125" charset="2"/>
              </a:rPr>
              <a:t>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</a:rPr>
              <a:t>void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500" fill="hold"/>
                                        <p:tgtEl>
                                          <p:spTgt spid="44954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/>
      <p:bldP spid="44954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Manual Disambiguation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Some ambiguities cannot (and should not) be automatically resolved: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print(“line”)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/>
              <a:t>vs.</a:t>
            </a:r>
            <a:r>
              <a:rPr lang="en-US" sz="1800" b="1">
                <a:solidFill>
                  <a:srgbClr val="800000"/>
                </a:solidFill>
                <a:latin typeface="Courier New" panose="02070309020205020404" pitchFamily="49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println()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00"/>
                </a:solidFill>
                <a:latin typeface="Courier New" panose="02070309020205020404" pitchFamily="49" charset="0"/>
              </a:rPr>
              <a:t>if (pred1) then if (pred2) then foo() else bar()</a:t>
            </a: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 algn="ctr">
              <a:lnSpc>
                <a:spcPct val="90000"/>
              </a:lnSpc>
              <a:buFontTx/>
              <a:buNone/>
            </a:pPr>
            <a:endParaRPr lang="en-US" sz="1800" b="1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If ambiguities remain, ask the user how to resolve them. </a:t>
            </a:r>
            <a:r>
              <a:rPr lang="en-US" sz="2400"/>
              <a:t>(e.g. [Mankoff 00])</a:t>
            </a:r>
            <a:endParaRPr lang="en-US" sz="2800"/>
          </a:p>
        </p:txBody>
      </p:sp>
      <p:grpSp>
        <p:nvGrpSpPr>
          <p:cNvPr id="277542" name="Group 38"/>
          <p:cNvGrpSpPr>
            <a:grpSpLocks/>
          </p:cNvGrpSpPr>
          <p:nvPr/>
        </p:nvGrpSpPr>
        <p:grpSpPr bwMode="auto">
          <a:xfrm>
            <a:off x="1752600" y="3352800"/>
            <a:ext cx="5551488" cy="1981200"/>
            <a:chOff x="1104" y="2352"/>
            <a:chExt cx="3497" cy="1248"/>
          </a:xfrm>
        </p:grpSpPr>
        <p:sp>
          <p:nvSpPr>
            <p:cNvPr id="277511" name="AutoShape 7"/>
            <p:cNvSpPr>
              <a:spLocks noChangeArrowheads="1"/>
            </p:cNvSpPr>
            <p:nvPr/>
          </p:nvSpPr>
          <p:spPr bwMode="auto">
            <a:xfrm>
              <a:off x="1776" y="235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2" name="Text Box 8"/>
            <p:cNvSpPr txBox="1">
              <a:spLocks noChangeArrowheads="1"/>
            </p:cNvSpPr>
            <p:nvPr/>
          </p:nvSpPr>
          <p:spPr bwMode="auto">
            <a:xfrm>
              <a:off x="1927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14" name="AutoShape 10"/>
            <p:cNvSpPr>
              <a:spLocks noChangeArrowheads="1"/>
            </p:cNvSpPr>
            <p:nvPr/>
          </p:nvSpPr>
          <p:spPr bwMode="auto">
            <a:xfrm>
              <a:off x="110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5" name="Text Box 11"/>
            <p:cNvSpPr txBox="1">
              <a:spLocks noChangeArrowheads="1"/>
            </p:cNvSpPr>
            <p:nvPr/>
          </p:nvSpPr>
          <p:spPr bwMode="auto">
            <a:xfrm>
              <a:off x="1111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sp>
          <p:nvSpPr>
            <p:cNvPr id="277517" name="AutoShape 13"/>
            <p:cNvSpPr>
              <a:spLocks noChangeArrowheads="1"/>
            </p:cNvSpPr>
            <p:nvPr/>
          </p:nvSpPr>
          <p:spPr bwMode="auto">
            <a:xfrm>
              <a:off x="1488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18" name="Text Box 14"/>
            <p:cNvSpPr txBox="1">
              <a:spLocks noChangeArrowheads="1"/>
            </p:cNvSpPr>
            <p:nvPr/>
          </p:nvSpPr>
          <p:spPr bwMode="auto">
            <a:xfrm>
              <a:off x="1639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cxnSp>
          <p:nvCxnSpPr>
            <p:cNvPr id="277519" name="AutoShape 15"/>
            <p:cNvCxnSpPr>
              <a:cxnSpLocks noChangeShapeType="1"/>
              <a:stCxn id="277512" idx="2"/>
              <a:endCxn id="277518" idx="0"/>
            </p:cNvCxnSpPr>
            <p:nvPr/>
          </p:nvCxnSpPr>
          <p:spPr bwMode="auto">
            <a:xfrm flipH="1">
              <a:off x="1745" y="2640"/>
              <a:ext cx="28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20" name="AutoShape 16"/>
            <p:cNvCxnSpPr>
              <a:cxnSpLocks noChangeShapeType="1"/>
              <a:stCxn id="277518" idx="2"/>
              <a:endCxn id="277515" idx="0"/>
            </p:cNvCxnSpPr>
            <p:nvPr/>
          </p:nvCxnSpPr>
          <p:spPr bwMode="auto">
            <a:xfrm flipH="1">
              <a:off x="1367" y="3120"/>
              <a:ext cx="378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2" name="AutoShape 18"/>
            <p:cNvSpPr>
              <a:spLocks noChangeArrowheads="1"/>
            </p:cNvSpPr>
            <p:nvPr/>
          </p:nvSpPr>
          <p:spPr bwMode="auto">
            <a:xfrm>
              <a:off x="1824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3" name="Text Box 19"/>
            <p:cNvSpPr txBox="1">
              <a:spLocks noChangeArrowheads="1"/>
            </p:cNvSpPr>
            <p:nvPr/>
          </p:nvSpPr>
          <p:spPr bwMode="auto">
            <a:xfrm>
              <a:off x="1831" y="331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24" name="AutoShape 20"/>
            <p:cNvCxnSpPr>
              <a:cxnSpLocks noChangeShapeType="1"/>
              <a:stCxn id="277518" idx="2"/>
              <a:endCxn id="277523" idx="0"/>
            </p:cNvCxnSpPr>
            <p:nvPr/>
          </p:nvCxnSpPr>
          <p:spPr bwMode="auto">
            <a:xfrm>
              <a:off x="1745" y="3120"/>
              <a:ext cx="347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27" name="AutoShape 23"/>
            <p:cNvSpPr>
              <a:spLocks noChangeArrowheads="1"/>
            </p:cNvSpPr>
            <p:nvPr/>
          </p:nvSpPr>
          <p:spPr bwMode="auto">
            <a:xfrm>
              <a:off x="3744" y="2352"/>
              <a:ext cx="473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28" name="Text Box 24"/>
            <p:cNvSpPr txBox="1">
              <a:spLocks noChangeArrowheads="1"/>
            </p:cNvSpPr>
            <p:nvPr/>
          </p:nvSpPr>
          <p:spPr bwMode="auto">
            <a:xfrm>
              <a:off x="3893" y="23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0" name="AutoShape 26"/>
            <p:cNvSpPr>
              <a:spLocks noChangeArrowheads="1"/>
            </p:cNvSpPr>
            <p:nvPr/>
          </p:nvSpPr>
          <p:spPr bwMode="auto">
            <a:xfrm>
              <a:off x="3360" y="2832"/>
              <a:ext cx="480" cy="288"/>
            </a:xfrm>
            <a:prstGeom prst="flowChartAlternateProcess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1" name="Text Box 27"/>
            <p:cNvSpPr txBox="1">
              <a:spLocks noChangeArrowheads="1"/>
            </p:cNvSpPr>
            <p:nvPr/>
          </p:nvSpPr>
          <p:spPr bwMode="auto">
            <a:xfrm>
              <a:off x="3511" y="283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if</a:t>
              </a:r>
            </a:p>
          </p:txBody>
        </p:sp>
        <p:sp>
          <p:nvSpPr>
            <p:cNvPr id="277533" name="AutoShape 29"/>
            <p:cNvSpPr>
              <a:spLocks noChangeArrowheads="1"/>
            </p:cNvSpPr>
            <p:nvPr/>
          </p:nvSpPr>
          <p:spPr bwMode="auto">
            <a:xfrm>
              <a:off x="3079" y="331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4" name="Text Box 30"/>
            <p:cNvSpPr txBox="1">
              <a:spLocks noChangeArrowheads="1"/>
            </p:cNvSpPr>
            <p:nvPr/>
          </p:nvSpPr>
          <p:spPr bwMode="auto">
            <a:xfrm>
              <a:off x="3079" y="3312"/>
              <a:ext cx="5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foo()</a:t>
              </a:r>
            </a:p>
          </p:txBody>
        </p:sp>
        <p:cxnSp>
          <p:nvCxnSpPr>
            <p:cNvPr id="277535" name="AutoShape 31"/>
            <p:cNvCxnSpPr>
              <a:cxnSpLocks noChangeShapeType="1"/>
              <a:stCxn id="277528" idx="2"/>
            </p:cNvCxnSpPr>
            <p:nvPr/>
          </p:nvCxnSpPr>
          <p:spPr bwMode="auto">
            <a:xfrm flipH="1">
              <a:off x="3605" y="2640"/>
              <a:ext cx="394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7536" name="AutoShape 32"/>
            <p:cNvCxnSpPr>
              <a:cxnSpLocks noChangeShapeType="1"/>
              <a:stCxn id="277531" idx="2"/>
              <a:endCxn id="277534" idx="0"/>
            </p:cNvCxnSpPr>
            <p:nvPr/>
          </p:nvCxnSpPr>
          <p:spPr bwMode="auto">
            <a:xfrm flipH="1">
              <a:off x="3335" y="3120"/>
              <a:ext cx="28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7538" name="AutoShape 34"/>
            <p:cNvSpPr>
              <a:spLocks noChangeArrowheads="1"/>
            </p:cNvSpPr>
            <p:nvPr/>
          </p:nvSpPr>
          <p:spPr bwMode="auto">
            <a:xfrm>
              <a:off x="4087" y="2832"/>
              <a:ext cx="480" cy="288"/>
            </a:xfrm>
            <a:prstGeom prst="flowChartAlternateProcess">
              <a:avLst/>
            </a:prstGeom>
            <a:solidFill>
              <a:srgbClr val="98FF9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539" name="Text Box 35"/>
            <p:cNvSpPr txBox="1">
              <a:spLocks noChangeArrowheads="1"/>
            </p:cNvSpPr>
            <p:nvPr/>
          </p:nvSpPr>
          <p:spPr bwMode="auto">
            <a:xfrm>
              <a:off x="4080" y="2832"/>
              <a:ext cx="5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>
                  <a:latin typeface="Arial" panose="020B0604020202020204" pitchFamily="34" charset="0"/>
                </a:rPr>
                <a:t>bar()</a:t>
              </a:r>
            </a:p>
          </p:txBody>
        </p:sp>
        <p:cxnSp>
          <p:nvCxnSpPr>
            <p:cNvPr id="277540" name="AutoShape 36"/>
            <p:cNvCxnSpPr>
              <a:cxnSpLocks noChangeShapeType="1"/>
              <a:stCxn id="277528" idx="2"/>
              <a:endCxn id="277539" idx="0"/>
            </p:cNvCxnSpPr>
            <p:nvPr/>
          </p:nvCxnSpPr>
          <p:spPr bwMode="auto">
            <a:xfrm>
              <a:off x="3999" y="2640"/>
              <a:ext cx="342" cy="19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Program Navigation and Editing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686800" cy="914400"/>
          </a:xfrm>
        </p:spPr>
        <p:txBody>
          <a:bodyPr/>
          <a:lstStyle/>
          <a:p>
            <a:r>
              <a:rPr lang="en-US"/>
              <a:t>Study - Navigation by Speech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2098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Eight navigation tasks with commercial VR tools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800"/>
              <a:t>Search through text (w/o Find dialog), </a:t>
            </a:r>
            <a:r>
              <a:rPr lang="en-US" sz="2800" i="1"/>
              <a:t>e.g.</a:t>
            </a:r>
            <a:endParaRPr lang="en-US" sz="2800"/>
          </a:p>
          <a:p>
            <a:pPr marL="533400" indent="-533400" algn="ctr">
              <a:lnSpc>
                <a:spcPct val="40000"/>
              </a:lnSpc>
              <a:buFontTx/>
              <a:buNone/>
            </a:pPr>
            <a:endParaRPr lang="en-US" sz="2000" b="1">
              <a:solidFill>
                <a:srgbClr val="800040"/>
              </a:solidFill>
              <a:latin typeface="Courier New" panose="02070309020205020404" pitchFamily="49" charset="0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000" b="1">
                <a:solidFill>
                  <a:srgbClr val="800040"/>
                </a:solidFill>
                <a:latin typeface="Courier New" panose="02070309020205020404" pitchFamily="49" charset="0"/>
              </a:rPr>
              <a:t>		Find the sentence where Romeo cries out 		about his fate after killing Tybalt.</a:t>
            </a:r>
            <a:endParaRPr lang="en-US" sz="2000" b="1">
              <a:solidFill>
                <a:srgbClr val="800040"/>
              </a:solidFill>
            </a:endParaRPr>
          </a:p>
          <a:p>
            <a:pPr marL="533400" indent="-533400">
              <a:lnSpc>
                <a:spcPct val="90000"/>
              </a:lnSpc>
            </a:pPr>
            <a:endParaRPr lang="en-US" sz="2400"/>
          </a:p>
        </p:txBody>
      </p:sp>
      <p:sp>
        <p:nvSpPr>
          <p:cNvPr id="238597" name="Text Box 5"/>
          <p:cNvSpPr txBox="1">
            <a:spLocks noChangeArrowheads="1"/>
          </p:cNvSpPr>
          <p:nvPr/>
        </p:nvSpPr>
        <p:spPr bwMode="auto">
          <a:xfrm>
            <a:off x="762000" y="32766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38598" name="Text Box 6"/>
          <p:cNvSpPr txBox="1">
            <a:spLocks noChangeArrowheads="1"/>
          </p:cNvSpPr>
          <p:nvPr/>
        </p:nvSpPr>
        <p:spPr bwMode="auto">
          <a:xfrm>
            <a:off x="304800" y="3048000"/>
            <a:ext cx="41910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Metrics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Time to scroll to right page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commands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recognition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Number of system mistakes</a:t>
            </a:r>
          </a:p>
        </p:txBody>
      </p:sp>
      <p:sp>
        <p:nvSpPr>
          <p:cNvPr id="238600" name="Text Box 8"/>
          <p:cNvSpPr txBox="1">
            <a:spLocks noChangeArrowheads="1"/>
          </p:cNvSpPr>
          <p:nvPr/>
        </p:nvSpPr>
        <p:spPr bwMode="auto">
          <a:xfrm>
            <a:off x="4648200" y="3089275"/>
            <a:ext cx="4191000" cy="298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ctr" eaLnBrk="1" hangingPunct="1">
              <a:spcBef>
                <a:spcPct val="30000"/>
              </a:spcBef>
            </a:pPr>
            <a:r>
              <a:rPr lang="en-US" sz="3200" b="1">
                <a:solidFill>
                  <a:srgbClr val="004080"/>
                </a:solidFill>
              </a:rPr>
              <a:t>Results</a:t>
            </a:r>
            <a:endParaRPr lang="en-US" sz="1000">
              <a:solidFill>
                <a:srgbClr val="004080"/>
              </a:solidFill>
            </a:endParaRP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Cognitive load is too high - too many commands, misestimation errors</a:t>
            </a:r>
          </a:p>
          <a:p>
            <a:pPr eaLnBrk="1" hangingPunct="1">
              <a:spcBef>
                <a:spcPct val="30000"/>
              </a:spcBef>
              <a:buFont typeface="Arial" panose="020B0604020202020204" pitchFamily="34" charset="0"/>
              <a:buAutoNum type="arabicPeriod"/>
            </a:pPr>
            <a:r>
              <a:rPr lang="en-US">
                <a:solidFill>
                  <a:srgbClr val="004080"/>
                </a:solidFill>
              </a:rPr>
              <a:t>Voice recognition induces too much delay/errors for accurate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8" grpId="0"/>
      <p:bldP spid="238600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</a:p>
        </p:txBody>
      </p:sp>
      <p:sp>
        <p:nvSpPr>
          <p:cNvPr id="78541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 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8" name="AutoShape 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1776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76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229600" cy="914400"/>
          </a:xfrm>
        </p:spPr>
        <p:txBody>
          <a:bodyPr/>
          <a:lstStyle/>
          <a:p>
            <a:r>
              <a:rPr lang="en-US"/>
              <a:t>Current Tools are Awkward!</a:t>
            </a: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5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7781" name="Text Box 21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pic>
        <p:nvPicPr>
          <p:cNvPr id="117812" name="Picture 5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782" name="Rectangle 22"/>
          <p:cNvSpPr>
            <a:spLocks noChangeArrowheads="1"/>
          </p:cNvSpPr>
          <p:nvPr/>
        </p:nvSpPr>
        <p:spPr bwMode="auto">
          <a:xfrm>
            <a:off x="3352800" y="1371600"/>
            <a:ext cx="3352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Text Box 9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  <a:endParaRPr lang="en-US" sz="1800">
              <a:solidFill>
                <a:srgbClr val="333366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787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</a:p>
        </p:txBody>
      </p:sp>
      <p:sp>
        <p:nvSpPr>
          <p:cNvPr id="78746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 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87461" name="Rectangle 5"/>
          <p:cNvSpPr>
            <a:spLocks noChangeArrowheads="1"/>
          </p:cNvSpPr>
          <p:nvPr/>
        </p:nvSpPr>
        <p:spPr bwMode="auto">
          <a:xfrm>
            <a:off x="3429000" y="1295400"/>
            <a:ext cx="7620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down</a:t>
            </a:r>
          </a:p>
        </p:txBody>
      </p:sp>
      <p:sp>
        <p:nvSpPr>
          <p:cNvPr id="78950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 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89509" name="Rectangle 5"/>
          <p:cNvSpPr>
            <a:spLocks noChangeArrowheads="1"/>
          </p:cNvSpPr>
          <p:nvPr/>
        </p:nvSpPr>
        <p:spPr bwMode="auto">
          <a:xfrm>
            <a:off x="3657600" y="1600200"/>
            <a:ext cx="10668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791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protected</a:t>
            </a:r>
          </a:p>
        </p:txBody>
      </p:sp>
      <p:sp>
        <p:nvSpPr>
          <p:cNvPr id="79155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protected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 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1557" name="Rectangle 5"/>
          <p:cNvSpPr>
            <a:spLocks noChangeArrowheads="1"/>
          </p:cNvSpPr>
          <p:nvPr/>
        </p:nvSpPr>
        <p:spPr bwMode="auto">
          <a:xfrm>
            <a:off x="3657600" y="1600200"/>
            <a:ext cx="14478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private</a:t>
            </a:r>
          </a:p>
        </p:txBody>
      </p:sp>
      <p:sp>
        <p:nvSpPr>
          <p:cNvPr id="79360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 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3605" name="Rectangle 5"/>
          <p:cNvSpPr>
            <a:spLocks noChangeArrowheads="1"/>
          </p:cNvSpPr>
          <p:nvPr/>
        </p:nvSpPr>
        <p:spPr bwMode="auto">
          <a:xfrm>
            <a:off x="3657600" y="1600200"/>
            <a:ext cx="1219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795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down</a:t>
            </a:r>
          </a:p>
        </p:txBody>
      </p:sp>
      <p:sp>
        <p:nvSpPr>
          <p:cNvPr id="79565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 		 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5653" name="Rectangle 5"/>
          <p:cNvSpPr>
            <a:spLocks noChangeArrowheads="1"/>
          </p:cNvSpPr>
          <p:nvPr/>
        </p:nvSpPr>
        <p:spPr bwMode="auto">
          <a:xfrm>
            <a:off x="4114800" y="1952625"/>
            <a:ext cx="47244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797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b="1">
                <a:solidFill>
                  <a:srgbClr val="800000"/>
                </a:solidFill>
                <a:latin typeface="Courier New" panose="02070309020205020404" pitchFamily="49" charset="0"/>
              </a:rPr>
              <a:t>push down</a:t>
            </a:r>
          </a:p>
        </p:txBody>
      </p:sp>
      <p:sp>
        <p:nvSpPr>
          <p:cNvPr id="79770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5218113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 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 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auto">
          <a:xfrm>
            <a:off x="4114800" y="2286000"/>
            <a:ext cx="47244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799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 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</a:p>
        </p:txBody>
      </p:sp>
      <p:sp>
        <p:nvSpPr>
          <p:cNvPr id="79974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 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Shorthand Editing 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800"/>
              <a:t>Context-Sensitive Mouse Grid </a:t>
            </a:r>
            <a:r>
              <a:rPr lang="en-US" sz="2000"/>
              <a:t>[Begel]</a:t>
            </a:r>
            <a:endParaRPr lang="en-US" sz="28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2000"/>
              <a:t>Related Work: Tree Hierarchy Navigation [Smith 2004]</a:t>
            </a:r>
          </a:p>
        </p:txBody>
      </p:sp>
      <p:sp>
        <p:nvSpPr>
          <p:cNvPr id="80179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01797" name="AutoShape 5"/>
          <p:cNvSpPr>
            <a:spLocks noChangeArrowheads="1"/>
          </p:cNvSpPr>
          <p:nvPr/>
        </p:nvSpPr>
        <p:spPr bwMode="auto">
          <a:xfrm>
            <a:off x="2819400" y="1295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801798" name="AutoShape 6"/>
          <p:cNvSpPr>
            <a:spLocks noChangeArrowheads="1"/>
          </p:cNvSpPr>
          <p:nvPr/>
        </p:nvSpPr>
        <p:spPr bwMode="auto">
          <a:xfrm>
            <a:off x="2819400" y="5029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Shorthand Editing 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Context-Sensitive Mouse Grid </a:t>
            </a:r>
            <a:r>
              <a:rPr lang="en-US" sz="1800"/>
              <a:t>[Begel]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1800"/>
              <a:t>Related Work: Tree Hierarchy Navigation [Smith 2004]</a:t>
            </a:r>
            <a:endParaRPr lang="en-US" sz="20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0384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03845" name="AutoShape 5"/>
          <p:cNvSpPr>
            <a:spLocks noChangeArrowheads="1"/>
          </p:cNvSpPr>
          <p:nvPr/>
        </p:nvSpPr>
        <p:spPr bwMode="auto">
          <a:xfrm>
            <a:off x="3048000" y="15240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803846" name="AutoShape 6"/>
          <p:cNvSpPr>
            <a:spLocks noChangeArrowheads="1"/>
          </p:cNvSpPr>
          <p:nvPr/>
        </p:nvSpPr>
        <p:spPr bwMode="auto">
          <a:xfrm>
            <a:off x="3048000" y="3505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805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Shorthand Editing 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Context-Sensitive Mouse Grid </a:t>
            </a:r>
            <a:r>
              <a:rPr lang="en-US" sz="1800"/>
              <a:t>[Begel]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1800"/>
              <a:t>Related Work: Tree Hierarchy Navigation [Smith 2004]</a:t>
            </a:r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>
                <a:solidFill>
                  <a:srgbClr val="800000"/>
                </a:solidFill>
              </a:rPr>
              <a:t> </a:t>
            </a: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80589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05893" name="AutoShape 5"/>
          <p:cNvSpPr>
            <a:spLocks noChangeArrowheads="1"/>
          </p:cNvSpPr>
          <p:nvPr/>
        </p:nvSpPr>
        <p:spPr bwMode="auto">
          <a:xfrm>
            <a:off x="3581400" y="18288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1</a:t>
            </a:r>
            <a:endParaRPr lang="en-US" sz="1400"/>
          </a:p>
        </p:txBody>
      </p:sp>
      <p:sp>
        <p:nvSpPr>
          <p:cNvPr id="805894" name="AutoShape 6"/>
          <p:cNvSpPr>
            <a:spLocks noChangeArrowheads="1"/>
          </p:cNvSpPr>
          <p:nvPr/>
        </p:nvSpPr>
        <p:spPr bwMode="auto">
          <a:xfrm>
            <a:off x="3581400" y="24384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3</a:t>
            </a:r>
            <a:endParaRPr lang="en-US" sz="1400"/>
          </a:p>
        </p:txBody>
      </p:sp>
      <p:sp>
        <p:nvSpPr>
          <p:cNvPr id="805895" name="AutoShape 7"/>
          <p:cNvSpPr>
            <a:spLocks noChangeArrowheads="1"/>
          </p:cNvSpPr>
          <p:nvPr/>
        </p:nvSpPr>
        <p:spPr bwMode="auto">
          <a:xfrm>
            <a:off x="3276600" y="21336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2</a:t>
            </a:r>
            <a:endParaRPr lang="en-US" sz="1400"/>
          </a:p>
        </p:txBody>
      </p:sp>
      <p:sp>
        <p:nvSpPr>
          <p:cNvPr id="805896" name="AutoShape 8"/>
          <p:cNvSpPr>
            <a:spLocks noChangeArrowheads="1"/>
          </p:cNvSpPr>
          <p:nvPr/>
        </p:nvSpPr>
        <p:spPr bwMode="auto">
          <a:xfrm>
            <a:off x="3276600" y="2743200"/>
            <a:ext cx="6096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4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895600"/>
            <a:ext cx="1812925" cy="149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3200400" y="4648200"/>
            <a:ext cx="5715000" cy="1524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37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200400" y="4775200"/>
            <a:ext cx="5562600" cy="1473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for (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int i = 0</a:t>
            </a:r>
            <a:r>
              <a:rPr lang="en-US" sz="1800" b="1">
                <a:latin typeface="Courier New" panose="02070309020205020404" pitchFamily="49" charset="0"/>
              </a:rPr>
              <a:t>;</a:t>
            </a:r>
            <a:r>
              <a:rPr lang="en-US" sz="1800" b="1">
                <a:latin typeface="Courier New" panose="02070309020205020404" pitchFamily="49" charset="0"/>
                <a:cs typeface="Arial" panose="020B0604020202020204" pitchFamily="34" charset="0"/>
              </a:rPr>
              <a:t>▌ </a:t>
            </a:r>
            <a:r>
              <a:rPr lang="en-US" sz="1800" b="1">
                <a:latin typeface="Courier New" panose="02070309020205020404" pitchFamily="49" charset="0"/>
              </a:rPr>
              <a:t>; ) { </a:t>
            </a: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   </a:t>
            </a:r>
            <a:endParaRPr lang="en-US" sz="1800" b="1">
              <a:latin typeface="Arial" panose="020B0604020202020204" pitchFamily="34" charset="0"/>
              <a:cs typeface="Arial" panose="020B0604020202020204" pitchFamily="34" charset="0"/>
              <a:sym typeface="Monotype Sorts" pitchFamily="-125" charset="2"/>
            </a:endParaRPr>
          </a:p>
          <a:p>
            <a:pPr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46452" name="Group 20"/>
          <p:cNvGrpSpPr>
            <a:grpSpLocks/>
          </p:cNvGrpSpPr>
          <p:nvPr/>
        </p:nvGrpSpPr>
        <p:grpSpPr bwMode="auto">
          <a:xfrm>
            <a:off x="990600" y="4699000"/>
            <a:ext cx="1828800" cy="1625600"/>
            <a:chOff x="624" y="2960"/>
            <a:chExt cx="1152" cy="1024"/>
          </a:xfrm>
        </p:grpSpPr>
        <p:grpSp>
          <p:nvGrpSpPr>
            <p:cNvPr id="146441" name="Group 9"/>
            <p:cNvGrpSpPr>
              <a:grpSpLocks/>
            </p:cNvGrpSpPr>
            <p:nvPr/>
          </p:nvGrpSpPr>
          <p:grpSpPr bwMode="auto">
            <a:xfrm>
              <a:off x="624" y="2966"/>
              <a:ext cx="1152" cy="1018"/>
              <a:chOff x="624" y="2966"/>
              <a:chExt cx="1152" cy="1018"/>
            </a:xfrm>
          </p:grpSpPr>
          <p:sp>
            <p:nvSpPr>
              <p:cNvPr id="146442" name="Rectangle 10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1152" cy="960"/>
              </a:xfrm>
              <a:prstGeom prst="rect">
                <a:avLst/>
              </a:prstGeom>
              <a:noFill/>
              <a:ln w="19050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3" name="Rectangle 11"/>
              <p:cNvSpPr>
                <a:spLocks noChangeArrowheads="1"/>
              </p:cNvSpPr>
              <p:nvPr/>
            </p:nvSpPr>
            <p:spPr bwMode="auto">
              <a:xfrm>
                <a:off x="912" y="2976"/>
                <a:ext cx="864" cy="96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4" name="Rectangle 12"/>
              <p:cNvSpPr>
                <a:spLocks noChangeArrowheads="1"/>
              </p:cNvSpPr>
              <p:nvPr/>
            </p:nvSpPr>
            <p:spPr bwMode="auto">
              <a:xfrm>
                <a:off x="624" y="3216"/>
                <a:ext cx="1152" cy="72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5" name="Rectangle 13"/>
              <p:cNvSpPr>
                <a:spLocks noChangeArrowheads="1"/>
              </p:cNvSpPr>
              <p:nvPr/>
            </p:nvSpPr>
            <p:spPr bwMode="auto">
              <a:xfrm>
                <a:off x="624" y="3456"/>
                <a:ext cx="1152" cy="48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6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1152" cy="24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47" name="Text Box 15"/>
              <p:cNvSpPr txBox="1">
                <a:spLocks noChangeArrowheads="1"/>
              </p:cNvSpPr>
              <p:nvPr/>
            </p:nvSpPr>
            <p:spPr bwMode="auto">
              <a:xfrm>
                <a:off x="662" y="296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1</a:t>
                </a:r>
                <a:endParaRPr lang="en-US"/>
              </a:p>
            </p:txBody>
          </p:sp>
          <p:sp>
            <p:nvSpPr>
              <p:cNvPr id="146448" name="Text Box 16"/>
              <p:cNvSpPr txBox="1">
                <a:spLocks noChangeArrowheads="1"/>
              </p:cNvSpPr>
              <p:nvPr/>
            </p:nvSpPr>
            <p:spPr bwMode="auto">
              <a:xfrm>
                <a:off x="672" y="32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2</a:t>
                </a:r>
                <a:endParaRPr lang="en-US"/>
              </a:p>
            </p:txBody>
          </p:sp>
          <p:sp>
            <p:nvSpPr>
              <p:cNvPr id="146449" name="Text Box 17"/>
              <p:cNvSpPr txBox="1">
                <a:spLocks noChangeArrowheads="1"/>
              </p:cNvSpPr>
              <p:nvPr/>
            </p:nvSpPr>
            <p:spPr bwMode="auto">
              <a:xfrm>
                <a:off x="672" y="34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3</a:t>
                </a:r>
                <a:endParaRPr lang="en-US"/>
              </a:p>
            </p:txBody>
          </p:sp>
          <p:sp>
            <p:nvSpPr>
              <p:cNvPr id="146450" name="Text Box 18"/>
              <p:cNvSpPr txBox="1">
                <a:spLocks noChangeArrowheads="1"/>
              </p:cNvSpPr>
              <p:nvPr/>
            </p:nvSpPr>
            <p:spPr bwMode="auto">
              <a:xfrm>
                <a:off x="672" y="369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4</a:t>
                </a:r>
                <a:endParaRPr lang="en-US"/>
              </a:p>
            </p:txBody>
          </p:sp>
        </p:grpSp>
        <p:sp>
          <p:nvSpPr>
            <p:cNvPr id="146451" name="Text Box 19"/>
            <p:cNvSpPr txBox="1">
              <a:spLocks noChangeArrowheads="1"/>
            </p:cNvSpPr>
            <p:nvPr/>
          </p:nvSpPr>
          <p:spPr bwMode="auto">
            <a:xfrm>
              <a:off x="1528" y="2960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  <a:latin typeface="Courier New" panose="02070309020205020404" pitchFamily="49" charset="0"/>
                </a:rPr>
                <a:t>i</a:t>
              </a:r>
              <a:endParaRPr lang="en-US" b="1">
                <a:latin typeface="Courier New" panose="02070309020205020404" pitchFamily="49" charset="0"/>
              </a:endParaRPr>
            </a:p>
          </p:txBody>
        </p:sp>
      </p:grpSp>
      <p:sp>
        <p:nvSpPr>
          <p:cNvPr id="146454" name="Rectangle 22"/>
          <p:cNvSpPr>
            <a:spLocks noChangeArrowheads="1"/>
          </p:cNvSpPr>
          <p:nvPr/>
        </p:nvSpPr>
        <p:spPr bwMode="auto">
          <a:xfrm>
            <a:off x="533400" y="76200"/>
            <a:ext cx="8229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1pPr>
            <a:lvl2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2pPr>
            <a:lvl3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3pPr>
            <a:lvl4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4pPr>
            <a:lvl5pPr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bg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/>
              <a:t>Current Tools are Awkward!</a:t>
            </a:r>
          </a:p>
        </p:txBody>
      </p:sp>
      <p:sp>
        <p:nvSpPr>
          <p:cNvPr id="146457" name="Rectangle 25"/>
          <p:cNvSpPr>
            <a:spLocks noChangeArrowheads="1"/>
          </p:cNvSpPr>
          <p:nvPr/>
        </p:nvSpPr>
        <p:spPr bwMode="auto">
          <a:xfrm>
            <a:off x="6705600" y="1397000"/>
            <a:ext cx="15240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8" name="Rectangle 26"/>
          <p:cNvSpPr>
            <a:spLocks noChangeArrowheads="1"/>
          </p:cNvSpPr>
          <p:nvPr/>
        </p:nvSpPr>
        <p:spPr bwMode="auto">
          <a:xfrm>
            <a:off x="3352800" y="1701800"/>
            <a:ext cx="4876800" cy="3810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59" name="Rectangle 27"/>
          <p:cNvSpPr>
            <a:spLocks noChangeArrowheads="1"/>
          </p:cNvSpPr>
          <p:nvPr/>
        </p:nvSpPr>
        <p:spPr bwMode="auto">
          <a:xfrm>
            <a:off x="3352800" y="2082800"/>
            <a:ext cx="990600" cy="304800"/>
          </a:xfrm>
          <a:prstGeom prst="rect">
            <a:avLst/>
          </a:prstGeom>
          <a:solidFill>
            <a:srgbClr val="FDF300">
              <a:alpha val="5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460" name="AutoShape 28"/>
          <p:cNvSpPr>
            <a:spLocks noChangeArrowheads="1"/>
          </p:cNvSpPr>
          <p:nvPr/>
        </p:nvSpPr>
        <p:spPr bwMode="auto">
          <a:xfrm>
            <a:off x="3048000" y="1295400"/>
            <a:ext cx="5334000" cy="1752600"/>
          </a:xfrm>
          <a:prstGeom prst="wedgeRoundRectCallout">
            <a:avLst>
              <a:gd name="adj1" fmla="val -67856"/>
              <a:gd name="adj2" fmla="val 80889"/>
              <a:gd name="adj3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46463" name="Picture 3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48200"/>
            <a:ext cx="186055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6464" name="Text Box 32"/>
          <p:cNvSpPr txBox="1">
            <a:spLocks noChangeArrowheads="1"/>
          </p:cNvSpPr>
          <p:nvPr/>
        </p:nvSpPr>
        <p:spPr bwMode="auto">
          <a:xfrm>
            <a:off x="2438400" y="46482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>
                <a:latin typeface="Courier New" panose="02070309020205020404" pitchFamily="49" charset="0"/>
              </a:rPr>
              <a:t>i</a:t>
            </a:r>
          </a:p>
        </p:txBody>
      </p:sp>
      <p:sp>
        <p:nvSpPr>
          <p:cNvPr id="146465" name="Text Box 33"/>
          <p:cNvSpPr txBox="1">
            <a:spLocks noChangeArrowheads="1"/>
          </p:cNvSpPr>
          <p:nvPr/>
        </p:nvSpPr>
        <p:spPr bwMode="auto">
          <a:xfrm>
            <a:off x="533400" y="1341438"/>
            <a:ext cx="2054225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800080"/>
                </a:solidFill>
              </a:rPr>
              <a:t>VoiceCode</a:t>
            </a:r>
          </a:p>
          <a:p>
            <a:r>
              <a:rPr lang="en-US">
                <a:solidFill>
                  <a:srgbClr val="800080"/>
                </a:solidFill>
              </a:rPr>
              <a:t>[Desilets 2004]</a:t>
            </a:r>
            <a:endParaRPr lang="en-US" sz="3200"/>
          </a:p>
        </p:txBody>
      </p:sp>
      <p:sp>
        <p:nvSpPr>
          <p:cNvPr id="146462" name="Text Box 30"/>
          <p:cNvSpPr txBox="1">
            <a:spLocks noChangeArrowheads="1"/>
          </p:cNvSpPr>
          <p:nvPr/>
        </p:nvSpPr>
        <p:spPr bwMode="auto">
          <a:xfrm>
            <a:off x="3336925" y="1371600"/>
            <a:ext cx="5045075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000">
                <a:solidFill>
                  <a:srgbClr val="333366"/>
                </a:solidFill>
                <a:latin typeface="Arial" panose="020B0604020202020204" pitchFamily="34" charset="0"/>
              </a:rPr>
              <a:t>for loop … after left paren … declare india of type integer … assign zero … after semi … recall one … less than ten … after semi … recall one … increment … after left brace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Navigation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Shorthand Editing 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Context-Sensitive Mouse Grid </a:t>
            </a:r>
            <a:r>
              <a:rPr lang="en-US" sz="1800"/>
              <a:t>[Begel]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1800"/>
              <a:t>Related Work: Tree Hierarchy Navigation [Smith 2004]</a:t>
            </a:r>
            <a:endParaRPr lang="en-US" sz="20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>
                <a:solidFill>
                  <a:srgbClr val="800000"/>
                </a:solidFill>
              </a:rPr>
              <a:t> </a:t>
            </a: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1</a:t>
            </a:r>
            <a:r>
              <a:rPr lang="en-US" sz="2400" b="1">
                <a:solidFill>
                  <a:srgbClr val="800000"/>
                </a:solidFill>
              </a:rPr>
              <a:t> </a:t>
            </a: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3 select</a:t>
            </a:r>
          </a:p>
        </p:txBody>
      </p:sp>
      <p:sp>
        <p:nvSpPr>
          <p:cNvPr id="80794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07941" name="Rectangle 5"/>
          <p:cNvSpPr>
            <a:spLocks noChangeArrowheads="1"/>
          </p:cNvSpPr>
          <p:nvPr/>
        </p:nvSpPr>
        <p:spPr bwMode="auto">
          <a:xfrm>
            <a:off x="4114800" y="2624138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Editing</a:t>
            </a:r>
          </a:p>
        </p:txBody>
      </p:sp>
      <p:sp>
        <p:nvSpPr>
          <p:cNvPr id="809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Shorthand Editing 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Context-Sensitive Mouse Grid </a:t>
            </a:r>
            <a:r>
              <a:rPr lang="en-US" sz="1800"/>
              <a:t>[Begel]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1800"/>
              <a:t>Related Work: Tree Hierarchy Navigation [Smith 2004]</a:t>
            </a:r>
            <a:endParaRPr lang="en-US" sz="20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edit</a:t>
            </a:r>
          </a:p>
        </p:txBody>
      </p:sp>
      <p:sp>
        <p:nvSpPr>
          <p:cNvPr id="809988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09989" name="Rectangle 5"/>
          <p:cNvSpPr>
            <a:spLocks noChangeArrowheads="1"/>
          </p:cNvSpPr>
          <p:nvPr/>
        </p:nvSpPr>
        <p:spPr bwMode="auto">
          <a:xfrm>
            <a:off x="4114800" y="2624138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809990" name="Text Box 6"/>
          <p:cNvSpPr txBox="1">
            <a:spLocks noChangeArrowheads="1"/>
          </p:cNvSpPr>
          <p:nvPr/>
        </p:nvSpPr>
        <p:spPr bwMode="auto">
          <a:xfrm>
            <a:off x="381000" y="6108700"/>
            <a:ext cx="8293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800000"/>
                </a:solidFill>
                <a:latin typeface="Courier" pitchFamily="-125" charset="0"/>
              </a:rPr>
              <a:t>filetoload equals quote file.txt quote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990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Editing</a:t>
            </a:r>
          </a:p>
        </p:txBody>
      </p:sp>
      <p:sp>
        <p:nvSpPr>
          <p:cNvPr id="812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Shorthand Editing 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Context-Sensitive Mouse Grid </a:t>
            </a:r>
            <a:r>
              <a:rPr lang="en-US" sz="1800"/>
              <a:t>[Begel]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1800"/>
              <a:t>Related Work: Tree Hierarchy Navigation [Smith 2004]</a:t>
            </a:r>
            <a:endParaRPr lang="en-US" sz="20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edit</a:t>
            </a:r>
          </a:p>
        </p:txBody>
      </p:sp>
      <p:sp>
        <p:nvSpPr>
          <p:cNvPr id="812036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“file.txt”;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2037" name="Rectangle 5"/>
          <p:cNvSpPr>
            <a:spLocks noChangeArrowheads="1"/>
          </p:cNvSpPr>
          <p:nvPr/>
        </p:nvSpPr>
        <p:spPr bwMode="auto">
          <a:xfrm>
            <a:off x="4114800" y="2624138"/>
            <a:ext cx="3505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8120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2039" name="AutoShape 7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SPEED Editing</a:t>
            </a:r>
          </a:p>
        </p:txBody>
      </p:sp>
      <p:sp>
        <p:nvSpPr>
          <p:cNvPr id="814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676400"/>
            <a:ext cx="35052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Shorthand Editing </a:t>
            </a:r>
          </a:p>
          <a:p>
            <a:pPr marL="533400" indent="-533400">
              <a:buFont typeface="Arial" panose="020B0604020202020204" pitchFamily="34" charset="0"/>
              <a:buChar char="•"/>
            </a:pPr>
            <a:r>
              <a:rPr lang="en-US" sz="2400"/>
              <a:t>Context-Sensitive Mouse Grid </a:t>
            </a:r>
            <a:r>
              <a:rPr lang="en-US" sz="1800"/>
              <a:t>[Begel]</a:t>
            </a:r>
            <a:endParaRPr lang="en-US" sz="2400"/>
          </a:p>
          <a:p>
            <a:pPr marL="914400" lvl="1" indent="-457200">
              <a:buFont typeface="Arial" panose="020B0604020202020204" pitchFamily="34" charset="0"/>
              <a:buChar char="–"/>
            </a:pPr>
            <a:r>
              <a:rPr lang="en-US" sz="1800"/>
              <a:t>Related Work: Tree Hierarchy Navigation [Smith 2004]</a:t>
            </a:r>
            <a:endParaRPr lang="en-US" sz="2000"/>
          </a:p>
          <a:p>
            <a:pPr marL="914400" lvl="1" indent="-45720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800000"/>
                </a:solidFill>
                <a:latin typeface="Courier New" panose="02070309020205020404" pitchFamily="49" charset="0"/>
              </a:rPr>
              <a:t>put it back</a:t>
            </a:r>
          </a:p>
        </p:txBody>
      </p:sp>
      <p:sp>
        <p:nvSpPr>
          <p:cNvPr id="81408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3352800" y="1295400"/>
            <a:ext cx="5638800" cy="47244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4080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4080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4080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4080"/>
                </a:solidFill>
                <a:latin typeface="Times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private void load()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String filetoload = null;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InputStream stream = getStream();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   filetoload = stream.readString();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</a:t>
            </a:r>
            <a:r>
              <a:rPr lang="en-US" sz="1800" b="1">
                <a:latin typeface="Arial" panose="020B0604020202020204" pitchFamily="34" charset="0"/>
                <a:cs typeface="Arial" panose="020B0604020202020204" pitchFamily="34" charset="0"/>
                <a:sym typeface="Zapf Dingbats" pitchFamily="-125" charset="2"/>
              </a:rPr>
              <a:t>▌</a:t>
            </a:r>
            <a:r>
              <a:rPr lang="en-US" sz="1800" b="1">
                <a:latin typeface="Courier New" panose="02070309020205020404" pitchFamily="49" charset="0"/>
              </a:rPr>
              <a:t> 		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public void save()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class MenuLoader extends Loader {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	...</a:t>
            </a:r>
          </a:p>
          <a:p>
            <a:pPr eaLnBrk="1" hangingPunct="1">
              <a:buFontTx/>
              <a:buNone/>
            </a:pPr>
            <a:r>
              <a:rPr lang="en-US" sz="18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814085" name="Rectangle 5"/>
          <p:cNvSpPr>
            <a:spLocks noChangeArrowheads="1"/>
          </p:cNvSpPr>
          <p:nvPr/>
        </p:nvSpPr>
        <p:spPr bwMode="auto">
          <a:xfrm>
            <a:off x="4114800" y="2624138"/>
            <a:ext cx="4648200" cy="381000"/>
          </a:xfrm>
          <a:prstGeom prst="rect">
            <a:avLst/>
          </a:prstGeom>
          <a:solidFill>
            <a:srgbClr val="FDF300">
              <a:alpha val="4600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pic>
        <p:nvPicPr>
          <p:cNvPr id="81408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621338"/>
            <a:ext cx="1219200" cy="100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4087" name="AutoShape 7"/>
          <p:cNvSpPr>
            <a:spLocks noChangeArrowheads="1"/>
          </p:cNvSpPr>
          <p:nvPr/>
        </p:nvSpPr>
        <p:spPr bwMode="auto">
          <a:xfrm>
            <a:off x="2057400" y="6172200"/>
            <a:ext cx="4724400" cy="457200"/>
          </a:xfrm>
          <a:prstGeom prst="wedgeRoundRectCallout">
            <a:avLst>
              <a:gd name="adj1" fmla="val -65593"/>
              <a:gd name="adj2" fmla="val -2256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>
                <a:latin typeface="Arial" panose="020B0604020202020204" pitchFamily="34" charset="0"/>
              </a:rPr>
              <a:t>file to load equals stream dot read string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Study - SPEED Usability</a:t>
            </a:r>
            <a:endParaRPr lang="en-US"/>
          </a:p>
        </p:txBody>
      </p:sp>
      <p:sp>
        <p:nvSpPr>
          <p:cNvPr id="81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419600"/>
          </a:xfrm>
        </p:spPr>
        <p:txBody>
          <a:bodyPr/>
          <a:lstStyle/>
          <a:p>
            <a:pPr marL="533400" indent="-533400">
              <a:buFont typeface="Arial" panose="020B0604020202020204" pitchFamily="34" charset="0"/>
              <a:buNone/>
            </a:pPr>
            <a:r>
              <a:rPr lang="en-US">
                <a:solidFill>
                  <a:srgbClr val="800000"/>
                </a:solidFill>
              </a:rPr>
              <a:t>Goal:  Understand how SPEED can be used by 		  expert programmers</a:t>
            </a:r>
            <a:endParaRPr lang="en-US" sz="2400"/>
          </a:p>
          <a:p>
            <a:pPr marL="533400" indent="-533400">
              <a:buFontTx/>
              <a:buAutoNum type="arabicPeriod"/>
            </a:pPr>
            <a:endParaRPr lang="en-US" sz="2400"/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sz="2800"/>
              <a:t>Train expert Java programmers on SPEED</a:t>
            </a:r>
          </a:p>
          <a:p>
            <a:pPr marL="533400" indent="-533400">
              <a:lnSpc>
                <a:spcPct val="110000"/>
              </a:lnSpc>
              <a:buFontTx/>
              <a:buAutoNum type="arabicPeriod"/>
            </a:pPr>
            <a:r>
              <a:rPr lang="en-US" sz="2800"/>
              <a:t>Author new code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sz="2400"/>
              <a:t>Build a Linked List data structure with associated algorithms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Modify existing code</a:t>
            </a:r>
          </a:p>
          <a:p>
            <a:pPr marL="914400" lvl="1" indent="-457200">
              <a:lnSpc>
                <a:spcPct val="110000"/>
              </a:lnSpc>
              <a:buClr>
                <a:srgbClr val="004080"/>
              </a:buClr>
              <a:buFont typeface="Arial" panose="020B0604020202020204" pitchFamily="34" charset="0"/>
              <a:buChar char="–"/>
            </a:pPr>
            <a:r>
              <a:rPr lang="en-US" sz="2400"/>
              <a:t>Change abstraction representation and update algorithms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6131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Metrics</a:t>
            </a:r>
          </a:p>
        </p:txBody>
      </p:sp>
      <p:sp>
        <p:nvSpPr>
          <p:cNvPr id="66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User Metrics</a:t>
            </a:r>
          </a:p>
          <a:p>
            <a:pPr lvl="1">
              <a:lnSpc>
                <a:spcPct val="90000"/>
              </a:lnSpc>
            </a:pPr>
            <a:r>
              <a:rPr lang="en-US"/>
              <a:t>Speed</a:t>
            </a:r>
          </a:p>
          <a:p>
            <a:pPr lvl="1">
              <a:lnSpc>
                <a:spcPct val="90000"/>
              </a:lnSpc>
            </a:pPr>
            <a:r>
              <a:rPr lang="en-US"/>
              <a:t>Vocabulary mistakes, Forgotten vocabulary</a:t>
            </a:r>
          </a:p>
          <a:p>
            <a:pPr lvl="1">
              <a:lnSpc>
                <a:spcPct val="90000"/>
              </a:lnSpc>
            </a:pPr>
            <a:r>
              <a:rPr lang="en-US"/>
              <a:t>Grammatical mistakes, Grammatical substitutions</a:t>
            </a:r>
          </a:p>
          <a:p>
            <a:pPr>
              <a:lnSpc>
                <a:spcPct val="90000"/>
              </a:lnSpc>
            </a:pPr>
            <a:r>
              <a:rPr lang="en-US"/>
              <a:t>SPEED Metrics</a:t>
            </a:r>
          </a:p>
          <a:p>
            <a:pPr lvl="1">
              <a:lnSpc>
                <a:spcPct val="90000"/>
              </a:lnSpc>
            </a:pPr>
            <a:r>
              <a:rPr lang="en-US"/>
              <a:t>Word tokenization errors</a:t>
            </a:r>
          </a:p>
          <a:p>
            <a:pPr lvl="1">
              <a:lnSpc>
                <a:spcPct val="90000"/>
              </a:lnSpc>
            </a:pPr>
            <a:r>
              <a:rPr lang="en-US"/>
              <a:t>Disambiguation errors</a:t>
            </a:r>
          </a:p>
          <a:p>
            <a:pPr lvl="1">
              <a:lnSpc>
                <a:spcPct val="90000"/>
              </a:lnSpc>
            </a:pPr>
            <a:r>
              <a:rPr lang="en-US"/>
              <a:t>Irresolvable ambiguities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Outline</a:t>
            </a:r>
          </a:p>
        </p:txBody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4080"/>
              </a:buClr>
            </a:pPr>
            <a:r>
              <a:rPr lang="en-US"/>
              <a:t>Introduction and Motivation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Programming by Voice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Analyses for Ambiguous Inputs</a:t>
            </a:r>
          </a:p>
          <a:p>
            <a:pPr marL="609600" indent="-609600">
              <a:buClr>
                <a:srgbClr val="004080"/>
              </a:buClr>
            </a:pPr>
            <a:r>
              <a:rPr lang="en-US"/>
              <a:t>Program Navigation and Editing</a:t>
            </a:r>
          </a:p>
          <a:p>
            <a:pPr marL="609600" indent="-609600">
              <a:buClr>
                <a:srgbClr val="6C3600"/>
              </a:buClr>
              <a:buFont typeface="Wingdings" panose="05000000000000000000" pitchFamily="2" charset="2"/>
              <a:buChar char="Ø"/>
            </a:pPr>
            <a:r>
              <a:rPr lang="en-US" sz="3600" b="1">
                <a:solidFill>
                  <a:srgbClr val="6C3600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5715000" cy="914400"/>
          </a:xfrm>
        </p:spPr>
        <p:txBody>
          <a:bodyPr/>
          <a:lstStyle/>
          <a:p>
            <a:r>
              <a:rPr lang="en-US" sz="3800"/>
              <a:t>Contributions</a:t>
            </a:r>
            <a:endParaRPr lang="en-US"/>
          </a:p>
        </p:txBody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229600" cy="44196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 study of programmers to understand and design a naturally verbalizable input for programming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An interactive editor designed for spoken interaction 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The use of syntax and semantics of programming for disambiguation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500"/>
              <a:t>Enhanced lexical, syntactic, semantic analyses for support of verbal ambiguities</a:t>
            </a:r>
          </a:p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900"/>
              <a:t>Evaluation of design and tools by studying programmers using voice for software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763000" cy="914400"/>
          </a:xfrm>
        </p:spPr>
        <p:txBody>
          <a:bodyPr/>
          <a:lstStyle/>
          <a:p>
            <a:r>
              <a:rPr lang="en-US" sz="3600"/>
              <a:t>Future of Programming by Voice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5029200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Improved automation of semantic disambiguation 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Use ideas from NLP, Machine Learning (team styles)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Early pruning of ambiguities using analysis feedback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Higher-level linguistic programming tools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Transformations, Paraphrasing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Phonetic search, Audible feedback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Support more software engineering tasks by voice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Debuggers, IDEs, Comments, Code reviews </a:t>
            </a:r>
          </a:p>
          <a:p>
            <a:pPr marL="533400" indent="-5334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sz="2800"/>
              <a:t>Design spoken variants of other formal languages</a:t>
            </a:r>
          </a:p>
          <a:p>
            <a:pPr marL="914400" lvl="1" indent="-457200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en-US" sz="2400"/>
              <a:t>General (C, C#) Scripting (PL, OS), Design (HCI), Command (Robotics), Domain-specific languages (SQL)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3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Research Directions</a:t>
            </a:r>
          </a:p>
        </p:txBody>
      </p:sp>
      <p:sp>
        <p:nvSpPr>
          <p:cNvPr id="66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229600" cy="5029200"/>
          </a:xfrm>
        </p:spPr>
        <p:txBody>
          <a:bodyPr/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2800"/>
              <a:t>Data mining the program interaction history</a:t>
            </a:r>
          </a:p>
          <a:p>
            <a:pPr marL="990600" lvl="1" indent="-533400"/>
            <a:r>
              <a:rPr lang="en-US" sz="2400"/>
              <a:t>Task inference, reminders, coding guides</a:t>
            </a:r>
          </a:p>
          <a:p>
            <a:pPr marL="609600" indent="-609600"/>
            <a:r>
              <a:rPr lang="en-US" sz="2800"/>
              <a:t>Improving non-code programmer communication</a:t>
            </a:r>
          </a:p>
          <a:p>
            <a:pPr marL="990600" lvl="1" indent="-533400"/>
            <a:r>
              <a:rPr lang="en-US" sz="2400"/>
              <a:t>Design history, Code orientation, Software spelunking </a:t>
            </a:r>
          </a:p>
          <a:p>
            <a:pPr marL="609600" indent="-609600"/>
            <a:r>
              <a:rPr lang="en-US" sz="2800"/>
              <a:t>Programming in the “Large”</a:t>
            </a:r>
          </a:p>
          <a:p>
            <a:pPr marL="990600" lvl="1" indent="-533400"/>
            <a:r>
              <a:rPr lang="en-US" sz="2400"/>
              <a:t>Multiple hi-res displays, whiteboards</a:t>
            </a:r>
          </a:p>
          <a:p>
            <a:pPr marL="609600" indent="-609600"/>
            <a:r>
              <a:rPr lang="en-US" sz="2800"/>
              <a:t>Visualizing effects of compilation and optimization</a:t>
            </a:r>
          </a:p>
          <a:p>
            <a:pPr marL="990600" lvl="1" indent="-533400"/>
            <a:r>
              <a:rPr lang="en-US" sz="2400"/>
              <a:t>Scalable task-oriented program visualization</a:t>
            </a:r>
          </a:p>
          <a:p>
            <a:pPr marL="609600" indent="-609600"/>
            <a:r>
              <a:rPr lang="en-US" sz="2800"/>
              <a:t>Scalable Debugging</a:t>
            </a:r>
          </a:p>
          <a:p>
            <a:pPr marL="990600" lvl="1" indent="-533400"/>
            <a:r>
              <a:rPr lang="en-US" sz="2400"/>
              <a:t>Concurrent apps, long-lived apps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27" grpId="0" build="p"/>
    </p:bldLst>
  </p:timing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E3EBF1"/>
      </a:dk2>
      <a:lt2>
        <a:srgbClr val="336699"/>
      </a:lt2>
      <a:accent1>
        <a:srgbClr val="AAAAAA"/>
      </a:accent1>
      <a:accent2>
        <a:srgbClr val="468A4B"/>
      </a:accent2>
      <a:accent3>
        <a:srgbClr val="FFFFFF"/>
      </a:accent3>
      <a:accent4>
        <a:srgbClr val="000000"/>
      </a:accent4>
      <a:accent5>
        <a:srgbClr val="D2D2D2"/>
      </a:accent5>
      <a:accent6>
        <a:srgbClr val="3F7D43"/>
      </a:accent6>
      <a:hlink>
        <a:srgbClr val="66CCFF"/>
      </a:hlink>
      <a:folHlink>
        <a:srgbClr val="F0E500"/>
      </a:folHlink>
    </a:clrScheme>
    <a:fontScheme name="Blank Presentation">
      <a:majorFont>
        <a:latin typeface="Verdana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Tsimmes:Applications:Microsoft Office 2004:Templates:Presentations:Designs:Blends</Template>
  <TotalTime>15052</TotalTime>
  <Words>4905</Words>
  <Application>Microsoft Office PowerPoint</Application>
  <PresentationFormat>On-screen Show (4:3)</PresentationFormat>
  <Paragraphs>2367</Paragraphs>
  <Slides>100</Slides>
  <Notes>100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0" baseType="lpstr">
      <vt:lpstr>Times</vt:lpstr>
      <vt:lpstr>Verdana</vt:lpstr>
      <vt:lpstr>Courier New</vt:lpstr>
      <vt:lpstr>Zapf Dingbats</vt:lpstr>
      <vt:lpstr>Monotype Sorts</vt:lpstr>
      <vt:lpstr>Wingdings</vt:lpstr>
      <vt:lpstr>Arial</vt:lpstr>
      <vt:lpstr>Garamond</vt:lpstr>
      <vt:lpstr>Courier</vt:lpstr>
      <vt:lpstr>Blank Presentation</vt:lpstr>
      <vt:lpstr>Spoken Language Support for Software Development</vt:lpstr>
      <vt:lpstr>Interactive Software Development</vt:lpstr>
      <vt:lpstr>Motivation</vt:lpstr>
      <vt:lpstr>Programming by Voice</vt:lpstr>
      <vt:lpstr>Challenges</vt:lpstr>
      <vt:lpstr>Talk Outline</vt:lpstr>
      <vt:lpstr>Programming by Voice</vt:lpstr>
      <vt:lpstr>Current Tools are Awkward!</vt:lpstr>
      <vt:lpstr>PowerPoint Presentation</vt:lpstr>
      <vt:lpstr>PowerPoint Presentation</vt:lpstr>
      <vt:lpstr>PowerPoint Presentation</vt:lpstr>
      <vt:lpstr>Programming by Voice Related Work</vt:lpstr>
      <vt:lpstr>How do Programmers Speak Code?</vt:lpstr>
      <vt:lpstr>How do Programmers Speak Code?</vt:lpstr>
      <vt:lpstr>How do Programmers Speak Code?</vt:lpstr>
      <vt:lpstr>How do Programmers Speak Code?</vt:lpstr>
      <vt:lpstr>How do Programmers Speak Code?</vt:lpstr>
      <vt:lpstr>A Natural Way to Code</vt:lpstr>
      <vt:lpstr>Too Many Ambiguities</vt:lpstr>
      <vt:lpstr>Sometimes It’s Non-Obvious</vt:lpstr>
      <vt:lpstr>Design Tradeoffs</vt:lpstr>
      <vt:lpstr>Spoken Java</vt:lpstr>
      <vt:lpstr>SPEED: Speech Editor</vt:lpstr>
      <vt:lpstr>Harmonia Analysis Framework</vt:lpstr>
      <vt:lpstr>Talk Outline</vt:lpstr>
      <vt:lpstr>Traditional Compiler Analyses</vt:lpstr>
      <vt:lpstr>Ambiguity-Aware Analyses</vt:lpstr>
      <vt:lpstr>Scan Input Stream</vt:lpstr>
      <vt:lpstr>Homophones Cause Ambiguities</vt:lpstr>
      <vt:lpstr>Ambiguity-Aware Analyses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Parsing [ Tomita 85 ]</vt:lpstr>
      <vt:lpstr>GLR Ambiguity Support</vt:lpstr>
      <vt:lpstr>XGLR Ambiguity Support</vt:lpstr>
      <vt:lpstr>XGLR Parsing [Begel 04]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Parsing [ Begel 04 ]</vt:lpstr>
      <vt:lpstr>XGLR Summary</vt:lpstr>
      <vt:lpstr>GLR Parsing Genealogy</vt:lpstr>
      <vt:lpstr>Ambiguity-Aware Analyses</vt:lpstr>
      <vt:lpstr>Disambiguation Example</vt:lpstr>
      <vt:lpstr>Many Interpretations</vt:lpstr>
      <vt:lpstr>Incremental Semantics</vt:lpstr>
      <vt:lpstr>Program Context Can Help</vt:lpstr>
      <vt:lpstr>Program Context Can Help</vt:lpstr>
      <vt:lpstr>Semantic Disambiguation</vt:lpstr>
      <vt:lpstr>Semantic Disambiguation</vt:lpstr>
      <vt:lpstr>Semantic Disambiguation</vt:lpstr>
      <vt:lpstr>Semantic Disambiguation</vt:lpstr>
      <vt:lpstr>Manual Disambiguation</vt:lpstr>
      <vt:lpstr>Talk Outline</vt:lpstr>
      <vt:lpstr>Study - Navigation by Speech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Navigation</vt:lpstr>
      <vt:lpstr>SPEED Editing</vt:lpstr>
      <vt:lpstr>SPEED Editing</vt:lpstr>
      <vt:lpstr>SPEED Editing</vt:lpstr>
      <vt:lpstr>Study - SPEED Usability</vt:lpstr>
      <vt:lpstr>Metrics</vt:lpstr>
      <vt:lpstr>Talk Outline</vt:lpstr>
      <vt:lpstr>Contributions</vt:lpstr>
      <vt:lpstr>Future of Programming by Voice</vt:lpstr>
      <vt:lpstr>Future Research Directions</vt:lpstr>
      <vt:lpstr>Any Questions?</vt:lpstr>
    </vt:vector>
  </TitlesOfParts>
  <Company>UC Berkeley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By Voice</dc:title>
  <dc:creator>Andrew Begel</dc:creator>
  <cp:lastModifiedBy>Andrew Begel</cp:lastModifiedBy>
  <cp:revision>103</cp:revision>
  <cp:lastPrinted>2005-03-08T21:07:36Z</cp:lastPrinted>
  <dcterms:created xsi:type="dcterms:W3CDTF">2005-02-10T06:20:30Z</dcterms:created>
  <dcterms:modified xsi:type="dcterms:W3CDTF">2012-08-12T02:45:23Z</dcterms:modified>
</cp:coreProperties>
</file>