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8" r:id="rId2"/>
    <p:sldId id="517" r:id="rId3"/>
    <p:sldId id="518" r:id="rId4"/>
    <p:sldId id="367" r:id="rId5"/>
    <p:sldId id="368" r:id="rId6"/>
    <p:sldId id="534" r:id="rId7"/>
    <p:sldId id="535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33" r:id="rId34"/>
    <p:sldId id="363" r:id="rId35"/>
    <p:sldId id="580" r:id="rId36"/>
    <p:sldId id="581" r:id="rId37"/>
    <p:sldId id="582" r:id="rId38"/>
    <p:sldId id="583" r:id="rId39"/>
    <p:sldId id="281" r:id="rId40"/>
    <p:sldId id="307" r:id="rId41"/>
    <p:sldId id="467" r:id="rId42"/>
    <p:sldId id="285" r:id="rId43"/>
    <p:sldId id="536" r:id="rId44"/>
    <p:sldId id="463" r:id="rId45"/>
    <p:sldId id="356" r:id="rId46"/>
    <p:sldId id="349" r:id="rId47"/>
    <p:sldId id="360" r:id="rId48"/>
    <p:sldId id="537" r:id="rId49"/>
    <p:sldId id="531" r:id="rId50"/>
    <p:sldId id="479" r:id="rId51"/>
    <p:sldId id="480" r:id="rId52"/>
    <p:sldId id="481" r:id="rId53"/>
    <p:sldId id="482" r:id="rId54"/>
    <p:sldId id="492" r:id="rId55"/>
    <p:sldId id="493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08" r:id="rId68"/>
    <p:sldId id="538" r:id="rId69"/>
    <p:sldId id="341" r:id="rId70"/>
    <p:sldId id="382" r:id="rId71"/>
    <p:sldId id="519" r:id="rId72"/>
    <p:sldId id="296" r:id="rId73"/>
    <p:sldId id="344" r:id="rId74"/>
    <p:sldId id="345" r:id="rId75"/>
    <p:sldId id="438" r:id="rId76"/>
    <p:sldId id="346" r:id="rId77"/>
    <p:sldId id="420" r:id="rId78"/>
    <p:sldId id="421" r:id="rId79"/>
    <p:sldId id="422" r:id="rId80"/>
    <p:sldId id="362" r:id="rId81"/>
    <p:sldId id="465" r:id="rId82"/>
    <p:sldId id="584" r:id="rId83"/>
    <p:sldId id="588" r:id="rId84"/>
    <p:sldId id="589" r:id="rId85"/>
    <p:sldId id="590" r:id="rId86"/>
    <p:sldId id="591" r:id="rId87"/>
    <p:sldId id="585" r:id="rId88"/>
    <p:sldId id="586" r:id="rId89"/>
    <p:sldId id="587" r:id="rId90"/>
    <p:sldId id="596" r:id="rId91"/>
    <p:sldId id="554" r:id="rId92"/>
    <p:sldId id="515" r:id="rId93"/>
    <p:sldId id="593" r:id="rId94"/>
    <p:sldId id="592" r:id="rId95"/>
    <p:sldId id="597" r:id="rId96"/>
    <p:sldId id="466" r:id="rId97"/>
    <p:sldId id="272" r:id="rId98"/>
    <p:sldId id="594" r:id="rId99"/>
    <p:sldId id="595" r:id="rId100"/>
    <p:sldId id="361" r:id="rId101"/>
    <p:sldId id="461" r:id="rId10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FF6666"/>
    <a:srgbClr val="66FF66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2" autoAdjust="0"/>
    <p:restoredTop sz="89664" autoAdjust="0"/>
  </p:normalViewPr>
  <p:slideViewPr>
    <p:cSldViewPr>
      <p:cViewPr varScale="1">
        <p:scale>
          <a:sx n="67" d="100"/>
          <a:sy n="67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17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1610F6-A0CC-4A3A-8BF6-4B1BF08821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1B649D-D494-43CC-8B10-46FEC4A28E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F91CD-ACE2-4653-B2C3-45E2548A2DCA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Broader research goal in building tools for programmers to improve productivity and 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access. Study programmers first and build tools second. and then build analyses to support tools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EC41A-E216-41E6-9479-D2627753C6A0}" type="slidenum">
              <a:rPr lang="en-US"/>
              <a:pPr/>
              <a:t>10</a:t>
            </a:fld>
            <a:endParaRPr lang="en-US"/>
          </a:p>
        </p:txBody>
      </p:sp>
      <p:sp>
        <p:nvSpPr>
          <p:cNvPr id="8232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32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14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07AFE-E221-4187-AC78-C4DCAEA0AF97}" type="slidenum">
              <a:rPr lang="en-US"/>
              <a:pPr/>
              <a:t>100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9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FC205-409A-498C-B840-56F7797C738E}" type="slidenum">
              <a:rPr lang="en-US"/>
              <a:pPr/>
              <a:t>101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38B72-A21F-4608-8A28-075617335D63}" type="slidenum">
              <a:rPr lang="en-US"/>
              <a:pPr/>
              <a:t>11</a:t>
            </a:fld>
            <a:endParaRPr lang="en-US"/>
          </a:p>
        </p:txBody>
      </p:sp>
      <p:sp>
        <p:nvSpPr>
          <p:cNvPr id="8253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5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1A945-BC5E-4AC5-AD92-2A54E573E966}" type="slidenum">
              <a:rPr lang="en-US"/>
              <a:pPr/>
              <a:t>12</a:t>
            </a:fld>
            <a:endParaRPr lang="en-US"/>
          </a:p>
        </p:txBody>
      </p:sp>
      <p:sp>
        <p:nvSpPr>
          <p:cNvPr id="8273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1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D9B8B-7E3C-44E8-B1EF-D80ED26B5F21}" type="slidenum">
              <a:rPr lang="en-US"/>
              <a:pPr/>
              <a:t>13</a:t>
            </a:fld>
            <a:endParaRPr lang="en-US"/>
          </a:p>
        </p:txBody>
      </p:sp>
      <p:sp>
        <p:nvSpPr>
          <p:cNvPr id="829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451D-0E4D-4BE1-AEA5-FDE93979F6FC}" type="slidenum">
              <a:rPr lang="en-US"/>
              <a:pPr/>
              <a:t>14</a:t>
            </a:fld>
            <a:endParaRPr lang="en-US"/>
          </a:p>
        </p:txBody>
      </p:sp>
      <p:sp>
        <p:nvSpPr>
          <p:cNvPr id="831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4D0D1-14A0-4740-8D6C-BD89DA3C2740}" type="slidenum">
              <a:rPr lang="en-US"/>
              <a:pPr/>
              <a:t>15</a:t>
            </a:fld>
            <a:endParaRPr lang="en-US"/>
          </a:p>
        </p:txBody>
      </p:sp>
      <p:sp>
        <p:nvSpPr>
          <p:cNvPr id="8335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04A64-7A87-46BD-939D-EE099C2B1E2D}" type="slidenum">
              <a:rPr lang="en-US"/>
              <a:pPr/>
              <a:t>16</a:t>
            </a:fld>
            <a:endParaRPr lang="en-US"/>
          </a:p>
        </p:txBody>
      </p:sp>
      <p:sp>
        <p:nvSpPr>
          <p:cNvPr id="8355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949FE-3D35-4989-BC90-89E3A46C8803}" type="slidenum">
              <a:rPr lang="en-US"/>
              <a:pPr/>
              <a:t>17</a:t>
            </a:fld>
            <a:endParaRPr lang="en-US"/>
          </a:p>
        </p:txBody>
      </p:sp>
      <p:sp>
        <p:nvSpPr>
          <p:cNvPr id="8376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7399F-9939-42F3-B937-EBAEB5CF6024}" type="slidenum">
              <a:rPr lang="en-US"/>
              <a:pPr/>
              <a:t>18</a:t>
            </a:fld>
            <a:endParaRPr lang="en-US"/>
          </a:p>
        </p:txBody>
      </p:sp>
      <p:sp>
        <p:nvSpPr>
          <p:cNvPr id="8396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2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ADDF9-36B8-4138-A4DE-1B24F5958BA7}" type="slidenum">
              <a:rPr lang="en-US"/>
              <a:pPr/>
              <a:t>19</a:t>
            </a:fld>
            <a:endParaRPr lang="en-US"/>
          </a:p>
        </p:txBody>
      </p:sp>
      <p:sp>
        <p:nvSpPr>
          <p:cNvPr id="8417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1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C0487-746E-485A-8322-29A3F068814D}" type="slidenum">
              <a:rPr lang="en-US"/>
              <a:pPr/>
              <a:t>2</a:t>
            </a:fld>
            <a:endParaRPr 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Keyboard is unambiguous. Computers lacked processing power to do the work</a:t>
            </a:r>
          </a:p>
          <a:p>
            <a:r>
              <a:rPr lang="en-US"/>
              <a:t>people are the precious resource. we need to make the computers resolve the ambiguities</a:t>
            </a:r>
          </a:p>
          <a:p>
            <a:r>
              <a:rPr lang="en-US"/>
              <a:t>for us. not we for them. </a:t>
            </a:r>
          </a:p>
          <a:p>
            <a:r>
              <a:rPr lang="en-US"/>
              <a:t>addresses ambiguity and RSI. is a playpen to explore ambiguity. </a:t>
            </a:r>
          </a:p>
          <a:p>
            <a:r>
              <a:rPr lang="en-US"/>
              <a:t>Mankoff Ambiguity mediators, bring amibugity throughout system.</a:t>
            </a:r>
          </a:p>
        </p:txBody>
      </p:sp>
    </p:spTree>
    <p:extLst>
      <p:ext uri="{BB962C8B-B14F-4D97-AF65-F5344CB8AC3E}">
        <p14:creationId xmlns:p14="http://schemas.microsoft.com/office/powerpoint/2010/main" val="790886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16F27-ECF5-48CD-A408-FC1E6761A180}" type="slidenum">
              <a:rPr lang="en-US"/>
              <a:pPr/>
              <a:t>20</a:t>
            </a:fld>
            <a:endParaRPr lang="en-US"/>
          </a:p>
        </p:txBody>
      </p:sp>
      <p:sp>
        <p:nvSpPr>
          <p:cNvPr id="8437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37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C7720-1792-4829-9396-59870D0C36BF}" type="slidenum">
              <a:rPr lang="en-US"/>
              <a:pPr/>
              <a:t>21</a:t>
            </a:fld>
            <a:endParaRPr lang="en-US"/>
          </a:p>
        </p:txBody>
      </p:sp>
      <p:sp>
        <p:nvSpPr>
          <p:cNvPr id="8458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6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90EC7-25E3-4520-901D-3B89D3CB20E7}" type="slidenum">
              <a:rPr lang="en-US"/>
              <a:pPr/>
              <a:t>22</a:t>
            </a:fld>
            <a:endParaRPr lang="en-US"/>
          </a:p>
        </p:txBody>
      </p:sp>
      <p:sp>
        <p:nvSpPr>
          <p:cNvPr id="8478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78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75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840E4-6EB7-4895-8EE0-C20AB30AE1F5}" type="slidenum">
              <a:rPr lang="en-US"/>
              <a:pPr/>
              <a:t>23</a:t>
            </a:fld>
            <a:endParaRPr lang="en-US"/>
          </a:p>
        </p:txBody>
      </p:sp>
      <p:sp>
        <p:nvSpPr>
          <p:cNvPr id="849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68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658F4-2800-4EDC-8A77-134CD57CE26E}" type="slidenum">
              <a:rPr lang="en-US"/>
              <a:pPr/>
              <a:t>24</a:t>
            </a:fld>
            <a:endParaRPr lang="en-US"/>
          </a:p>
        </p:txBody>
      </p:sp>
      <p:sp>
        <p:nvSpPr>
          <p:cNvPr id="8519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1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E3F24-A1F5-4986-8B3C-EE1AAD276713}" type="slidenum">
              <a:rPr lang="en-US"/>
              <a:pPr/>
              <a:t>25</a:t>
            </a:fld>
            <a:endParaRPr lang="en-US"/>
          </a:p>
        </p:txBody>
      </p:sp>
      <p:sp>
        <p:nvSpPr>
          <p:cNvPr id="8540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4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3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D8F86-A7DE-47CE-A2A7-70F78FF5F165}" type="slidenum">
              <a:rPr lang="en-US"/>
              <a:pPr/>
              <a:t>26</a:t>
            </a:fld>
            <a:endParaRPr lang="en-US"/>
          </a:p>
        </p:txBody>
      </p:sp>
      <p:sp>
        <p:nvSpPr>
          <p:cNvPr id="856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6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8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32F45-039A-4EF2-8AE2-BB9CF0C281A1}" type="slidenum">
              <a:rPr lang="en-US"/>
              <a:pPr/>
              <a:t>27</a:t>
            </a:fld>
            <a:endParaRPr lang="en-US"/>
          </a:p>
        </p:txBody>
      </p:sp>
      <p:sp>
        <p:nvSpPr>
          <p:cNvPr id="8581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8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3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47AC4-38E2-4DCB-ADFF-7C00479DC692}" type="slidenum">
              <a:rPr lang="en-US"/>
              <a:pPr/>
              <a:t>28</a:t>
            </a:fld>
            <a:endParaRPr lang="en-US"/>
          </a:p>
        </p:txBody>
      </p:sp>
      <p:sp>
        <p:nvSpPr>
          <p:cNvPr id="8601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4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AD736-8377-408F-A4D2-9589F44E0F1F}" type="slidenum">
              <a:rPr lang="en-US"/>
              <a:pPr/>
              <a:t>29</a:t>
            </a:fld>
            <a:endParaRPr lang="en-US"/>
          </a:p>
        </p:txBody>
      </p:sp>
      <p:sp>
        <p:nvSpPr>
          <p:cNvPr id="8622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2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755E5-C206-4B58-B95D-2823D1274E83}" type="slidenum">
              <a:rPr lang="en-US"/>
              <a:pPr/>
              <a:t>3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rewritre to work with previous slide.</a:t>
            </a:r>
          </a:p>
          <a:p>
            <a:r>
              <a:rPr lang="en-US"/>
              <a:t>push on technology for ambiguity resolution and see what it’s capable of.</a:t>
            </a:r>
          </a:p>
          <a:p>
            <a:r>
              <a:rPr lang="en-US"/>
              <a:t>say human-centered again. </a:t>
            </a:r>
          </a:p>
          <a:p>
            <a:r>
              <a:rPr lang="en-US"/>
              <a:t>methodology slide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7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41552-009A-4DB1-815D-AF3EF3C6F7AB}" type="slidenum">
              <a:rPr lang="en-US"/>
              <a:pPr/>
              <a:t>30</a:t>
            </a:fld>
            <a:endParaRPr lang="en-US"/>
          </a:p>
        </p:txBody>
      </p:sp>
      <p:sp>
        <p:nvSpPr>
          <p:cNvPr id="8642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4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6F715-51C5-4789-97DB-5C2B0F531265}" type="slidenum">
              <a:rPr lang="en-US"/>
              <a:pPr/>
              <a:t>31</a:t>
            </a:fld>
            <a:endParaRPr lang="en-US"/>
          </a:p>
        </p:txBody>
      </p:sp>
      <p:sp>
        <p:nvSpPr>
          <p:cNvPr id="8663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6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2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AFC94-7B2F-4CB9-9F5A-1632E47BA049}" type="slidenum">
              <a:rPr lang="en-US"/>
              <a:pPr/>
              <a:t>32</a:t>
            </a:fld>
            <a:endParaRPr lang="en-US"/>
          </a:p>
        </p:txBody>
      </p:sp>
      <p:sp>
        <p:nvSpPr>
          <p:cNvPr id="8683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8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2659F-39E7-460A-975F-07590D90D4D3}" type="slidenum">
              <a:rPr lang="en-US"/>
              <a:pPr/>
              <a:t>33</a:t>
            </a:fld>
            <a:endParaRPr lang="en-US"/>
          </a:p>
        </p:txBody>
      </p:sp>
      <p:sp>
        <p:nvSpPr>
          <p:cNvPr id="77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EBEB7-5A49-4932-B111-EB80EE5244AD}" type="slidenum">
              <a:rPr lang="en-US"/>
              <a:pPr/>
              <a:t>34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goal is to create a solution that is both complete and human-centric</a:t>
            </a:r>
          </a:p>
          <a:p>
            <a:r>
              <a:rPr lang="en-US"/>
              <a:t>complete in that it enables authoring, navigation, and editing.</a:t>
            </a:r>
          </a:p>
          <a:p>
            <a:r>
              <a:rPr lang="en-US"/>
              <a:t>Human centric in that the machine adapts to the programmer.</a:t>
            </a:r>
            <a:r>
              <a:rPr lang="en-US" sz="900"/>
              <a:t> </a:t>
            </a:r>
          </a:p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3705E-6B9D-4F1A-B13A-CA0147E464BD}" type="slidenum">
              <a:rPr lang="en-US"/>
              <a:pPr/>
              <a:t>35</a:t>
            </a:fld>
            <a:endParaRPr lang="en-US"/>
          </a:p>
        </p:txBody>
      </p:sp>
      <p:sp>
        <p:nvSpPr>
          <p:cNvPr id="8724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2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1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218F1-0AC8-4864-91FC-DAF504309681}" type="slidenum">
              <a:rPr lang="en-US"/>
              <a:pPr/>
              <a:t>36</a:t>
            </a:fld>
            <a:endParaRPr lang="en-US"/>
          </a:p>
        </p:txBody>
      </p:sp>
      <p:sp>
        <p:nvSpPr>
          <p:cNvPr id="8744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44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All punctuation has English equivalents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Open Brace, End For Loop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Most punctuation is optional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Provide verbalization for all abbreviations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Relaxed phrasing for better fit with English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(int)foo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“cast foo to integer”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foo = 6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“set foo to 6”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foo[i]++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“increment the ith element of array foo”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2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46873-FE5F-4ED6-924A-CBB650FAF942}" type="slidenum">
              <a:rPr lang="en-US"/>
              <a:pPr/>
              <a:t>37</a:t>
            </a:fld>
            <a:endParaRPr lang="en-US"/>
          </a:p>
        </p:txBody>
      </p:sp>
      <p:sp>
        <p:nvSpPr>
          <p:cNvPr id="8765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65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All punctuation has English equivalents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Open Brace, End For Loop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Most punctuation is optional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Provide verbalization for all abbreviations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Relaxed phrasing for better fit with English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(int)foo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“cast foo to integer”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foo = 6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“set foo to 6”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000" b="1">
                <a:latin typeface="Courier New" panose="02070309020205020404" pitchFamily="49" charset="0"/>
              </a:rPr>
              <a:t>foo[i]++</a:t>
            </a:r>
            <a:r>
              <a:rPr lang="en-US"/>
              <a:t> </a:t>
            </a:r>
            <a:r>
              <a:rPr lang="en-US">
                <a:sym typeface="Monotype Sorts" pitchFamily="1" charset="2"/>
              </a:rPr>
              <a:t> “increment the ith element of array foo”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994C6-759E-4806-83B8-577B5F2E28E0}" type="slidenum">
              <a:rPr lang="en-US"/>
              <a:pPr/>
              <a:t>38</a:t>
            </a:fld>
            <a:endParaRPr lang="en-US"/>
          </a:p>
        </p:txBody>
      </p:sp>
      <p:sp>
        <p:nvSpPr>
          <p:cNvPr id="8785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8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3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1961B-2DA3-4047-B2A3-42F641B26FDB}" type="slidenum">
              <a:rPr lang="en-US"/>
              <a:pPr/>
              <a:t>39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94145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22D13-76AD-4B73-8E28-32E006402B53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  <a:p>
            <a:r>
              <a:rPr lang="en-US"/>
              <a:t>i made progress on each of these. none  of these is done yet.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7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96370-2394-452D-B4C7-BA3054DF3E79}" type="slidenum">
              <a:rPr lang="en-US"/>
              <a:pPr/>
              <a:t>40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9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FD5FF-2879-4208-8A73-8D817A6F48F2}" type="slidenum">
              <a:rPr lang="en-US"/>
              <a:pPr/>
              <a:t>41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1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B613E-E17E-463A-A440-B38454CAA5C1}" type="slidenum">
              <a:rPr lang="en-US"/>
              <a:pPr/>
              <a:t>42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0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3CC71-4B44-4DD3-B466-D8DF693A7F94}" type="slidenum">
              <a:rPr lang="en-US"/>
              <a:pPr/>
              <a:t>43</a:t>
            </a:fld>
            <a:endParaRPr lang="en-US"/>
          </a:p>
        </p:txBody>
      </p:sp>
      <p:sp>
        <p:nvSpPr>
          <p:cNvPr id="7802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0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Compile Errors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Structural Navigation,v Browsing, Search, Code Folding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Semantic Info Display, Indentation, Syntax Highlighting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8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6CB4B-C46E-4FDB-9659-7278FD7FE15A}" type="slidenum">
              <a:rPr lang="en-US"/>
              <a:pPr/>
              <a:t>44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/>
              <a:t>Spoken input requires new compiler analyses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Existing analyses are not built for ambiguity</a:t>
            </a:r>
          </a:p>
          <a:p>
            <a:r>
              <a:rPr lang="en-US"/>
              <a:t>Target 20 minutes.</a:t>
            </a:r>
          </a:p>
        </p:txBody>
      </p:sp>
    </p:spTree>
    <p:extLst>
      <p:ext uri="{BB962C8B-B14F-4D97-AF65-F5344CB8AC3E}">
        <p14:creationId xmlns:p14="http://schemas.microsoft.com/office/powerpoint/2010/main" val="14669994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953E9-B301-4395-AABC-D28F19BF0C92}" type="slidenum">
              <a:rPr lang="en-US"/>
              <a:pPr/>
              <a:t>45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2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3D773-2227-49AA-80A1-A45A98C859F8}" type="slidenum">
              <a:rPr lang="en-US"/>
              <a:pPr/>
              <a:t>46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186879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24811-4AFB-4AB3-A242-9315424480C9}" type="slidenum">
              <a:rPr lang="en-US"/>
              <a:pPr/>
              <a:t>47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8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45166-8932-41B2-B936-ACC4F2574CF8}" type="slidenum">
              <a:rPr lang="en-US"/>
              <a:pPr/>
              <a:t>48</a:t>
            </a:fld>
            <a:endParaRPr lang="en-US"/>
          </a:p>
        </p:txBody>
      </p:sp>
      <p:sp>
        <p:nvSpPr>
          <p:cNvPr id="7823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2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Capitalization, abbreviation</a:t>
            </a:r>
          </a:p>
        </p:txBody>
      </p:sp>
    </p:spTree>
    <p:extLst>
      <p:ext uri="{BB962C8B-B14F-4D97-AF65-F5344CB8AC3E}">
        <p14:creationId xmlns:p14="http://schemas.microsoft.com/office/powerpoint/2010/main" val="749189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E587-819C-4CE3-9CDA-794B10B4F062}" type="slidenum">
              <a:rPr lang="en-US"/>
              <a:pPr/>
              <a:t>49</a:t>
            </a:fld>
            <a:endParaRPr lang="en-US"/>
          </a:p>
        </p:txBody>
      </p:sp>
      <p:sp>
        <p:nvSpPr>
          <p:cNvPr id="747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ACCA8-8492-411C-AEA5-963489D1DE80}" type="slidenum">
              <a:rPr lang="en-US"/>
              <a:pPr/>
              <a:t>5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5 minutes</a:t>
            </a:r>
          </a:p>
        </p:txBody>
      </p:sp>
    </p:spTree>
    <p:extLst>
      <p:ext uri="{BB962C8B-B14F-4D97-AF65-F5344CB8AC3E}">
        <p14:creationId xmlns:p14="http://schemas.microsoft.com/office/powerpoint/2010/main" val="1485032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24A24-0DAA-4D21-B03B-761BEC8A8737}" type="slidenum">
              <a:rPr lang="en-US"/>
              <a:pPr/>
              <a:t>50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contributions now. so that everyone is aware of what’s coming up.</a:t>
            </a:r>
          </a:p>
        </p:txBody>
      </p:sp>
    </p:spTree>
    <p:extLst>
      <p:ext uri="{BB962C8B-B14F-4D97-AF65-F5344CB8AC3E}">
        <p14:creationId xmlns:p14="http://schemas.microsoft.com/office/powerpoint/2010/main" val="493971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AF092-B754-41F7-BC8F-88BA84123AD4}" type="slidenum">
              <a:rPr lang="en-US"/>
              <a:pPr/>
              <a:t>51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016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AA056-E995-4221-B27E-E78282D52E51}" type="slidenum">
              <a:rPr lang="en-US"/>
              <a:pPr/>
              <a:t>52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45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E9F64-89D8-49A2-A28A-97C8101E31D8}" type="slidenum">
              <a:rPr lang="en-US"/>
              <a:pPr/>
              <a:t>53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39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4DC2B-FE48-4D2F-ACC0-8F16F8442382}" type="slidenum">
              <a:rPr lang="en-US"/>
              <a:pPr/>
              <a:t>54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58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40251-9CBD-4B2B-AEEA-FB99026C3B7C}" type="slidenum">
              <a:rPr lang="en-US"/>
              <a:pPr/>
              <a:t>55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7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207CA-FC39-45D0-8E2C-5109AFA67E3F}" type="slidenum">
              <a:rPr lang="en-US"/>
              <a:pPr/>
              <a:t>56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26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F32FF-5F53-469E-8A6C-38A87F766B18}" type="slidenum">
              <a:rPr lang="en-US"/>
              <a:pPr/>
              <a:t>57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90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129B-1EA4-448C-8F61-E4B440085FC4}" type="slidenum">
              <a:rPr lang="en-US"/>
              <a:pPr/>
              <a:t>58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9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5AA3-AC99-4290-B0C4-D06B2437BF06}" type="slidenum">
              <a:rPr lang="en-US"/>
              <a:pPr/>
              <a:t>59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0D470-2FF3-48A9-B0BC-73A794EABB81}" type="slidenum">
              <a:rPr lang="en-US"/>
              <a:pPr/>
              <a:t>6</a:t>
            </a:fld>
            <a:endParaRPr lang="en-US"/>
          </a:p>
        </p:txBody>
      </p:sp>
      <p:sp>
        <p:nvSpPr>
          <p:cNvPr id="776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6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19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3E25D-58BC-49E5-92B6-0D745C562BBC}" type="slidenum">
              <a:rPr lang="en-US"/>
              <a:pPr/>
              <a:t>60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92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5AF6-01F2-4EDF-8C8C-0B3C2686DE1A}" type="slidenum">
              <a:rPr lang="en-US"/>
              <a:pPr/>
              <a:t>61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42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06BC1-F2E9-41EC-A639-DA4EB8CE2FA5}" type="slidenum">
              <a:rPr lang="en-US"/>
              <a:pPr/>
              <a:t>62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38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6B8A1-95B1-4881-875C-9C1D7EC4F180}" type="slidenum">
              <a:rPr lang="en-US"/>
              <a:pPr/>
              <a:t>63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59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B7350-F752-42D0-A80D-438B5420F3BA}" type="slidenum">
              <a:rPr lang="en-US"/>
              <a:pPr/>
              <a:t>64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64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A49EB-D5CE-43DC-BCB6-C2F645539A57}" type="slidenum">
              <a:rPr lang="en-US"/>
              <a:pPr/>
              <a:t>65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28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31B38-0D72-4E80-8CA0-04D8BA7C6D63}" type="slidenum">
              <a:rPr lang="en-US"/>
              <a:pPr/>
              <a:t>66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68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4B187-B993-4996-8A04-85E8A323E695}" type="slidenum">
              <a:rPr lang="en-US"/>
              <a:pPr/>
              <a:t>67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what semantic analysis will do for you here. </a:t>
            </a:r>
          </a:p>
          <a:p>
            <a:r>
              <a:rPr lang="en-US"/>
              <a:t>Syntactically well formed but only valid in certain cases.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0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638C4-9A59-4BD4-B7D6-DFA2E63D43EC}" type="slidenum">
              <a:rPr lang="en-US"/>
              <a:pPr/>
              <a:t>68</a:t>
            </a:fld>
            <a:endParaRPr lang="en-US"/>
          </a:p>
        </p:txBody>
      </p:sp>
      <p:sp>
        <p:nvSpPr>
          <p:cNvPr id="7843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4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92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6059F-3A9E-41DC-B977-B1536D9E6FA2}" type="slidenum">
              <a:rPr lang="en-US"/>
              <a:pPr/>
              <a:t>69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GLR Parsing Algorithm</a:t>
            </a:r>
          </a:p>
          <a:p>
            <a:pPr lvl="1"/>
            <a:r>
              <a:rPr lang="en-US"/>
              <a:t>Tomita [1985]</a:t>
            </a:r>
          </a:p>
          <a:p>
            <a:pPr lvl="1"/>
            <a:r>
              <a:rPr lang="en-US"/>
              <a:t>Farshi [1991]</a:t>
            </a:r>
          </a:p>
          <a:p>
            <a:pPr lvl="1"/>
            <a:r>
              <a:rPr lang="en-US"/>
              <a:t>Rekers [1992]</a:t>
            </a:r>
          </a:p>
          <a:p>
            <a:pPr lvl="1"/>
            <a:r>
              <a:rPr lang="en-US"/>
              <a:t>Johnstone </a:t>
            </a:r>
            <a:r>
              <a:rPr lang="en-US" i="1"/>
              <a:t>et. al.</a:t>
            </a:r>
            <a:r>
              <a:rPr lang="en-US"/>
              <a:t> [2002]</a:t>
            </a:r>
          </a:p>
          <a:p>
            <a:r>
              <a:rPr lang="en-US"/>
              <a:t>Incremental GLR</a:t>
            </a:r>
          </a:p>
          <a:p>
            <a:pPr lvl="1"/>
            <a:r>
              <a:rPr lang="en-US"/>
              <a:t>Wagner [1997] </a:t>
            </a:r>
          </a:p>
          <a:p>
            <a:pPr>
              <a:lnSpc>
                <a:spcPct val="90000"/>
              </a:lnSpc>
            </a:pPr>
            <a:r>
              <a:rPr lang="en-US" sz="1000"/>
              <a:t>Ambiguous Input Streams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Aycock and Horspool [2001]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9C697-DEAE-456E-921B-6B64FC9CBFBC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35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5724-F4DF-4122-9971-0C8931BA0556}" type="slidenum">
              <a:rPr lang="en-US"/>
              <a:pPr/>
              <a:t>70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37 minutes in practice.</a:t>
            </a:r>
          </a:p>
          <a:p>
            <a:r>
              <a:rPr lang="en-US"/>
              <a:t>40 minutes. </a:t>
            </a:r>
          </a:p>
          <a:p>
            <a:r>
              <a:rPr lang="en-US"/>
              <a:t>Please be here at 30 minutes. </a:t>
            </a:r>
          </a:p>
        </p:txBody>
      </p:sp>
    </p:spTree>
    <p:extLst>
      <p:ext uri="{BB962C8B-B14F-4D97-AF65-F5344CB8AC3E}">
        <p14:creationId xmlns:p14="http://schemas.microsoft.com/office/powerpoint/2010/main" val="14703069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91D5-7E87-4A61-BFE4-508E6DE4D98A}" type="slidenum">
              <a:rPr lang="en-US"/>
              <a:pPr/>
              <a:t>71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52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A35C0-1CE6-4525-A16E-33C5CBAA896B}" type="slidenum">
              <a:rPr lang="en-US"/>
              <a:pPr/>
              <a:t>72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651895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2F3DA-359A-4498-A6F4-6A401003901F}" type="slidenum">
              <a:rPr lang="en-US"/>
              <a:pPr/>
              <a:t>73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44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B1E5-37DB-4952-88A6-61D96C276A97}" type="slidenum">
              <a:rPr lang="en-US"/>
              <a:pPr/>
              <a:t>74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47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07256-815C-405D-94A7-1136EED42C89}" type="slidenum">
              <a:rPr lang="en-US"/>
              <a:pPr/>
              <a:t>75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30909114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7B69A-60C8-4E56-A32D-31788BAABF8E}" type="slidenum">
              <a:rPr lang="en-US"/>
              <a:pPr/>
              <a:t>76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5401365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FFBA6-1A49-4A17-B610-69E415879EB7}" type="slidenum">
              <a:rPr lang="en-US"/>
              <a:pPr/>
              <a:t>77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54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A01AE-7577-47F7-9C4C-9BBBB7E48146}" type="slidenum">
              <a:rPr lang="en-US"/>
              <a:pPr/>
              <a:t>78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90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B1B12-4A01-4387-BA68-ADE6275831D0}" type="slidenum">
              <a:rPr lang="en-US"/>
              <a:pPr/>
              <a:t>79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CC38A-7845-4EF6-9B3C-EF5831841737}" type="slidenum">
              <a:rPr lang="en-US"/>
              <a:pPr/>
              <a:t>8</a:t>
            </a:fld>
            <a:endParaRPr lang="en-US"/>
          </a:p>
        </p:txBody>
      </p:sp>
      <p:sp>
        <p:nvSpPr>
          <p:cNvPr id="819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55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315F0-039C-46F6-8D56-620F53619A3E}" type="slidenum">
              <a:rPr lang="en-US"/>
              <a:pPr/>
              <a:t>80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5464-EF86-4564-8F76-C0B0BC8DAF8C}" type="slidenum">
              <a:rPr lang="en-US"/>
              <a:pPr/>
              <a:t>81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minutes. </a:t>
            </a:r>
          </a:p>
        </p:txBody>
      </p:sp>
    </p:spTree>
    <p:extLst>
      <p:ext uri="{BB962C8B-B14F-4D97-AF65-F5344CB8AC3E}">
        <p14:creationId xmlns:p14="http://schemas.microsoft.com/office/powerpoint/2010/main" val="42826757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9741A-507E-4554-92D7-525648E59287}" type="slidenum">
              <a:rPr lang="en-US"/>
              <a:pPr/>
              <a:t>82</a:t>
            </a:fld>
            <a:endParaRPr lang="en-US"/>
          </a:p>
        </p:txBody>
      </p:sp>
      <p:sp>
        <p:nvSpPr>
          <p:cNvPr id="88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minutes. </a:t>
            </a:r>
          </a:p>
        </p:txBody>
      </p:sp>
    </p:spTree>
    <p:extLst>
      <p:ext uri="{BB962C8B-B14F-4D97-AF65-F5344CB8AC3E}">
        <p14:creationId xmlns:p14="http://schemas.microsoft.com/office/powerpoint/2010/main" val="289372990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5C3D6-952E-40DD-9D0A-1E135A8AB790}" type="slidenum">
              <a:rPr lang="en-US"/>
              <a:pPr/>
              <a:t>83</a:t>
            </a:fld>
            <a:endParaRPr lang="en-US"/>
          </a:p>
        </p:txBody>
      </p:sp>
      <p:sp>
        <p:nvSpPr>
          <p:cNvPr id="89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66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FC367-FB0C-4AD8-9ED6-6E1F9E67EC2E}" type="slidenum">
              <a:rPr lang="en-US"/>
              <a:pPr/>
              <a:t>84</a:t>
            </a:fld>
            <a:endParaRPr lang="en-US"/>
          </a:p>
        </p:txBody>
      </p:sp>
      <p:sp>
        <p:nvSpPr>
          <p:cNvPr id="896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1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869B5-F616-4432-9810-0D6A4F544C3F}" type="slidenum">
              <a:rPr lang="en-US"/>
              <a:pPr/>
              <a:t>85</a:t>
            </a:fld>
            <a:endParaRPr lang="en-US"/>
          </a:p>
        </p:txBody>
      </p:sp>
      <p:sp>
        <p:nvSpPr>
          <p:cNvPr id="90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94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631BC-86DC-4C9E-A404-04E0B6240A96}" type="slidenum">
              <a:rPr lang="en-US"/>
              <a:pPr/>
              <a:t>86</a:t>
            </a:fld>
            <a:endParaRPr lang="en-US"/>
          </a:p>
        </p:txBody>
      </p:sp>
      <p:sp>
        <p:nvSpPr>
          <p:cNvPr id="907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5B9D3-CF79-4D4C-8F92-4E133BCEC915}" type="slidenum">
              <a:rPr lang="en-US"/>
              <a:pPr/>
              <a:t>87</a:t>
            </a:fld>
            <a:endParaRPr lang="en-US"/>
          </a:p>
        </p:txBody>
      </p:sp>
      <p:sp>
        <p:nvSpPr>
          <p:cNvPr id="88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27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16697-2866-463A-B10A-4845DC385D5C}" type="slidenum">
              <a:rPr lang="en-US"/>
              <a:pPr/>
              <a:t>88</a:t>
            </a:fld>
            <a:endParaRPr lang="en-US"/>
          </a:p>
        </p:txBody>
      </p:sp>
      <p:sp>
        <p:nvSpPr>
          <p:cNvPr id="892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97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0853B-9224-4B6D-9963-2C94F0279168}" type="slidenum">
              <a:rPr lang="en-US"/>
              <a:pPr/>
              <a:t>89</a:t>
            </a:fld>
            <a:endParaRPr lang="en-US"/>
          </a:p>
        </p:txBody>
      </p:sp>
      <p:sp>
        <p:nvSpPr>
          <p:cNvPr id="893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2732-2B63-4F35-8042-3F416C4CB099}" type="slidenum">
              <a:rPr lang="en-US"/>
              <a:pPr/>
              <a:t>9</a:t>
            </a:fld>
            <a:endParaRPr lang="en-US"/>
          </a:p>
        </p:txBody>
      </p:sp>
      <p:sp>
        <p:nvSpPr>
          <p:cNvPr id="8212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12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223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14BFB-58E0-4667-85C9-1E8C5EF23819}" type="slidenum">
              <a:rPr lang="en-US"/>
              <a:pPr/>
              <a:t>90</a:t>
            </a:fld>
            <a:endParaRPr lang="en-US"/>
          </a:p>
        </p:txBody>
      </p:sp>
      <p:sp>
        <p:nvSpPr>
          <p:cNvPr id="904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48 minutes.</a:t>
            </a:r>
          </a:p>
        </p:txBody>
      </p:sp>
    </p:spTree>
    <p:extLst>
      <p:ext uri="{BB962C8B-B14F-4D97-AF65-F5344CB8AC3E}">
        <p14:creationId xmlns:p14="http://schemas.microsoft.com/office/powerpoint/2010/main" val="28638130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30B39-1967-4064-B39C-85D0190B8693}" type="slidenum">
              <a:rPr lang="en-US"/>
              <a:pPr/>
              <a:t>91</a:t>
            </a:fld>
            <a:endParaRPr lang="en-US"/>
          </a:p>
        </p:txBody>
      </p:sp>
      <p:sp>
        <p:nvSpPr>
          <p:cNvPr id="817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7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32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B88BC-1B0F-4494-8705-60BE6EB7D4FE}" type="slidenum">
              <a:rPr lang="en-US"/>
              <a:pPr/>
              <a:t>92</a:t>
            </a:fld>
            <a:endParaRPr lang="en-US"/>
          </a:p>
        </p:txBody>
      </p:sp>
      <p:sp>
        <p:nvSpPr>
          <p:cNvPr id="66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54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31870-15DC-4682-919E-0183F8041A3E}" type="slidenum">
              <a:rPr lang="en-US"/>
              <a:pPr/>
              <a:t>93</a:t>
            </a:fld>
            <a:endParaRPr lang="en-US"/>
          </a:p>
        </p:txBody>
      </p:sp>
      <p:sp>
        <p:nvSpPr>
          <p:cNvPr id="908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80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D9DF9-4F68-4B22-9689-1FA0867DCE9E}" type="slidenum">
              <a:rPr lang="en-US"/>
              <a:pPr/>
              <a:t>94</a:t>
            </a:fld>
            <a:endParaRPr lang="en-US"/>
          </a:p>
        </p:txBody>
      </p:sp>
      <p:sp>
        <p:nvSpPr>
          <p:cNvPr id="909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69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31C5D-C578-4426-9F47-A1AF698DAA9B}" type="slidenum">
              <a:rPr lang="en-US"/>
              <a:pPr/>
              <a:t>95</a:t>
            </a:fld>
            <a:endParaRPr lang="en-US"/>
          </a:p>
        </p:txBody>
      </p:sp>
      <p:sp>
        <p:nvSpPr>
          <p:cNvPr id="910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62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A8A6-BF12-4601-9C23-9A8957032EE5}" type="slidenum">
              <a:rPr lang="en-US"/>
              <a:pPr/>
              <a:t>96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48 minutes.</a:t>
            </a:r>
          </a:p>
        </p:txBody>
      </p:sp>
    </p:spTree>
    <p:extLst>
      <p:ext uri="{BB962C8B-B14F-4D97-AF65-F5344CB8AC3E}">
        <p14:creationId xmlns:p14="http://schemas.microsoft.com/office/powerpoint/2010/main" val="89639046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C7263-9B74-4324-8E41-86465B6B0D86}" type="slidenum">
              <a:rPr lang="en-US"/>
              <a:pPr/>
              <a:t>97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03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18276-B829-4DE2-B709-7C483286A04F}" type="slidenum">
              <a:rPr lang="en-US"/>
              <a:pPr/>
              <a:t>98</a:t>
            </a:fld>
            <a:endParaRPr lang="en-US"/>
          </a:p>
        </p:txBody>
      </p:sp>
      <p:sp>
        <p:nvSpPr>
          <p:cNvPr id="911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90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94E04-3390-426B-A69B-4773F53C1215}" type="slidenum">
              <a:rPr lang="en-US"/>
              <a:pPr/>
              <a:t>99</a:t>
            </a:fld>
            <a:endParaRPr lang="en-US"/>
          </a:p>
        </p:txBody>
      </p:sp>
      <p:sp>
        <p:nvSpPr>
          <p:cNvPr id="912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45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1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39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7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F52371C-8939-4B69-A227-D94CFE293264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5" name="Picture 13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</a:rPr>
              <a:t>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2, two, to, too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print</a:t>
            </a: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914400"/>
          </a:xfrm>
        </p:spPr>
        <p:txBody>
          <a:bodyPr/>
          <a:lstStyle/>
          <a:p>
            <a:r>
              <a:rPr lang="en-US" sz="3600"/>
              <a:t>Future of Programming by Voice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Improved automation of semantic disambiguation 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Use ideas from NLP, Machine Learning (team styles)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Early pruning of ambiguities using analysis feedback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Higher-level linguistic programming tools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Transformations, Paraphrasing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Phonetic search, Audible feedback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Support more software engineering tasks by voice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Debuggers, IDEs, Comments, Code reviews 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Design spoken variants of other formal languages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General (C, C#) Scripting (PL, OS), Design (HCI), Command (Robotics), Domain-specific languages (SQL)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rgbClr val="800000"/>
                </a:solidFill>
              </a:rPr>
              <a:t>Any Questions?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934200" cy="1752600"/>
          </a:xfrm>
        </p:spPr>
        <p:txBody>
          <a:bodyPr/>
          <a:lstStyle/>
          <a:p>
            <a:endParaRPr lang="en-US" sz="3200"/>
          </a:p>
          <a:p>
            <a:r>
              <a:rPr lang="en-US" sz="3200">
                <a:solidFill>
                  <a:srgbClr val="006100"/>
                </a:solidFill>
              </a:rPr>
              <a:t>Andrew Begel: </a:t>
            </a:r>
            <a:r>
              <a:rPr lang="en-US" sz="3200" i="1">
                <a:solidFill>
                  <a:srgbClr val="006100"/>
                </a:solidFill>
              </a:rPr>
              <a:t>abegel@cs.berkeley.edu</a:t>
            </a:r>
            <a:endParaRPr lang="en-US" sz="3200">
              <a:solidFill>
                <a:srgbClr val="006100"/>
              </a:solidFill>
            </a:endParaRPr>
          </a:p>
        </p:txBody>
      </p:sp>
      <p:pic>
        <p:nvPicPr>
          <p:cNvPr id="550918" name="Picture 6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2063"/>
            <a:ext cx="6477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</a:rPr>
              <a:t>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2, two, to, too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print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print, Print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</a:rPr>
              <a:t>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2, two, to, too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print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print, Print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drop stack process</a:t>
            </a:r>
            <a:br>
              <a:rPr lang="en-US" sz="2700">
                <a:solidFill>
                  <a:schemeClr val="accent2"/>
                </a:solidFill>
              </a:rPr>
            </a:b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</a:rPr>
              <a:t>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2, two, to, too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print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print, Print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drop stack process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drop stack process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drop stackprocess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dropstack process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dropstackprocess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</a:t>
            </a: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 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period, dot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period, dot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}</a:t>
            </a: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period, dot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}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right brace, close the if, end method</a:t>
            </a: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Motivation</a:t>
            </a:r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657600"/>
          </a:xfrm>
        </p:spPr>
        <p:txBody>
          <a:bodyPr/>
          <a:lstStyle/>
          <a:p>
            <a:r>
              <a:rPr lang="en-US"/>
              <a:t>Programmers conventionally use keyboard</a:t>
            </a:r>
          </a:p>
          <a:p>
            <a:pPr lvl="1"/>
            <a:r>
              <a:rPr lang="en-US"/>
              <a:t>Long hours at keyboard leads to higher risk of RSI</a:t>
            </a:r>
          </a:p>
          <a:p>
            <a:r>
              <a:rPr lang="en-US"/>
              <a:t>Can a programmer code using speech?</a:t>
            </a:r>
          </a:p>
          <a:p>
            <a:r>
              <a:rPr lang="en-US"/>
              <a:t>Can a computer understand what the developer says?</a:t>
            </a:r>
          </a:p>
        </p:txBody>
      </p:sp>
      <p:grpSp>
        <p:nvGrpSpPr>
          <p:cNvPr id="670730" name="Group 10"/>
          <p:cNvGrpSpPr>
            <a:grpSpLocks/>
          </p:cNvGrpSpPr>
          <p:nvPr/>
        </p:nvGrpSpPr>
        <p:grpSpPr bwMode="auto">
          <a:xfrm>
            <a:off x="1295400" y="1143000"/>
            <a:ext cx="6705600" cy="1450975"/>
            <a:chOff x="816" y="720"/>
            <a:chExt cx="4224" cy="914"/>
          </a:xfrm>
        </p:grpSpPr>
        <p:pic>
          <p:nvPicPr>
            <p:cNvPr id="67073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720"/>
              <a:ext cx="1176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0732" name="Rectangle 12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412" y="816"/>
              <a:ext cx="262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4080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4080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4080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while (counter &lt; limit) {</a:t>
              </a: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   </a:t>
              </a:r>
              <a:r>
                <a:rPr lang="en-US" sz="1800" b="1">
                  <a:latin typeface="Courier New" panose="02070309020205020404" pitchFamily="49" charset="0"/>
                  <a:sym typeface="Zapf Dingbats" pitchFamily="1" charset="2"/>
                </a:rPr>
                <a:t></a:t>
              </a:r>
              <a:endParaRPr lang="en-US" sz="1800" b="1">
                <a:latin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364" y="768"/>
              <a:ext cx="262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period, dot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}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right brace, close the if, end method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println</a:t>
            </a: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Many Ways to Say the Same Thing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bar[i]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bar sub i, bar of i, i from bar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4000" b="1">
                <a:solidFill>
                  <a:schemeClr val="accent2"/>
                </a:solidFill>
                <a:latin typeface="Courier" pitchFamily="1" charset="0"/>
              </a:rPr>
              <a:t>.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period, dot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}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right brace, close the if, end method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println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print line, print lin, print l 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One Utterance May Mean Many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object stack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/>
            </a:r>
            <a:br>
              <a:rPr lang="en-US" sz="2700">
                <a:solidFill>
                  <a:schemeClr val="accent2"/>
                </a:solidFill>
              </a:rPr>
            </a:b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One Utterance May Mean Many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object stack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Object stack;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object.stack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object(stack)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object().stack()</a:t>
            </a: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One Utterance May Mean Many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object stack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Object stack;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object.stack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object(stack)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object().stack()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array sub i plus plus</a:t>
            </a:r>
            <a:endParaRPr lang="en-US" sz="32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One Utterance May Mean Many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object stack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Object stack;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object.stack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object(stack)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object().stack()</a:t>
            </a: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array sub i plus plus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array[i]++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array[i++]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People Have Trouble Saying Some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System.out.println</a:t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People Have Trouble Saying Some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System.out.println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</a:t>
            </a:r>
            <a:r>
              <a:rPr lang="en-US" sz="2700">
                <a:solidFill>
                  <a:schemeClr val="accent2"/>
                </a:solidFill>
              </a:rPr>
              <a:t>system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dot print line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People Have Trouble Saying Some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System.out.println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</a:t>
            </a:r>
            <a:r>
              <a:rPr lang="en-US" sz="2700">
                <a:solidFill>
                  <a:schemeClr val="accent2"/>
                </a:solidFill>
              </a:rPr>
              <a:t>system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dot print line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32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People Have Trouble Saying Some Things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System.out.println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</a:t>
            </a:r>
            <a:r>
              <a:rPr lang="en-US" sz="2700">
                <a:solidFill>
                  <a:schemeClr val="accent2"/>
                </a:solidFill>
              </a:rPr>
              <a:t>system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print line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system dot out dot print line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  <a:sym typeface="Monotype Sorts" pitchFamily="1" charset="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(int)foo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 </a:t>
            </a:r>
            <a:r>
              <a:rPr lang="en-US" sz="2700">
                <a:solidFill>
                  <a:schemeClr val="accent2"/>
                </a:solidFill>
              </a:rPr>
              <a:t>cast foo to integer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 int foo</a:t>
            </a:r>
            <a:br>
              <a:rPr lang="en-US" sz="2700">
                <a:solidFill>
                  <a:schemeClr val="accent2"/>
                </a:solidFill>
              </a:rPr>
            </a:br>
            <a:r>
              <a:rPr lang="en-US" sz="2700">
                <a:solidFill>
                  <a:schemeClr val="accent2"/>
                </a:solidFill>
              </a:rPr>
              <a:t>cast something to integer. that something is foo.</a:t>
            </a:r>
            <a:br>
              <a:rPr lang="en-US" sz="2700">
                <a:solidFill>
                  <a:schemeClr val="accent2"/>
                </a:solidFill>
              </a:rPr>
            </a:b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Programming by Voice</a:t>
            </a: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686800" cy="3657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My Goal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600"/>
              <a:t>Find out how developers use code verbally. Use this to develop a naturally verbalizable input form.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600"/>
              <a:t>Build development environment that supports verbal authoring, navigation, modification.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/>
              <a:t>Extend conventional compiler analyses to support ambiguities generated by speech.</a:t>
            </a:r>
            <a:endParaRPr lang="en-US" sz="210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600"/>
              <a:t>Learn how developers can use voice-based programming, and iterate design.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1981200" y="1066800"/>
            <a:ext cx="5181600" cy="1722438"/>
            <a:chOff x="1392" y="624"/>
            <a:chExt cx="3264" cy="1085"/>
          </a:xfrm>
        </p:grpSpPr>
        <p:pic>
          <p:nvPicPr>
            <p:cNvPr id="6717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0" name="AutoShape 6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Sometimes They Describe the Code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And then there’s a class.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/>
            </a:r>
            <a:br>
              <a:rPr lang="en-US" sz="2700">
                <a:solidFill>
                  <a:schemeClr val="accent2"/>
                </a:solidFill>
              </a:rPr>
            </a:b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Sometimes They Describe the Code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And then there’s a class.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Set all the fields of that object to null.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/>
            </a:r>
            <a:br>
              <a:rPr lang="en-US" sz="2700">
                <a:solidFill>
                  <a:schemeClr val="accent2"/>
                </a:solidFill>
              </a:rPr>
            </a:br>
            <a:endParaRPr lang="en-US" sz="2700">
              <a:solidFill>
                <a:schemeClr val="accent2"/>
              </a:solidFill>
            </a:endParaRP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Sometimes They Describe the Code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And then there’s a class.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Set all the fields of that object to null.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All of these are just assignment operations.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Tradeoffs</a:t>
            </a:r>
          </a:p>
        </p:txBody>
      </p:sp>
      <p:grpSp>
        <p:nvGrpSpPr>
          <p:cNvPr id="773124" name="Group 4"/>
          <p:cNvGrpSpPr>
            <a:grpSpLocks/>
          </p:cNvGrpSpPr>
          <p:nvPr/>
        </p:nvGrpSpPr>
        <p:grpSpPr bwMode="auto">
          <a:xfrm>
            <a:off x="188913" y="2849563"/>
            <a:ext cx="8504237" cy="2041525"/>
            <a:chOff x="119" y="1795"/>
            <a:chExt cx="5357" cy="1286"/>
          </a:xfrm>
        </p:grpSpPr>
        <p:sp>
          <p:nvSpPr>
            <p:cNvPr id="773125" name="Line 5"/>
            <p:cNvSpPr>
              <a:spLocks noChangeShapeType="1"/>
            </p:cNvSpPr>
            <p:nvPr/>
          </p:nvSpPr>
          <p:spPr bwMode="auto">
            <a:xfrm flipV="1">
              <a:off x="1392" y="2066"/>
              <a:ext cx="2880" cy="1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126" name="Text Box 6"/>
            <p:cNvSpPr txBox="1">
              <a:spLocks noChangeArrowheads="1"/>
            </p:cNvSpPr>
            <p:nvPr/>
          </p:nvSpPr>
          <p:spPr bwMode="auto">
            <a:xfrm>
              <a:off x="119" y="1795"/>
              <a:ext cx="1369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Command</a:t>
              </a:r>
            </a:p>
            <a:p>
              <a:pPr algn="ctr"/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Easy to analyze,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prescriptive</a:t>
              </a:r>
              <a:endParaRPr lang="en-US"/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4224" y="1795"/>
              <a:ext cx="125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Natural</a:t>
              </a:r>
              <a:br>
                <a:rPr lang="en-US" sz="2800"/>
              </a:br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Flexible,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ambiguous</a:t>
              </a:r>
            </a:p>
          </p:txBody>
        </p:sp>
        <p:sp>
          <p:nvSpPr>
            <p:cNvPr id="773128" name="Text Box 8"/>
            <p:cNvSpPr txBox="1">
              <a:spLocks noChangeArrowheads="1"/>
            </p:cNvSpPr>
            <p:nvPr/>
          </p:nvSpPr>
          <p:spPr bwMode="auto">
            <a:xfrm>
              <a:off x="2076" y="2059"/>
              <a:ext cx="15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Programming</a:t>
              </a:r>
            </a:p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by Voice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Programming by Voice Related Work</a:t>
            </a:r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6172200" y="57150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Human-Centric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484313" y="5715000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Computer-Centric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311150" y="1524000"/>
            <a:ext cx="1235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Multiple</a:t>
            </a:r>
          </a:p>
          <a:p>
            <a:pPr algn="r"/>
            <a:r>
              <a:rPr lang="en-US">
                <a:solidFill>
                  <a:srgbClr val="000080"/>
                </a:solidFill>
              </a:rPr>
              <a:t>Tasks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107950" y="4876800"/>
            <a:ext cx="143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Authoring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Only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19812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Desilets ‘01 ‘04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124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8" grpId="0"/>
      <p:bldP spid="281626" grpId="0" animBg="1"/>
      <p:bldP spid="2816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1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871428" name="AutoShape 4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71429" name="Text Box 5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public class symbol implements serializable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871430" name="Rectangle 6"/>
          <p:cNvSpPr>
            <a:spLocks noChangeArrowheads="1"/>
          </p:cNvSpPr>
          <p:nvPr/>
        </p:nvSpPr>
        <p:spPr bwMode="auto">
          <a:xfrm>
            <a:off x="2133600" y="4648200"/>
            <a:ext cx="67818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648200"/>
            <a:ext cx="66294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public class Symbol implements Serializable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1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8" grpId="0" animBg="1"/>
      <p:bldP spid="871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873476" name="AutoShape 4"/>
          <p:cNvSpPr>
            <a:spLocks noChangeArrowheads="1"/>
          </p:cNvSpPr>
          <p:nvPr/>
        </p:nvSpPr>
        <p:spPr bwMode="auto">
          <a:xfrm>
            <a:off x="2057400" y="1905000"/>
            <a:ext cx="5867400" cy="685800"/>
          </a:xfrm>
          <a:prstGeom prst="wedgeRoundRectCallout">
            <a:avLst>
              <a:gd name="adj1" fmla="val -50921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2286000" y="2057400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static hash map hash table gets new hash map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2133600" y="4648200"/>
            <a:ext cx="67818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347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4775200"/>
            <a:ext cx="66294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public class Symbol implements Serializable { </a:t>
            </a:r>
          </a:p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static HashMap hashtbl = new HashMap();</a:t>
            </a:r>
            <a:r>
              <a:rPr lang="en-US" sz="1600" b="1">
                <a:latin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600" b="1">
              <a:latin typeface="Courier New" panose="02070309020205020404" pitchFamily="49" charset="0"/>
              <a:sym typeface="Monotype Sorts" pitchFamily="1" charset="2"/>
            </a:endParaRPr>
          </a:p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 animBg="1"/>
      <p:bldP spid="8734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875524" name="AutoShape 4"/>
          <p:cNvSpPr>
            <a:spLocks noChangeArrowheads="1"/>
          </p:cNvSpPr>
          <p:nvPr/>
        </p:nvSpPr>
        <p:spPr bwMode="auto">
          <a:xfrm>
            <a:off x="2057400" y="1905000"/>
            <a:ext cx="2133600" cy="685800"/>
          </a:xfrm>
          <a:prstGeom prst="wedgeRoundRectCallout">
            <a:avLst>
              <a:gd name="adj1" fmla="val -52528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2286000" y="2057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end the class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875526" name="Rectangle 6"/>
          <p:cNvSpPr>
            <a:spLocks noChangeArrowheads="1"/>
          </p:cNvSpPr>
          <p:nvPr/>
        </p:nvSpPr>
        <p:spPr bwMode="auto">
          <a:xfrm>
            <a:off x="2133600" y="4648200"/>
            <a:ext cx="6781800" cy="1828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7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4775200"/>
            <a:ext cx="6629400" cy="170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public class Symbol implements Serializable { </a:t>
            </a:r>
          </a:p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static HashMap hashtbl = new HashMap();</a:t>
            </a:r>
            <a:br>
              <a:rPr lang="en-US" sz="1600" b="1">
                <a:latin typeface="Courier New" panose="02070309020205020404" pitchFamily="49" charset="0"/>
              </a:rPr>
            </a:br>
            <a:endParaRPr lang="en-US" sz="1600" b="1">
              <a:latin typeface="Courier New" panose="02070309020205020404" pitchFamily="49" charset="0"/>
              <a:sym typeface="Monotype Sorts" pitchFamily="1" charset="2"/>
            </a:endParaRPr>
          </a:p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75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877572" name="AutoShape 4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77573" name="Text Box 5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7575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1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nimBg="1"/>
      <p:bldP spid="8775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1" charset="2"/>
              <a:buChar char="H"/>
            </a:pPr>
            <a:r>
              <a:rPr lang="en-US"/>
              <a:t>Speech is inherently ambiguous.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1" charset="2"/>
              <a:buChar char="H"/>
            </a:pPr>
            <a:r>
              <a:rPr lang="en-US"/>
              <a:t>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1" charset="2"/>
              <a:buChar char="H"/>
            </a:pPr>
            <a:r>
              <a:rPr lang="en-US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1" charset="2"/>
              <a:buChar char="H"/>
            </a:pPr>
            <a:r>
              <a:rPr lang="en-US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757738"/>
            <a:ext cx="6629400" cy="439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Methodology generalizable to any computer language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Provide verbalization for all abbreviations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Relaxed phrasing for better fit with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Monotype Sorts" pitchFamily="1" charset="2"/>
              </a:rPr>
              <a:t> “cast foo to integer”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Monotype Sorts" pitchFamily="1" charset="2"/>
              </a:rPr>
              <a:t> “set foo to 6”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Monotype Sorts" pitchFamily="1" charset="2"/>
              </a:rPr>
              <a:t> “increment the ith element of array foo”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Build an editor that supports </a:t>
            </a:r>
            <a:r>
              <a:rPr lang="en-US" sz="2800" i="1"/>
              <a:t>naturally</a:t>
            </a:r>
            <a:r>
              <a:rPr lang="en-US" sz="2800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471F"/>
                </a:solidFill>
              </a:rPr>
              <a:t>SPEED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SPE</a:t>
            </a:r>
            <a:r>
              <a:rPr lang="en-US"/>
              <a:t>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Based on IBM ViaVoice, Eclipse IDE, Harmonia</a:t>
            </a:r>
          </a:p>
          <a:p>
            <a:pPr marL="914400" lvl="1" indent="-457200">
              <a:lnSpc>
                <a:spcPct val="90000"/>
              </a:lnSpc>
            </a:pPr>
            <a:endParaRPr lang="en-US" sz="2400"/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/>
              <a:t>Similar to JavaSpeak </a:t>
            </a:r>
            <a:r>
              <a:rPr lang="en-US" sz="1800"/>
              <a:t>(Smith 2000)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Harmonia Analysis Framework</a:t>
            </a: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1910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Framework to support interactive editors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Language-based, programmer-oriented tools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Incremental analyses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Lexing </a:t>
            </a:r>
            <a:r>
              <a:rPr lang="en-US" sz="1800"/>
              <a:t>(Wagner ‘97)</a:t>
            </a:r>
            <a:r>
              <a:rPr lang="en-US" sz="2400"/>
              <a:t>, GLR Parsing </a:t>
            </a:r>
            <a:r>
              <a:rPr lang="en-US" sz="1800"/>
              <a:t>(Wagner ‘97, Begel ‘04)</a:t>
            </a:r>
            <a:r>
              <a:rPr lang="en-US" sz="2400"/>
              <a:t>, Static Semantics </a:t>
            </a:r>
            <a:r>
              <a:rPr lang="en-US" sz="1800"/>
              <a:t>(Garrison ‘87, Begel, Jamison)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C, Java, Titanium, Cool, Flex, Bison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Also, languages where indentation and CRs are significant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Interactive Program Transformations </a:t>
            </a:r>
            <a:r>
              <a:rPr lang="en-US" sz="2000"/>
              <a:t>(</a:t>
            </a:r>
            <a:r>
              <a:rPr lang="en-US" sz="2000" i="1"/>
              <a:t>Boshernitsan</a:t>
            </a:r>
            <a:r>
              <a:rPr lang="en-US" sz="2000"/>
              <a:t>)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CodeLink </a:t>
            </a:r>
            <a:r>
              <a:rPr lang="en-US" sz="1800"/>
              <a:t>(Toomim </a:t>
            </a:r>
            <a:r>
              <a:rPr lang="en-US" sz="1800" i="1"/>
              <a:t>et. al.</a:t>
            </a:r>
            <a:r>
              <a:rPr lang="en-US" sz="1800"/>
              <a:t> ‘04)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  <a:endParaRPr lang="en-US" sz="2400"/>
          </a:p>
        </p:txBody>
      </p:sp>
      <p:pic>
        <p:nvPicPr>
          <p:cNvPr id="779268" name="Picture 4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400" b="1">
                <a:solidFill>
                  <a:srgbClr val="6C3600"/>
                </a:solidFill>
              </a:rPr>
              <a:t>Program Analyses for Ambiguous Inputs </a:t>
            </a:r>
            <a:endParaRPr lang="en-US" sz="3600" b="1">
              <a:solidFill>
                <a:srgbClr val="6C3600"/>
              </a:solidFill>
            </a:endParaRPr>
          </a:p>
          <a:p>
            <a:pPr marL="609600" indent="-609600">
              <a:buClr>
                <a:srgbClr val="004080"/>
              </a:buClr>
            </a:pPr>
            <a:r>
              <a:rPr lang="en-US"/>
              <a:t>SPEech EDitor Programming Environment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SPEED User Study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1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1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1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 sz="3600"/>
              <a:t>Homophones Cause Ambiguities</a:t>
            </a:r>
            <a:endParaRPr lang="en-US"/>
          </a:p>
        </p:txBody>
      </p:sp>
      <p:sp>
        <p:nvSpPr>
          <p:cNvPr id="781315" name="Rectangle 3"/>
          <p:cNvSpPr>
            <a:spLocks noChangeArrowheads="1"/>
          </p:cNvSpPr>
          <p:nvPr/>
        </p:nvSpPr>
        <p:spPr bwMode="auto">
          <a:xfrm>
            <a:off x="2590800" y="2360613"/>
            <a:ext cx="91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3933825" y="236061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4905375" y="2360613"/>
            <a:ext cx="164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equals</a:t>
            </a:r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2514600" y="2349500"/>
            <a:ext cx="4114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9" name="Group 7"/>
          <p:cNvGrpSpPr>
            <a:grpSpLocks/>
          </p:cNvGrpSpPr>
          <p:nvPr/>
        </p:nvGrpSpPr>
        <p:grpSpPr bwMode="auto">
          <a:xfrm>
            <a:off x="609600" y="4648200"/>
            <a:ext cx="8018463" cy="1752600"/>
            <a:chOff x="384" y="2928"/>
            <a:chExt cx="5051" cy="1104"/>
          </a:xfrm>
        </p:grpSpPr>
        <p:grpSp>
          <p:nvGrpSpPr>
            <p:cNvPr id="781320" name="Group 8"/>
            <p:cNvGrpSpPr>
              <a:grpSpLocks/>
            </p:cNvGrpSpPr>
            <p:nvPr/>
          </p:nvGrpSpPr>
          <p:grpSpPr bwMode="auto">
            <a:xfrm>
              <a:off x="384" y="3408"/>
              <a:ext cx="5051" cy="624"/>
              <a:chOff x="384" y="3408"/>
              <a:chExt cx="5051" cy="624"/>
            </a:xfrm>
          </p:grpSpPr>
          <p:sp>
            <p:nvSpPr>
              <p:cNvPr id="781321" name="Text Box 9"/>
              <p:cNvSpPr txBox="1">
                <a:spLocks noChangeArrowheads="1"/>
              </p:cNvSpPr>
              <p:nvPr/>
            </p:nvSpPr>
            <p:spPr bwMode="auto">
              <a:xfrm>
                <a:off x="396" y="3408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 i =</a:t>
                </a:r>
              </a:p>
            </p:txBody>
          </p:sp>
          <p:sp>
            <p:nvSpPr>
              <p:cNvPr id="781322" name="Text Box 10"/>
              <p:cNvSpPr txBox="1">
                <a:spLocks noChangeArrowheads="1"/>
              </p:cNvSpPr>
              <p:nvPr/>
            </p:nvSpPr>
            <p:spPr bwMode="auto">
              <a:xfrm>
                <a:off x="384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4 i equals</a:t>
                </a:r>
              </a:p>
            </p:txBody>
          </p:sp>
          <p:sp>
            <p:nvSpPr>
              <p:cNvPr id="78132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foreeye ==</a:t>
                </a:r>
              </a:p>
            </p:txBody>
          </p:sp>
          <p:sp>
            <p:nvSpPr>
              <p:cNvPr id="781324" name="Text Box 12"/>
              <p:cNvSpPr txBox="1">
                <a:spLocks noChangeArrowheads="1"/>
              </p:cNvSpPr>
              <p:nvPr/>
            </p:nvSpPr>
            <p:spPr bwMode="auto">
              <a:xfrm>
                <a:off x="1968" y="3744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 ayeequals</a:t>
                </a:r>
              </a:p>
            </p:txBody>
          </p:sp>
          <p:sp>
            <p:nvSpPr>
              <p:cNvPr id="781325" name="Text Box 13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6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foureyeequals</a:t>
                </a:r>
              </a:p>
            </p:txBody>
          </p:sp>
          <p:sp>
            <p:nvSpPr>
              <p:cNvPr id="781326" name="Text Box 14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foriequals</a:t>
                </a:r>
              </a:p>
            </p:txBody>
          </p:sp>
        </p:grp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804" y="2928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  <p:grpSp>
        <p:nvGrpSpPr>
          <p:cNvPr id="781328" name="Group 16"/>
          <p:cNvGrpSpPr>
            <a:grpSpLocks/>
          </p:cNvGrpSpPr>
          <p:nvPr/>
        </p:nvGrpSpPr>
        <p:grpSpPr bwMode="auto">
          <a:xfrm>
            <a:off x="2514600" y="1739900"/>
            <a:ext cx="4114800" cy="2374900"/>
            <a:chOff x="1584" y="1096"/>
            <a:chExt cx="2592" cy="1496"/>
          </a:xfrm>
        </p:grpSpPr>
        <p:sp>
          <p:nvSpPr>
            <p:cNvPr id="781329" name="Rectangle 17"/>
            <p:cNvSpPr>
              <a:spLocks noChangeArrowheads="1"/>
            </p:cNvSpPr>
            <p:nvPr/>
          </p:nvSpPr>
          <p:spPr bwMode="auto">
            <a:xfrm>
              <a:off x="1584" y="1480"/>
              <a:ext cx="148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1330" name="Group 18"/>
            <p:cNvGrpSpPr>
              <a:grpSpLocks/>
            </p:cNvGrpSpPr>
            <p:nvPr/>
          </p:nvGrpSpPr>
          <p:grpSpPr bwMode="auto">
            <a:xfrm>
              <a:off x="1584" y="1096"/>
              <a:ext cx="2592" cy="1496"/>
              <a:chOff x="1584" y="1096"/>
              <a:chExt cx="2592" cy="1496"/>
            </a:xfrm>
          </p:grpSpPr>
          <p:grpSp>
            <p:nvGrpSpPr>
              <p:cNvPr id="781331" name="Group 19"/>
              <p:cNvGrpSpPr>
                <a:grpSpLocks/>
              </p:cNvGrpSpPr>
              <p:nvPr/>
            </p:nvGrpSpPr>
            <p:grpSpPr bwMode="auto">
              <a:xfrm>
                <a:off x="1584" y="1096"/>
                <a:ext cx="2592" cy="1496"/>
                <a:chOff x="1584" y="1096"/>
                <a:chExt cx="2592" cy="1496"/>
              </a:xfrm>
            </p:grpSpPr>
            <p:sp>
              <p:nvSpPr>
                <p:cNvPr id="781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2448" y="220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84" y="1096"/>
                  <a:ext cx="864" cy="14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4" name="Rectangle 22"/>
                <p:cNvSpPr>
                  <a:spLocks noChangeArrowheads="1"/>
                </p:cNvSpPr>
                <p:nvPr/>
              </p:nvSpPr>
              <p:spPr bwMode="auto">
                <a:xfrm>
                  <a:off x="3072" y="1863"/>
                  <a:ext cx="1104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5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2" y="2205"/>
                  <a:ext cx="1104" cy="38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1336" name="Group 24"/>
              <p:cNvGrpSpPr>
                <a:grpSpLocks/>
              </p:cNvGrpSpPr>
              <p:nvPr/>
            </p:nvGrpSpPr>
            <p:grpSpPr bwMode="auto">
              <a:xfrm>
                <a:off x="1632" y="1130"/>
                <a:ext cx="2190" cy="1462"/>
                <a:chOff x="1632" y="1130"/>
                <a:chExt cx="2190" cy="1462"/>
              </a:xfrm>
            </p:grpSpPr>
            <p:sp>
              <p:nvSpPr>
                <p:cNvPr id="7813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32" y="1130"/>
                  <a:ext cx="27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4</a:t>
                  </a:r>
                </a:p>
              </p:txBody>
            </p:sp>
            <p:sp>
              <p:nvSpPr>
                <p:cNvPr id="7813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32" y="1848"/>
                  <a:ext cx="7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fore</a:t>
                  </a:r>
                </a:p>
              </p:txBody>
            </p:sp>
            <p:sp>
              <p:nvSpPr>
                <p:cNvPr id="7813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32" y="2227"/>
                  <a:ext cx="7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four</a:t>
                  </a:r>
                </a:p>
              </p:txBody>
            </p:sp>
            <p:sp>
              <p:nvSpPr>
                <p:cNvPr id="7813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78" y="1846"/>
                  <a:ext cx="57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eye</a:t>
                  </a:r>
                </a:p>
              </p:txBody>
            </p:sp>
            <p:sp>
              <p:nvSpPr>
                <p:cNvPr id="781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78" y="2227"/>
                  <a:ext cx="57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aye</a:t>
                  </a:r>
                </a:p>
              </p:txBody>
            </p:sp>
            <p:sp>
              <p:nvSpPr>
                <p:cNvPr id="78134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65" y="1851"/>
                  <a:ext cx="27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=</a:t>
                  </a:r>
                </a:p>
              </p:txBody>
            </p:sp>
            <p:sp>
              <p:nvSpPr>
                <p:cNvPr id="7813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99" y="2227"/>
                  <a:ext cx="42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==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7464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0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746505" name="Rectangle 9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746506" name="Rectangle 10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746507" name="AutoShape 11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746509" name="AutoShape 13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10" name="Rectangle 14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13" name="AutoShape 17"/>
          <p:cNvCxnSpPr>
            <a:cxnSpLocks noChangeShapeType="1"/>
            <a:stCxn id="746507" idx="2"/>
            <a:endCxn id="746508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4" name="AutoShape 18"/>
          <p:cNvCxnSpPr>
            <a:cxnSpLocks noChangeShapeType="1"/>
            <a:stCxn id="746507" idx="2"/>
            <a:endCxn id="746509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5" name="AutoShape 19"/>
          <p:cNvCxnSpPr>
            <a:cxnSpLocks noChangeShapeType="1"/>
            <a:stCxn id="746509" idx="2"/>
            <a:endCxn id="746510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6" name="AutoShape 20"/>
          <p:cNvCxnSpPr>
            <a:cxnSpLocks noChangeShapeType="1"/>
            <a:stCxn id="746509" idx="2"/>
            <a:endCxn id="746511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7" name="AutoShape 21"/>
          <p:cNvCxnSpPr>
            <a:cxnSpLocks noChangeShapeType="1"/>
            <a:stCxn id="746509" idx="2"/>
            <a:endCxn id="746512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6518" name="Group 22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46532" name="AutoShape 36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6533" name="AutoShape 37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6534" name="Group 38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46536" name="Rectangle 40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746537" name="AutoShape 41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746538" name="AutoShape 42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39" name="Rectangle 43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41" name="AutoShape 45"/>
          <p:cNvCxnSpPr>
            <a:cxnSpLocks noChangeShapeType="1"/>
            <a:stCxn id="746538" idx="2"/>
            <a:endCxn id="746537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2" name="AutoShape 46"/>
          <p:cNvCxnSpPr>
            <a:cxnSpLocks noChangeShapeType="1"/>
            <a:stCxn id="746538" idx="2"/>
            <a:endCxn id="746539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3" name="AutoShape 47"/>
          <p:cNvCxnSpPr>
            <a:cxnSpLocks noChangeShapeType="1"/>
            <a:stCxn id="746538" idx="2"/>
            <a:endCxn id="746540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4" name="AutoShape 48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746545" name="AutoShape 49"/>
          <p:cNvCxnSpPr>
            <a:cxnSpLocks noChangeShapeType="1"/>
            <a:stCxn id="746544" idx="1"/>
            <a:endCxn id="746507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6" name="AutoShape 50"/>
          <p:cNvCxnSpPr>
            <a:cxnSpLocks noChangeShapeType="1"/>
            <a:stCxn id="746544" idx="1"/>
            <a:endCxn id="746538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1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6548" name="Text Box 5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1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</a:t>
            </a:r>
            <a:endParaRPr lang="en-US"/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SPEech EDitor Programming Environment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SPEED User Study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[Begel 04]</a:t>
            </a:r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52" name="Oval 104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10 programmers read Java code out loud </a:t>
            </a:r>
            <a:r>
              <a:rPr lang="en-US" sz="1800"/>
              <a:t>(Begel ‘05)</a:t>
            </a:r>
            <a:endParaRPr lang="en-US" sz="2800"/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Graduate students in Computer Science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Five knew Java, five did not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Five were native English speakers, five were not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Five were educated in U.S.A., five were not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Read pre-written code into tape recorder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As if speaking to a sophomore-level CS undergrad who knows Java, but does not know the program</a:t>
            </a:r>
          </a:p>
          <a:p>
            <a:pPr marL="914400" lvl="1" indent="-4572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</a:pPr>
            <a:r>
              <a:rPr lang="en-US" sz="2800"/>
              <a:t>Most programmers spoke the same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1" name="Rectangle 71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2" name="Rectangle 72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93" name="Oval 73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94" name="Rectangle 74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5" name="Oval 75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6" name="Oval 76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97" name="Group 77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645198" name="Rectangle 78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99" name="Oval 79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200" name="AutoShape 80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1" name="AutoShape 81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2" name="Rectangle 82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203" name="Rectangle 83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204" name="Oval 84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205" name="Oval 85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06" name="Rectangle 86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7" name="Rectangle 87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08" name="Rectangle 88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9" name="Rectangle 89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10" name="Oval 90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1" name="Oval 91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2" name="Oval 92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13" name="Oval 93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800600"/>
          </a:xfrm>
        </p:spPr>
        <p:txBody>
          <a:bodyPr/>
          <a:lstStyle/>
          <a:p>
            <a:r>
              <a:rPr lang="en-US"/>
              <a:t>Generalization of traditional GLR algorithm</a:t>
            </a:r>
          </a:p>
          <a:p>
            <a:pPr lvl="1"/>
            <a:r>
              <a:rPr lang="en-US"/>
              <a:t>Forks on structural </a:t>
            </a:r>
            <a:r>
              <a:rPr lang="en-US" i="1"/>
              <a:t>and</a:t>
            </a:r>
            <a:r>
              <a:rPr lang="en-US"/>
              <a:t> lexical ambiguity</a:t>
            </a:r>
          </a:p>
          <a:p>
            <a:pPr lvl="1"/>
            <a:r>
              <a:rPr lang="en-US"/>
              <a:t>Preserves subtree sharing when parses have different yields</a:t>
            </a:r>
          </a:p>
          <a:p>
            <a:pPr lvl="1"/>
            <a:r>
              <a:rPr lang="en-US"/>
              <a:t>Retains efficiency when parses get out of sync</a:t>
            </a:r>
          </a:p>
          <a:p>
            <a:pPr lvl="2"/>
            <a:r>
              <a:rPr lang="en-US"/>
              <a:t>Determine parse position w.r.t. ambiguous input</a:t>
            </a:r>
          </a:p>
          <a:p>
            <a:endParaRPr lang="en-US"/>
          </a:p>
          <a:p>
            <a:r>
              <a:rPr lang="en-US"/>
              <a:t>Blender: Combined lexer and parser generator for XGLR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Genealogy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82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Johnstone, Scott</a:t>
            </a: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7219" name="AutoShape 3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1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77223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  <a:noFill/>
          <a:ln/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nimBg="1"/>
      <p:bldP spid="777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1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1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748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4822" name="AutoShape 6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7482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Many Interpretations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352800" y="4068763"/>
            <a:ext cx="2944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file(2, lowed)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352800" y="1881188"/>
            <a:ext cx="276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file(to, load)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352800" y="2428875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file(to.lode)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352800" y="2974975"/>
            <a:ext cx="280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file(to(lode))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3352800" y="3522663"/>
            <a:ext cx="2538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file(toload)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81000" y="1881188"/>
            <a:ext cx="2878138" cy="2173287"/>
            <a:chOff x="2208" y="2445"/>
            <a:chExt cx="1813" cy="1369"/>
          </a:xfrm>
        </p:grpSpPr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208" y="2779"/>
              <a:ext cx="18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2208" y="3449"/>
              <a:ext cx="1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file.to.lowed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2208" y="3114"/>
              <a:ext cx="16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2208" y="2445"/>
              <a:ext cx="1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453188" y="1881188"/>
            <a:ext cx="2538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6453188" y="2438400"/>
            <a:ext cx="226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36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does this name mean?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3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Visibility Graph </a:t>
            </a:r>
            <a:r>
              <a:rPr lang="en-US" sz="2000"/>
              <a:t>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Incrementally updated data structure for scopes, names and bindings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Designed Visibility Graph algorithms for </a:t>
            </a:r>
            <a:r>
              <a:rPr lang="en-US" sz="2400" i="1"/>
              <a:t>name propagation</a:t>
            </a:r>
            <a:r>
              <a:rPr lang="en-US" sz="2400"/>
              <a:t> and </a:t>
            </a:r>
            <a:r>
              <a:rPr lang="en-US" sz="2400" i="1"/>
              <a:t>incremental update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type checking, too</a:t>
            </a:r>
          </a:p>
          <a:p>
            <a:pPr>
              <a:lnSpc>
                <a:spcPct val="4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462200"/>
                </a:solidFill>
              </a:rPr>
              <a:t>Doesn’t </a:t>
            </a:r>
            <a:r>
              <a:rPr lang="en-US" sz="2800" i="1">
                <a:solidFill>
                  <a:srgbClr val="462200"/>
                </a:solidFill>
              </a:rPr>
              <a:t>&lt;insert favorite IDE here&gt;</a:t>
            </a:r>
            <a:r>
              <a:rPr lang="en-US" sz="2800">
                <a:solidFill>
                  <a:srgbClr val="462200"/>
                </a:solidFill>
              </a:rPr>
              <a:t>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029200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1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368550" cy="2286000"/>
            <a:chOff x="3600" y="2514"/>
            <a:chExt cx="1492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lowed)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file.to.lowed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368550" cy="2286000"/>
            <a:chOff x="3600" y="2514"/>
            <a:chExt cx="1492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lowed)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file.to.lowed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368550" cy="2286000"/>
            <a:chOff x="3600" y="2514"/>
            <a:chExt cx="1492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lowed)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1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 b="1">
                <a:solidFill>
                  <a:schemeClr val="accent2"/>
                </a:solidFill>
              </a:rPr>
              <a:t/>
            </a:r>
            <a:br>
              <a:rPr lang="en-US" sz="2700" b="1">
                <a:solidFill>
                  <a:schemeClr val="accent2"/>
                </a:solidFill>
              </a:rPr>
            </a:b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println()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 </a:t>
            </a:r>
            <a:r>
              <a:rPr lang="en-US" sz="2400"/>
              <a:t>(e.g. [Mankoff 00])</a:t>
            </a:r>
            <a:endParaRPr lang="en-US" sz="2800"/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SPEech EDitor Programming Environment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SPEED User Study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Editor</a:t>
            </a:r>
          </a:p>
        </p:txBody>
      </p:sp>
      <p:pic>
        <p:nvPicPr>
          <p:cNvPr id="879626" name="Picture 10" descr="eclipse-work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Editing Model</a:t>
            </a:r>
          </a:p>
        </p:txBody>
      </p:sp>
      <p:pic>
        <p:nvPicPr>
          <p:cNvPr id="887812" name="Picture 4" descr="work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781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7813" name="Picture 5" descr="work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4191000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7816" name="Text Box 8"/>
          <p:cNvSpPr txBox="1">
            <a:spLocks noChangeArrowheads="1"/>
          </p:cNvSpPr>
          <p:nvPr/>
        </p:nvSpPr>
        <p:spPr bwMode="auto">
          <a:xfrm>
            <a:off x="762000" y="4724400"/>
            <a:ext cx="29892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/>
              <a:t>Code Template</a:t>
            </a:r>
          </a:p>
          <a:p>
            <a:pPr algn="ctr"/>
            <a:r>
              <a:rPr lang="en-US" sz="3600"/>
              <a:t>Insertion</a:t>
            </a:r>
          </a:p>
        </p:txBody>
      </p:sp>
      <p:sp>
        <p:nvSpPr>
          <p:cNvPr id="887817" name="Text Box 9"/>
          <p:cNvSpPr txBox="1">
            <a:spLocks noChangeArrowheads="1"/>
          </p:cNvSpPr>
          <p:nvPr/>
        </p:nvSpPr>
        <p:spPr bwMode="auto">
          <a:xfrm>
            <a:off x="6724650" y="2286000"/>
            <a:ext cx="2419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/>
              <a:t>Toggle</a:t>
            </a:r>
          </a:p>
          <a:p>
            <a:pPr algn="ctr"/>
            <a:r>
              <a:rPr lang="en-US" sz="3600"/>
              <a:t>Microphone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Editing Model</a:t>
            </a:r>
          </a:p>
        </p:txBody>
      </p:sp>
      <p:pic>
        <p:nvPicPr>
          <p:cNvPr id="891907" name="Picture 3" descr="work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533400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908" name="Picture 4" descr="work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752600"/>
            <a:ext cx="4978400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850900" y="5133975"/>
            <a:ext cx="266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/>
              <a:t>Choose From</a:t>
            </a:r>
          </a:p>
          <a:p>
            <a:pPr algn="ctr"/>
            <a:r>
              <a:rPr lang="en-US" sz="3600"/>
              <a:t>Alternatives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Editing Model</a:t>
            </a:r>
          </a:p>
        </p:txBody>
      </p:sp>
      <p:pic>
        <p:nvPicPr>
          <p:cNvPr id="897027" name="Picture 3" descr="work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324600" cy="55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Speech Editing Model</a:t>
            </a:r>
          </a:p>
        </p:txBody>
      </p:sp>
      <p:pic>
        <p:nvPicPr>
          <p:cNvPr id="898051" name="Picture 3" descr="work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95375"/>
            <a:ext cx="62484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Context-Sensitive Mouse Grid</a:t>
            </a:r>
            <a:endParaRPr lang="en-US"/>
          </a:p>
        </p:txBody>
      </p:sp>
      <p:pic>
        <p:nvPicPr>
          <p:cNvPr id="881668" name="Picture 4" descr="speed-mouse-g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5353050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669" name="Picture 5" descr="speed-mouse-grid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00350"/>
            <a:ext cx="542925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I Say/Type?</a:t>
            </a:r>
          </a:p>
        </p:txBody>
      </p:sp>
      <p:pic>
        <p:nvPicPr>
          <p:cNvPr id="885764" name="Picture 4" descr="what-can-i-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2366963" cy="44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5765" name="Picture 5" descr="what-can-i-t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2259013" cy="44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Pad</a:t>
            </a:r>
          </a:p>
        </p:txBody>
      </p:sp>
      <p:pic>
        <p:nvPicPr>
          <p:cNvPr id="886788" name="Picture 4" descr="cache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2249488" cy="44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ChangeArrowheads="1"/>
          </p:cNvSpPr>
          <p:nvPr/>
        </p:nvSpPr>
        <p:spPr bwMode="auto">
          <a:xfrm>
            <a:off x="1066800" y="1295400"/>
            <a:ext cx="7315200" cy="4800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  <a:tab pos="1028700" algn="l"/>
                <a:tab pos="1376363" algn="l"/>
                <a:tab pos="2286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rgbClr val="004080"/>
                </a:solidFill>
              </a:rPr>
              <a:t>Spoken Words Can Be Hard To Write Down</a:t>
            </a:r>
          </a:p>
          <a:p>
            <a:pPr algn="ctr" eaLnBrk="1" hangingPunct="1">
              <a:spcBef>
                <a:spcPct val="20000"/>
              </a:spcBef>
            </a:pPr>
            <a:endParaRPr lang="en-US" sz="2700">
              <a:solidFill>
                <a:srgbClr val="00408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700">
                <a:solidFill>
                  <a:schemeClr val="accent2"/>
                </a:solidFill>
              </a:rPr>
              <a:t>2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> </a:t>
            </a:r>
            <a:r>
              <a:rPr lang="en-US" sz="2700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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  <a:sym typeface="Monotype Sorts" pitchFamily="1" charset="2"/>
              </a:rPr>
              <a:t> 2, two, to, too</a:t>
            </a:r>
            <a:r>
              <a:rPr lang="en-US" sz="2700" b="1">
                <a:solidFill>
                  <a:schemeClr val="accent2"/>
                </a:solidFill>
                <a:latin typeface="Courier" pitchFamily="1" charset="0"/>
              </a:rPr>
              <a:t/>
            </a:r>
            <a:br>
              <a:rPr lang="en-US" sz="2700" b="1">
                <a:solidFill>
                  <a:schemeClr val="accent2"/>
                </a:solidFill>
                <a:latin typeface="Courier" pitchFamily="1" charset="0"/>
              </a:rPr>
            </a:br>
            <a:endParaRPr lang="en-US" sz="2700" b="1">
              <a:solidFill>
                <a:schemeClr val="accent2"/>
              </a:solidFill>
              <a:latin typeface="Courier" pitchFamily="1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sz="2700" b="1">
              <a:solidFill>
                <a:schemeClr val="accent2"/>
              </a:solidFill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2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SPEech EDitor Programming Environment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SPEED User Study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Study - SPEED Usability</a:t>
            </a:r>
            <a:endParaRPr lang="en-US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  <a:tabLst>
                <a:tab pos="1314450" algn="l"/>
              </a:tabLst>
            </a:pPr>
            <a:r>
              <a:rPr lang="en-US">
                <a:solidFill>
                  <a:srgbClr val="800000"/>
                </a:solidFill>
              </a:rPr>
              <a:t>Goal:  Understand how SPEED can be used 		by expert programmers</a:t>
            </a:r>
          </a:p>
          <a:p>
            <a:pPr marL="533400" indent="-533400">
              <a:lnSpc>
                <a:spcPct val="20000"/>
              </a:lnSpc>
              <a:buFont typeface="Arial" panose="020B0604020202020204" pitchFamily="34" charset="0"/>
              <a:buNone/>
              <a:tabLst>
                <a:tab pos="1314450" algn="l"/>
              </a:tabLst>
            </a:pPr>
            <a:endParaRPr lang="en-US">
              <a:solidFill>
                <a:srgbClr val="800000"/>
              </a:solidFill>
            </a:endParaRP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  <a:tabLst>
                <a:tab pos="1314450" algn="l"/>
              </a:tabLst>
            </a:pPr>
            <a:r>
              <a:rPr lang="en-US">
                <a:solidFill>
                  <a:srgbClr val="800000"/>
                </a:solidFill>
              </a:rPr>
              <a:t>Hypothesis: SPEED is learnable and usable for standard programming tasks	</a:t>
            </a:r>
            <a:endParaRPr lang="en-US" sz="2400"/>
          </a:p>
          <a:p>
            <a:pPr marL="533400" indent="-533400">
              <a:lnSpc>
                <a:spcPct val="90000"/>
              </a:lnSpc>
              <a:buFontTx/>
              <a:buAutoNum type="arabicPeriod"/>
              <a:tabLst>
                <a:tab pos="1314450" algn="l"/>
              </a:tabLst>
            </a:pPr>
            <a:endParaRPr lang="en-US" sz="2400"/>
          </a:p>
          <a:p>
            <a:pPr marL="533400" indent="-533400">
              <a:lnSpc>
                <a:spcPct val="110000"/>
              </a:lnSpc>
              <a:buFontTx/>
              <a:buAutoNum type="arabicPeriod"/>
              <a:tabLst>
                <a:tab pos="1314450" algn="l"/>
              </a:tabLst>
            </a:pPr>
            <a:r>
              <a:rPr lang="en-US" sz="2800"/>
              <a:t>Train 5 expert Java programmers on SPEED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  <a:tabLst>
                <a:tab pos="1314450" algn="l"/>
              </a:tabLst>
            </a:pPr>
            <a:r>
              <a:rPr lang="en-US" sz="2800"/>
              <a:t>Create and modify code</a:t>
            </a:r>
          </a:p>
          <a:p>
            <a:pPr marL="914400" lvl="1" indent="-457200">
              <a:lnSpc>
                <a:spcPct val="110000"/>
              </a:lnSpc>
              <a:tabLst>
                <a:tab pos="1314450" algn="l"/>
              </a:tabLst>
            </a:pPr>
            <a:r>
              <a:rPr lang="en-US" sz="2400"/>
              <a:t>Build a Linked List data structure with associated algorithms</a:t>
            </a:r>
          </a:p>
          <a:p>
            <a:pPr marL="914400" lvl="1" indent="-457200">
              <a:lnSpc>
                <a:spcPct val="30000"/>
              </a:lnSpc>
              <a:buFontTx/>
              <a:buNone/>
              <a:tabLst>
                <a:tab pos="1314450" algn="l"/>
              </a:tabLst>
            </a:pPr>
            <a:endParaRPr lang="en-US" sz="2400"/>
          </a:p>
          <a:p>
            <a:pPr marL="533400" indent="-533400">
              <a:lnSpc>
                <a:spcPct val="110000"/>
              </a:lnSpc>
              <a:tabLst>
                <a:tab pos="1314450" algn="l"/>
              </a:tabLst>
            </a:pPr>
            <a:r>
              <a:rPr lang="en-US" sz="2800"/>
              <a:t>3 programmers used commercial speech recognizer</a:t>
            </a:r>
            <a:br>
              <a:rPr lang="en-US" sz="2800"/>
            </a:br>
            <a:r>
              <a:rPr lang="en-US" sz="2800"/>
              <a:t>2 programmers used </a:t>
            </a:r>
            <a:r>
              <a:rPr lang="en-US" sz="2800" i="1"/>
              <a:t>human </a:t>
            </a:r>
            <a:r>
              <a:rPr lang="en-US" sz="2800"/>
              <a:t>speech recognizer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US"/>
              <a:t>Number of Commands/Dictations</a:t>
            </a:r>
          </a:p>
          <a:p>
            <a:r>
              <a:rPr lang="en-US"/>
              <a:t>Features Used</a:t>
            </a:r>
          </a:p>
          <a:p>
            <a:pPr lvl="1"/>
            <a:r>
              <a:rPr lang="en-US"/>
              <a:t>Code Templates, Dictation, Navigation, Editing, Fixing Mistakes</a:t>
            </a:r>
          </a:p>
          <a:p>
            <a:r>
              <a:rPr lang="en-US"/>
              <a:t>Quantity and Kinds of Mistakes</a:t>
            </a:r>
          </a:p>
          <a:p>
            <a:pPr lvl="1"/>
            <a:r>
              <a:rPr lang="en-US"/>
              <a:t>Speech Recognition, SPEED,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Accuracy of commercial speech recognizers was horrible (25-50%). Human SR was much better (10-20%).</a:t>
            </a:r>
          </a:p>
          <a:p>
            <a:r>
              <a:rPr lang="en-US"/>
              <a:t>Recognition delay was equal for both recognizers (0.5-0.75 sec)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Commands were easy to learn and remember.</a:t>
            </a:r>
          </a:p>
          <a:p>
            <a:pPr lvl="1">
              <a:lnSpc>
                <a:spcPct val="90000"/>
              </a:lnSpc>
            </a:pPr>
            <a:r>
              <a:rPr lang="en-US"/>
              <a:t>Very few user mistakes</a:t>
            </a:r>
          </a:p>
          <a:p>
            <a:pPr>
              <a:lnSpc>
                <a:spcPct val="90000"/>
              </a:lnSpc>
            </a:pPr>
            <a:r>
              <a:rPr lang="en-US"/>
              <a:t>Most commands spoken for code templates and editing.</a:t>
            </a:r>
          </a:p>
          <a:p>
            <a:pPr lvl="1">
              <a:lnSpc>
                <a:spcPct val="90000"/>
              </a:lnSpc>
            </a:pPr>
            <a:r>
              <a:rPr lang="en-US"/>
              <a:t>GOMS analysis predicts speech will be slower until you can get a lot of text for each utterance</a:t>
            </a:r>
          </a:p>
          <a:p>
            <a:pPr>
              <a:lnSpc>
                <a:spcPct val="90000"/>
              </a:lnSpc>
            </a:pPr>
            <a:r>
              <a:rPr lang="en-US"/>
              <a:t>Speakers were apprehensive about speaking code instead of describing it via code templates.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Conclusion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 is learnable in a short amount of time</a:t>
            </a:r>
          </a:p>
          <a:p>
            <a:pPr>
              <a:lnSpc>
                <a:spcPct val="90000"/>
              </a:lnSpc>
            </a:pPr>
            <a:r>
              <a:rPr lang="en-US"/>
              <a:t>Programming-by-voice is slower than typing</a:t>
            </a:r>
          </a:p>
          <a:p>
            <a:pPr lvl="1">
              <a:lnSpc>
                <a:spcPct val="90000"/>
              </a:lnSpc>
            </a:pPr>
            <a:r>
              <a:rPr lang="en-US"/>
              <a:t>Programmers would not want to use it until they had to</a:t>
            </a:r>
          </a:p>
          <a:p>
            <a:pPr>
              <a:lnSpc>
                <a:spcPct val="90000"/>
              </a:lnSpc>
            </a:pPr>
            <a:r>
              <a:rPr lang="en-US"/>
              <a:t>Programmers believed they would be efficient enough using SPEED to remain in software engineering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SPEech EDitor Programming Environment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SPEED User Study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 study of programmers to understand and design a naturally verbalizable input for programming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An interactive editor designed for spoken interaction 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The use of syntax and semantics of programming for disambiguation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500"/>
              <a:t>Enhanced lexical, syntactic, semantic analyses for support of verbal ambiguities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Evaluation of design and tools by studying programmers using voice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Next Steps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more code templates</a:t>
            </a:r>
          </a:p>
          <a:p>
            <a:pPr lvl="1"/>
            <a:r>
              <a:rPr lang="en-US"/>
              <a:t>Enable users to write their own</a:t>
            </a:r>
          </a:p>
          <a:p>
            <a:r>
              <a:rPr lang="en-US"/>
              <a:t>Add “Jump To </a:t>
            </a:r>
            <a:r>
              <a:rPr lang="en-US" i="1"/>
              <a:t>&lt;arbitrary code here&gt;”</a:t>
            </a:r>
            <a:endParaRPr lang="en-US"/>
          </a:p>
          <a:p>
            <a:r>
              <a:rPr lang="en-US"/>
              <a:t>Find new ways to edit strings by voice</a:t>
            </a:r>
          </a:p>
          <a:p>
            <a:r>
              <a:rPr lang="en-US"/>
              <a:t>Integrate speech recognition with other IDE features</a:t>
            </a:r>
          </a:p>
          <a:p>
            <a:pPr lvl="1"/>
            <a:r>
              <a:rPr lang="en-US"/>
              <a:t>GUI, code completion, debugger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SPEED Studies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 methodology for short-term voice recognition studies</a:t>
            </a:r>
          </a:p>
          <a:p>
            <a:r>
              <a:rPr lang="en-US"/>
              <a:t>Find out why programmers felt code dictation was weird.</a:t>
            </a:r>
          </a:p>
          <a:p>
            <a:r>
              <a:rPr lang="en-US"/>
              <a:t>Evaluate more complex code editing operations by voice</a:t>
            </a:r>
          </a:p>
          <a:p>
            <a:r>
              <a:rPr lang="en-US"/>
              <a:t>Evaluate context-sensitive mouse grid usability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16483</TotalTime>
  <Words>4830</Words>
  <Application>Microsoft Office PowerPoint</Application>
  <PresentationFormat>On-screen Show (4:3)</PresentationFormat>
  <Paragraphs>1982</Paragraphs>
  <Slides>101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1" baseType="lpstr">
      <vt:lpstr>Times</vt:lpstr>
      <vt:lpstr>Verdana</vt:lpstr>
      <vt:lpstr>Courier New</vt:lpstr>
      <vt:lpstr>Zapf Dingbats</vt:lpstr>
      <vt:lpstr>Arial</vt:lpstr>
      <vt:lpstr>Monotype Sorts</vt:lpstr>
      <vt:lpstr>Wingdings</vt:lpstr>
      <vt:lpstr>Courier</vt:lpstr>
      <vt:lpstr>Garamond</vt:lpstr>
      <vt:lpstr>Blank Presentation</vt:lpstr>
      <vt:lpstr>Spoken Language Support for Software Development</vt:lpstr>
      <vt:lpstr>Motivation</vt:lpstr>
      <vt:lpstr>Programming by Voice</vt:lpstr>
      <vt:lpstr>Challenges</vt:lpstr>
      <vt:lpstr>Talk Outline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Design Tradeoffs</vt:lpstr>
      <vt:lpstr>Programming by Voice Related Work</vt:lpstr>
      <vt:lpstr>A More Natural Way to Code</vt:lpstr>
      <vt:lpstr>A More Natural Way to Code</vt:lpstr>
      <vt:lpstr>A More Natural Way to Code</vt:lpstr>
      <vt:lpstr>A More Natural Way to Code</vt:lpstr>
      <vt:lpstr>Too Many Ambiguities</vt:lpstr>
      <vt:lpstr>Sometimes It’s Non-Obvious</vt:lpstr>
      <vt:lpstr>Spoken Java</vt:lpstr>
      <vt:lpstr>SPEED: Speech Editor</vt:lpstr>
      <vt:lpstr>Harmonia Analysis Framework</vt:lpstr>
      <vt:lpstr>Talk Outline</vt:lpstr>
      <vt:lpstr>Traditional Compiler Analyses</vt:lpstr>
      <vt:lpstr>Ambiguity-Aware Analyses</vt:lpstr>
      <vt:lpstr>Scan Input Stream</vt:lpstr>
      <vt:lpstr>Homophones Cause Ambiguities</vt:lpstr>
      <vt:lpstr>Ambiguity-Aware Analyses</vt:lpstr>
      <vt:lpstr>XGLR Parsing [Begel 04]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Summary</vt:lpstr>
      <vt:lpstr>GLR Parsing Genealogy</vt:lpstr>
      <vt:lpstr>Ambiguity-Aware Analyses</vt:lpstr>
      <vt:lpstr>Disambiguation Example</vt:lpstr>
      <vt:lpstr>Many Interpretations</vt:lpstr>
      <vt:lpstr>Incremental Semantics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SPEED Editor</vt:lpstr>
      <vt:lpstr>Speech Editing Model</vt:lpstr>
      <vt:lpstr>Speech Editing Model</vt:lpstr>
      <vt:lpstr>Speech Editing Model</vt:lpstr>
      <vt:lpstr>Speech Editing Model</vt:lpstr>
      <vt:lpstr>Context-Sensitive Mouse Grid</vt:lpstr>
      <vt:lpstr>What Can I Say/Type?</vt:lpstr>
      <vt:lpstr>Cache Pad</vt:lpstr>
      <vt:lpstr>Talk Outline</vt:lpstr>
      <vt:lpstr>Study - SPEED Usability</vt:lpstr>
      <vt:lpstr>Metrics</vt:lpstr>
      <vt:lpstr>Results</vt:lpstr>
      <vt:lpstr>Results</vt:lpstr>
      <vt:lpstr>Study Conclusion</vt:lpstr>
      <vt:lpstr>Talk Outline</vt:lpstr>
      <vt:lpstr>Contributions</vt:lpstr>
      <vt:lpstr>SPEED Next Steps</vt:lpstr>
      <vt:lpstr>Further SPEED Studies</vt:lpstr>
      <vt:lpstr>Future of Programming by Voice</vt:lpstr>
      <vt:lpstr>Any 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110</cp:revision>
  <cp:lastPrinted>2005-03-08T21:07:36Z</cp:lastPrinted>
  <dcterms:created xsi:type="dcterms:W3CDTF">2005-02-10T06:20:30Z</dcterms:created>
  <dcterms:modified xsi:type="dcterms:W3CDTF">2012-08-12T02:39:46Z</dcterms:modified>
</cp:coreProperties>
</file>