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5"/>
  </p:notesMasterIdLst>
  <p:handoutMasterIdLst>
    <p:handoutMasterId r:id="rId16"/>
  </p:handoutMasterIdLst>
  <p:sldIdLst>
    <p:sldId id="404" r:id="rId5"/>
    <p:sldId id="407" r:id="rId6"/>
    <p:sldId id="406" r:id="rId7"/>
    <p:sldId id="408" r:id="rId8"/>
    <p:sldId id="405" r:id="rId9"/>
    <p:sldId id="409" r:id="rId10"/>
    <p:sldId id="410" r:id="rId11"/>
    <p:sldId id="411" r:id="rId12"/>
    <p:sldId id="412" r:id="rId13"/>
    <p:sldId id="413" r:id="rId14"/>
  </p:sldIdLst>
  <p:sldSz cx="9144000" cy="6858000" type="screen4x3"/>
  <p:notesSz cx="6858000" cy="9144000"/>
  <p:defaultTextStyle>
    <a:defPPr>
      <a:defRPr lang="en-US"/>
    </a:defPPr>
    <a:lvl1pPr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1pPr>
    <a:lvl2pPr marL="457127"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2pPr>
    <a:lvl3pPr marL="914253"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3pPr>
    <a:lvl4pPr marL="1371380"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4pPr>
    <a:lvl5pPr marL="1828508" algn="l" rtl="0" fontAlgn="base">
      <a:spcBef>
        <a:spcPct val="0"/>
      </a:spcBef>
      <a:spcAft>
        <a:spcPct val="0"/>
      </a:spcAft>
      <a:defRPr sz="2400" b="1" kern="1200">
        <a:solidFill>
          <a:schemeClr val="tx1"/>
        </a:solidFill>
        <a:effectLst>
          <a:outerShdw blurRad="38100" dist="38100" dir="2700000" algn="tl">
            <a:srgbClr val="000000">
              <a:alpha val="43137"/>
            </a:srgbClr>
          </a:outerShdw>
        </a:effectLst>
        <a:latin typeface="Arial" charset="0"/>
        <a:ea typeface="+mn-ea"/>
        <a:cs typeface="+mn-cs"/>
      </a:defRPr>
    </a:lvl5pPr>
    <a:lvl6pPr marL="2285635" algn="l" defTabSz="914253"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6pPr>
    <a:lvl7pPr marL="2742760" algn="l" defTabSz="914253"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7pPr>
    <a:lvl8pPr marL="3199888" algn="l" defTabSz="914253"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8pPr>
    <a:lvl9pPr marL="3657015" algn="l" defTabSz="914253" rtl="0" eaLnBrk="1" latinLnBrk="0" hangingPunct="1">
      <a:defRPr sz="2400" b="1" kern="1200">
        <a:solidFill>
          <a:schemeClr val="tx1"/>
        </a:solidFill>
        <a:effectLst>
          <a:outerShdw blurRad="38100" dist="38100" dir="2700000" algn="tl">
            <a:srgbClr val="000000">
              <a:alpha val="43137"/>
            </a:srgbClr>
          </a:outerShdw>
        </a:effectLst>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15" autoAdjust="0"/>
    <p:restoredTop sz="79552" autoAdjust="0"/>
  </p:normalViewPr>
  <p:slideViewPr>
    <p:cSldViewPr snapToGrid="0">
      <p:cViewPr varScale="1">
        <p:scale>
          <a:sx n="66" d="100"/>
          <a:sy n="66" d="100"/>
        </p:scale>
        <p:origin x="-1410" y="-96"/>
      </p:cViewPr>
      <p:guideLst>
        <p:guide orient="horz" pos="2160"/>
        <p:guide orient="horz" pos="146"/>
        <p:guide orient="horz" pos="1200"/>
        <p:guide orient="horz" pos="894"/>
        <p:guide orient="horz" pos="1488"/>
        <p:guide pos="2880"/>
        <p:guide pos="2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488"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454C2D-ABF5-4914-8F3F-B0D7E7F296BF}" type="doc">
      <dgm:prSet loTypeId="urn:microsoft.com/office/officeart/2005/8/layout/venn1" loCatId="relationship" qsTypeId="urn:microsoft.com/office/officeart/2005/8/quickstyle/3d2" qsCatId="3D" csTypeId="urn:microsoft.com/office/officeart/2005/8/colors/colorful5" csCatId="colorful" phldr="1"/>
      <dgm:spPr/>
    </dgm:pt>
    <dgm:pt modelId="{1D268A58-BDF6-4D02-B6DE-2448A33EDC85}">
      <dgm:prSet phldrT="[Text]" custT="1"/>
      <dgm:spPr/>
      <dgm:t>
        <a:bodyPr/>
        <a:lstStyle/>
        <a:p>
          <a:r>
            <a:rPr lang="en-US" sz="2000" dirty="0" smtClean="0"/>
            <a:t>Communication</a:t>
          </a:r>
          <a:endParaRPr lang="en-US" sz="1600" dirty="0"/>
        </a:p>
      </dgm:t>
    </dgm:pt>
    <dgm:pt modelId="{54140E44-EDB6-452B-9133-2F566DDBD12B}" type="parTrans" cxnId="{03D60CAB-7CCB-4485-83B6-19C3384FEAE0}">
      <dgm:prSet/>
      <dgm:spPr/>
      <dgm:t>
        <a:bodyPr/>
        <a:lstStyle/>
        <a:p>
          <a:endParaRPr lang="en-US"/>
        </a:p>
      </dgm:t>
    </dgm:pt>
    <dgm:pt modelId="{BE2EAEBF-563A-4A0F-9838-C6FE404C2ECF}" type="sibTrans" cxnId="{03D60CAB-7CCB-4485-83B6-19C3384FEAE0}">
      <dgm:prSet/>
      <dgm:spPr/>
      <dgm:t>
        <a:bodyPr/>
        <a:lstStyle/>
        <a:p>
          <a:endParaRPr lang="en-US"/>
        </a:p>
      </dgm:t>
    </dgm:pt>
    <dgm:pt modelId="{319ABBB5-737E-4221-B466-B0EDD124E971}">
      <dgm:prSet phldrT="[Text]" custT="1"/>
      <dgm:spPr/>
      <dgm:t>
        <a:bodyPr/>
        <a:lstStyle/>
        <a:p>
          <a:r>
            <a:rPr lang="en-US" sz="2000" dirty="0" smtClean="0"/>
            <a:t>Capacity</a:t>
          </a:r>
          <a:endParaRPr lang="en-US" sz="2100" dirty="0"/>
        </a:p>
      </dgm:t>
    </dgm:pt>
    <dgm:pt modelId="{8438EAD6-4842-4866-B547-927060B35303}" type="parTrans" cxnId="{6FC918E6-9199-460F-B259-A044BC6EDBC5}">
      <dgm:prSet/>
      <dgm:spPr/>
      <dgm:t>
        <a:bodyPr/>
        <a:lstStyle/>
        <a:p>
          <a:endParaRPr lang="en-US"/>
        </a:p>
      </dgm:t>
    </dgm:pt>
    <dgm:pt modelId="{15DAE6A2-2E0B-46EA-AEF9-C625254F94C1}" type="sibTrans" cxnId="{6FC918E6-9199-460F-B259-A044BC6EDBC5}">
      <dgm:prSet/>
      <dgm:spPr/>
      <dgm:t>
        <a:bodyPr/>
        <a:lstStyle/>
        <a:p>
          <a:endParaRPr lang="en-US"/>
        </a:p>
      </dgm:t>
    </dgm:pt>
    <dgm:pt modelId="{D988EAD7-8D16-432F-B39F-9E13241CD186}">
      <dgm:prSet phldrT="[Text]" custT="1"/>
      <dgm:spPr/>
      <dgm:t>
        <a:bodyPr/>
        <a:lstStyle/>
        <a:p>
          <a:r>
            <a:rPr lang="en-US" sz="2400" dirty="0" smtClean="0"/>
            <a:t>Cooperation</a:t>
          </a:r>
          <a:endParaRPr lang="en-US" sz="3000" dirty="0"/>
        </a:p>
      </dgm:t>
    </dgm:pt>
    <dgm:pt modelId="{389069F2-DA3E-45BB-9660-109423960408}" type="parTrans" cxnId="{F2701324-4D3B-40D5-8B93-109EB9B22176}">
      <dgm:prSet/>
      <dgm:spPr/>
      <dgm:t>
        <a:bodyPr/>
        <a:lstStyle/>
        <a:p>
          <a:endParaRPr lang="en-US"/>
        </a:p>
      </dgm:t>
    </dgm:pt>
    <dgm:pt modelId="{CB987136-E2DE-4C22-B23B-A9E36CFEBDDF}" type="sibTrans" cxnId="{F2701324-4D3B-40D5-8B93-109EB9B22176}">
      <dgm:prSet/>
      <dgm:spPr/>
      <dgm:t>
        <a:bodyPr/>
        <a:lstStyle/>
        <a:p>
          <a:endParaRPr lang="en-US"/>
        </a:p>
      </dgm:t>
    </dgm:pt>
    <dgm:pt modelId="{53B2CA7B-8F60-48FD-9247-CED7EE98D614}">
      <dgm:prSet phldrT="[Text]" custT="1"/>
      <dgm:spPr/>
      <dgm:t>
        <a:bodyPr/>
        <a:lstStyle/>
        <a:p>
          <a:r>
            <a:rPr lang="en-US" sz="1600" dirty="0" smtClean="0"/>
            <a:t>Distribution</a:t>
          </a:r>
          <a:endParaRPr lang="en-US" sz="1600" dirty="0"/>
        </a:p>
      </dgm:t>
    </dgm:pt>
    <dgm:pt modelId="{D3A73808-B391-4C99-8134-DF7CFDC64D0D}" type="parTrans" cxnId="{C262B65E-87CA-4C93-90D9-5B1B80AE2BDA}">
      <dgm:prSet/>
      <dgm:spPr/>
      <dgm:t>
        <a:bodyPr/>
        <a:lstStyle/>
        <a:p>
          <a:endParaRPr lang="en-US"/>
        </a:p>
      </dgm:t>
    </dgm:pt>
    <dgm:pt modelId="{B58A7958-D57D-473C-BD5A-CE1CA976C3F0}" type="sibTrans" cxnId="{C262B65E-87CA-4C93-90D9-5B1B80AE2BDA}">
      <dgm:prSet/>
      <dgm:spPr/>
      <dgm:t>
        <a:bodyPr/>
        <a:lstStyle/>
        <a:p>
          <a:endParaRPr lang="en-US"/>
        </a:p>
      </dgm:t>
    </dgm:pt>
    <dgm:pt modelId="{A097B953-75C5-48FF-9842-ACBDFE00D761}" type="pres">
      <dgm:prSet presAssocID="{86454C2D-ABF5-4914-8F3F-B0D7E7F296BF}" presName="compositeShape" presStyleCnt="0">
        <dgm:presLayoutVars>
          <dgm:chMax val="7"/>
          <dgm:dir/>
          <dgm:resizeHandles val="exact"/>
        </dgm:presLayoutVars>
      </dgm:prSet>
      <dgm:spPr/>
    </dgm:pt>
    <dgm:pt modelId="{6631CA9E-B4A6-40CC-8A7A-9CB197ECE5F7}" type="pres">
      <dgm:prSet presAssocID="{1D268A58-BDF6-4D02-B6DE-2448A33EDC85}" presName="circ1" presStyleLbl="vennNode1" presStyleIdx="0" presStyleCnt="4"/>
      <dgm:spPr/>
      <dgm:t>
        <a:bodyPr/>
        <a:lstStyle/>
        <a:p>
          <a:endParaRPr lang="en-US"/>
        </a:p>
      </dgm:t>
    </dgm:pt>
    <dgm:pt modelId="{3F2292C8-E03D-4148-B0D9-9B04423E26FC}" type="pres">
      <dgm:prSet presAssocID="{1D268A58-BDF6-4D02-B6DE-2448A33EDC85}" presName="circ1Tx" presStyleLbl="revTx" presStyleIdx="0" presStyleCnt="0">
        <dgm:presLayoutVars>
          <dgm:chMax val="0"/>
          <dgm:chPref val="0"/>
          <dgm:bulletEnabled val="1"/>
        </dgm:presLayoutVars>
      </dgm:prSet>
      <dgm:spPr/>
      <dgm:t>
        <a:bodyPr/>
        <a:lstStyle/>
        <a:p>
          <a:endParaRPr lang="en-US"/>
        </a:p>
      </dgm:t>
    </dgm:pt>
    <dgm:pt modelId="{85DF3B10-953D-4147-806A-021F31E46088}" type="pres">
      <dgm:prSet presAssocID="{319ABBB5-737E-4221-B466-B0EDD124E971}" presName="circ2" presStyleLbl="vennNode1" presStyleIdx="1" presStyleCnt="4"/>
      <dgm:spPr/>
      <dgm:t>
        <a:bodyPr/>
        <a:lstStyle/>
        <a:p>
          <a:endParaRPr lang="en-US"/>
        </a:p>
      </dgm:t>
    </dgm:pt>
    <dgm:pt modelId="{A8C033FC-EE0F-47AC-AE0C-CC47FD43DF30}" type="pres">
      <dgm:prSet presAssocID="{319ABBB5-737E-4221-B466-B0EDD124E971}" presName="circ2Tx" presStyleLbl="revTx" presStyleIdx="0" presStyleCnt="0">
        <dgm:presLayoutVars>
          <dgm:chMax val="0"/>
          <dgm:chPref val="0"/>
          <dgm:bulletEnabled val="1"/>
        </dgm:presLayoutVars>
      </dgm:prSet>
      <dgm:spPr/>
      <dgm:t>
        <a:bodyPr/>
        <a:lstStyle/>
        <a:p>
          <a:endParaRPr lang="en-US"/>
        </a:p>
      </dgm:t>
    </dgm:pt>
    <dgm:pt modelId="{FEB451C5-5A61-48E6-9765-0826468FF95D}" type="pres">
      <dgm:prSet presAssocID="{D988EAD7-8D16-432F-B39F-9E13241CD186}" presName="circ3" presStyleLbl="vennNode1" presStyleIdx="2" presStyleCnt="4"/>
      <dgm:spPr/>
      <dgm:t>
        <a:bodyPr/>
        <a:lstStyle/>
        <a:p>
          <a:endParaRPr lang="en-US"/>
        </a:p>
      </dgm:t>
    </dgm:pt>
    <dgm:pt modelId="{C68DA46D-6A09-4DB3-943E-D52E2D257C28}" type="pres">
      <dgm:prSet presAssocID="{D988EAD7-8D16-432F-B39F-9E13241CD186}" presName="circ3Tx" presStyleLbl="revTx" presStyleIdx="0" presStyleCnt="0">
        <dgm:presLayoutVars>
          <dgm:chMax val="0"/>
          <dgm:chPref val="0"/>
          <dgm:bulletEnabled val="1"/>
        </dgm:presLayoutVars>
      </dgm:prSet>
      <dgm:spPr/>
      <dgm:t>
        <a:bodyPr/>
        <a:lstStyle/>
        <a:p>
          <a:endParaRPr lang="en-US"/>
        </a:p>
      </dgm:t>
    </dgm:pt>
    <dgm:pt modelId="{38666881-3419-455D-96B6-DCDD95907B8E}" type="pres">
      <dgm:prSet presAssocID="{53B2CA7B-8F60-48FD-9247-CED7EE98D614}" presName="circ4" presStyleLbl="vennNode1" presStyleIdx="3" presStyleCnt="4"/>
      <dgm:spPr/>
      <dgm:t>
        <a:bodyPr/>
        <a:lstStyle/>
        <a:p>
          <a:endParaRPr lang="en-US"/>
        </a:p>
      </dgm:t>
    </dgm:pt>
    <dgm:pt modelId="{74C2D081-607A-4A6C-B026-173D7EB87A30}" type="pres">
      <dgm:prSet presAssocID="{53B2CA7B-8F60-48FD-9247-CED7EE98D614}" presName="circ4Tx" presStyleLbl="revTx" presStyleIdx="0" presStyleCnt="0">
        <dgm:presLayoutVars>
          <dgm:chMax val="0"/>
          <dgm:chPref val="0"/>
          <dgm:bulletEnabled val="1"/>
        </dgm:presLayoutVars>
      </dgm:prSet>
      <dgm:spPr/>
      <dgm:t>
        <a:bodyPr/>
        <a:lstStyle/>
        <a:p>
          <a:endParaRPr lang="en-US"/>
        </a:p>
      </dgm:t>
    </dgm:pt>
  </dgm:ptLst>
  <dgm:cxnLst>
    <dgm:cxn modelId="{6FC918E6-9199-460F-B259-A044BC6EDBC5}" srcId="{86454C2D-ABF5-4914-8F3F-B0D7E7F296BF}" destId="{319ABBB5-737E-4221-B466-B0EDD124E971}" srcOrd="1" destOrd="0" parTransId="{8438EAD6-4842-4866-B547-927060B35303}" sibTransId="{15DAE6A2-2E0B-46EA-AEF9-C625254F94C1}"/>
    <dgm:cxn modelId="{00529F91-0793-4AC5-8690-73F9FA1C4524}" type="presOf" srcId="{319ABBB5-737E-4221-B466-B0EDD124E971}" destId="{A8C033FC-EE0F-47AC-AE0C-CC47FD43DF30}" srcOrd="0" destOrd="0" presId="urn:microsoft.com/office/officeart/2005/8/layout/venn1"/>
    <dgm:cxn modelId="{08C6160A-3376-48DC-BDFF-321E9B29D6A4}" type="presOf" srcId="{1D268A58-BDF6-4D02-B6DE-2448A33EDC85}" destId="{3F2292C8-E03D-4148-B0D9-9B04423E26FC}" srcOrd="0" destOrd="0" presId="urn:microsoft.com/office/officeart/2005/8/layout/venn1"/>
    <dgm:cxn modelId="{25EFD2FB-D7D5-40D3-8943-41A11171479D}" type="presOf" srcId="{D988EAD7-8D16-432F-B39F-9E13241CD186}" destId="{C68DA46D-6A09-4DB3-943E-D52E2D257C28}" srcOrd="1" destOrd="0" presId="urn:microsoft.com/office/officeart/2005/8/layout/venn1"/>
    <dgm:cxn modelId="{03D60CAB-7CCB-4485-83B6-19C3384FEAE0}" srcId="{86454C2D-ABF5-4914-8F3F-B0D7E7F296BF}" destId="{1D268A58-BDF6-4D02-B6DE-2448A33EDC85}" srcOrd="0" destOrd="0" parTransId="{54140E44-EDB6-452B-9133-2F566DDBD12B}" sibTransId="{BE2EAEBF-563A-4A0F-9838-C6FE404C2ECF}"/>
    <dgm:cxn modelId="{C7B0E447-C217-447D-9435-780B2EA082A6}" type="presOf" srcId="{53B2CA7B-8F60-48FD-9247-CED7EE98D614}" destId="{38666881-3419-455D-96B6-DCDD95907B8E}" srcOrd="0" destOrd="0" presId="urn:microsoft.com/office/officeart/2005/8/layout/venn1"/>
    <dgm:cxn modelId="{D37ADEA5-AC09-4F32-A065-C7C203B25E48}" type="presOf" srcId="{D988EAD7-8D16-432F-B39F-9E13241CD186}" destId="{FEB451C5-5A61-48E6-9765-0826468FF95D}" srcOrd="0" destOrd="0" presId="urn:microsoft.com/office/officeart/2005/8/layout/venn1"/>
    <dgm:cxn modelId="{D0809517-F51E-488C-B8A4-04FD796A479B}" type="presOf" srcId="{86454C2D-ABF5-4914-8F3F-B0D7E7F296BF}" destId="{A097B953-75C5-48FF-9842-ACBDFE00D761}" srcOrd="0" destOrd="0" presId="urn:microsoft.com/office/officeart/2005/8/layout/venn1"/>
    <dgm:cxn modelId="{B8D2AA4E-D99A-4D43-8752-C57ABDD66710}" type="presOf" srcId="{319ABBB5-737E-4221-B466-B0EDD124E971}" destId="{85DF3B10-953D-4147-806A-021F31E46088}" srcOrd="1" destOrd="0" presId="urn:microsoft.com/office/officeart/2005/8/layout/venn1"/>
    <dgm:cxn modelId="{77724C98-2356-4AFB-AC39-C159B0D4B5C6}" type="presOf" srcId="{1D268A58-BDF6-4D02-B6DE-2448A33EDC85}" destId="{6631CA9E-B4A6-40CC-8A7A-9CB197ECE5F7}" srcOrd="1" destOrd="0" presId="urn:microsoft.com/office/officeart/2005/8/layout/venn1"/>
    <dgm:cxn modelId="{C262B65E-87CA-4C93-90D9-5B1B80AE2BDA}" srcId="{86454C2D-ABF5-4914-8F3F-B0D7E7F296BF}" destId="{53B2CA7B-8F60-48FD-9247-CED7EE98D614}" srcOrd="3" destOrd="0" parTransId="{D3A73808-B391-4C99-8134-DF7CFDC64D0D}" sibTransId="{B58A7958-D57D-473C-BD5A-CE1CA976C3F0}"/>
    <dgm:cxn modelId="{1AB2D641-1634-4B9D-972D-FEEC88819EDC}" type="presOf" srcId="{53B2CA7B-8F60-48FD-9247-CED7EE98D614}" destId="{74C2D081-607A-4A6C-B026-173D7EB87A30}" srcOrd="1" destOrd="0" presId="urn:microsoft.com/office/officeart/2005/8/layout/venn1"/>
    <dgm:cxn modelId="{F2701324-4D3B-40D5-8B93-109EB9B22176}" srcId="{86454C2D-ABF5-4914-8F3F-B0D7E7F296BF}" destId="{D988EAD7-8D16-432F-B39F-9E13241CD186}" srcOrd="2" destOrd="0" parTransId="{389069F2-DA3E-45BB-9660-109423960408}" sibTransId="{CB987136-E2DE-4C22-B23B-A9E36CFEBDDF}"/>
    <dgm:cxn modelId="{D262FD1A-7664-41D7-9E90-733FEDA0C2D5}" type="presParOf" srcId="{A097B953-75C5-48FF-9842-ACBDFE00D761}" destId="{6631CA9E-B4A6-40CC-8A7A-9CB197ECE5F7}" srcOrd="0" destOrd="0" presId="urn:microsoft.com/office/officeart/2005/8/layout/venn1"/>
    <dgm:cxn modelId="{95B8FE70-2040-4B5D-B895-92D3491EA1F8}" type="presParOf" srcId="{A097B953-75C5-48FF-9842-ACBDFE00D761}" destId="{3F2292C8-E03D-4148-B0D9-9B04423E26FC}" srcOrd="1" destOrd="0" presId="urn:microsoft.com/office/officeart/2005/8/layout/venn1"/>
    <dgm:cxn modelId="{E219ACF6-D13D-424E-9E7C-E02AA3F576AA}" type="presParOf" srcId="{A097B953-75C5-48FF-9842-ACBDFE00D761}" destId="{85DF3B10-953D-4147-806A-021F31E46088}" srcOrd="2" destOrd="0" presId="urn:microsoft.com/office/officeart/2005/8/layout/venn1"/>
    <dgm:cxn modelId="{98D4202C-AE4D-49B7-9A70-24C998AFEEAD}" type="presParOf" srcId="{A097B953-75C5-48FF-9842-ACBDFE00D761}" destId="{A8C033FC-EE0F-47AC-AE0C-CC47FD43DF30}" srcOrd="3" destOrd="0" presId="urn:microsoft.com/office/officeart/2005/8/layout/venn1"/>
    <dgm:cxn modelId="{D74346E6-7DF2-4895-95EB-A9D12022370E}" type="presParOf" srcId="{A097B953-75C5-48FF-9842-ACBDFE00D761}" destId="{FEB451C5-5A61-48E6-9765-0826468FF95D}" srcOrd="4" destOrd="0" presId="urn:microsoft.com/office/officeart/2005/8/layout/venn1"/>
    <dgm:cxn modelId="{44A59161-EFC0-4B20-9DBB-5E235B1D836E}" type="presParOf" srcId="{A097B953-75C5-48FF-9842-ACBDFE00D761}" destId="{C68DA46D-6A09-4DB3-943E-D52E2D257C28}" srcOrd="5" destOrd="0" presId="urn:microsoft.com/office/officeart/2005/8/layout/venn1"/>
    <dgm:cxn modelId="{9B190549-9908-41F5-B17B-B09417D286F7}" type="presParOf" srcId="{A097B953-75C5-48FF-9842-ACBDFE00D761}" destId="{38666881-3419-455D-96B6-DCDD95907B8E}" srcOrd="6" destOrd="0" presId="urn:microsoft.com/office/officeart/2005/8/layout/venn1"/>
    <dgm:cxn modelId="{E1B00622-4C6F-40EC-8654-CD02B9A9A90B}" type="presParOf" srcId="{A097B953-75C5-48FF-9842-ACBDFE00D761}" destId="{74C2D081-607A-4A6C-B026-173D7EB87A30}" srcOrd="7" destOrd="0" presId="urn:microsoft.com/office/officeart/2005/8/layout/venn1"/>
  </dgm:cxnLst>
  <dgm:bg/>
  <dgm:whole/>
</dgm:dataModel>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defRPr>
            </a:lvl1pPr>
          </a:lstStyle>
          <a:p>
            <a:endParaRPr lang="en-US"/>
          </a:p>
        </p:txBody>
      </p:sp>
      <p:sp>
        <p:nvSpPr>
          <p:cNvPr id="1945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defRPr>
            </a:lvl1pPr>
          </a:lstStyle>
          <a:p>
            <a:fld id="{70EFED55-86C7-43AB-93CE-6544A299BB2A}" type="datetime8">
              <a:rPr lang="en-US"/>
              <a:pPr/>
              <a:t>5/12/2008 11:35 AM</a:t>
            </a:fld>
            <a:endParaRPr lang="en-US"/>
          </a:p>
        </p:txBody>
      </p:sp>
      <p:sp>
        <p:nvSpPr>
          <p:cNvPr id="19461" name="Rectangle 5"/>
          <p:cNvSpPr>
            <a:spLocks noGrp="1" noChangeArrowheads="1"/>
          </p:cNvSpPr>
          <p:nvPr>
            <p:ph type="sldNum" sz="quarter" idx="3"/>
          </p:nvPr>
        </p:nvSpPr>
        <p:spPr bwMode="auto">
          <a:xfrm>
            <a:off x="6246813" y="8686800"/>
            <a:ext cx="611187"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defRPr>
            </a:lvl1pPr>
          </a:lstStyle>
          <a:p>
            <a:fld id="{519DBD19-2B03-4DFA-9DE8-31874B877959}" type="slidenum">
              <a:rPr lang="en-US"/>
              <a:pPr/>
              <a:t>‹#›</a:t>
            </a:fld>
            <a:endParaRPr lang="en-US"/>
          </a:p>
        </p:txBody>
      </p:sp>
      <p:sp>
        <p:nvSpPr>
          <p:cNvPr id="19462" name="Rectangle 6"/>
          <p:cNvSpPr>
            <a:spLocks noGrp="1" noChangeArrowheads="1"/>
          </p:cNvSpPr>
          <p:nvPr>
            <p:ph type="ftr" sz="quarter" idx="2"/>
          </p:nvPr>
        </p:nvSpPr>
        <p:spPr bwMode="auto">
          <a:xfrm>
            <a:off x="0" y="8686800"/>
            <a:ext cx="61849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800" b="0">
                <a:effectLst/>
              </a:defRPr>
            </a:lvl1pPr>
          </a:lstStyle>
          <a:p>
            <a:r>
              <a:rPr lang="en-US"/>
              <a:t>© 2006 Microsoft Corporation. All rights reserved.</a:t>
            </a:r>
          </a:p>
          <a:p>
            <a:r>
              <a:rPr lang="en-US"/>
              <a:t>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Times New Roman" pitchFamily="18" charset="0"/>
              </a:defRPr>
            </a:lvl1pPr>
          </a:lstStyle>
          <a:p>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Times New Roman" pitchFamily="18" charset="0"/>
              </a:defRPr>
            </a:lvl1pPr>
          </a:lstStyle>
          <a:p>
            <a:fld id="{AEEE6874-95BC-42F4-9D04-43F034CE8BF2}" type="datetime8">
              <a:rPr lang="en-US"/>
              <a:pPr/>
              <a:t>5/12/2008 11:35 AM</a:t>
            </a:fld>
            <a:endParaRPr lang="en-US"/>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9703" name="Rectangle 7"/>
          <p:cNvSpPr>
            <a:spLocks noGrp="1" noChangeArrowheads="1"/>
          </p:cNvSpPr>
          <p:nvPr>
            <p:ph type="sldNum" sz="quarter" idx="5"/>
          </p:nvPr>
        </p:nvSpPr>
        <p:spPr bwMode="auto">
          <a:xfrm>
            <a:off x="5762625" y="8685213"/>
            <a:ext cx="10937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Times New Roman" pitchFamily="18" charset="0"/>
              </a:defRPr>
            </a:lvl1pPr>
          </a:lstStyle>
          <a:p>
            <a:fld id="{863A48D2-0661-43B6-A9E3-9E7B3F204289}" type="slidenum">
              <a:rPr lang="en-US"/>
              <a:pPr/>
              <a:t>‹#›</a:t>
            </a:fld>
            <a:endParaRPr lang="en-US"/>
          </a:p>
        </p:txBody>
      </p:sp>
      <p:sp>
        <p:nvSpPr>
          <p:cNvPr id="29704" name="Rectangle 8"/>
          <p:cNvSpPr>
            <a:spLocks noChangeArrowheads="1"/>
          </p:cNvSpPr>
          <p:nvPr/>
        </p:nvSpPr>
        <p:spPr bwMode="auto">
          <a:xfrm>
            <a:off x="0" y="8686800"/>
            <a:ext cx="6184900" cy="457200"/>
          </a:xfrm>
          <a:prstGeom prst="rect">
            <a:avLst/>
          </a:prstGeom>
          <a:noFill/>
          <a:ln w="9525">
            <a:noFill/>
            <a:miter lim="800000"/>
            <a:headEnd/>
            <a:tailEnd/>
          </a:ln>
          <a:effectLst/>
        </p:spPr>
        <p:txBody>
          <a:bodyPr anchor="b"/>
          <a:lstStyle/>
          <a:p>
            <a:r>
              <a:rPr lang="en-US" sz="800" b="0">
                <a:effectLst/>
              </a:rPr>
              <a:t>© 2006 Microsoft Corporation. All rights reserved.</a:t>
            </a:r>
          </a:p>
          <a:p>
            <a:r>
              <a:rPr lang="en-US" sz="800" b="0">
                <a:effectLst/>
              </a:rPr>
              <a:t>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127" algn="l" rtl="0" fontAlgn="base">
      <a:spcBef>
        <a:spcPct val="30000"/>
      </a:spcBef>
      <a:spcAft>
        <a:spcPct val="0"/>
      </a:spcAft>
      <a:defRPr sz="1200" kern="1200">
        <a:solidFill>
          <a:schemeClr val="tx1"/>
        </a:solidFill>
        <a:latin typeface="Times New Roman" pitchFamily="18" charset="0"/>
        <a:ea typeface="+mn-ea"/>
        <a:cs typeface="+mn-cs"/>
      </a:defRPr>
    </a:lvl2pPr>
    <a:lvl3pPr marL="914253" algn="l" rtl="0" fontAlgn="base">
      <a:spcBef>
        <a:spcPct val="30000"/>
      </a:spcBef>
      <a:spcAft>
        <a:spcPct val="0"/>
      </a:spcAft>
      <a:defRPr sz="1200" kern="1200">
        <a:solidFill>
          <a:schemeClr val="tx1"/>
        </a:solidFill>
        <a:latin typeface="Times New Roman" pitchFamily="18" charset="0"/>
        <a:ea typeface="+mn-ea"/>
        <a:cs typeface="+mn-cs"/>
      </a:defRPr>
    </a:lvl3pPr>
    <a:lvl4pPr marL="1371380" algn="l" rtl="0" fontAlgn="base">
      <a:spcBef>
        <a:spcPct val="30000"/>
      </a:spcBef>
      <a:spcAft>
        <a:spcPct val="0"/>
      </a:spcAft>
      <a:defRPr sz="1200" kern="1200">
        <a:solidFill>
          <a:schemeClr val="tx1"/>
        </a:solidFill>
        <a:latin typeface="Times New Roman" pitchFamily="18" charset="0"/>
        <a:ea typeface="+mn-ea"/>
        <a:cs typeface="+mn-cs"/>
      </a:defRPr>
    </a:lvl4pPr>
    <a:lvl5pPr marL="1828508" algn="l" rtl="0" fontAlgn="base">
      <a:spcBef>
        <a:spcPct val="30000"/>
      </a:spcBef>
      <a:spcAft>
        <a:spcPct val="0"/>
      </a:spcAft>
      <a:defRPr sz="1200" kern="1200">
        <a:solidFill>
          <a:schemeClr val="tx1"/>
        </a:solidFill>
        <a:latin typeface="Times New Roman" pitchFamily="18" charset="0"/>
        <a:ea typeface="+mn-ea"/>
        <a:cs typeface="+mn-cs"/>
      </a:defRPr>
    </a:lvl5pPr>
    <a:lvl6pPr marL="2285635" algn="l" defTabSz="914253" rtl="0" eaLnBrk="1" latinLnBrk="0" hangingPunct="1">
      <a:defRPr sz="1200" kern="1200">
        <a:solidFill>
          <a:schemeClr val="tx1"/>
        </a:solidFill>
        <a:latin typeface="+mn-lt"/>
        <a:ea typeface="+mn-ea"/>
        <a:cs typeface="+mn-cs"/>
      </a:defRPr>
    </a:lvl6pPr>
    <a:lvl7pPr marL="2742760" algn="l" defTabSz="914253" rtl="0" eaLnBrk="1" latinLnBrk="0" hangingPunct="1">
      <a:defRPr sz="1200" kern="1200">
        <a:solidFill>
          <a:schemeClr val="tx1"/>
        </a:solidFill>
        <a:latin typeface="+mn-lt"/>
        <a:ea typeface="+mn-ea"/>
        <a:cs typeface="+mn-cs"/>
      </a:defRPr>
    </a:lvl7pPr>
    <a:lvl8pPr marL="3199888" algn="l" defTabSz="914253" rtl="0" eaLnBrk="1" latinLnBrk="0" hangingPunct="1">
      <a:defRPr sz="1200" kern="1200">
        <a:solidFill>
          <a:schemeClr val="tx1"/>
        </a:solidFill>
        <a:latin typeface="+mn-lt"/>
        <a:ea typeface="+mn-ea"/>
        <a:cs typeface="+mn-cs"/>
      </a:defRPr>
    </a:lvl8pPr>
    <a:lvl9pPr marL="3657015" algn="l" defTabSz="91425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xfrm>
            <a:off x="0" y="8685213"/>
            <a:ext cx="2971800" cy="457200"/>
          </a:xfrm>
          <a:prstGeom prst="rect">
            <a:avLst/>
          </a:prstGeom>
        </p:spPr>
        <p:txBody>
          <a:bodyPr/>
          <a:lstStyle/>
          <a:p>
            <a:r>
              <a:rPr lang="en-US" smtClean="0"/>
              <a:t>© 2006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endParaRPr lang="en-US"/>
          </a:p>
        </p:txBody>
      </p:sp>
      <p:sp>
        <p:nvSpPr>
          <p:cNvPr id="7" name="Rectangle 7"/>
          <p:cNvSpPr>
            <a:spLocks noGrp="1" noChangeArrowheads="1"/>
          </p:cNvSpPr>
          <p:nvPr>
            <p:ph type="sldNum" sz="quarter" idx="5"/>
          </p:nvPr>
        </p:nvSpPr>
        <p:spPr/>
        <p:txBody>
          <a:bodyPr/>
          <a:lstStyle/>
          <a:p>
            <a:fld id="{78CF0CB0-E518-4F64-B316-5E0D53AF991E}" type="slidenum">
              <a:rPr lang="en-US" smtClean="0"/>
              <a:pPr/>
              <a:t>1</a:t>
            </a:fld>
            <a:endParaRPr lang="en-US"/>
          </a:p>
        </p:txBody>
      </p:sp>
      <p:sp>
        <p:nvSpPr>
          <p:cNvPr id="11" name="Slide Image Placeholder 10"/>
          <p:cNvSpPr>
            <a:spLocks noGrp="1" noRot="1" noChangeAspect="1"/>
          </p:cNvSpPr>
          <p:nvPr>
            <p:ph type="sldImg"/>
          </p:nvPr>
        </p:nvSpPr>
        <p:spPr/>
      </p:sp>
      <p:sp>
        <p:nvSpPr>
          <p:cNvPr id="12" name="Notes Placeholder 11"/>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i="1" dirty="0" smtClean="0"/>
              <a:t>Try not to make decisions in informal meetings. </a:t>
            </a:r>
            <a:r>
              <a:rPr lang="en-US" dirty="0" smtClean="0"/>
              <a:t>But, hallway conversations are convenient.</a:t>
            </a:r>
          </a:p>
          <a:p>
            <a:pPr lvl="1"/>
            <a:r>
              <a:rPr lang="en-US" i="1" dirty="0" smtClean="0"/>
              <a:t>Send status updates electronically</a:t>
            </a:r>
            <a:r>
              <a:rPr lang="en-US" dirty="0" smtClean="0"/>
              <a:t>. But, takes extra time to store, format, filter sensitive information.</a:t>
            </a:r>
          </a:p>
          <a:p>
            <a:pPr lvl="1"/>
            <a:r>
              <a:rPr lang="en-US" i="1" dirty="0" smtClean="0"/>
              <a:t>Invite non-local team members to discuss decisions. </a:t>
            </a:r>
            <a:r>
              <a:rPr lang="en-US" dirty="0" smtClean="0"/>
              <a:t>But, some decisions are small, 'easy,' and need to be expediently enacted. </a:t>
            </a:r>
          </a:p>
          <a:p>
            <a:endParaRPr lang="en-US" dirty="0"/>
          </a:p>
        </p:txBody>
      </p:sp>
      <p:sp>
        <p:nvSpPr>
          <p:cNvPr id="4" name="Date Placeholder 3"/>
          <p:cNvSpPr>
            <a:spLocks noGrp="1"/>
          </p:cNvSpPr>
          <p:nvPr>
            <p:ph type="dt" idx="10"/>
          </p:nvPr>
        </p:nvSpPr>
        <p:spPr/>
        <p:txBody>
          <a:bodyPr/>
          <a:lstStyle/>
          <a:p>
            <a:fld id="{AEEE6874-95BC-42F4-9D04-43F034CE8BF2}" type="datetime8">
              <a:rPr lang="en-US" smtClean="0"/>
              <a:pPr/>
              <a:t>5/12/2008 11:35 AM</a:t>
            </a:fld>
            <a:endParaRPr lang="en-US"/>
          </a:p>
        </p:txBody>
      </p:sp>
      <p:sp>
        <p:nvSpPr>
          <p:cNvPr id="5" name="Slide Number Placeholder 4"/>
          <p:cNvSpPr>
            <a:spLocks noGrp="1"/>
          </p:cNvSpPr>
          <p:nvPr>
            <p:ph type="sldNum" sz="quarter" idx="11"/>
          </p:nvPr>
        </p:nvSpPr>
        <p:spPr/>
        <p:txBody>
          <a:bodyPr/>
          <a:lstStyle/>
          <a:p>
            <a:fld id="{863A48D2-0661-43B6-A9E3-9E7B3F204289}"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i="1" dirty="0" smtClean="0"/>
              <a:t>Get rid of distributed teams</a:t>
            </a:r>
            <a:r>
              <a:rPr lang="en-US" dirty="0" smtClean="0"/>
              <a:t>. But, this limits size of teams, localization for a market, and acquisition of immovable talent.</a:t>
            </a:r>
          </a:p>
          <a:p>
            <a:pPr lvl="1"/>
            <a:r>
              <a:rPr lang="en-US" i="1" dirty="0" smtClean="0"/>
              <a:t>Arrange face-to-face visits between team locations</a:t>
            </a:r>
            <a:r>
              <a:rPr lang="en-US" dirty="0" smtClean="0"/>
              <a:t>. But, flights are expensive and increases family tension.</a:t>
            </a:r>
          </a:p>
          <a:p>
            <a:pPr lvl="1"/>
            <a:r>
              <a:rPr lang="en-US" i="1" dirty="0" smtClean="0"/>
              <a:t>Hold meetings at times when workday overlaps. </a:t>
            </a:r>
            <a:r>
              <a:rPr lang="en-US" dirty="0" smtClean="0"/>
              <a:t>But, then meeting times become inconvenient for all. </a:t>
            </a:r>
          </a:p>
          <a:p>
            <a:endParaRPr lang="en-US" dirty="0"/>
          </a:p>
        </p:txBody>
      </p:sp>
      <p:sp>
        <p:nvSpPr>
          <p:cNvPr id="4" name="Date Placeholder 3"/>
          <p:cNvSpPr>
            <a:spLocks noGrp="1"/>
          </p:cNvSpPr>
          <p:nvPr>
            <p:ph type="dt" idx="10"/>
          </p:nvPr>
        </p:nvSpPr>
        <p:spPr/>
        <p:txBody>
          <a:bodyPr/>
          <a:lstStyle/>
          <a:p>
            <a:fld id="{AEEE6874-95BC-42F4-9D04-43F034CE8BF2}" type="datetime8">
              <a:rPr lang="en-US" smtClean="0"/>
              <a:pPr/>
              <a:t>5/12/2008 11:35 AM</a:t>
            </a:fld>
            <a:endParaRPr lang="en-US"/>
          </a:p>
        </p:txBody>
      </p:sp>
      <p:sp>
        <p:nvSpPr>
          <p:cNvPr id="5" name="Slide Number Placeholder 4"/>
          <p:cNvSpPr>
            <a:spLocks noGrp="1"/>
          </p:cNvSpPr>
          <p:nvPr>
            <p:ph type="sldNum" sz="quarter" idx="11"/>
          </p:nvPr>
        </p:nvSpPr>
        <p:spPr/>
        <p:txBody>
          <a:bodyPr/>
          <a:lstStyle/>
          <a:p>
            <a:fld id="{863A48D2-0661-43B6-A9E3-9E7B3F204289}"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i="1" dirty="0" smtClean="0"/>
              <a:t>Hold frequent status meetings with dependencies and post status electronically. </a:t>
            </a:r>
            <a:r>
              <a:rPr lang="en-US" dirty="0" smtClean="0"/>
              <a:t>But, it is hard to attend so many meetings. Face-to-face meetings happen much less frequently when dependency is not on the same building. Status updates are often     </a:t>
            </a:r>
            <a:r>
              <a:rPr lang="en-US" i="1" dirty="0" smtClean="0"/>
              <a:t>ad hoc</a:t>
            </a:r>
            <a:r>
              <a:rPr lang="en-US" dirty="0" smtClean="0"/>
              <a:t>.</a:t>
            </a:r>
          </a:p>
          <a:p>
            <a:pPr lvl="1"/>
            <a:r>
              <a:rPr lang="en-US" i="1" dirty="0" smtClean="0"/>
              <a:t>Align priorities and schedules with dependents. </a:t>
            </a:r>
            <a:r>
              <a:rPr lang="en-US" dirty="0" smtClean="0"/>
              <a:t>But, teams have different goals, commitments, and customers.</a:t>
            </a:r>
            <a:endParaRPr lang="en-US" dirty="0"/>
          </a:p>
        </p:txBody>
      </p:sp>
      <p:sp>
        <p:nvSpPr>
          <p:cNvPr id="4" name="Date Placeholder 3"/>
          <p:cNvSpPr>
            <a:spLocks noGrp="1"/>
          </p:cNvSpPr>
          <p:nvPr>
            <p:ph type="dt" idx="10"/>
          </p:nvPr>
        </p:nvSpPr>
        <p:spPr/>
        <p:txBody>
          <a:bodyPr/>
          <a:lstStyle/>
          <a:p>
            <a:fld id="{AEEE6874-95BC-42F4-9D04-43F034CE8BF2}" type="datetime8">
              <a:rPr lang="en-US" smtClean="0"/>
              <a:pPr/>
              <a:t>5/12/2008 11:35 AM</a:t>
            </a:fld>
            <a:endParaRPr lang="en-US"/>
          </a:p>
        </p:txBody>
      </p:sp>
      <p:sp>
        <p:nvSpPr>
          <p:cNvPr id="5" name="Slide Number Placeholder 4"/>
          <p:cNvSpPr>
            <a:spLocks noGrp="1"/>
          </p:cNvSpPr>
          <p:nvPr>
            <p:ph type="sldNum" sz="quarter" idx="11"/>
          </p:nvPr>
        </p:nvSpPr>
        <p:spPr/>
        <p:txBody>
          <a:bodyPr/>
          <a:lstStyle/>
          <a:p>
            <a:fld id="{863A48D2-0661-43B6-A9E3-9E7B3F20428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Practical, usable changes require buy-in from team management. But, management can have trouble convincing the rank-and-file to change locally optimal behaviors.</a:t>
            </a:r>
          </a:p>
          <a:p>
            <a:endParaRPr lang="en-US" dirty="0"/>
          </a:p>
        </p:txBody>
      </p:sp>
      <p:sp>
        <p:nvSpPr>
          <p:cNvPr id="4" name="Date Placeholder 3"/>
          <p:cNvSpPr>
            <a:spLocks noGrp="1"/>
          </p:cNvSpPr>
          <p:nvPr>
            <p:ph type="dt" idx="10"/>
          </p:nvPr>
        </p:nvSpPr>
        <p:spPr/>
        <p:txBody>
          <a:bodyPr/>
          <a:lstStyle/>
          <a:p>
            <a:fld id="{AEEE6874-95BC-42F4-9D04-43F034CE8BF2}" type="datetime8">
              <a:rPr lang="en-US" smtClean="0"/>
              <a:pPr/>
              <a:t>5/12/2008 11:35 AM</a:t>
            </a:fld>
            <a:endParaRPr lang="en-US"/>
          </a:p>
        </p:txBody>
      </p:sp>
      <p:sp>
        <p:nvSpPr>
          <p:cNvPr id="5" name="Slide Number Placeholder 4"/>
          <p:cNvSpPr>
            <a:spLocks noGrp="1"/>
          </p:cNvSpPr>
          <p:nvPr>
            <p:ph type="sldNum" sz="quarter" idx="11"/>
          </p:nvPr>
        </p:nvSpPr>
        <p:spPr/>
        <p:txBody>
          <a:bodyPr/>
          <a:lstStyle/>
          <a:p>
            <a:fld id="{863A48D2-0661-43B6-A9E3-9E7B3F20428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4" name="Picture 3" descr="top_banner.png"/>
          <p:cNvPicPr>
            <a:picLocks noChangeAspect="1"/>
          </p:cNvPicPr>
          <p:nvPr/>
        </p:nvPicPr>
        <p:blipFill>
          <a:blip r:embed="rId3"/>
          <a:stretch>
            <a:fillRect/>
          </a:stretch>
        </p:blipFill>
        <p:spPr>
          <a:xfrm>
            <a:off x="571" y="0"/>
            <a:ext cx="9142858" cy="1031746"/>
          </a:xfrm>
          <a:prstGeom prst="rect">
            <a:avLst/>
          </a:prstGeom>
        </p:spPr>
      </p:pic>
      <p:sp>
        <p:nvSpPr>
          <p:cNvPr id="2" name="Title 1"/>
          <p:cNvSpPr>
            <a:spLocks noGrp="1"/>
          </p:cNvSpPr>
          <p:nvPr>
            <p:ph type="ctrTitle"/>
          </p:nvPr>
        </p:nvSpPr>
        <p:spPr>
          <a:xfrm>
            <a:off x="722313" y="1905001"/>
            <a:ext cx="7690115" cy="761747"/>
          </a:xfrm>
        </p:spPr>
        <p:txBody>
          <a:bodyPr/>
          <a:lstStyle>
            <a:lvl1pPr>
              <a:lnSpc>
                <a:spcPct val="90000"/>
              </a:lnSpc>
              <a:defRPr sz="5500"/>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61665"/>
          </a:xfrm>
        </p:spPr>
        <p:txBody>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extBox 1"/>
          <p:cNvSpPr txBox="1"/>
          <p:nvPr/>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tx1"/>
                </a:solidFill>
              </a:rPr>
              <a:t>WALK-IN GOES HERE</a:t>
            </a:r>
            <a:endParaRPr lang="en-US" sz="6000" dirty="0">
              <a:solidFill>
                <a:schemeClr val="tx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2365376"/>
            <a:ext cx="7690115" cy="761747"/>
          </a:xfrm>
        </p:spPr>
        <p:txBody>
          <a:bodyPr/>
          <a:lstStyle>
            <a:lvl1pPr>
              <a:lnSpc>
                <a:spcPct val="90000"/>
              </a:lnSpc>
              <a:defRPr sz="5500"/>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61665"/>
          </a:xfrm>
        </p:spPr>
        <p:txBody>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8122"/>
            <a:ext cx="7043208" cy="1384994"/>
          </a:xfrm>
        </p:spPr>
        <p:txBody>
          <a:bodyPr anchor="b">
            <a:scene3d>
              <a:camera prst="orthographicFront"/>
              <a:lightRig rig="flat" dir="t"/>
            </a:scene3d>
            <a:sp3d extrusionH="88900" contourW="2540">
              <a:bevelT w="38100" h="317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4" name="Picture 3" descr="S:\ResourceDVD\Clip_Installer\DVD_ART\BoxShots_Logos\Microsoft Research\Microsoft Research b.png"/>
          <p:cNvPicPr>
            <a:picLocks noChangeAspect="1" noChangeArrowheads="1"/>
          </p:cNvPicPr>
          <p:nvPr/>
        </p:nvPicPr>
        <p:blipFill>
          <a:blip r:embed="rId2">
            <a:lum bright="100000" contrast="-100000"/>
          </a:blip>
          <a:srcRect/>
          <a:stretch>
            <a:fillRect/>
          </a:stretch>
        </p:blipFill>
        <p:spPr bwMode="auto">
          <a:xfrm>
            <a:off x="7452651" y="6247682"/>
            <a:ext cx="1399075" cy="389198"/>
          </a:xfrm>
          <a:prstGeom prst="rect">
            <a:avLst/>
          </a:prstGeom>
          <a:noFill/>
        </p:spPr>
      </p:pic>
      <p:sp>
        <p:nvSpPr>
          <p:cNvPr id="5" name="Content Placeholder 2"/>
          <p:cNvSpPr>
            <a:spLocks noGrp="1"/>
          </p:cNvSpPr>
          <p:nvPr>
            <p:ph idx="1"/>
          </p:nvPr>
        </p:nvSpPr>
        <p:spPr>
          <a:xfrm>
            <a:off x="381000" y="1411552"/>
            <a:ext cx="8382000" cy="2210862"/>
          </a:xfrm>
        </p:spPr>
        <p:txBody>
          <a:bodyPr/>
          <a:lstStyle>
            <a:lvl1pPr>
              <a:lnSpc>
                <a:spcPct val="90000"/>
              </a:lnSpc>
              <a:defRPr/>
            </a:lvl1pPr>
            <a:lvl2pPr>
              <a:lnSpc>
                <a:spcPct val="90000"/>
              </a:lnSpc>
              <a:defRPr lang="en-US" sz="3000" kern="1200" dirty="0" smtClean="0">
                <a:solidFill>
                  <a:schemeClr val="tx1"/>
                </a:solidFill>
                <a:latin typeface="+mn-lt"/>
                <a:ea typeface="+mn-ea"/>
                <a:cs typeface="+mn-cs"/>
              </a:defRPr>
            </a:lvl2pPr>
            <a:lvl3pPr>
              <a:lnSpc>
                <a:spcPct val="90000"/>
              </a:lnSpc>
              <a:defRPr lang="en-US" sz="2700" kern="1200" dirty="0" smtClean="0">
                <a:solidFill>
                  <a:schemeClr val="tx1"/>
                </a:solidFill>
                <a:latin typeface="+mn-lt"/>
                <a:ea typeface="+mn-ea"/>
                <a:cs typeface="+mn-cs"/>
              </a:defRPr>
            </a:lvl3pPr>
            <a:lvl4pPr>
              <a:lnSpc>
                <a:spcPct val="90000"/>
              </a:lnSpc>
              <a:defRPr lang="en-US" sz="2300" kern="1200" dirty="0" smtClean="0">
                <a:solidFill>
                  <a:schemeClr val="tx1"/>
                </a:solidFill>
                <a:latin typeface="+mn-lt"/>
                <a:ea typeface="+mn-ea"/>
                <a:cs typeface="+mn-cs"/>
              </a:defRPr>
            </a:lvl4pPr>
            <a:lvl5pPr>
              <a:lnSpc>
                <a:spcPct val="90000"/>
              </a:lnSpc>
              <a:defRPr lang="en-US" sz="23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1552"/>
            <a:ext cx="8382000" cy="2210862"/>
          </a:xfrm>
        </p:spPr>
        <p:txBody>
          <a:bodyPr/>
          <a:lstStyle>
            <a:lvl1pPr>
              <a:lnSpc>
                <a:spcPct val="90000"/>
              </a:lnSpc>
              <a:defRPr/>
            </a:lvl1pPr>
            <a:lvl2pPr>
              <a:lnSpc>
                <a:spcPct val="90000"/>
              </a:lnSpc>
              <a:defRPr lang="en-US" sz="3000" kern="1200" dirty="0" smtClean="0">
                <a:solidFill>
                  <a:schemeClr val="tx1"/>
                </a:solidFill>
                <a:latin typeface="+mn-lt"/>
                <a:ea typeface="+mn-ea"/>
                <a:cs typeface="+mn-cs"/>
              </a:defRPr>
            </a:lvl2pPr>
            <a:lvl3pPr>
              <a:lnSpc>
                <a:spcPct val="90000"/>
              </a:lnSpc>
              <a:defRPr lang="en-US" sz="2700" kern="1200" dirty="0" smtClean="0">
                <a:solidFill>
                  <a:schemeClr val="tx1"/>
                </a:solidFill>
                <a:latin typeface="+mn-lt"/>
                <a:ea typeface="+mn-ea"/>
                <a:cs typeface="+mn-cs"/>
              </a:defRPr>
            </a:lvl3pPr>
            <a:lvl4pPr>
              <a:lnSpc>
                <a:spcPct val="90000"/>
              </a:lnSpc>
              <a:defRPr lang="en-US" sz="2300" kern="1200" dirty="0" smtClean="0">
                <a:solidFill>
                  <a:schemeClr val="tx1"/>
                </a:solidFill>
                <a:latin typeface="+mn-lt"/>
                <a:ea typeface="+mn-ea"/>
                <a:cs typeface="+mn-cs"/>
              </a:defRPr>
            </a:lvl4pPr>
            <a:lvl5pPr>
              <a:lnSpc>
                <a:spcPct val="90000"/>
              </a:lnSpc>
              <a:defRPr lang="en-US" sz="2300" kern="1200" dirty="0">
                <a:solidFill>
                  <a:schemeClr val="tx1"/>
                </a:solidFill>
                <a:latin typeface="+mn-lt"/>
                <a:ea typeface="+mn-ea"/>
                <a:cs typeface="+mn-cs"/>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39048"/>
          </a:xfrm>
        </p:spPr>
        <p:txBody>
          <a:bodyPr/>
          <a:lstStyle>
            <a:lvl1pPr marL="339976" indent="-339976">
              <a:lnSpc>
                <a:spcPct val="90000"/>
              </a:lnSpc>
              <a:defRPr sz="2800"/>
            </a:lvl1pPr>
            <a:lvl2pPr marL="673338" indent="-325424">
              <a:lnSpc>
                <a:spcPct val="90000"/>
              </a:lnSpc>
              <a:defRPr lang="en-US" sz="2300" kern="1200" dirty="0">
                <a:solidFill>
                  <a:schemeClr val="tx1"/>
                </a:solidFill>
                <a:latin typeface="+mn-lt"/>
                <a:ea typeface="+mn-ea"/>
                <a:cs typeface="+mn-cs"/>
              </a:defRPr>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39048"/>
          </a:xfrm>
        </p:spPr>
        <p:txBody>
          <a:bodyPr/>
          <a:lstStyle>
            <a:lvl1pPr marL="347914" indent="-347914">
              <a:lnSpc>
                <a:spcPct val="90000"/>
              </a:lnSpc>
              <a:defRPr sz="2800"/>
            </a:lvl1pPr>
            <a:lvl2pPr marL="673338" indent="-339976">
              <a:lnSpc>
                <a:spcPct val="90000"/>
              </a:lnSpc>
              <a:defRPr lang="en-US" sz="2300" kern="1200" dirty="0" smtClean="0">
                <a:solidFill>
                  <a:schemeClr val="tx1"/>
                </a:solidFill>
                <a:latin typeface="+mn-lt"/>
                <a:ea typeface="+mn-ea"/>
                <a:cs typeface="+mn-cs"/>
              </a:defRPr>
            </a:lvl2pPr>
            <a:lvl3pPr marL="961722" indent="-302936">
              <a:lnSpc>
                <a:spcPct val="90000"/>
              </a:lnSpc>
              <a:defRPr lang="en-US" sz="2000" kern="1200" dirty="0" smtClean="0">
                <a:solidFill>
                  <a:schemeClr val="tx1"/>
                </a:solidFill>
                <a:latin typeface="+mn-lt"/>
                <a:ea typeface="+mn-ea"/>
                <a:cs typeface="+mn-cs"/>
              </a:defRPr>
            </a:lvl3pPr>
            <a:lvl4pPr marL="1227618" indent="-265896">
              <a:lnSpc>
                <a:spcPct val="90000"/>
              </a:lnSpc>
              <a:defRPr lang="en-US" sz="1800" kern="1200" dirty="0" smtClean="0">
                <a:solidFill>
                  <a:schemeClr val="tx1"/>
                </a:solidFill>
                <a:latin typeface="+mn-lt"/>
                <a:ea typeface="+mn-ea"/>
                <a:cs typeface="+mn-cs"/>
              </a:defRPr>
            </a:lvl4pPr>
            <a:lvl5pPr marL="1516002" indent="-273833">
              <a:lnSpc>
                <a:spcPct val="90000"/>
              </a:lnSpc>
              <a:defRPr lang="en-US" sz="1800" kern="12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lang="en-US" sz="2000" kern="1200" dirty="0">
                <a:solidFill>
                  <a:schemeClr val="tx1"/>
                </a:solidFill>
                <a:latin typeface="+mn-lt"/>
                <a:ea typeface="+mn-ea"/>
                <a:cs typeface="+mn-cs"/>
              </a:defRPr>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7" name="Content Placeholder 3"/>
          <p:cNvSpPr>
            <a:spLocks noGrp="1"/>
          </p:cNvSpPr>
          <p:nvPr>
            <p:ph sz="half" idx="10"/>
          </p:nvPr>
        </p:nvSpPr>
        <p:spPr>
          <a:xfrm>
            <a:off x="4648200" y="2174875"/>
            <a:ext cx="4114800" cy="1537344"/>
          </a:xfrm>
        </p:spPr>
        <p:txBody>
          <a:bodyPr/>
          <a:lstStyle>
            <a:lvl1pPr marL="281770" indent="-281770">
              <a:defRPr sz="2300"/>
            </a:lvl1pPr>
            <a:lvl2pPr marL="562218" indent="-265896">
              <a:defRPr lang="en-US" sz="2000" kern="1200" dirty="0">
                <a:solidFill>
                  <a:schemeClr val="tx1"/>
                </a:solidFill>
                <a:latin typeface="+mn-lt"/>
                <a:ea typeface="+mn-ea"/>
                <a:cs typeface="+mn-cs"/>
              </a:defRPr>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w/Top Banner">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3" name="Picture 2" descr="top_banner.png"/>
          <p:cNvPicPr>
            <a:picLocks noChangeAspect="1"/>
          </p:cNvPicPr>
          <p:nvPr/>
        </p:nvPicPr>
        <p:blipFill>
          <a:blip r:embed="rId3"/>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75020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210862"/>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txStyles>
    <p:titleStyle>
      <a:lvl1pPr algn="l" defTabSz="914027" rtl="0" eaLnBrk="1" fontAlgn="base" latinLnBrk="0" hangingPunct="1">
        <a:lnSpc>
          <a:spcPct val="90000"/>
        </a:lnSpc>
        <a:spcBef>
          <a:spcPct val="0"/>
        </a:spcBef>
        <a:spcAft>
          <a:spcPct val="0"/>
        </a:spcAft>
        <a:buNone/>
        <a:defRPr lang="en-US" sz="5400" b="0" kern="1200" cap="none" spc="-300" dirty="0">
          <a:ln w="3175">
            <a:noFill/>
          </a:ln>
          <a:gradFill flip="none" rotWithShape="1">
            <a:gsLst>
              <a:gs pos="28000">
                <a:srgbClr val="FEF9DA"/>
              </a:gs>
              <a:gs pos="52000">
                <a:srgbClr val="FCE974"/>
              </a:gs>
              <a:gs pos="68000">
                <a:srgbClr val="F79A1D"/>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3300" kern="1200">
          <a:solidFill>
            <a:schemeClr val="tx1"/>
          </a:solidFill>
          <a:latin typeface="+mn-lt"/>
          <a:ea typeface="+mn-ea"/>
          <a:cs typeface="+mn-cs"/>
        </a:defRPr>
      </a:lvl1pPr>
      <a:lvl2pPr marL="739481" indent="-362465" algn="l" defTabSz="914363" rtl="0" eaLnBrk="1" latinLnBrk="0" hangingPunct="1">
        <a:lnSpc>
          <a:spcPct val="90000"/>
        </a:lnSpc>
        <a:spcBef>
          <a:spcPct val="20000"/>
        </a:spcBef>
        <a:buSzPct val="90000"/>
        <a:buFontTx/>
        <a:buBlip>
          <a:blip r:embed="rId16"/>
        </a:buBlip>
        <a:defRPr lang="en-US" sz="3000" kern="1200" dirty="0" smtClean="0">
          <a:solidFill>
            <a:schemeClr val="tx1"/>
          </a:solidFill>
          <a:latin typeface="+mn-lt"/>
          <a:ea typeface="+mn-ea"/>
          <a:cs typeface="+mn-cs"/>
        </a:defRPr>
      </a:lvl2pPr>
      <a:lvl3pPr marL="1101946" indent="-347914" algn="l" defTabSz="914363" rtl="0" eaLnBrk="1" latinLnBrk="0" hangingPunct="1">
        <a:lnSpc>
          <a:spcPct val="90000"/>
        </a:lnSpc>
        <a:spcBef>
          <a:spcPct val="20000"/>
        </a:spcBef>
        <a:buSzPct val="90000"/>
        <a:buFontTx/>
        <a:buBlip>
          <a:blip r:embed="rId16"/>
        </a:buBlip>
        <a:defRPr lang="en-US" sz="2700" kern="1200" dirty="0" smtClean="0">
          <a:solidFill>
            <a:schemeClr val="tx1"/>
          </a:solidFill>
          <a:latin typeface="+mn-lt"/>
          <a:ea typeface="+mn-ea"/>
          <a:cs typeface="+mn-cs"/>
        </a:defRPr>
      </a:lvl3pPr>
      <a:lvl4pPr marL="1420756" indent="-318811" algn="l" defTabSz="914363" rtl="0" eaLnBrk="1" latinLnBrk="0" hangingPunct="1">
        <a:lnSpc>
          <a:spcPct val="90000"/>
        </a:lnSpc>
        <a:spcBef>
          <a:spcPct val="20000"/>
        </a:spcBef>
        <a:buSzPct val="90000"/>
        <a:buFontTx/>
        <a:buBlip>
          <a:blip r:embed="rId16"/>
        </a:buBlip>
        <a:defRPr lang="en-US" sz="2300" kern="1200" dirty="0" smtClean="0">
          <a:solidFill>
            <a:schemeClr val="tx1"/>
          </a:solidFill>
          <a:latin typeface="+mn-lt"/>
          <a:ea typeface="+mn-ea"/>
          <a:cs typeface="+mn-cs"/>
        </a:defRPr>
      </a:lvl4pPr>
      <a:lvl5pPr marL="1760732" indent="-318811" algn="l" defTabSz="914363" rtl="0" eaLnBrk="1" latinLnBrk="0" hangingPunct="1">
        <a:lnSpc>
          <a:spcPct val="90000"/>
        </a:lnSpc>
        <a:spcBef>
          <a:spcPct val="20000"/>
        </a:spcBef>
        <a:buSzPct val="90000"/>
        <a:buFontTx/>
        <a:buBlip>
          <a:blip r:embed="rId16"/>
        </a:buBlip>
        <a:defRPr lang="en-US" sz="2300" kern="1200" dirty="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6" name="Rectangle 64"/>
          <p:cNvSpPr>
            <a:spLocks noGrp="1" noChangeArrowheads="1"/>
          </p:cNvSpPr>
          <p:nvPr>
            <p:ph type="ctrTitle"/>
          </p:nvPr>
        </p:nvSpPr>
        <p:spPr>
          <a:xfrm>
            <a:off x="727606" y="2354793"/>
            <a:ext cx="7781394" cy="2285241"/>
          </a:xfrm>
        </p:spPr>
        <p:txBody>
          <a:bodyPr/>
          <a:lstStyle/>
          <a:p>
            <a:r>
              <a:rPr lang="en-US" dirty="0" smtClean="0"/>
              <a:t>Effecting Change:</a:t>
            </a:r>
            <a:br>
              <a:rPr lang="en-US" dirty="0" smtClean="0"/>
            </a:br>
            <a:r>
              <a:rPr smtClean="0"/>
              <a:t>Coordination in Large-Scale Software Development</a:t>
            </a:r>
            <a:endParaRPr lang="en-US" dirty="0"/>
          </a:p>
        </p:txBody>
      </p:sp>
      <p:sp>
        <p:nvSpPr>
          <p:cNvPr id="3137" name="Rectangle 65"/>
          <p:cNvSpPr>
            <a:spLocks noGrp="1" noChangeArrowheads="1"/>
          </p:cNvSpPr>
          <p:nvPr>
            <p:ph type="subTitle" idx="1"/>
          </p:nvPr>
        </p:nvSpPr>
        <p:spPr>
          <a:xfrm>
            <a:off x="742850" y="4861242"/>
            <a:ext cx="7770811" cy="1371145"/>
          </a:xfrm>
        </p:spPr>
        <p:txBody>
          <a:bodyPr/>
          <a:lstStyle/>
          <a:p>
            <a:r>
              <a:rPr lang="en-US" dirty="0" smtClean="0"/>
              <a:t>Andrew Begel</a:t>
            </a:r>
          </a:p>
          <a:p>
            <a:r>
              <a:rPr lang="en-US" dirty="0" smtClean="0"/>
              <a:t>Human Interactions in Programming</a:t>
            </a:r>
          </a:p>
          <a:p>
            <a:r>
              <a:rPr lang="en-US" dirty="0" smtClean="0"/>
              <a:t>Microsoft Research</a:t>
            </a:r>
            <a:endParaRPr lang="en-US" dirty="0">
              <a:latin typeface="Segoe" pitchFamily="34" charset="0"/>
            </a:endParaRPr>
          </a:p>
        </p:txBody>
      </p:sp>
      <p:sp>
        <p:nvSpPr>
          <p:cNvPr id="4" name="TextBox 3"/>
          <p:cNvSpPr txBox="1"/>
          <p:nvPr/>
        </p:nvSpPr>
        <p:spPr>
          <a:xfrm>
            <a:off x="4583327" y="6512011"/>
            <a:ext cx="4591963" cy="369332"/>
          </a:xfrm>
          <a:prstGeom prst="rect">
            <a:avLst/>
          </a:prstGeom>
          <a:noFill/>
        </p:spPr>
        <p:txBody>
          <a:bodyPr wrap="none" rtlCol="0">
            <a:spAutoFit/>
          </a:bodyPr>
          <a:lstStyle/>
          <a:p>
            <a:r>
              <a:rPr lang="en-US" sz="1800" b="0" dirty="0" smtClean="0">
                <a:effectLst/>
              </a:rPr>
              <a:t>CHASE Workshop 2008, Leipzig, Germany</a:t>
            </a:r>
            <a:endParaRPr lang="en-US" sz="1800" b="0" dirty="0">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t>Evaluating Effective Intervention</a:t>
            </a:r>
            <a:endParaRPr lang="en-US" sz="4400" dirty="0"/>
          </a:p>
        </p:txBody>
      </p:sp>
      <p:sp>
        <p:nvSpPr>
          <p:cNvPr id="3" name="Content Placeholder 2"/>
          <p:cNvSpPr>
            <a:spLocks noGrp="1"/>
          </p:cNvSpPr>
          <p:nvPr>
            <p:ph idx="1"/>
          </p:nvPr>
        </p:nvSpPr>
        <p:spPr>
          <a:xfrm>
            <a:off x="380999" y="1339230"/>
            <a:ext cx="8577649" cy="5332229"/>
          </a:xfrm>
        </p:spPr>
        <p:txBody>
          <a:bodyPr/>
          <a:lstStyle/>
          <a:p>
            <a:r>
              <a:rPr lang="en-US" dirty="0" smtClean="0"/>
              <a:t>We </a:t>
            </a:r>
            <a:r>
              <a:rPr lang="en-US" dirty="0" smtClean="0"/>
              <a:t>need more </a:t>
            </a:r>
            <a:r>
              <a:rPr lang="en-US" dirty="0" smtClean="0"/>
              <a:t>evidence of solution effectiveness in practice.</a:t>
            </a:r>
          </a:p>
          <a:p>
            <a:r>
              <a:rPr lang="en-US" dirty="0" smtClean="0"/>
              <a:t>How </a:t>
            </a:r>
            <a:r>
              <a:rPr lang="en-US" dirty="0" smtClean="0"/>
              <a:t>do you </a:t>
            </a:r>
            <a:r>
              <a:rPr lang="en-US" i="1" dirty="0" smtClean="0"/>
              <a:t>monitor</a:t>
            </a:r>
            <a:r>
              <a:rPr lang="en-US" dirty="0" smtClean="0"/>
              <a:t> changes to software development process? Especially in distributed teams, far from researchers</a:t>
            </a:r>
            <a:r>
              <a:rPr lang="en-US" dirty="0" smtClean="0"/>
              <a:t>?</a:t>
            </a:r>
          </a:p>
          <a:p>
            <a:r>
              <a:rPr lang="en-US" dirty="0" smtClean="0"/>
              <a:t>Not easy to adapt solution designs to field situations. Longitudinal </a:t>
            </a:r>
            <a:r>
              <a:rPr lang="en-US" dirty="0" smtClean="0"/>
              <a:t>evaluation of usefulness can take time and effort</a:t>
            </a:r>
            <a:r>
              <a:rPr lang="en-US" dirty="0" smtClean="0"/>
              <a:t>.</a:t>
            </a:r>
            <a:endParaRPr lang="en-US" dirty="0" smtClean="0"/>
          </a:p>
          <a:p>
            <a:r>
              <a:rPr lang="en-US" dirty="0" smtClean="0"/>
              <a:t>What lessons can be learned from success of </a:t>
            </a:r>
            <a:r>
              <a:rPr lang="en-US" dirty="0" err="1" smtClean="0"/>
              <a:t>Mylyn</a:t>
            </a:r>
            <a:r>
              <a:rPr lang="en-US" dirty="0" smtClean="0"/>
              <a:t>, Jazz, </a:t>
            </a:r>
            <a:r>
              <a:rPr lang="en-US" dirty="0" err="1" smtClean="0"/>
              <a:t>CoCoMo</a:t>
            </a:r>
            <a:r>
              <a:rPr lang="en-US" dirty="0" smtClean="0"/>
              <a:t>, Wikis, Agile, CMM?</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7"/>
            <a:ext cx="8382000" cy="720197"/>
          </a:xfrm>
        </p:spPr>
        <p:txBody>
          <a:bodyPr/>
          <a:lstStyle/>
          <a:p>
            <a:r>
              <a:rPr sz="5200" smtClean="0"/>
              <a:t>Coordination in Software Teams</a:t>
            </a:r>
            <a:endParaRPr lang="en-US" sz="5200" dirty="0"/>
          </a:p>
        </p:txBody>
      </p:sp>
      <p:sp>
        <p:nvSpPr>
          <p:cNvPr id="6" name="Content Placeholder 5"/>
          <p:cNvSpPr>
            <a:spLocks noGrp="1"/>
          </p:cNvSpPr>
          <p:nvPr>
            <p:ph idx="1"/>
          </p:nvPr>
        </p:nvSpPr>
        <p:spPr>
          <a:xfrm>
            <a:off x="380999" y="1411552"/>
            <a:ext cx="8614719" cy="5299912"/>
          </a:xfrm>
        </p:spPr>
        <p:txBody>
          <a:bodyPr/>
          <a:lstStyle/>
          <a:p>
            <a:r>
              <a:rPr lang="en-US" dirty="0" smtClean="0"/>
              <a:t>How does coordination occur between software teams?</a:t>
            </a:r>
          </a:p>
          <a:p>
            <a:pPr lvl="1"/>
            <a:r>
              <a:rPr/>
              <a:t>What are the pain points?</a:t>
            </a:r>
          </a:p>
          <a:p>
            <a:pPr lvl="1"/>
            <a:r>
              <a:rPr smtClean="0"/>
              <a:t>How </a:t>
            </a:r>
            <a:r>
              <a:rPr/>
              <a:t>does distributed development affect coordination</a:t>
            </a:r>
            <a:r>
              <a:rPr smtClean="0"/>
              <a:t>?</a:t>
            </a:r>
          </a:p>
          <a:p>
            <a:pPr lvl="1"/>
            <a:endParaRPr/>
          </a:p>
          <a:p>
            <a:r>
              <a:rPr lang="en-US" dirty="0" smtClean="0"/>
              <a:t>Once coordination problems are identified, what next?</a:t>
            </a:r>
          </a:p>
          <a:p>
            <a:pPr lvl="1"/>
            <a:r>
              <a:rPr smtClean="0"/>
              <a:t>How can you fix them?</a:t>
            </a:r>
            <a:endParaRPr/>
          </a:p>
          <a:p>
            <a:pPr lvl="1"/>
            <a:r>
              <a:rPr smtClean="0"/>
              <a:t>How do you adapt solutions to fit the context?</a:t>
            </a:r>
            <a:endParaRP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Coordination Study</a:t>
            </a:r>
            <a:endParaRPr lang="en-US" dirty="0"/>
          </a:p>
        </p:txBody>
      </p:sp>
      <p:sp>
        <p:nvSpPr>
          <p:cNvPr id="7" name="Content Placeholder 6"/>
          <p:cNvSpPr>
            <a:spLocks noGrp="1"/>
          </p:cNvSpPr>
          <p:nvPr>
            <p:ph idx="1"/>
          </p:nvPr>
        </p:nvSpPr>
        <p:spPr>
          <a:xfrm>
            <a:off x="381000" y="1411552"/>
            <a:ext cx="8382000" cy="5452262"/>
          </a:xfrm>
        </p:spPr>
        <p:txBody>
          <a:bodyPr/>
          <a:lstStyle/>
          <a:p>
            <a:r>
              <a:rPr lang="en-US" dirty="0" smtClean="0"/>
              <a:t>Qualitative, interview-based </a:t>
            </a:r>
            <a:r>
              <a:rPr lang="en-US" dirty="0" smtClean="0"/>
              <a:t>study of a web services team at Microsoft</a:t>
            </a:r>
          </a:p>
          <a:p>
            <a:pPr lvl="1"/>
            <a:r>
              <a:rPr/>
              <a:t>32 interviews, 26 </a:t>
            </a:r>
            <a:r>
              <a:rPr smtClean="0"/>
              <a:t>people</a:t>
            </a:r>
          </a:p>
          <a:p>
            <a:pPr lvl="1"/>
            <a:r>
              <a:rPr smtClean="0"/>
              <a:t>Redmond, WA, USA (20</a:t>
            </a:r>
            <a:r>
              <a:rPr/>
              <a:t>), </a:t>
            </a:r>
            <a:r>
              <a:rPr smtClean="0"/>
              <a:t/>
            </a:r>
            <a:br>
              <a:rPr smtClean="0"/>
            </a:br>
            <a:r>
              <a:rPr smtClean="0"/>
              <a:t>Boston, MA, USA </a:t>
            </a:r>
            <a:r>
              <a:rPr/>
              <a:t>(3), </a:t>
            </a:r>
            <a:r>
              <a:rPr smtClean="0"/>
              <a:t/>
            </a:r>
            <a:br>
              <a:rPr smtClean="0"/>
            </a:br>
            <a:r>
              <a:rPr smtClean="0"/>
              <a:t>Hyderabad, India </a:t>
            </a:r>
            <a:r>
              <a:rPr/>
              <a:t>(3</a:t>
            </a:r>
            <a:r>
              <a:rPr smtClean="0"/>
              <a:t>)</a:t>
            </a:r>
            <a:endParaRPr lang="en-US" dirty="0" smtClean="0"/>
          </a:p>
          <a:p>
            <a:endParaRPr lang="en-US" dirty="0" smtClean="0"/>
          </a:p>
          <a:p>
            <a:r>
              <a:rPr lang="en-US" dirty="0" smtClean="0"/>
              <a:t>Conducted study </a:t>
            </a:r>
            <a:r>
              <a:rPr lang="en-US" dirty="0" smtClean="0"/>
              <a:t>with Christopher Poile, Nachi </a:t>
            </a:r>
            <a:r>
              <a:rPr lang="en-US" dirty="0" err="1" smtClean="0"/>
              <a:t>Naggapan</a:t>
            </a:r>
            <a:r>
              <a:rPr lang="en-US" dirty="0" smtClean="0"/>
              <a:t> and Lucas Layman</a:t>
            </a:r>
          </a:p>
          <a:p>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63500">
              <a:schemeClr val="accent2">
                <a:satMod val="175000"/>
                <a:alpha val="40000"/>
              </a:schemeClr>
            </a:glow>
          </a:effectLst>
        </p:spPr>
        <p:txBody>
          <a:bodyPr/>
          <a:lstStyle/>
          <a:p>
            <a:r>
              <a:rPr smtClean="0"/>
              <a:t>A Model of Coordination</a:t>
            </a:r>
            <a:endParaRPr lang="en-US" dirty="0"/>
          </a:p>
        </p:txBody>
      </p:sp>
      <p:graphicFrame>
        <p:nvGraphicFramePr>
          <p:cNvPr id="5" name="Diagram 4"/>
          <p:cNvGraphicFramePr/>
          <p:nvPr/>
        </p:nvGraphicFramePr>
        <p:xfrm>
          <a:off x="267128" y="1170968"/>
          <a:ext cx="8167955" cy="5291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1597683" y="2301647"/>
            <a:ext cx="5532120" cy="1200329"/>
          </a:xfrm>
          <a:prstGeom prst="rect">
            <a:avLst/>
          </a:prstGeom>
          <a:solidFill>
            <a:schemeClr val="bg1">
              <a:lumMod val="65000"/>
              <a:lumOff val="35000"/>
            </a:schemeClr>
          </a:solidFill>
          <a:effectLst/>
          <a:scene3d>
            <a:camera prst="orthographicFront"/>
            <a:lightRig rig="threePt" dir="t"/>
          </a:scene3d>
          <a:sp3d>
            <a:bevelT/>
          </a:sp3d>
        </p:spPr>
        <p:txBody>
          <a:bodyPr wrap="square" rtlCol="0">
            <a:spAutoFit/>
          </a:bodyPr>
          <a:lstStyle/>
          <a:p>
            <a:r>
              <a:rPr lang="en-US" dirty="0" smtClean="0"/>
              <a:t>“I would appreciate a week-before update to now if they’ll make the  date… or where they are.”</a:t>
            </a:r>
            <a:endParaRPr lang="en-US" dirty="0"/>
          </a:p>
        </p:txBody>
      </p:sp>
      <p:sp>
        <p:nvSpPr>
          <p:cNvPr id="8" name="TextBox 7"/>
          <p:cNvSpPr txBox="1"/>
          <p:nvPr/>
        </p:nvSpPr>
        <p:spPr>
          <a:xfrm>
            <a:off x="1616813" y="2351368"/>
            <a:ext cx="5532120" cy="1200329"/>
          </a:xfrm>
          <a:prstGeom prst="rect">
            <a:avLst/>
          </a:prstGeom>
          <a:solidFill>
            <a:schemeClr val="bg1">
              <a:lumMod val="65000"/>
              <a:lumOff val="35000"/>
            </a:schemeClr>
          </a:solidFill>
          <a:scene3d>
            <a:camera prst="orthographicFront"/>
            <a:lightRig rig="threePt" dir="t"/>
          </a:scene3d>
          <a:sp3d>
            <a:bevelT/>
          </a:sp3d>
        </p:spPr>
        <p:txBody>
          <a:bodyPr wrap="square" rtlCol="0">
            <a:spAutoFit/>
          </a:bodyPr>
          <a:lstStyle/>
          <a:p>
            <a:r>
              <a:rPr lang="en-US" dirty="0" smtClean="0"/>
              <a:t>“He doesn’t answer email… If I have questions, I’ll have to ping him a couple of times to get an answer.”</a:t>
            </a:r>
            <a:endParaRPr lang="en-US" dirty="0"/>
          </a:p>
        </p:txBody>
      </p:sp>
      <p:sp>
        <p:nvSpPr>
          <p:cNvPr id="9" name="TextBox 8"/>
          <p:cNvSpPr txBox="1"/>
          <p:nvPr/>
        </p:nvSpPr>
        <p:spPr>
          <a:xfrm>
            <a:off x="1587062" y="2304192"/>
            <a:ext cx="5532120" cy="1938992"/>
          </a:xfrm>
          <a:prstGeom prst="rect">
            <a:avLst/>
          </a:prstGeom>
          <a:solidFill>
            <a:schemeClr val="bg1">
              <a:lumMod val="65000"/>
              <a:lumOff val="35000"/>
            </a:schemeClr>
          </a:solidFill>
          <a:scene3d>
            <a:camera prst="orthographicFront"/>
            <a:lightRig rig="threePt" dir="t"/>
          </a:scene3d>
          <a:sp3d>
            <a:bevelT/>
          </a:sp3d>
        </p:spPr>
        <p:txBody>
          <a:bodyPr wrap="square" rtlCol="0">
            <a:spAutoFit/>
          </a:bodyPr>
          <a:lstStyle/>
          <a:p>
            <a:r>
              <a:rPr lang="en-US" dirty="0" smtClean="0"/>
              <a:t>“I know they have other priorities in their job… They say… I will give you </a:t>
            </a:r>
            <a:br>
              <a:rPr lang="en-US" dirty="0" smtClean="0"/>
            </a:br>
            <a:r>
              <a:rPr lang="en-US" dirty="0" smtClean="0"/>
              <a:t>time tomorrow… So I’m like, why don’t you take your 15 minutes right now and save me an entire day?” </a:t>
            </a:r>
            <a:endParaRPr lang="en-US" dirty="0"/>
          </a:p>
        </p:txBody>
      </p:sp>
      <p:sp>
        <p:nvSpPr>
          <p:cNvPr id="10" name="TextBox 9"/>
          <p:cNvSpPr txBox="1"/>
          <p:nvPr/>
        </p:nvSpPr>
        <p:spPr>
          <a:xfrm>
            <a:off x="1597572" y="2293682"/>
            <a:ext cx="5528442" cy="1569660"/>
          </a:xfrm>
          <a:prstGeom prst="rect">
            <a:avLst/>
          </a:prstGeom>
          <a:solidFill>
            <a:schemeClr val="bg1">
              <a:lumMod val="65000"/>
              <a:lumOff val="35000"/>
            </a:schemeClr>
          </a:solidFill>
          <a:scene3d>
            <a:camera prst="orthographicFront"/>
            <a:lightRig rig="threePt" dir="t"/>
          </a:scene3d>
          <a:sp3d>
            <a:bevelT/>
          </a:sp3d>
        </p:spPr>
        <p:txBody>
          <a:bodyPr wrap="square" rtlCol="0">
            <a:spAutoFit/>
          </a:bodyPr>
          <a:lstStyle/>
          <a:p>
            <a:r>
              <a:rPr lang="en-US" dirty="0" smtClean="0"/>
              <a:t>“We miss out on a lot of those water cooler conversations… what we end up doing is sending an email, and the turnaround is so long for that.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87"/>
            <a:ext cx="8382000" cy="720197"/>
          </a:xfrm>
        </p:spPr>
        <p:txBody>
          <a:bodyPr/>
          <a:lstStyle/>
          <a:p>
            <a:r>
              <a:rPr sz="5200" smtClean="0"/>
              <a:t>Individual Behaviors</a:t>
            </a:r>
            <a:endParaRPr lang="en-US" sz="5200" dirty="0"/>
          </a:p>
        </p:txBody>
      </p:sp>
      <p:sp>
        <p:nvSpPr>
          <p:cNvPr id="7" name="Text Placeholder 6"/>
          <p:cNvSpPr>
            <a:spLocks noGrp="1"/>
          </p:cNvSpPr>
          <p:nvPr>
            <p:ph type="body" idx="1"/>
          </p:nvPr>
        </p:nvSpPr>
        <p:spPr>
          <a:xfrm>
            <a:off x="381000" y="1411553"/>
            <a:ext cx="4114800" cy="346249"/>
          </a:xfrm>
        </p:spPr>
        <p:txBody>
          <a:bodyPr/>
          <a:lstStyle/>
          <a:p>
            <a:r>
              <a:rPr lang="en-US" dirty="0" smtClean="0"/>
              <a:t>Unhelpful Behaviors</a:t>
            </a:r>
            <a:endParaRPr lang="en-US" dirty="0"/>
          </a:p>
        </p:txBody>
      </p:sp>
      <p:sp>
        <p:nvSpPr>
          <p:cNvPr id="6" name="Content Placeholder 5"/>
          <p:cNvSpPr>
            <a:spLocks noGrp="1"/>
          </p:cNvSpPr>
          <p:nvPr>
            <p:ph sz="half" idx="2"/>
          </p:nvPr>
        </p:nvSpPr>
        <p:spPr>
          <a:xfrm>
            <a:off x="380999" y="2174875"/>
            <a:ext cx="4114800" cy="3751796"/>
          </a:xfrm>
        </p:spPr>
        <p:txBody>
          <a:bodyPr/>
          <a:lstStyle/>
          <a:p>
            <a:r>
              <a:rPr lang="en-US" dirty="0" smtClean="0"/>
              <a:t>Miscommunication</a:t>
            </a:r>
          </a:p>
          <a:p>
            <a:r>
              <a:rPr lang="en-US" dirty="0" smtClean="0"/>
              <a:t>Mistrust</a:t>
            </a:r>
          </a:p>
          <a:p>
            <a:r>
              <a:rPr lang="en-US" dirty="0" smtClean="0"/>
              <a:t>Misunderstanding</a:t>
            </a:r>
          </a:p>
          <a:p>
            <a:r>
              <a:rPr lang="en-US" dirty="0" smtClean="0"/>
              <a:t>Dysfunction</a:t>
            </a:r>
          </a:p>
          <a:p>
            <a:r>
              <a:rPr lang="en-US" dirty="0" smtClean="0"/>
              <a:t>Unmet expectations</a:t>
            </a:r>
          </a:p>
          <a:p>
            <a:r>
              <a:rPr lang="en-US" dirty="0" smtClean="0"/>
              <a:t>Differing priorities</a:t>
            </a:r>
            <a:endParaRPr lang="en-US" dirty="0" smtClean="0"/>
          </a:p>
          <a:p>
            <a:r>
              <a:rPr lang="en-US" dirty="0" smtClean="0"/>
              <a:t>Unclear ownership</a:t>
            </a:r>
          </a:p>
          <a:p>
            <a:r>
              <a:rPr lang="en-US" dirty="0" smtClean="0"/>
              <a:t>Non-transparent decision-making</a:t>
            </a:r>
          </a:p>
          <a:p>
            <a:r>
              <a:rPr lang="en-US" dirty="0" smtClean="0"/>
              <a:t>Missing information</a:t>
            </a:r>
          </a:p>
        </p:txBody>
      </p:sp>
      <p:sp>
        <p:nvSpPr>
          <p:cNvPr id="8" name="Text Placeholder 7"/>
          <p:cNvSpPr>
            <a:spLocks noGrp="1"/>
          </p:cNvSpPr>
          <p:nvPr>
            <p:ph type="body" sz="quarter" idx="3"/>
          </p:nvPr>
        </p:nvSpPr>
        <p:spPr>
          <a:xfrm>
            <a:off x="4645981" y="1411553"/>
            <a:ext cx="4117019" cy="346249"/>
          </a:xfrm>
        </p:spPr>
        <p:txBody>
          <a:bodyPr/>
          <a:lstStyle/>
          <a:p>
            <a:r>
              <a:rPr lang="en-US" dirty="0" smtClean="0"/>
              <a:t>Helpful Behaviors</a:t>
            </a:r>
            <a:endParaRPr lang="en-US" dirty="0"/>
          </a:p>
        </p:txBody>
      </p:sp>
      <p:sp>
        <p:nvSpPr>
          <p:cNvPr id="9" name="Content Placeholder 8"/>
          <p:cNvSpPr>
            <a:spLocks noGrp="1"/>
          </p:cNvSpPr>
          <p:nvPr>
            <p:ph sz="half" idx="10"/>
          </p:nvPr>
        </p:nvSpPr>
        <p:spPr>
          <a:xfrm>
            <a:off x="4648200" y="2174875"/>
            <a:ext cx="4114800" cy="3822585"/>
          </a:xfrm>
        </p:spPr>
        <p:txBody>
          <a:bodyPr/>
          <a:lstStyle/>
          <a:p>
            <a:r>
              <a:rPr lang="en-US" dirty="0" smtClean="0"/>
              <a:t>Prioritizes </a:t>
            </a:r>
            <a:r>
              <a:rPr lang="en-US" dirty="0" smtClean="0"/>
              <a:t>communication</a:t>
            </a:r>
            <a:endParaRPr lang="en-US" dirty="0" smtClean="0"/>
          </a:p>
          <a:p>
            <a:r>
              <a:rPr lang="en-US" dirty="0" smtClean="0"/>
              <a:t>Avoids </a:t>
            </a:r>
            <a:r>
              <a:rPr lang="en-US" dirty="0" smtClean="0"/>
              <a:t>escalation</a:t>
            </a:r>
            <a:endParaRPr lang="en-US" dirty="0" smtClean="0"/>
          </a:p>
          <a:p>
            <a:r>
              <a:rPr lang="en-US" dirty="0" smtClean="0"/>
              <a:t>Listens</a:t>
            </a:r>
          </a:p>
          <a:p>
            <a:r>
              <a:rPr lang="en-US" dirty="0" smtClean="0"/>
              <a:t>Aware of </a:t>
            </a:r>
            <a:r>
              <a:rPr lang="en-US" dirty="0" smtClean="0"/>
              <a:t>problems</a:t>
            </a:r>
            <a:endParaRPr lang="en-US" dirty="0" smtClean="0"/>
          </a:p>
          <a:p>
            <a:r>
              <a:rPr lang="en-US" dirty="0" smtClean="0"/>
              <a:t>Reliable, on-time delivery</a:t>
            </a:r>
          </a:p>
          <a:p>
            <a:r>
              <a:rPr lang="en-US" dirty="0" smtClean="0"/>
              <a:t>Synchronizes </a:t>
            </a:r>
            <a:r>
              <a:rPr lang="en-US" dirty="0" smtClean="0"/>
              <a:t>schedules</a:t>
            </a:r>
            <a:endParaRPr lang="en-US" dirty="0" smtClean="0"/>
          </a:p>
          <a:p>
            <a:r>
              <a:rPr lang="en-US" dirty="0" smtClean="0"/>
              <a:t>Gives </a:t>
            </a:r>
            <a:r>
              <a:rPr lang="en-US" dirty="0" smtClean="0"/>
              <a:t>c</a:t>
            </a:r>
            <a:r>
              <a:rPr lang="en-US" dirty="0" smtClean="0"/>
              <a:t>lear instructions</a:t>
            </a:r>
            <a:endParaRPr lang="en-US" dirty="0" smtClean="0"/>
          </a:p>
          <a:p>
            <a:r>
              <a:rPr lang="en-US" dirty="0" smtClean="0"/>
              <a:t>Gives </a:t>
            </a:r>
            <a:r>
              <a:rPr lang="en-US" dirty="0" smtClean="0"/>
              <a:t>feedback</a:t>
            </a:r>
            <a:endParaRPr lang="en-US" dirty="0" smtClean="0"/>
          </a:p>
          <a:p>
            <a:r>
              <a:rPr lang="en-US" dirty="0" smtClean="0"/>
              <a:t>Smart, </a:t>
            </a:r>
            <a:r>
              <a:rPr lang="en-US" dirty="0" smtClean="0"/>
              <a:t>respectful</a:t>
            </a:r>
            <a:endParaRPr lang="en-US" dirty="0" smtClean="0"/>
          </a:p>
          <a:p>
            <a:r>
              <a:rPr lang="en-US" dirty="0" smtClean="0"/>
              <a:t>Offers </a:t>
            </a:r>
            <a:r>
              <a:rPr lang="en-US" dirty="0" smtClean="0"/>
              <a:t>status </a:t>
            </a:r>
            <a:r>
              <a:rPr lang="en-US" dirty="0" smtClean="0"/>
              <a:t>u</a:t>
            </a:r>
            <a:r>
              <a:rPr lang="en-US" dirty="0" smtClean="0"/>
              <a:t>pdates</a:t>
            </a:r>
            <a:endParaRPr lang="en-US" dirty="0" smtClean="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Possible Fixes: Location</a:t>
            </a:r>
            <a:endParaRPr lang="en-US" dirty="0"/>
          </a:p>
        </p:txBody>
      </p:sp>
      <p:sp>
        <p:nvSpPr>
          <p:cNvPr id="3" name="Content Placeholder 2"/>
          <p:cNvSpPr>
            <a:spLocks noGrp="1"/>
          </p:cNvSpPr>
          <p:nvPr>
            <p:ph idx="1"/>
          </p:nvPr>
        </p:nvSpPr>
        <p:spPr>
          <a:xfrm>
            <a:off x="381000" y="1411552"/>
            <a:ext cx="8382000" cy="3827202"/>
          </a:xfrm>
        </p:spPr>
        <p:txBody>
          <a:bodyPr/>
          <a:lstStyle/>
          <a:p>
            <a:r>
              <a:rPr lang="en-US" dirty="0" smtClean="0"/>
              <a:t>Informal meetings happen in hallways</a:t>
            </a:r>
          </a:p>
          <a:p>
            <a:pPr lvl="1"/>
            <a:r>
              <a:rPr i="1" smtClean="0"/>
              <a:t>Try not to make decisions in informal meetings. </a:t>
            </a:r>
            <a:endParaRPr smtClean="0"/>
          </a:p>
          <a:p>
            <a:pPr lvl="1"/>
            <a:endParaRPr lang="en-US" i="1" dirty="0" smtClean="0"/>
          </a:p>
          <a:p>
            <a:pPr lvl="1"/>
            <a:r>
              <a:rPr lang="en-US" i="1" dirty="0" smtClean="0"/>
              <a:t>Send status updates electronically</a:t>
            </a:r>
            <a:r>
              <a:rPr smtClean="0"/>
              <a:t>. </a:t>
            </a:r>
          </a:p>
          <a:p>
            <a:pPr lvl="1"/>
            <a:endParaRPr i="1" smtClean="0"/>
          </a:p>
          <a:p>
            <a:pPr lvl="1"/>
            <a:r>
              <a:rPr i="1" smtClean="0"/>
              <a:t>Invite non-local team members to discuss decisions. </a:t>
            </a:r>
            <a:endParaRPr 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Possible Fixes: Time Zone</a:t>
            </a:r>
            <a:endParaRPr lang="en-US" dirty="0"/>
          </a:p>
        </p:txBody>
      </p:sp>
      <p:sp>
        <p:nvSpPr>
          <p:cNvPr id="3" name="Content Placeholder 2"/>
          <p:cNvSpPr>
            <a:spLocks noGrp="1"/>
          </p:cNvSpPr>
          <p:nvPr>
            <p:ph idx="1"/>
          </p:nvPr>
        </p:nvSpPr>
        <p:spPr>
          <a:xfrm>
            <a:off x="381000" y="1386500"/>
            <a:ext cx="8382000" cy="4741298"/>
          </a:xfrm>
        </p:spPr>
        <p:txBody>
          <a:bodyPr/>
          <a:lstStyle/>
          <a:p>
            <a:r>
              <a:rPr lang="en-US" dirty="0" smtClean="0"/>
              <a:t>Distributed teams feel remote, due to location, time, and lack of face-to-face contact.</a:t>
            </a:r>
          </a:p>
          <a:p>
            <a:pPr lvl="1"/>
            <a:r>
              <a:rPr i="1" smtClean="0"/>
              <a:t>Get rid of distributed teams.</a:t>
            </a:r>
            <a:endParaRPr smtClean="0"/>
          </a:p>
          <a:p>
            <a:pPr lvl="1"/>
            <a:endParaRPr i="1" smtClean="0"/>
          </a:p>
          <a:p>
            <a:pPr lvl="1"/>
            <a:r>
              <a:rPr i="1" smtClean="0"/>
              <a:t>Arrange face-to-face visits between team locations</a:t>
            </a:r>
            <a:r>
              <a:rPr smtClean="0"/>
              <a:t>.</a:t>
            </a:r>
          </a:p>
          <a:p>
            <a:pPr lvl="1"/>
            <a:endParaRPr smtClean="0"/>
          </a:p>
          <a:p>
            <a:pPr lvl="1"/>
            <a:r>
              <a:rPr i="1" smtClean="0"/>
              <a:t>Hold meetings at times when workday overlaps.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Possible Fixes: Status</a:t>
            </a:r>
            <a:endParaRPr lang="en-US" dirty="0"/>
          </a:p>
        </p:txBody>
      </p:sp>
      <p:sp>
        <p:nvSpPr>
          <p:cNvPr id="3" name="Content Placeholder 2"/>
          <p:cNvSpPr>
            <a:spLocks noGrp="1"/>
          </p:cNvSpPr>
          <p:nvPr>
            <p:ph idx="1"/>
          </p:nvPr>
        </p:nvSpPr>
        <p:spPr>
          <a:xfrm>
            <a:off x="381000" y="1411552"/>
            <a:ext cx="8382000" cy="3268587"/>
          </a:xfrm>
        </p:spPr>
        <p:txBody>
          <a:bodyPr/>
          <a:lstStyle/>
          <a:p>
            <a:r>
              <a:rPr lang="en-US" dirty="0" smtClean="0"/>
              <a:t>The lack of information makes people anxious.</a:t>
            </a:r>
          </a:p>
          <a:p>
            <a:pPr lvl="1"/>
            <a:r>
              <a:rPr i="1" smtClean="0"/>
              <a:t>Hold frequent status meetings with dependencies and post status electronically. </a:t>
            </a:r>
            <a:endParaRPr smtClean="0"/>
          </a:p>
          <a:p>
            <a:pPr lvl="1"/>
            <a:endParaRPr i="1" smtClean="0"/>
          </a:p>
          <a:p>
            <a:pPr lvl="1"/>
            <a:r>
              <a:rPr i="1" smtClean="0"/>
              <a:t>Align priorities and schedules with dependents. </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92497"/>
          </a:xfrm>
        </p:spPr>
        <p:txBody>
          <a:bodyPr/>
          <a:lstStyle/>
          <a:p>
            <a:r>
              <a:rPr sz="5000" smtClean="0"/>
              <a:t>Helping Teams Help Themselves</a:t>
            </a:r>
            <a:endParaRPr lang="en-US" sz="5000" dirty="0"/>
          </a:p>
        </p:txBody>
      </p:sp>
      <p:sp>
        <p:nvSpPr>
          <p:cNvPr id="3" name="Content Placeholder 2"/>
          <p:cNvSpPr>
            <a:spLocks noGrp="1"/>
          </p:cNvSpPr>
          <p:nvPr>
            <p:ph idx="1"/>
          </p:nvPr>
        </p:nvSpPr>
        <p:spPr>
          <a:xfrm>
            <a:off x="381000" y="1411552"/>
            <a:ext cx="8382000" cy="4528932"/>
          </a:xfrm>
        </p:spPr>
        <p:txBody>
          <a:bodyPr/>
          <a:lstStyle/>
          <a:p>
            <a:r>
              <a:rPr lang="en-US" dirty="0" smtClean="0"/>
              <a:t>It is easy to see the problems. </a:t>
            </a:r>
          </a:p>
          <a:p>
            <a:pPr lvl="1"/>
            <a:r>
              <a:rPr smtClean="0"/>
              <a:t>The studied team appreciates your data to 'confirm' their own belief in the problems.</a:t>
            </a:r>
            <a:endParaRPr lang="en-US" dirty="0" smtClean="0"/>
          </a:p>
          <a:p>
            <a:endParaRPr lang="en-US" dirty="0" smtClean="0"/>
          </a:p>
          <a:p>
            <a:r>
              <a:rPr lang="en-US" dirty="0" smtClean="0"/>
              <a:t>But, it is </a:t>
            </a:r>
            <a:r>
              <a:rPr lang="en-US" i="1" dirty="0" smtClean="0"/>
              <a:t>deceptively</a:t>
            </a:r>
            <a:r>
              <a:rPr lang="en-US" dirty="0" smtClean="0"/>
              <a:t> easy to come up with solutions. </a:t>
            </a:r>
          </a:p>
          <a:p>
            <a:endParaRPr lang="en-US" dirty="0" smtClean="0"/>
          </a:p>
          <a:p>
            <a:r>
              <a:rPr lang="en-US" dirty="0" smtClean="0"/>
              <a:t>Practical, usable changes require </a:t>
            </a:r>
            <a:r>
              <a:rPr lang="en-US" dirty="0" smtClean="0"/>
              <a:t>buy-in and adaptation </a:t>
            </a:r>
            <a:r>
              <a:rPr lang="en-US" dirty="0" smtClean="0"/>
              <a:t>from team management. </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SR_PPT_all_template_v05_dark">
  <a:themeElements>
    <a:clrScheme name="MSR 2007 Dark">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1">
          <a:schemeClr val="accent2"/>
        </a:lnRef>
        <a:fillRef idx="3">
          <a:schemeClr val="accent2"/>
        </a:fillRef>
        <a:effectRef idx="2">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81387F9-4208-495A-BE72-C0F738B07D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F0B731EA-01AD-4659-BC7E-56C5FE031F39}">
  <ds:schemaRefs>
    <ds:schemaRef ds:uri="http://schemas.microsoft.com/sharepoint/v3/contenttype/forms"/>
  </ds:schemaRefs>
</ds:datastoreItem>
</file>

<file path=customXml/itemProps3.xml><?xml version="1.0" encoding="utf-8"?>
<ds:datastoreItem xmlns:ds="http://schemas.openxmlformats.org/officeDocument/2006/customXml" ds:itemID="{D5DE1ED6-34CE-41FD-B17B-BFC97A5783AB}">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MSR_PPT template_07_dark</Template>
  <TotalTime>2826</TotalTime>
  <Words>786</Words>
  <Application>Microsoft PowerPoint</Application>
  <PresentationFormat>On-screen Show (4:3)</PresentationFormat>
  <Paragraphs>101</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MSR_PPT_all_template_v05_dark</vt:lpstr>
      <vt:lpstr>Effecting Change: Coordination in Large-Scale Software Development</vt:lpstr>
      <vt:lpstr>Coordination in Software Teams</vt:lpstr>
      <vt:lpstr>Coordination Study</vt:lpstr>
      <vt:lpstr>A Model of Coordination</vt:lpstr>
      <vt:lpstr>Individual Behaviors</vt:lpstr>
      <vt:lpstr>Possible Fixes: Location</vt:lpstr>
      <vt:lpstr>Possible Fixes: Time Zone</vt:lpstr>
      <vt:lpstr>Possible Fixes: Status</vt:lpstr>
      <vt:lpstr>Helping Teams Help Themselves</vt:lpstr>
      <vt:lpstr>Evaluating Effective Intervention</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Snapshot Of MSR:  2006</dc:title>
  <dc:subject>Microsoft Research Faculty Summit</dc:subject>
  <dc:creator>Daniel T. Ling</dc:creator>
  <dc:description>Template design: ScottK; Silverfox productions, Inc._x000d_
Formatter: onsite, Dana KW, Silver Fox Prodcutions, Inc._x000d_
Event Date: 7-17, 7-18 2006_x000d_
Event Location: MSCC_x000d_
Speech Length:_x000d_
Audience:_x000d_
Key Topics:</dc:description>
  <cp:lastModifiedBy>Andrew Begel</cp:lastModifiedBy>
  <cp:revision>110</cp:revision>
  <dcterms:created xsi:type="dcterms:W3CDTF">2004-06-08T18:08:38Z</dcterms:created>
  <dcterms:modified xsi:type="dcterms:W3CDTF">2008-05-13T03:00:14Z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