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6"/>
  </p:notesMasterIdLst>
  <p:sldIdLst>
    <p:sldId id="558" r:id="rId2"/>
    <p:sldId id="573" r:id="rId3"/>
    <p:sldId id="574" r:id="rId4"/>
    <p:sldId id="580" r:id="rId5"/>
    <p:sldId id="555" r:id="rId6"/>
    <p:sldId id="581" r:id="rId7"/>
    <p:sldId id="577" r:id="rId8"/>
    <p:sldId id="575" r:id="rId9"/>
    <p:sldId id="579" r:id="rId10"/>
    <p:sldId id="554" r:id="rId11"/>
    <p:sldId id="556" r:id="rId12"/>
    <p:sldId id="569" r:id="rId13"/>
    <p:sldId id="576" r:id="rId14"/>
    <p:sldId id="578" r:id="rId1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Myriad Pro" pitchFamily="34" charset="0"/>
        <a:ea typeface="+mn-ea"/>
        <a:cs typeface="+mn-cs"/>
      </a:defRPr>
    </a:lvl1pPr>
    <a:lvl2pPr marL="457200" algn="l" rtl="0" fontAlgn="base">
      <a:spcBef>
        <a:spcPct val="0"/>
      </a:spcBef>
      <a:spcAft>
        <a:spcPct val="0"/>
      </a:spcAft>
      <a:defRPr kern="1200">
        <a:solidFill>
          <a:schemeClr val="tx1"/>
        </a:solidFill>
        <a:latin typeface="Myriad Pro" pitchFamily="34" charset="0"/>
        <a:ea typeface="+mn-ea"/>
        <a:cs typeface="+mn-cs"/>
      </a:defRPr>
    </a:lvl2pPr>
    <a:lvl3pPr marL="914400" algn="l" rtl="0" fontAlgn="base">
      <a:spcBef>
        <a:spcPct val="0"/>
      </a:spcBef>
      <a:spcAft>
        <a:spcPct val="0"/>
      </a:spcAft>
      <a:defRPr kern="1200">
        <a:solidFill>
          <a:schemeClr val="tx1"/>
        </a:solidFill>
        <a:latin typeface="Myriad Pro" pitchFamily="34" charset="0"/>
        <a:ea typeface="+mn-ea"/>
        <a:cs typeface="+mn-cs"/>
      </a:defRPr>
    </a:lvl3pPr>
    <a:lvl4pPr marL="1371600" algn="l" rtl="0" fontAlgn="base">
      <a:spcBef>
        <a:spcPct val="0"/>
      </a:spcBef>
      <a:spcAft>
        <a:spcPct val="0"/>
      </a:spcAft>
      <a:defRPr kern="1200">
        <a:solidFill>
          <a:schemeClr val="tx1"/>
        </a:solidFill>
        <a:latin typeface="Myriad Pro" pitchFamily="34" charset="0"/>
        <a:ea typeface="+mn-ea"/>
        <a:cs typeface="+mn-cs"/>
      </a:defRPr>
    </a:lvl4pPr>
    <a:lvl5pPr marL="1828800" algn="l" rtl="0" fontAlgn="base">
      <a:spcBef>
        <a:spcPct val="0"/>
      </a:spcBef>
      <a:spcAft>
        <a:spcPct val="0"/>
      </a:spcAft>
      <a:defRPr kern="1200">
        <a:solidFill>
          <a:schemeClr val="tx1"/>
        </a:solidFill>
        <a:latin typeface="Myriad Pro" pitchFamily="34" charset="0"/>
        <a:ea typeface="+mn-ea"/>
        <a:cs typeface="+mn-cs"/>
      </a:defRPr>
    </a:lvl5pPr>
    <a:lvl6pPr marL="2286000" algn="l" defTabSz="914400" rtl="0" eaLnBrk="1" latinLnBrk="0" hangingPunct="1">
      <a:defRPr kern="1200">
        <a:solidFill>
          <a:schemeClr val="tx1"/>
        </a:solidFill>
        <a:latin typeface="Myriad Pro" pitchFamily="34" charset="0"/>
        <a:ea typeface="+mn-ea"/>
        <a:cs typeface="+mn-cs"/>
      </a:defRPr>
    </a:lvl6pPr>
    <a:lvl7pPr marL="2743200" algn="l" defTabSz="914400" rtl="0" eaLnBrk="1" latinLnBrk="0" hangingPunct="1">
      <a:defRPr kern="1200">
        <a:solidFill>
          <a:schemeClr val="tx1"/>
        </a:solidFill>
        <a:latin typeface="Myriad Pro" pitchFamily="34" charset="0"/>
        <a:ea typeface="+mn-ea"/>
        <a:cs typeface="+mn-cs"/>
      </a:defRPr>
    </a:lvl7pPr>
    <a:lvl8pPr marL="3200400" algn="l" defTabSz="914400" rtl="0" eaLnBrk="1" latinLnBrk="0" hangingPunct="1">
      <a:defRPr kern="1200">
        <a:solidFill>
          <a:schemeClr val="tx1"/>
        </a:solidFill>
        <a:latin typeface="Myriad Pro" pitchFamily="34" charset="0"/>
        <a:ea typeface="+mn-ea"/>
        <a:cs typeface="+mn-cs"/>
      </a:defRPr>
    </a:lvl8pPr>
    <a:lvl9pPr marL="3657600" algn="l" defTabSz="914400" rtl="0" eaLnBrk="1" latinLnBrk="0" hangingPunct="1">
      <a:defRPr kern="1200">
        <a:solidFill>
          <a:schemeClr val="tx1"/>
        </a:solidFill>
        <a:latin typeface="Myriad Pro"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659"/>
    <a:srgbClr val="FCFF8B"/>
    <a:srgbClr val="F9FF11"/>
    <a:srgbClr val="414141"/>
    <a:srgbClr val="ECAE00"/>
    <a:srgbClr val="FF3300"/>
    <a:srgbClr val="FFFFFF"/>
    <a:srgbClr val="FFC45B"/>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843" autoAdjust="0"/>
    <p:restoredTop sz="94654" autoAdjust="0"/>
  </p:normalViewPr>
  <p:slideViewPr>
    <p:cSldViewPr>
      <p:cViewPr varScale="1">
        <p:scale>
          <a:sx n="80" d="100"/>
          <a:sy n="80" d="100"/>
        </p:scale>
        <p:origin x="-990" y="-84"/>
      </p:cViewPr>
      <p:guideLst>
        <p:guide orient="horz" pos="2160"/>
        <p:guide pos="2880"/>
      </p:guideLst>
    </p:cSldViewPr>
  </p:slideViewPr>
  <p:outlineViewPr>
    <p:cViewPr>
      <p:scale>
        <a:sx n="33" d="100"/>
        <a:sy n="33" d="100"/>
      </p:scale>
      <p:origin x="48" y="1440"/>
    </p:cViewPr>
  </p:outlineViewPr>
  <p:notesTextViewPr>
    <p:cViewPr>
      <p:scale>
        <a:sx n="100" d="100"/>
        <a:sy n="100" d="100"/>
      </p:scale>
      <p:origin x="0" y="0"/>
    </p:cViewPr>
  </p:notesTextViewPr>
  <p:sorterViewPr>
    <p:cViewPr>
      <p:scale>
        <a:sx n="20" d="100"/>
        <a:sy n="2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5AB1B-DDA1-4553-880B-A044F86009BE}" type="doc">
      <dgm:prSet loTypeId="urn:microsoft.com/office/officeart/2005/8/layout/gear1" loCatId="relationship" qsTypeId="urn:microsoft.com/office/officeart/2005/8/quickstyle/simple5" qsCatId="simple" csTypeId="urn:microsoft.com/office/officeart/2005/8/colors/accent6_5" csCatId="accent6" phldr="1"/>
      <dgm:spPr/>
    </dgm:pt>
    <dgm:pt modelId="{4EE2E597-137D-4CED-8CA3-A930DC2B5E2D}">
      <dgm:prSet phldrT="[Text]"/>
      <dgm:spPr/>
      <dgm:t>
        <a:bodyPr/>
        <a:lstStyle/>
        <a:p>
          <a:r>
            <a:rPr lang="en-US" dirty="0" smtClean="0"/>
            <a:t> </a:t>
          </a:r>
          <a:endParaRPr lang="en-US" dirty="0"/>
        </a:p>
      </dgm:t>
    </dgm:pt>
    <dgm:pt modelId="{BAC660AB-9B11-4846-8EC1-A74A7E4258F2}" type="sibTrans" cxnId="{4079C884-DB4F-492F-8429-CBCB47951871}">
      <dgm:prSet/>
      <dgm:spPr/>
      <dgm:t>
        <a:bodyPr/>
        <a:lstStyle/>
        <a:p>
          <a:endParaRPr lang="en-US"/>
        </a:p>
      </dgm:t>
    </dgm:pt>
    <dgm:pt modelId="{CB70CCA1-142F-4A0C-A17C-3ABFF40ECA8A}" type="parTrans" cxnId="{4079C884-DB4F-492F-8429-CBCB47951871}">
      <dgm:prSet/>
      <dgm:spPr/>
      <dgm:t>
        <a:bodyPr/>
        <a:lstStyle/>
        <a:p>
          <a:endParaRPr lang="en-US"/>
        </a:p>
      </dgm:t>
    </dgm:pt>
    <dgm:pt modelId="{30C79305-5426-4967-8D24-450932519E14}" type="pres">
      <dgm:prSet presAssocID="{5E45AB1B-DDA1-4553-880B-A044F86009BE}" presName="composite" presStyleCnt="0">
        <dgm:presLayoutVars>
          <dgm:chMax val="3"/>
          <dgm:animLvl val="lvl"/>
          <dgm:resizeHandles val="exact"/>
        </dgm:presLayoutVars>
      </dgm:prSet>
      <dgm:spPr/>
    </dgm:pt>
    <dgm:pt modelId="{2C0FD523-9ECA-4240-9A6F-4EF4E6D70892}" type="pres">
      <dgm:prSet presAssocID="{4EE2E597-137D-4CED-8CA3-A930DC2B5E2D}" presName="gear1" presStyleLbl="node1" presStyleIdx="0" presStyleCnt="1" custLinFactNeighborX="-4143">
        <dgm:presLayoutVars>
          <dgm:chMax val="1"/>
          <dgm:bulletEnabled val="1"/>
        </dgm:presLayoutVars>
      </dgm:prSet>
      <dgm:spPr/>
      <dgm:t>
        <a:bodyPr/>
        <a:lstStyle/>
        <a:p>
          <a:endParaRPr lang="en-US"/>
        </a:p>
      </dgm:t>
    </dgm:pt>
    <dgm:pt modelId="{46DD42EE-5A48-4F6A-92E6-5DCE3F90E071}" type="pres">
      <dgm:prSet presAssocID="{4EE2E597-137D-4CED-8CA3-A930DC2B5E2D}" presName="gear1srcNode" presStyleLbl="node1" presStyleIdx="0" presStyleCnt="1"/>
      <dgm:spPr/>
      <dgm:t>
        <a:bodyPr/>
        <a:lstStyle/>
        <a:p>
          <a:endParaRPr lang="en-US"/>
        </a:p>
      </dgm:t>
    </dgm:pt>
    <dgm:pt modelId="{FA38200F-CF68-4B48-8597-2BBE75230274}" type="pres">
      <dgm:prSet presAssocID="{4EE2E597-137D-4CED-8CA3-A930DC2B5E2D}" presName="gear1dstNode" presStyleLbl="node1" presStyleIdx="0" presStyleCnt="1"/>
      <dgm:spPr/>
      <dgm:t>
        <a:bodyPr/>
        <a:lstStyle/>
        <a:p>
          <a:endParaRPr lang="en-US"/>
        </a:p>
      </dgm:t>
    </dgm:pt>
    <dgm:pt modelId="{56B5FC9D-B11B-4DEB-BE6B-E8AC244D5554}" type="pres">
      <dgm:prSet presAssocID="{BAC660AB-9B11-4846-8EC1-A74A7E4258F2}" presName="connector1" presStyleLbl="sibTrans2D1" presStyleIdx="0" presStyleCnt="1"/>
      <dgm:spPr/>
      <dgm:t>
        <a:bodyPr/>
        <a:lstStyle/>
        <a:p>
          <a:endParaRPr lang="en-US"/>
        </a:p>
      </dgm:t>
    </dgm:pt>
  </dgm:ptLst>
  <dgm:cxnLst>
    <dgm:cxn modelId="{074E629A-36F8-4204-BBA3-4915158A1B9E}" type="presOf" srcId="{5E45AB1B-DDA1-4553-880B-A044F86009BE}" destId="{30C79305-5426-4967-8D24-450932519E14}" srcOrd="0" destOrd="0" presId="urn:microsoft.com/office/officeart/2005/8/layout/gear1"/>
    <dgm:cxn modelId="{47D0505E-ACD0-441B-97B8-455EEFFE2EB2}" type="presOf" srcId="{4EE2E597-137D-4CED-8CA3-A930DC2B5E2D}" destId="{FA38200F-CF68-4B48-8597-2BBE75230274}" srcOrd="2" destOrd="0" presId="urn:microsoft.com/office/officeart/2005/8/layout/gear1"/>
    <dgm:cxn modelId="{BC3FB57A-922C-4478-BDAC-124455B81EA1}" type="presOf" srcId="{4EE2E597-137D-4CED-8CA3-A930DC2B5E2D}" destId="{2C0FD523-9ECA-4240-9A6F-4EF4E6D70892}" srcOrd="0" destOrd="0" presId="urn:microsoft.com/office/officeart/2005/8/layout/gear1"/>
    <dgm:cxn modelId="{4079C884-DB4F-492F-8429-CBCB47951871}" srcId="{5E45AB1B-DDA1-4553-880B-A044F86009BE}" destId="{4EE2E597-137D-4CED-8CA3-A930DC2B5E2D}" srcOrd="0" destOrd="0" parTransId="{CB70CCA1-142F-4A0C-A17C-3ABFF40ECA8A}" sibTransId="{BAC660AB-9B11-4846-8EC1-A74A7E4258F2}"/>
    <dgm:cxn modelId="{433CCB41-3D35-4E00-A679-6152E737598A}" type="presOf" srcId="{BAC660AB-9B11-4846-8EC1-A74A7E4258F2}" destId="{56B5FC9D-B11B-4DEB-BE6B-E8AC244D5554}" srcOrd="0" destOrd="0" presId="urn:microsoft.com/office/officeart/2005/8/layout/gear1"/>
    <dgm:cxn modelId="{97561B7C-780A-4B1B-9448-6126763CB5F9}" type="presOf" srcId="{4EE2E597-137D-4CED-8CA3-A930DC2B5E2D}" destId="{46DD42EE-5A48-4F6A-92E6-5DCE3F90E071}" srcOrd="1" destOrd="0" presId="urn:microsoft.com/office/officeart/2005/8/layout/gear1"/>
    <dgm:cxn modelId="{5B602CA8-C267-4119-AC5A-C4F96AF295CA}" type="presParOf" srcId="{30C79305-5426-4967-8D24-450932519E14}" destId="{2C0FD523-9ECA-4240-9A6F-4EF4E6D70892}" srcOrd="0" destOrd="0" presId="urn:microsoft.com/office/officeart/2005/8/layout/gear1"/>
    <dgm:cxn modelId="{5324257A-F838-4D44-9760-6440CB1B29B9}" type="presParOf" srcId="{30C79305-5426-4967-8D24-450932519E14}" destId="{46DD42EE-5A48-4F6A-92E6-5DCE3F90E071}" srcOrd="1" destOrd="0" presId="urn:microsoft.com/office/officeart/2005/8/layout/gear1"/>
    <dgm:cxn modelId="{BF7DDFD2-C607-4529-AE55-D4AE78A3EF20}" type="presParOf" srcId="{30C79305-5426-4967-8D24-450932519E14}" destId="{FA38200F-CF68-4B48-8597-2BBE75230274}" srcOrd="2" destOrd="0" presId="urn:microsoft.com/office/officeart/2005/8/layout/gear1"/>
    <dgm:cxn modelId="{C76ACCEE-2404-4644-8EEE-BCEB6D3836D5}" type="presParOf" srcId="{30C79305-5426-4967-8D24-450932519E14}" destId="{56B5FC9D-B11B-4DEB-BE6B-E8AC244D5554}" srcOrd="3" destOrd="0" presId="urn:microsoft.com/office/officeart/2005/8/layout/gear1"/>
  </dgm:cxnLst>
  <dgm:bg/>
  <dgm:whole/>
</dgm:dataModel>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754" name="Rectangle 1"/>
          <p:cNvSpPr>
            <a:spLocks noGrp="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46666EEE-6979-4D13-8E98-17E11782782E}" type="datetimeFigureOut">
              <a:rPr lang="en-US"/>
              <a:pPr/>
              <a:t>3/13/2008</a:t>
            </a:fld>
            <a:endParaRPr lang="en-US"/>
          </a:p>
        </p:txBody>
      </p:sp>
      <p:sp>
        <p:nvSpPr>
          <p:cNvPr id="74756" name="Rectangle 3"/>
          <p:cNvSpPr>
            <a:spLocks noGrp="1" noRot="1" noChangeAspect="1"/>
          </p:cNvSpPr>
          <p:nvPr>
            <p:ph type="sldImg" idx="2"/>
          </p:nvPr>
        </p:nvSpPr>
        <p:spPr bwMode="auto">
          <a:xfrm>
            <a:off x="1143000" y="685800"/>
            <a:ext cx="4572000" cy="3429000"/>
          </a:xfrm>
          <a:prstGeom prst="rect">
            <a:avLst/>
          </a:prstGeom>
          <a:noFill/>
          <a:ln w="12700">
            <a:solidFill>
              <a:srgbClr val="000000"/>
            </a:solidFill>
            <a:miter lim="800000"/>
            <a:headEnd/>
            <a:tailEnd/>
          </a:ln>
        </p:spPr>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4758" name="Rectangle 5"/>
          <p:cNvSpPr>
            <a:spLocks noGrp="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7C0476A7-277F-44C6-86B1-E66AFC86BEE9}"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0476A7-277F-44C6-86B1-E66AFC86BEE9}"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1138" name="Rectangle 2"/>
          <p:cNvSpPr>
            <a:spLocks noGrp="1" noChangeArrowheads="1"/>
          </p:cNvSpPr>
          <p:nvPr>
            <p:ph type="ctrTitle"/>
          </p:nvPr>
        </p:nvSpPr>
        <p:spPr>
          <a:xfrm>
            <a:off x="627063" y="2359025"/>
            <a:ext cx="7772400" cy="641350"/>
          </a:xfrm>
          <a:effectLst>
            <a:outerShdw dist="17961" dir="2700000" algn="ctr" rotWithShape="0">
              <a:srgbClr val="2C0058">
                <a:alpha val="50000"/>
              </a:srgbClr>
            </a:outerShdw>
          </a:effectLst>
        </p:spPr>
        <p:txBody>
          <a:bodyPr anchor="ctr"/>
          <a:lstStyle>
            <a:lvl1pPr>
              <a:defRPr sz="4000">
                <a:latin typeface="Calibri" pitchFamily="34" charset="0"/>
              </a:defRPr>
            </a:lvl1pPr>
          </a:lstStyle>
          <a:p>
            <a:r>
              <a:rPr lang="en-US"/>
              <a:t>Click to edit Master title style</a:t>
            </a:r>
          </a:p>
        </p:txBody>
      </p:sp>
      <p:sp>
        <p:nvSpPr>
          <p:cNvPr id="91139" name="Rectangle 3"/>
          <p:cNvSpPr>
            <a:spLocks noGrp="1" noChangeArrowheads="1"/>
          </p:cNvSpPr>
          <p:nvPr>
            <p:ph type="subTitle" idx="1"/>
          </p:nvPr>
        </p:nvSpPr>
        <p:spPr>
          <a:xfrm>
            <a:off x="641350" y="4673600"/>
            <a:ext cx="7861300" cy="535531"/>
          </a:xfrm>
          <a:effectLst>
            <a:outerShdw dist="17961" dir="2700000" algn="ctr" rotWithShape="0">
              <a:srgbClr val="2C0058">
                <a:alpha val="50000"/>
              </a:srgbClr>
            </a:outerShdw>
          </a:effectLst>
        </p:spPr>
        <p:txBody>
          <a:bodyPr anchor="ctr"/>
          <a:lstStyle>
            <a:lvl1pPr>
              <a:spcBef>
                <a:spcPct val="0"/>
              </a:spcBef>
              <a:defRPr>
                <a:solidFill>
                  <a:schemeClr val="tx2"/>
                </a:solidFill>
                <a:latin typeface="Calibri" pitchFamily="34" charset="0"/>
              </a:defRPr>
            </a:lvl1pPr>
          </a:lstStyle>
          <a:p>
            <a:r>
              <a:rPr lang="en-US"/>
              <a:t>Click to edit Master subtitle style</a:t>
            </a:r>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7025" y="228600"/>
            <a:ext cx="2097088" cy="3406775"/>
          </a:xfrm>
        </p:spPr>
        <p:txBody>
          <a:bodyPr vert="eaVert"/>
          <a:lstStyle/>
          <a:p>
            <a:r>
              <a:rPr lang="en-US" smtClean="0"/>
              <a:t>Click to add title</a:t>
            </a:r>
            <a:endParaRPr lang="en-US"/>
          </a:p>
        </p:txBody>
      </p:sp>
      <p:sp>
        <p:nvSpPr>
          <p:cNvPr id="3" name="Vertical Text Placeholder 2"/>
          <p:cNvSpPr>
            <a:spLocks noGrp="1"/>
          </p:cNvSpPr>
          <p:nvPr>
            <p:ph type="body" orient="vert" idx="1"/>
          </p:nvPr>
        </p:nvSpPr>
        <p:spPr>
          <a:xfrm>
            <a:off x="381000" y="228600"/>
            <a:ext cx="6143625" cy="34067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itchFamily="34"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Calibri" pitchFamily="34" charset="0"/>
              </a:defRPr>
            </a:lvl1pPr>
            <a:lvl2pPr>
              <a:defRPr>
                <a:latin typeface="Calibri" pitchFamily="34" charset="0"/>
              </a:defRPr>
            </a:lvl2pPr>
            <a:lvl3pPr>
              <a:defRPr>
                <a:latin typeface="Calibri" pitchFamily="34" charset="0"/>
              </a:defRPr>
            </a:lvl3pPr>
            <a:lvl4pPr>
              <a:defRPr>
                <a:latin typeface="Calibri" pitchFamily="34" charset="0"/>
              </a:defRPr>
            </a:lvl4pPr>
            <a:lvl5pPr>
              <a:defRPr>
                <a:latin typeface="Calibri"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20813"/>
            <a:ext cx="4117975"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1375" y="1420813"/>
            <a:ext cx="4117975" cy="2214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diagramColors" Target="../diagrams/colors1.xml"/><Relationship Id="rId2" Type="http://schemas.openxmlformats.org/officeDocument/2006/relationships/slideLayout" Target="../slideLayouts/slideLayout2.xml"/><Relationship Id="rId16" Type="http://schemas.openxmlformats.org/officeDocument/2006/relationships/diagramQuickStyle" Target="../diagrams/quickStyl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diagramLayout" Target="../diagrams/layout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diagramData" Target="../diagrams/data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46275"/>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bwMode="auto">
          <a:xfrm>
            <a:off x="381000" y="228600"/>
            <a:ext cx="8393113" cy="695325"/>
          </a:xfrm>
          <a:prstGeom prst="rect">
            <a:avLst/>
          </a:prstGeom>
          <a:noFill/>
          <a:ln w="9525">
            <a:noFill/>
            <a:miter lim="800000"/>
            <a:headEnd/>
            <a:tailEnd/>
          </a:ln>
          <a:effectLst>
            <a:outerShdw dist="17961" dir="2700000" algn="ctr" rotWithShape="0">
              <a:srgbClr val="292929">
                <a:alpha val="50000"/>
              </a:srgbClr>
            </a:outerShdw>
          </a:effectLst>
        </p:spPr>
        <p:txBody>
          <a:bodyPr vert="horz" wrap="square" lIns="91440" tIns="45720" rIns="91440" bIns="45720" numCol="1" anchor="t" anchorCtr="0" compatLnSpc="1">
            <a:prstTxWarp prst="textNoShape">
              <a:avLst/>
            </a:prstTxWarp>
            <a:spAutoFit/>
          </a:bodyPr>
          <a:lstStyle/>
          <a:p>
            <a:pPr lvl="0"/>
            <a:r>
              <a:rPr lang="en-US" dirty="0" smtClean="0"/>
              <a:t>Click to edit Title Slide</a:t>
            </a:r>
          </a:p>
        </p:txBody>
      </p:sp>
      <p:sp>
        <p:nvSpPr>
          <p:cNvPr id="90115" name="Rectangle 3"/>
          <p:cNvSpPr>
            <a:spLocks noGrp="1" noChangeArrowheads="1"/>
          </p:cNvSpPr>
          <p:nvPr>
            <p:ph type="body" idx="1"/>
          </p:nvPr>
        </p:nvSpPr>
        <p:spPr bwMode="auto">
          <a:xfrm>
            <a:off x="381000" y="1420813"/>
            <a:ext cx="8388350" cy="2214562"/>
          </a:xfrm>
          <a:prstGeom prst="rect">
            <a:avLst/>
          </a:prstGeom>
          <a:noFill/>
          <a:ln w="9525">
            <a:noFill/>
            <a:miter lim="800000"/>
            <a:headEnd/>
            <a:tailEnd/>
          </a:ln>
          <a:effectLst>
            <a:outerShdw dist="17961" dir="2700000" algn="ctr" rotWithShape="0">
              <a:srgbClr val="292929">
                <a:alpha val="50000"/>
              </a:srgbClr>
            </a:outerShdw>
          </a:effectLst>
        </p:spPr>
        <p:txBody>
          <a:bodyPr vert="horz" wrap="square" lIns="91440" tIns="45720" rIns="91440" bIns="45720" numCol="1" anchor="t" anchorCtr="0" compatLnSpc="1">
            <a:prstTxWarp prst="textNoShape">
              <a:avLst/>
            </a:prstTxWarp>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0117" name="Text Box 5"/>
          <p:cNvSpPr txBox="1">
            <a:spLocks noChangeArrowheads="1"/>
          </p:cNvSpPr>
          <p:nvPr userDrawn="1"/>
        </p:nvSpPr>
        <p:spPr bwMode="auto">
          <a:xfrm>
            <a:off x="0" y="6496050"/>
            <a:ext cx="3492500" cy="366713"/>
          </a:xfrm>
          <a:prstGeom prst="rect">
            <a:avLst/>
          </a:prstGeom>
          <a:noFill/>
          <a:ln w="12700">
            <a:noFill/>
            <a:miter lim="800000"/>
            <a:headEnd/>
            <a:tailEnd/>
          </a:ln>
          <a:effectLst/>
        </p:spPr>
        <p:txBody>
          <a:bodyPr vert="horz" wrap="none" lIns="91440" tIns="45720" rIns="91440" bIns="45720" numCol="1" anchor="t" anchorCtr="0" compatLnSpc="1">
            <a:prstTxWarp prst="textNoShape">
              <a:avLst/>
            </a:prstTxWarp>
            <a:spAutoFit/>
          </a:bodyPr>
          <a:lstStyle/>
          <a:p>
            <a:r>
              <a:rPr lang="en-US" dirty="0">
                <a:solidFill>
                  <a:schemeClr val="accent2"/>
                </a:solidFill>
                <a:latin typeface="Calibri" pitchFamily="34" charset="0"/>
              </a:rPr>
              <a:t>http://research.microsoft.com/hip/</a:t>
            </a:r>
          </a:p>
        </p:txBody>
      </p:sp>
      <p:sp>
        <p:nvSpPr>
          <p:cNvPr id="24" name="AutoShape 3"/>
          <p:cNvSpPr>
            <a:spLocks noChangeAspect="1" noChangeArrowheads="1" noTextEdit="1"/>
          </p:cNvSpPr>
          <p:nvPr/>
        </p:nvSpPr>
        <p:spPr bwMode="auto">
          <a:xfrm>
            <a:off x="7773428" y="6341057"/>
            <a:ext cx="1290342" cy="4407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aphicFrame>
        <p:nvGraphicFramePr>
          <p:cNvPr id="25" name="Diagram 24"/>
          <p:cNvGraphicFramePr/>
          <p:nvPr/>
        </p:nvGraphicFramePr>
        <p:xfrm>
          <a:off x="8324850" y="6324600"/>
          <a:ext cx="506057" cy="33737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6" name="Freeform 6"/>
          <p:cNvSpPr>
            <a:spLocks/>
          </p:cNvSpPr>
          <p:nvPr/>
        </p:nvSpPr>
        <p:spPr bwMode="auto">
          <a:xfrm>
            <a:off x="7772400" y="6341057"/>
            <a:ext cx="565200" cy="440743"/>
          </a:xfrm>
          <a:custGeom>
            <a:avLst/>
            <a:gdLst/>
            <a:ahLst/>
            <a:cxnLst>
              <a:cxn ang="0">
                <a:pos x="409" y="72"/>
              </a:cxn>
              <a:cxn ang="0">
                <a:pos x="464" y="0"/>
              </a:cxn>
              <a:cxn ang="0">
                <a:pos x="252" y="0"/>
              </a:cxn>
              <a:cxn ang="0">
                <a:pos x="307" y="72"/>
              </a:cxn>
              <a:cxn ang="0">
                <a:pos x="232" y="147"/>
              </a:cxn>
              <a:cxn ang="0">
                <a:pos x="157" y="72"/>
              </a:cxn>
              <a:cxn ang="0">
                <a:pos x="212" y="0"/>
              </a:cxn>
              <a:cxn ang="0">
                <a:pos x="0" y="0"/>
              </a:cxn>
              <a:cxn ang="0">
                <a:pos x="55" y="72"/>
              </a:cxn>
              <a:cxn ang="0">
                <a:pos x="55" y="288"/>
              </a:cxn>
              <a:cxn ang="0">
                <a:pos x="0" y="360"/>
              </a:cxn>
              <a:cxn ang="0">
                <a:pos x="212" y="360"/>
              </a:cxn>
              <a:cxn ang="0">
                <a:pos x="157" y="288"/>
              </a:cxn>
              <a:cxn ang="0">
                <a:pos x="232" y="213"/>
              </a:cxn>
              <a:cxn ang="0">
                <a:pos x="307" y="288"/>
              </a:cxn>
              <a:cxn ang="0">
                <a:pos x="252" y="360"/>
              </a:cxn>
              <a:cxn ang="0">
                <a:pos x="464" y="360"/>
              </a:cxn>
              <a:cxn ang="0">
                <a:pos x="409" y="288"/>
              </a:cxn>
              <a:cxn ang="0">
                <a:pos x="409" y="72"/>
              </a:cxn>
            </a:cxnLst>
            <a:rect l="0" t="0" r="r" b="b"/>
            <a:pathLst>
              <a:path w="464" h="360">
                <a:moveTo>
                  <a:pt x="409" y="72"/>
                </a:moveTo>
                <a:cubicBezTo>
                  <a:pt x="409" y="38"/>
                  <a:pt x="432" y="9"/>
                  <a:pt x="464" y="0"/>
                </a:cubicBezTo>
                <a:cubicBezTo>
                  <a:pt x="252" y="0"/>
                  <a:pt x="252" y="0"/>
                  <a:pt x="252" y="0"/>
                </a:cubicBezTo>
                <a:cubicBezTo>
                  <a:pt x="284" y="9"/>
                  <a:pt x="307" y="38"/>
                  <a:pt x="307" y="72"/>
                </a:cubicBezTo>
                <a:cubicBezTo>
                  <a:pt x="307" y="113"/>
                  <a:pt x="273" y="147"/>
                  <a:pt x="232" y="147"/>
                </a:cubicBezTo>
                <a:cubicBezTo>
                  <a:pt x="191" y="147"/>
                  <a:pt x="157" y="113"/>
                  <a:pt x="157" y="72"/>
                </a:cubicBezTo>
                <a:cubicBezTo>
                  <a:pt x="157" y="38"/>
                  <a:pt x="180" y="9"/>
                  <a:pt x="212" y="0"/>
                </a:cubicBezTo>
                <a:cubicBezTo>
                  <a:pt x="0" y="0"/>
                  <a:pt x="0" y="0"/>
                  <a:pt x="0" y="0"/>
                </a:cubicBezTo>
                <a:cubicBezTo>
                  <a:pt x="32" y="9"/>
                  <a:pt x="55" y="38"/>
                  <a:pt x="55" y="72"/>
                </a:cubicBezTo>
                <a:cubicBezTo>
                  <a:pt x="55" y="288"/>
                  <a:pt x="55" y="288"/>
                  <a:pt x="55" y="288"/>
                </a:cubicBezTo>
                <a:cubicBezTo>
                  <a:pt x="55" y="322"/>
                  <a:pt x="32" y="351"/>
                  <a:pt x="0" y="360"/>
                </a:cubicBezTo>
                <a:cubicBezTo>
                  <a:pt x="212" y="360"/>
                  <a:pt x="212" y="360"/>
                  <a:pt x="212" y="360"/>
                </a:cubicBezTo>
                <a:cubicBezTo>
                  <a:pt x="180" y="351"/>
                  <a:pt x="157" y="322"/>
                  <a:pt x="157" y="288"/>
                </a:cubicBezTo>
                <a:cubicBezTo>
                  <a:pt x="157" y="247"/>
                  <a:pt x="191" y="213"/>
                  <a:pt x="232" y="213"/>
                </a:cubicBezTo>
                <a:cubicBezTo>
                  <a:pt x="273" y="213"/>
                  <a:pt x="307" y="247"/>
                  <a:pt x="307" y="288"/>
                </a:cubicBezTo>
                <a:cubicBezTo>
                  <a:pt x="307" y="322"/>
                  <a:pt x="284" y="351"/>
                  <a:pt x="252" y="360"/>
                </a:cubicBezTo>
                <a:cubicBezTo>
                  <a:pt x="464" y="360"/>
                  <a:pt x="464" y="360"/>
                  <a:pt x="464" y="360"/>
                </a:cubicBezTo>
                <a:cubicBezTo>
                  <a:pt x="432" y="351"/>
                  <a:pt x="409" y="322"/>
                  <a:pt x="409" y="288"/>
                </a:cubicBezTo>
                <a:lnTo>
                  <a:pt x="409" y="72"/>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7" name="Freeform 7"/>
          <p:cNvSpPr>
            <a:spLocks/>
          </p:cNvSpPr>
          <p:nvPr/>
        </p:nvSpPr>
        <p:spPr bwMode="auto">
          <a:xfrm>
            <a:off x="8386456" y="6605400"/>
            <a:ext cx="214458" cy="176400"/>
          </a:xfrm>
          <a:custGeom>
            <a:avLst/>
            <a:gdLst/>
            <a:ahLst/>
            <a:cxnLst>
              <a:cxn ang="0">
                <a:pos x="0" y="144"/>
              </a:cxn>
              <a:cxn ang="0">
                <a:pos x="176" y="144"/>
              </a:cxn>
              <a:cxn ang="0">
                <a:pos x="121" y="72"/>
              </a:cxn>
              <a:cxn ang="0">
                <a:pos x="176" y="0"/>
              </a:cxn>
              <a:cxn ang="0">
                <a:pos x="0" y="0"/>
              </a:cxn>
              <a:cxn ang="0">
                <a:pos x="55" y="72"/>
              </a:cxn>
              <a:cxn ang="0">
                <a:pos x="0" y="144"/>
              </a:cxn>
            </a:cxnLst>
            <a:rect l="0" t="0" r="r" b="b"/>
            <a:pathLst>
              <a:path w="176" h="144">
                <a:moveTo>
                  <a:pt x="0" y="144"/>
                </a:moveTo>
                <a:cubicBezTo>
                  <a:pt x="176" y="144"/>
                  <a:pt x="176" y="144"/>
                  <a:pt x="176" y="144"/>
                </a:cubicBezTo>
                <a:cubicBezTo>
                  <a:pt x="144" y="135"/>
                  <a:pt x="121" y="106"/>
                  <a:pt x="121" y="72"/>
                </a:cubicBezTo>
                <a:cubicBezTo>
                  <a:pt x="121" y="38"/>
                  <a:pt x="144" y="9"/>
                  <a:pt x="176" y="0"/>
                </a:cubicBezTo>
                <a:cubicBezTo>
                  <a:pt x="0" y="0"/>
                  <a:pt x="0" y="0"/>
                  <a:pt x="0" y="0"/>
                </a:cubicBezTo>
                <a:cubicBezTo>
                  <a:pt x="32" y="9"/>
                  <a:pt x="55" y="38"/>
                  <a:pt x="55" y="72"/>
                </a:cubicBezTo>
                <a:cubicBezTo>
                  <a:pt x="55" y="106"/>
                  <a:pt x="32" y="135"/>
                  <a:pt x="0" y="144"/>
                </a:cubicBez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
        <p:nvSpPr>
          <p:cNvPr id="28" name="Freeform 8"/>
          <p:cNvSpPr>
            <a:spLocks noEditPoints="1"/>
          </p:cNvSpPr>
          <p:nvPr/>
        </p:nvSpPr>
        <p:spPr bwMode="auto">
          <a:xfrm>
            <a:off x="8649257" y="6341057"/>
            <a:ext cx="414513" cy="440743"/>
          </a:xfrm>
          <a:custGeom>
            <a:avLst/>
            <a:gdLst/>
            <a:ahLst/>
            <a:cxnLst>
              <a:cxn ang="0">
                <a:pos x="196" y="288"/>
              </a:cxn>
              <a:cxn ang="0">
                <a:pos x="340" y="144"/>
              </a:cxn>
              <a:cxn ang="0">
                <a:pos x="196" y="0"/>
              </a:cxn>
              <a:cxn ang="0">
                <a:pos x="0" y="0"/>
              </a:cxn>
              <a:cxn ang="0">
                <a:pos x="55" y="72"/>
              </a:cxn>
              <a:cxn ang="0">
                <a:pos x="55" y="288"/>
              </a:cxn>
              <a:cxn ang="0">
                <a:pos x="0" y="360"/>
              </a:cxn>
              <a:cxn ang="0">
                <a:pos x="212" y="360"/>
              </a:cxn>
              <a:cxn ang="0">
                <a:pos x="157" y="288"/>
              </a:cxn>
              <a:cxn ang="0">
                <a:pos x="157" y="283"/>
              </a:cxn>
              <a:cxn ang="0">
                <a:pos x="196" y="288"/>
              </a:cxn>
              <a:cxn ang="0">
                <a:pos x="85" y="108"/>
              </a:cxn>
              <a:cxn ang="0">
                <a:pos x="160" y="33"/>
              </a:cxn>
              <a:cxn ang="0">
                <a:pos x="235" y="108"/>
              </a:cxn>
              <a:cxn ang="0">
                <a:pos x="160" y="183"/>
              </a:cxn>
              <a:cxn ang="0">
                <a:pos x="85" y="108"/>
              </a:cxn>
            </a:cxnLst>
            <a:rect l="0" t="0" r="r" b="b"/>
            <a:pathLst>
              <a:path w="340" h="360">
                <a:moveTo>
                  <a:pt x="196" y="288"/>
                </a:moveTo>
                <a:cubicBezTo>
                  <a:pt x="276" y="288"/>
                  <a:pt x="340" y="224"/>
                  <a:pt x="340" y="144"/>
                </a:cubicBezTo>
                <a:cubicBezTo>
                  <a:pt x="340" y="64"/>
                  <a:pt x="276" y="0"/>
                  <a:pt x="196" y="0"/>
                </a:cubicBezTo>
                <a:cubicBezTo>
                  <a:pt x="0" y="0"/>
                  <a:pt x="0" y="0"/>
                  <a:pt x="0" y="0"/>
                </a:cubicBezTo>
                <a:cubicBezTo>
                  <a:pt x="32" y="9"/>
                  <a:pt x="55" y="38"/>
                  <a:pt x="55" y="72"/>
                </a:cubicBezTo>
                <a:cubicBezTo>
                  <a:pt x="55" y="288"/>
                  <a:pt x="55" y="288"/>
                  <a:pt x="55" y="288"/>
                </a:cubicBezTo>
                <a:cubicBezTo>
                  <a:pt x="55" y="322"/>
                  <a:pt x="32" y="351"/>
                  <a:pt x="0" y="360"/>
                </a:cubicBezTo>
                <a:cubicBezTo>
                  <a:pt x="212" y="360"/>
                  <a:pt x="212" y="360"/>
                  <a:pt x="212" y="360"/>
                </a:cubicBezTo>
                <a:cubicBezTo>
                  <a:pt x="180" y="351"/>
                  <a:pt x="157" y="322"/>
                  <a:pt x="157" y="288"/>
                </a:cubicBezTo>
                <a:cubicBezTo>
                  <a:pt x="157" y="286"/>
                  <a:pt x="157" y="284"/>
                  <a:pt x="157" y="283"/>
                </a:cubicBezTo>
                <a:cubicBezTo>
                  <a:pt x="170" y="286"/>
                  <a:pt x="183" y="288"/>
                  <a:pt x="196" y="288"/>
                </a:cubicBezTo>
                <a:close/>
                <a:moveTo>
                  <a:pt x="85" y="108"/>
                </a:moveTo>
                <a:cubicBezTo>
                  <a:pt x="85" y="67"/>
                  <a:pt x="119" y="33"/>
                  <a:pt x="160" y="33"/>
                </a:cubicBezTo>
                <a:cubicBezTo>
                  <a:pt x="201" y="33"/>
                  <a:pt x="235" y="67"/>
                  <a:pt x="235" y="108"/>
                </a:cubicBezTo>
                <a:cubicBezTo>
                  <a:pt x="235" y="149"/>
                  <a:pt x="201" y="183"/>
                  <a:pt x="160" y="183"/>
                </a:cubicBezTo>
                <a:cubicBezTo>
                  <a:pt x="119" y="183"/>
                  <a:pt x="85" y="149"/>
                  <a:pt x="85" y="108"/>
                </a:cubicBez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en-US"/>
          </a:p>
        </p:txBody>
      </p:sp>
    </p:spTree>
  </p:cSld>
  <p:clrMap bg1="dk2" tx1="lt1" bg2="dk1"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timing>
    <p:tnLst>
      <p:par>
        <p:cTn id="1" dur="indefinite" restart="never" nodeType="tmRoot"/>
      </p:par>
    </p:tnLst>
  </p:timing>
  <p:txStyles>
    <p:titleStyle>
      <a:lvl1pPr algn="l" rtl="0" fontAlgn="base">
        <a:lnSpc>
          <a:spcPct val="90000"/>
        </a:lnSpc>
        <a:spcBef>
          <a:spcPct val="0"/>
        </a:spcBef>
        <a:spcAft>
          <a:spcPct val="0"/>
        </a:spcAft>
        <a:defRPr sz="4400">
          <a:solidFill>
            <a:schemeClr val="tx2"/>
          </a:solidFill>
          <a:latin typeface="Calibri" pitchFamily="34" charset="0"/>
          <a:ea typeface="+mj-ea"/>
          <a:cs typeface="+mj-cs"/>
        </a:defRPr>
      </a:lvl1pPr>
      <a:lvl2pPr algn="l" rtl="0" fontAlgn="base">
        <a:lnSpc>
          <a:spcPct val="90000"/>
        </a:lnSpc>
        <a:spcBef>
          <a:spcPct val="0"/>
        </a:spcBef>
        <a:spcAft>
          <a:spcPct val="0"/>
        </a:spcAft>
        <a:defRPr sz="4400">
          <a:solidFill>
            <a:schemeClr val="tx2"/>
          </a:solidFill>
          <a:latin typeface="Myriad Pro" pitchFamily="34" charset="0"/>
        </a:defRPr>
      </a:lvl2pPr>
      <a:lvl3pPr algn="l" rtl="0" fontAlgn="base">
        <a:lnSpc>
          <a:spcPct val="90000"/>
        </a:lnSpc>
        <a:spcBef>
          <a:spcPct val="0"/>
        </a:spcBef>
        <a:spcAft>
          <a:spcPct val="0"/>
        </a:spcAft>
        <a:defRPr sz="4400">
          <a:solidFill>
            <a:schemeClr val="tx2"/>
          </a:solidFill>
          <a:latin typeface="Myriad Pro" pitchFamily="34" charset="0"/>
        </a:defRPr>
      </a:lvl3pPr>
      <a:lvl4pPr algn="l" rtl="0" fontAlgn="base">
        <a:lnSpc>
          <a:spcPct val="90000"/>
        </a:lnSpc>
        <a:spcBef>
          <a:spcPct val="0"/>
        </a:spcBef>
        <a:spcAft>
          <a:spcPct val="0"/>
        </a:spcAft>
        <a:defRPr sz="4400">
          <a:solidFill>
            <a:schemeClr val="tx2"/>
          </a:solidFill>
          <a:latin typeface="Myriad Pro" pitchFamily="34" charset="0"/>
        </a:defRPr>
      </a:lvl4pPr>
      <a:lvl5pPr algn="l" rtl="0" fontAlgn="base">
        <a:lnSpc>
          <a:spcPct val="90000"/>
        </a:lnSpc>
        <a:spcBef>
          <a:spcPct val="0"/>
        </a:spcBef>
        <a:spcAft>
          <a:spcPct val="0"/>
        </a:spcAft>
        <a:defRPr sz="4400">
          <a:solidFill>
            <a:schemeClr val="tx2"/>
          </a:solidFill>
          <a:latin typeface="Myriad Pro" pitchFamily="34" charset="0"/>
        </a:defRPr>
      </a:lvl5pPr>
      <a:lvl6pPr marL="457200" algn="l" rtl="0" fontAlgn="base">
        <a:lnSpc>
          <a:spcPct val="90000"/>
        </a:lnSpc>
        <a:spcBef>
          <a:spcPct val="0"/>
        </a:spcBef>
        <a:spcAft>
          <a:spcPct val="0"/>
        </a:spcAft>
        <a:defRPr sz="4400">
          <a:solidFill>
            <a:schemeClr val="tx2"/>
          </a:solidFill>
          <a:latin typeface="Myriad Pro" pitchFamily="34" charset="0"/>
        </a:defRPr>
      </a:lvl6pPr>
      <a:lvl7pPr marL="914400" algn="l" rtl="0" fontAlgn="base">
        <a:lnSpc>
          <a:spcPct val="90000"/>
        </a:lnSpc>
        <a:spcBef>
          <a:spcPct val="0"/>
        </a:spcBef>
        <a:spcAft>
          <a:spcPct val="0"/>
        </a:spcAft>
        <a:defRPr sz="4400">
          <a:solidFill>
            <a:schemeClr val="tx2"/>
          </a:solidFill>
          <a:latin typeface="Myriad Pro" pitchFamily="34" charset="0"/>
        </a:defRPr>
      </a:lvl7pPr>
      <a:lvl8pPr marL="1371600" algn="l" rtl="0" fontAlgn="base">
        <a:lnSpc>
          <a:spcPct val="90000"/>
        </a:lnSpc>
        <a:spcBef>
          <a:spcPct val="0"/>
        </a:spcBef>
        <a:spcAft>
          <a:spcPct val="0"/>
        </a:spcAft>
        <a:defRPr sz="4400">
          <a:solidFill>
            <a:schemeClr val="tx2"/>
          </a:solidFill>
          <a:latin typeface="Myriad Pro" pitchFamily="34" charset="0"/>
        </a:defRPr>
      </a:lvl8pPr>
      <a:lvl9pPr marL="1828800" algn="l" rtl="0" fontAlgn="base">
        <a:lnSpc>
          <a:spcPct val="90000"/>
        </a:lnSpc>
        <a:spcBef>
          <a:spcPct val="0"/>
        </a:spcBef>
        <a:spcAft>
          <a:spcPct val="0"/>
        </a:spcAft>
        <a:defRPr sz="4400">
          <a:solidFill>
            <a:schemeClr val="tx2"/>
          </a:solidFill>
          <a:latin typeface="Myriad Pro" pitchFamily="34" charset="0"/>
        </a:defRPr>
      </a:lvl9pPr>
    </p:titleStyle>
    <p:bodyStyle>
      <a:lvl1pPr algn="l" rtl="0" fontAlgn="base">
        <a:lnSpc>
          <a:spcPct val="90000"/>
        </a:lnSpc>
        <a:spcBef>
          <a:spcPct val="50000"/>
        </a:spcBef>
        <a:spcAft>
          <a:spcPct val="0"/>
        </a:spcAft>
        <a:buClr>
          <a:schemeClr val="tx2"/>
        </a:buClr>
        <a:buSzPct val="80000"/>
        <a:buFont typeface="Wingdings" pitchFamily="2" charset="2"/>
        <a:defRPr sz="3200">
          <a:solidFill>
            <a:schemeClr val="tx1"/>
          </a:solidFill>
          <a:latin typeface="Calibri" pitchFamily="34" charset="0"/>
          <a:ea typeface="+mn-ea"/>
          <a:cs typeface="+mn-cs"/>
        </a:defRPr>
      </a:lvl1pPr>
      <a:lvl2pPr marL="682625" indent="-219075" algn="l" rtl="0" fontAlgn="base">
        <a:lnSpc>
          <a:spcPct val="90000"/>
        </a:lnSpc>
        <a:spcBef>
          <a:spcPct val="30000"/>
        </a:spcBef>
        <a:spcAft>
          <a:spcPct val="0"/>
        </a:spcAft>
        <a:buClr>
          <a:schemeClr val="tx1"/>
        </a:buClr>
        <a:buSzPct val="80000"/>
        <a:buFont typeface="Wingdings" pitchFamily="2" charset="2"/>
        <a:buChar char="§"/>
        <a:defRPr sz="2800">
          <a:solidFill>
            <a:schemeClr val="tx1"/>
          </a:solidFill>
          <a:latin typeface="Calibri" pitchFamily="34" charset="0"/>
        </a:defRPr>
      </a:lvl2pPr>
      <a:lvl3pPr marL="1146175" indent="-231775" algn="l" rtl="0" fontAlgn="base">
        <a:lnSpc>
          <a:spcPct val="90000"/>
        </a:lnSpc>
        <a:spcBef>
          <a:spcPct val="30000"/>
        </a:spcBef>
        <a:spcAft>
          <a:spcPct val="0"/>
        </a:spcAft>
        <a:buClr>
          <a:schemeClr val="tx1"/>
        </a:buClr>
        <a:buSzPct val="80000"/>
        <a:buFont typeface="Wingdings" pitchFamily="2" charset="2"/>
        <a:buChar char="§"/>
        <a:defRPr sz="2400">
          <a:solidFill>
            <a:schemeClr val="tx1"/>
          </a:solidFill>
          <a:latin typeface="Calibri" pitchFamily="34" charset="0"/>
        </a:defRPr>
      </a:lvl3pPr>
      <a:lvl4pPr marL="1597025" indent="-219075" algn="l" rtl="0" fontAlgn="base">
        <a:lnSpc>
          <a:spcPct val="90000"/>
        </a:lnSpc>
        <a:spcBef>
          <a:spcPct val="30000"/>
        </a:spcBef>
        <a:spcAft>
          <a:spcPct val="0"/>
        </a:spcAft>
        <a:buClr>
          <a:schemeClr val="tx1"/>
        </a:buClr>
        <a:buSzPct val="80000"/>
        <a:buFont typeface="Wingdings" pitchFamily="2" charset="2"/>
        <a:buChar char="§"/>
        <a:defRPr sz="2000">
          <a:solidFill>
            <a:schemeClr val="tx1"/>
          </a:solidFill>
          <a:latin typeface="Calibri" pitchFamily="34" charset="0"/>
        </a:defRPr>
      </a:lvl4pPr>
      <a:lvl5pPr marL="2060575" indent="-231775" algn="l" rtl="0" fontAlgn="base">
        <a:lnSpc>
          <a:spcPct val="90000"/>
        </a:lnSpc>
        <a:spcBef>
          <a:spcPct val="30000"/>
        </a:spcBef>
        <a:spcAft>
          <a:spcPct val="0"/>
        </a:spcAft>
        <a:buClr>
          <a:schemeClr val="tx1"/>
        </a:buClr>
        <a:buSzPct val="80000"/>
        <a:buFont typeface="Wingdings" pitchFamily="2" charset="2"/>
        <a:buChar char="§"/>
        <a:defRPr sz="2000">
          <a:solidFill>
            <a:schemeClr val="tx1"/>
          </a:solidFill>
          <a:latin typeface="Calibri" pitchFamily="34" charset="0"/>
        </a:defRPr>
      </a:lvl5pPr>
      <a:lvl6pPr marL="2517775" indent="-231775" algn="l" rtl="0" fontAlgn="base">
        <a:lnSpc>
          <a:spcPct val="90000"/>
        </a:lnSpc>
        <a:spcBef>
          <a:spcPct val="30000"/>
        </a:spcBef>
        <a:spcAft>
          <a:spcPct val="0"/>
        </a:spcAft>
        <a:buClr>
          <a:schemeClr val="tx1"/>
        </a:buClr>
        <a:buSzPct val="80000"/>
        <a:buFont typeface="Wingdings" pitchFamily="2" charset="2"/>
        <a:buChar char="§"/>
        <a:defRPr sz="2000">
          <a:solidFill>
            <a:schemeClr val="tx1"/>
          </a:solidFill>
          <a:latin typeface="+mn-lt"/>
        </a:defRPr>
      </a:lvl6pPr>
      <a:lvl7pPr marL="2974975" indent="-231775" algn="l" rtl="0" fontAlgn="base">
        <a:lnSpc>
          <a:spcPct val="90000"/>
        </a:lnSpc>
        <a:spcBef>
          <a:spcPct val="30000"/>
        </a:spcBef>
        <a:spcAft>
          <a:spcPct val="0"/>
        </a:spcAft>
        <a:buClr>
          <a:schemeClr val="tx1"/>
        </a:buClr>
        <a:buSzPct val="80000"/>
        <a:buFont typeface="Wingdings" pitchFamily="2" charset="2"/>
        <a:buChar char="§"/>
        <a:defRPr sz="2000">
          <a:solidFill>
            <a:schemeClr val="tx1"/>
          </a:solidFill>
          <a:latin typeface="+mn-lt"/>
        </a:defRPr>
      </a:lvl7pPr>
      <a:lvl8pPr marL="3432175" indent="-231775" algn="l" rtl="0" fontAlgn="base">
        <a:lnSpc>
          <a:spcPct val="90000"/>
        </a:lnSpc>
        <a:spcBef>
          <a:spcPct val="30000"/>
        </a:spcBef>
        <a:spcAft>
          <a:spcPct val="0"/>
        </a:spcAft>
        <a:buClr>
          <a:schemeClr val="tx1"/>
        </a:buClr>
        <a:buSzPct val="80000"/>
        <a:buFont typeface="Wingdings" pitchFamily="2" charset="2"/>
        <a:buChar char="§"/>
        <a:defRPr sz="2000">
          <a:solidFill>
            <a:schemeClr val="tx1"/>
          </a:solidFill>
          <a:latin typeface="+mn-lt"/>
        </a:defRPr>
      </a:lvl8pPr>
      <a:lvl9pPr marL="3889375" indent="-231775" algn="l" rtl="0" fontAlgn="base">
        <a:lnSpc>
          <a:spcPct val="90000"/>
        </a:lnSpc>
        <a:spcBef>
          <a:spcPct val="30000"/>
        </a:spcBef>
        <a:spcAft>
          <a:spcPct val="0"/>
        </a:spcAft>
        <a:buClr>
          <a:schemeClr val="tx1"/>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09800"/>
            <a:ext cx="8458200" cy="1470025"/>
          </a:xfrm>
        </p:spPr>
        <p:txBody>
          <a:bodyPr>
            <a:normAutofit/>
          </a:bodyPr>
          <a:lstStyle/>
          <a:p>
            <a:r>
              <a:rPr lang="en-US" dirty="0" smtClean="0"/>
              <a:t>The Struggles of New College Graduates in their First Software Development Job</a:t>
            </a:r>
            <a:endParaRPr lang="en-US" dirty="0"/>
          </a:p>
        </p:txBody>
      </p:sp>
      <p:sp>
        <p:nvSpPr>
          <p:cNvPr id="3" name="Subtitle 2"/>
          <p:cNvSpPr>
            <a:spLocks noGrp="1"/>
          </p:cNvSpPr>
          <p:nvPr>
            <p:ph type="subTitle" idx="1"/>
          </p:nvPr>
        </p:nvSpPr>
        <p:spPr>
          <a:xfrm>
            <a:off x="457200" y="4267200"/>
            <a:ext cx="8382000" cy="1752600"/>
          </a:xfrm>
        </p:spPr>
        <p:txBody>
          <a:bodyPr>
            <a:normAutofit fontScale="85000" lnSpcReduction="20000"/>
          </a:bodyPr>
          <a:lstStyle/>
          <a:p>
            <a:r>
              <a:rPr lang="en-US" dirty="0" smtClean="0"/>
              <a:t>Andrew Begel, </a:t>
            </a:r>
            <a:br>
              <a:rPr lang="en-US" dirty="0" smtClean="0"/>
            </a:br>
            <a:r>
              <a:rPr lang="en-US" dirty="0" smtClean="0"/>
              <a:t>Human Interactions in Programming, MS Research</a:t>
            </a:r>
          </a:p>
          <a:p>
            <a:endParaRPr lang="en-US" dirty="0" smtClean="0"/>
          </a:p>
          <a:p>
            <a:r>
              <a:rPr lang="en-US" dirty="0" smtClean="0"/>
              <a:t>Beth Simon</a:t>
            </a:r>
            <a:r>
              <a:rPr lang="en-US" sz="2400" dirty="0" smtClean="0"/>
              <a:t>*</a:t>
            </a:r>
            <a:r>
              <a:rPr lang="en-US" dirty="0" smtClean="0"/>
              <a:t>, </a:t>
            </a:r>
            <a:br>
              <a:rPr lang="en-US" dirty="0" smtClean="0"/>
            </a:br>
            <a:r>
              <a:rPr lang="en-US" dirty="0" smtClean="0"/>
              <a:t>University of California, San Diego</a:t>
            </a:r>
          </a:p>
          <a:p>
            <a:r>
              <a:rPr lang="en-US" sz="1200" dirty="0" smtClean="0"/>
              <a:t>* Visiting researcher at Microsoft</a:t>
            </a:r>
            <a:endParaRPr lang="en-US" dirty="0"/>
          </a:p>
        </p:txBody>
      </p:sp>
      <p:sp>
        <p:nvSpPr>
          <p:cNvPr id="4" name="TextBox 3"/>
          <p:cNvSpPr txBox="1"/>
          <p:nvPr/>
        </p:nvSpPr>
        <p:spPr>
          <a:xfrm>
            <a:off x="7280131" y="6412468"/>
            <a:ext cx="1787669" cy="369332"/>
          </a:xfrm>
          <a:prstGeom prst="rect">
            <a:avLst/>
          </a:prstGeom>
          <a:noFill/>
        </p:spPr>
        <p:txBody>
          <a:bodyPr wrap="none" rtlCol="0">
            <a:spAutoFit/>
          </a:bodyPr>
          <a:lstStyle/>
          <a:p>
            <a:r>
              <a:rPr lang="en-US" dirty="0" smtClean="0"/>
              <a:t>March 14, 2008</a:t>
            </a:r>
            <a:endParaRPr lang="en-US" dirty="0"/>
          </a:p>
        </p:txBody>
      </p:sp>
      <p:sp>
        <p:nvSpPr>
          <p:cNvPr id="5" name="TextBox 4"/>
          <p:cNvSpPr txBox="1"/>
          <p:nvPr/>
        </p:nvSpPr>
        <p:spPr>
          <a:xfrm>
            <a:off x="76200" y="6412468"/>
            <a:ext cx="1697901" cy="369332"/>
          </a:xfrm>
          <a:prstGeom prst="rect">
            <a:avLst/>
          </a:prstGeom>
          <a:noFill/>
        </p:spPr>
        <p:txBody>
          <a:bodyPr wrap="none" rtlCol="0">
            <a:spAutoFit/>
          </a:bodyPr>
          <a:lstStyle/>
          <a:p>
            <a:r>
              <a:rPr lang="en-US" dirty="0" smtClean="0"/>
              <a:t>SIGCSE </a:t>
            </a:r>
            <a:r>
              <a:rPr lang="en-US" dirty="0" smtClean="0"/>
              <a:t>2008</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The Good and the Bad</a:t>
            </a:r>
            <a:endParaRPr lang="en-US" dirty="0"/>
          </a:p>
        </p:txBody>
      </p:sp>
      <p:sp>
        <p:nvSpPr>
          <p:cNvPr id="3" name="Content Placeholder 2"/>
          <p:cNvSpPr>
            <a:spLocks noGrp="1"/>
          </p:cNvSpPr>
          <p:nvPr>
            <p:ph idx="1"/>
          </p:nvPr>
        </p:nvSpPr>
        <p:spPr>
          <a:xfrm>
            <a:off x="228600" y="1295400"/>
            <a:ext cx="8763000" cy="5105400"/>
          </a:xfrm>
        </p:spPr>
        <p:txBody>
          <a:bodyPr numCol="2">
            <a:normAutofit/>
          </a:bodyPr>
          <a:lstStyle/>
          <a:p>
            <a:pPr>
              <a:lnSpc>
                <a:spcPct val="100000"/>
              </a:lnSpc>
              <a:spcBef>
                <a:spcPts val="200"/>
              </a:spcBef>
            </a:pPr>
            <a:r>
              <a:rPr lang="en-US" sz="2800" dirty="0" smtClean="0">
                <a:solidFill>
                  <a:schemeClr val="tx2">
                    <a:lumMod val="75000"/>
                  </a:schemeClr>
                </a:solidFill>
                <a:latin typeface="Calibri" pitchFamily="34" charset="0"/>
              </a:rPr>
              <a:t>New </a:t>
            </a:r>
            <a:r>
              <a:rPr lang="en-US" sz="2800" dirty="0" err="1" smtClean="0">
                <a:solidFill>
                  <a:schemeClr val="tx2">
                    <a:lumMod val="75000"/>
                  </a:schemeClr>
                </a:solidFill>
                <a:latin typeface="Calibri" pitchFamily="34" charset="0"/>
              </a:rPr>
              <a:t>devs</a:t>
            </a:r>
            <a:r>
              <a:rPr lang="en-US" sz="2800" dirty="0" smtClean="0">
                <a:solidFill>
                  <a:schemeClr val="tx2">
                    <a:lumMod val="75000"/>
                  </a:schemeClr>
                </a:solidFill>
                <a:latin typeface="Calibri" pitchFamily="34" charset="0"/>
              </a:rPr>
              <a:t> are </a:t>
            </a:r>
            <a:r>
              <a:rPr lang="en-US" sz="2800" i="1" dirty="0" smtClean="0">
                <a:solidFill>
                  <a:schemeClr val="tx2">
                    <a:lumMod val="75000"/>
                  </a:schemeClr>
                </a:solidFill>
                <a:latin typeface="Calibri" pitchFamily="34" charset="0"/>
              </a:rPr>
              <a:t>good</a:t>
            </a:r>
            <a:r>
              <a:rPr lang="en-US" sz="2800" dirty="0" smtClean="0">
                <a:solidFill>
                  <a:schemeClr val="tx2">
                    <a:lumMod val="75000"/>
                  </a:schemeClr>
                </a:solidFill>
                <a:latin typeface="Calibri" pitchFamily="34" charset="0"/>
              </a:rPr>
              <a:t> at </a:t>
            </a:r>
          </a:p>
          <a:p>
            <a:pPr lvl="1">
              <a:spcBef>
                <a:spcPts val="200"/>
              </a:spcBef>
            </a:pPr>
            <a:r>
              <a:rPr lang="en-US" sz="2400" dirty="0" smtClean="0">
                <a:latin typeface="Calibri" pitchFamily="34" charset="0"/>
              </a:rPr>
              <a:t>Programming</a:t>
            </a:r>
          </a:p>
          <a:p>
            <a:pPr lvl="1">
              <a:spcBef>
                <a:spcPts val="200"/>
              </a:spcBef>
            </a:pPr>
            <a:r>
              <a:rPr lang="en-US" sz="2400" dirty="0" smtClean="0">
                <a:latin typeface="Calibri" pitchFamily="34" charset="0"/>
              </a:rPr>
              <a:t>Design</a:t>
            </a:r>
          </a:p>
          <a:p>
            <a:pPr lvl="1">
              <a:spcBef>
                <a:spcPts val="200"/>
              </a:spcBef>
            </a:pPr>
            <a:r>
              <a:rPr lang="en-US" sz="2400" dirty="0" smtClean="0">
                <a:latin typeface="Calibri" pitchFamily="34" charset="0"/>
              </a:rPr>
              <a:t>Peer mentoring</a:t>
            </a:r>
          </a:p>
          <a:p>
            <a:pPr lvl="1">
              <a:spcBef>
                <a:spcPts val="200"/>
              </a:spcBef>
            </a:pPr>
            <a:r>
              <a:rPr lang="en-US" sz="2400" dirty="0" smtClean="0">
                <a:latin typeface="Calibri" pitchFamily="34" charset="0"/>
              </a:rPr>
              <a:t>Using many strategies when debugging</a:t>
            </a:r>
          </a:p>
          <a:p>
            <a:pPr>
              <a:spcBef>
                <a:spcPts val="200"/>
              </a:spcBef>
            </a:pPr>
            <a:endParaRPr lang="en-US" sz="2700" dirty="0" smtClean="0">
              <a:solidFill>
                <a:schemeClr val="accent2">
                  <a:lumMod val="75000"/>
                </a:schemeClr>
              </a:solidFill>
              <a:latin typeface="Calibri" pitchFamily="34" charset="0"/>
            </a:endParaRPr>
          </a:p>
          <a:p>
            <a:pPr>
              <a:spcBef>
                <a:spcPts val="200"/>
              </a:spcBef>
            </a:pPr>
            <a:r>
              <a:rPr lang="en-US" sz="2800" dirty="0" smtClean="0">
                <a:solidFill>
                  <a:schemeClr val="tx2">
                    <a:lumMod val="75000"/>
                  </a:schemeClr>
                </a:solidFill>
              </a:rPr>
              <a:t>They interact </a:t>
            </a:r>
            <a:r>
              <a:rPr lang="en-US" sz="2800" i="1" dirty="0" smtClean="0">
                <a:solidFill>
                  <a:schemeClr val="tx2">
                    <a:lumMod val="75000"/>
                  </a:schemeClr>
                </a:solidFill>
              </a:rPr>
              <a:t>naïvely</a:t>
            </a:r>
            <a:r>
              <a:rPr lang="en-US" sz="2800" dirty="0" smtClean="0">
                <a:solidFill>
                  <a:schemeClr val="tx2">
                    <a:lumMod val="75000"/>
                  </a:schemeClr>
                </a:solidFill>
              </a:rPr>
              <a:t> with other team members when</a:t>
            </a:r>
          </a:p>
          <a:p>
            <a:pPr lvl="1">
              <a:spcBef>
                <a:spcPts val="200"/>
              </a:spcBef>
            </a:pPr>
            <a:r>
              <a:rPr lang="en-US" sz="2400" dirty="0" smtClean="0"/>
              <a:t>Asking questions</a:t>
            </a:r>
          </a:p>
          <a:p>
            <a:pPr lvl="1">
              <a:spcBef>
                <a:spcPts val="200"/>
              </a:spcBef>
            </a:pPr>
            <a:r>
              <a:rPr lang="en-US" sz="2400" dirty="0" smtClean="0"/>
              <a:t>Triaging and resolving bugs </a:t>
            </a:r>
          </a:p>
          <a:p>
            <a:pPr lvl="1">
              <a:spcBef>
                <a:spcPts val="200"/>
              </a:spcBef>
            </a:pPr>
            <a:r>
              <a:rPr lang="en-US" sz="2400" dirty="0" smtClean="0"/>
              <a:t>Attending meetings</a:t>
            </a:r>
          </a:p>
          <a:p>
            <a:pPr>
              <a:spcBef>
                <a:spcPts val="200"/>
              </a:spcBef>
            </a:pPr>
            <a:endParaRPr lang="en-US" sz="2700" dirty="0" smtClean="0">
              <a:solidFill>
                <a:schemeClr val="tx2">
                  <a:lumMod val="75000"/>
                </a:schemeClr>
              </a:solidFill>
              <a:latin typeface="Calibri" pitchFamily="34" charset="0"/>
            </a:endParaRPr>
          </a:p>
          <a:p>
            <a:pPr>
              <a:spcBef>
                <a:spcPts val="200"/>
              </a:spcBef>
            </a:pPr>
            <a:r>
              <a:rPr lang="en-US" sz="2800" dirty="0" smtClean="0">
                <a:solidFill>
                  <a:schemeClr val="tx2">
                    <a:lumMod val="75000"/>
                  </a:schemeClr>
                </a:solidFill>
              </a:rPr>
              <a:t>New </a:t>
            </a:r>
            <a:r>
              <a:rPr lang="en-US" sz="2800" dirty="0" err="1" smtClean="0">
                <a:solidFill>
                  <a:schemeClr val="tx2">
                    <a:lumMod val="75000"/>
                  </a:schemeClr>
                </a:solidFill>
              </a:rPr>
              <a:t>devs</a:t>
            </a:r>
            <a:r>
              <a:rPr lang="en-US" sz="2800" dirty="0" smtClean="0">
                <a:solidFill>
                  <a:schemeClr val="tx2">
                    <a:lumMod val="75000"/>
                  </a:schemeClr>
                </a:solidFill>
              </a:rPr>
              <a:t> are </a:t>
            </a:r>
            <a:r>
              <a:rPr lang="en-US" sz="2800" i="1" dirty="0" smtClean="0">
                <a:solidFill>
                  <a:schemeClr val="tx2">
                    <a:lumMod val="75000"/>
                  </a:schemeClr>
                </a:solidFill>
              </a:rPr>
              <a:t>bad</a:t>
            </a:r>
            <a:r>
              <a:rPr lang="en-US" sz="2800" dirty="0" smtClean="0">
                <a:solidFill>
                  <a:schemeClr val="tx2">
                    <a:lumMod val="75000"/>
                  </a:schemeClr>
                </a:solidFill>
              </a:rPr>
              <a:t> at</a:t>
            </a:r>
          </a:p>
          <a:p>
            <a:pPr lvl="1">
              <a:spcBef>
                <a:spcPts val="200"/>
              </a:spcBef>
            </a:pPr>
            <a:r>
              <a:rPr lang="en-US" sz="2400" dirty="0" smtClean="0"/>
              <a:t>Engaging a large, legacy codebase without using written docs</a:t>
            </a:r>
          </a:p>
          <a:p>
            <a:pPr lvl="1">
              <a:spcBef>
                <a:spcPts val="200"/>
              </a:spcBef>
            </a:pPr>
            <a:r>
              <a:rPr lang="en-US" sz="2400" dirty="0" smtClean="0"/>
              <a:t>Reproducing bugs</a:t>
            </a:r>
          </a:p>
          <a:p>
            <a:pPr lvl="1">
              <a:spcBef>
                <a:spcPts val="200"/>
              </a:spcBef>
            </a:pPr>
            <a:r>
              <a:rPr lang="en-US" sz="2400" dirty="0" smtClean="0"/>
              <a:t>Using new tools</a:t>
            </a:r>
          </a:p>
          <a:p>
            <a:pPr lvl="1">
              <a:spcBef>
                <a:spcPts val="200"/>
              </a:spcBef>
            </a:pPr>
            <a:r>
              <a:rPr lang="en-US" sz="2400" dirty="0" smtClean="0"/>
              <a:t>Reflecting on their own progress (knowing when they are stuck)</a:t>
            </a:r>
          </a:p>
          <a:p>
            <a:pPr>
              <a:spcBef>
                <a:spcPts val="200"/>
              </a:spcBef>
            </a:pPr>
            <a:endParaRPr lang="en-US" sz="2700" dirty="0" smtClean="0">
              <a:solidFill>
                <a:schemeClr val="tx2">
                  <a:lumMod val="75000"/>
                </a:schemeClr>
              </a:solidFill>
              <a:latin typeface="Calibri" pitchFamily="34" charset="0"/>
            </a:endParaRP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Beliefs of New Developers</a:t>
            </a:r>
            <a:endParaRPr lang="en-US" dirty="0"/>
          </a:p>
        </p:txBody>
      </p:sp>
      <p:graphicFrame>
        <p:nvGraphicFramePr>
          <p:cNvPr id="4" name="Table 3"/>
          <p:cNvGraphicFramePr>
            <a:graphicFrameLocks noGrp="1"/>
          </p:cNvGraphicFramePr>
          <p:nvPr/>
        </p:nvGraphicFramePr>
        <p:xfrm>
          <a:off x="152400" y="1219200"/>
          <a:ext cx="8839200" cy="5044440"/>
        </p:xfrm>
        <a:graphic>
          <a:graphicData uri="http://schemas.openxmlformats.org/drawingml/2006/table">
            <a:tbl>
              <a:tblPr bandRow="1">
                <a:tableStyleId>{8799B23B-EC83-4686-B30A-512413B5E67A}</a:tableStyleId>
              </a:tblPr>
              <a:tblGrid>
                <a:gridCol w="1784058"/>
                <a:gridCol w="7055142"/>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C000"/>
                          </a:solidFill>
                        </a:rPr>
                        <a:t>Perfectionism</a:t>
                      </a:r>
                      <a:endParaRPr lang="en-US" sz="2000" dirty="0" smtClean="0">
                        <a:solidFill>
                          <a:srgbClr val="FFC000"/>
                        </a:solidFill>
                        <a:latin typeface="+mj-lt"/>
                      </a:endParaRPr>
                    </a:p>
                  </a:txBody>
                  <a:tcPr anchor="ctr"/>
                </a:tc>
                <a:tc>
                  <a:txBody>
                    <a:bodyPr/>
                    <a:lstStyle/>
                    <a:p>
                      <a:pPr marL="0" marR="0" lvl="1" indent="-457200" algn="l" defTabSz="914400" rtl="0" eaLnBrk="1" fontAlgn="auto" latinLnBrk="0" hangingPunct="1">
                        <a:lnSpc>
                          <a:spcPct val="100000"/>
                        </a:lnSpc>
                        <a:spcBef>
                          <a:spcPts val="600"/>
                        </a:spcBef>
                        <a:spcAft>
                          <a:spcPts val="0"/>
                        </a:spcAft>
                        <a:buClrTx/>
                        <a:buSzTx/>
                        <a:buFont typeface="+mj-lt"/>
                        <a:buAutoNum type="arabicPeriod"/>
                        <a:tabLst/>
                        <a:defRPr/>
                      </a:pPr>
                      <a:r>
                        <a:rPr lang="en-US" sz="2400" smtClean="0"/>
                        <a:t>I must prove I am smart, productive and write quality code from day 1.</a:t>
                      </a:r>
                    </a:p>
                    <a:p>
                      <a:pPr marL="0" marR="0" lvl="1" indent="-457200" algn="l" defTabSz="914400" rtl="0" eaLnBrk="1" fontAlgn="auto" latinLnBrk="0" hangingPunct="1">
                        <a:lnSpc>
                          <a:spcPct val="100000"/>
                        </a:lnSpc>
                        <a:spcBef>
                          <a:spcPts val="600"/>
                        </a:spcBef>
                        <a:spcAft>
                          <a:spcPts val="0"/>
                        </a:spcAft>
                        <a:buClrTx/>
                        <a:buSzTx/>
                        <a:buFont typeface="+mj-lt"/>
                        <a:buAutoNum type="arabicPeriod"/>
                        <a:tabLst/>
                        <a:defRPr/>
                      </a:pPr>
                      <a:r>
                        <a:rPr lang="en-US" sz="2400" smtClean="0"/>
                        <a:t>I must do everything by myself.</a:t>
                      </a:r>
                    </a:p>
                    <a:p>
                      <a:pPr marL="0" marR="0" lvl="1" indent="-457200" algn="l" defTabSz="914400" rtl="0" eaLnBrk="1" fontAlgn="auto" latinLnBrk="0" hangingPunct="1">
                        <a:lnSpc>
                          <a:spcPct val="100000"/>
                        </a:lnSpc>
                        <a:spcBef>
                          <a:spcPts val="600"/>
                        </a:spcBef>
                        <a:spcAft>
                          <a:spcPts val="0"/>
                        </a:spcAft>
                        <a:buClrTx/>
                        <a:buSzTx/>
                        <a:buFont typeface="+mj-lt"/>
                        <a:buAutoNum type="arabicPeriod"/>
                        <a:tabLst/>
                        <a:defRPr/>
                      </a:pPr>
                      <a:r>
                        <a:rPr lang="en-US" sz="2400" smtClean="0"/>
                        <a:t>I must fix all bugs I personally find in the code.</a:t>
                      </a:r>
                      <a:endParaRPr lang="en-US" sz="2400" smtClean="0">
                        <a:latin typeface="Calibri" pitchFamily="34" charset="0"/>
                      </a:endParaRPr>
                    </a:p>
                    <a:p>
                      <a:pPr marL="0" lvl="1" indent="-457200">
                        <a:spcBef>
                          <a:spcPts val="600"/>
                        </a:spcBef>
                        <a:buFont typeface="+mj-lt"/>
                        <a:buAutoNum type="arabicPeriod"/>
                      </a:pPr>
                      <a:r>
                        <a:rPr lang="en-US" sz="2400" i="1" smtClean="0">
                          <a:solidFill>
                            <a:srgbClr val="E9E659"/>
                          </a:solidFill>
                        </a:rPr>
                        <a:t>Don’t ask questions.</a:t>
                      </a:r>
                      <a:endParaRPr lang="en-US" sz="2400" i="1" dirty="0" smtClean="0">
                        <a:solidFill>
                          <a:srgbClr val="E9E659"/>
                        </a:solidFill>
                      </a:endParaRPr>
                    </a:p>
                  </a:txBody>
                  <a:tcPr/>
                </a:tc>
              </a:tr>
              <a:tr h="370840">
                <a:tc>
                  <a:txBody>
                    <a:bodyPr/>
                    <a:lstStyle/>
                    <a:p>
                      <a:pPr algn="ctr"/>
                      <a:r>
                        <a:rPr lang="en-US" sz="2400" dirty="0" smtClean="0">
                          <a:solidFill>
                            <a:srgbClr val="FFC000"/>
                          </a:solidFill>
                        </a:rPr>
                        <a:t>Delusion</a:t>
                      </a:r>
                      <a:endParaRPr lang="en-US" sz="2400" dirty="0">
                        <a:solidFill>
                          <a:srgbClr val="FFC000"/>
                        </a:solidFill>
                        <a:latin typeface="+mj-lt"/>
                      </a:endParaRPr>
                    </a:p>
                  </a:txBody>
                  <a:tcPr anchor="ctr"/>
                </a:tc>
                <a:tc>
                  <a:txBody>
                    <a:bodyPr/>
                    <a:lstStyle/>
                    <a:p>
                      <a:pPr marL="0" lvl="1" indent="-457200">
                        <a:spcBef>
                          <a:spcPts val="600"/>
                        </a:spcBef>
                        <a:buFont typeface="+mj-lt"/>
                        <a:buAutoNum type="arabicPeriod"/>
                      </a:pPr>
                      <a:r>
                        <a:rPr lang="en-US" sz="2400" dirty="0" smtClean="0"/>
                        <a:t>It compiles, therefore it works. If it has bugs… well, that’s what </a:t>
                      </a:r>
                      <a:r>
                        <a:rPr lang="en-US" sz="2400" i="1" dirty="0" smtClean="0"/>
                        <a:t>testers</a:t>
                      </a:r>
                      <a:r>
                        <a:rPr lang="en-US" sz="2400" dirty="0" smtClean="0"/>
                        <a:t> are for.</a:t>
                      </a:r>
                    </a:p>
                    <a:p>
                      <a:pPr marL="0" lvl="1" indent="-457200">
                        <a:spcBef>
                          <a:spcPts val="600"/>
                        </a:spcBef>
                        <a:buFont typeface="+mj-lt"/>
                        <a:buAutoNum type="arabicPeriod"/>
                      </a:pPr>
                      <a:r>
                        <a:rPr lang="en-US" sz="2400" dirty="0" smtClean="0"/>
                        <a:t>I know when I get </a:t>
                      </a:r>
                      <a:r>
                        <a:rPr lang="en-US" sz="2400" i="1" dirty="0" smtClean="0"/>
                        <a:t>stuck.</a:t>
                      </a:r>
                      <a:endParaRPr lang="en-US" sz="2400" i="1" dirty="0" smtClean="0">
                        <a:latin typeface="Calibri" pitchFamily="34" charset="0"/>
                      </a:endParaRPr>
                    </a:p>
                  </a:txBody>
                  <a:tcPr/>
                </a:tc>
              </a:tr>
              <a:tr h="370840">
                <a:tc>
                  <a:txBody>
                    <a:bodyPr/>
                    <a:lstStyle/>
                    <a:p>
                      <a:pPr algn="ctr"/>
                      <a:r>
                        <a:rPr lang="en-US" sz="2400" dirty="0" smtClean="0">
                          <a:solidFill>
                            <a:srgbClr val="FFC000"/>
                          </a:solidFill>
                        </a:rPr>
                        <a:t>Self Esteem</a:t>
                      </a:r>
                      <a:endParaRPr lang="en-US" sz="2400" dirty="0">
                        <a:solidFill>
                          <a:srgbClr val="FFC000"/>
                        </a:solidFill>
                        <a:latin typeface="+mj-lt"/>
                      </a:endParaRPr>
                    </a:p>
                  </a:txBody>
                  <a:tcPr anchor="ctr"/>
                </a:tc>
                <a:tc>
                  <a:txBody>
                    <a:bodyPr/>
                    <a:lstStyle/>
                    <a:p>
                      <a:pPr marL="0" lvl="1" indent="-457200">
                        <a:spcBef>
                          <a:spcPts val="600"/>
                        </a:spcBef>
                        <a:buFont typeface="+mj-lt"/>
                        <a:buAutoNum type="arabicPeriod"/>
                      </a:pPr>
                      <a:r>
                        <a:rPr lang="en-US" sz="2400" dirty="0" smtClean="0"/>
                        <a:t>It </a:t>
                      </a:r>
                      <a:r>
                        <a:rPr lang="en-US" sz="2400" i="1" dirty="0" smtClean="0"/>
                        <a:t>can’t</a:t>
                      </a:r>
                      <a:r>
                        <a:rPr lang="en-US" sz="2400" dirty="0" smtClean="0"/>
                        <a:t> be the bug repro instructions, it must </a:t>
                      </a:r>
                      <a:r>
                        <a:rPr lang="en-US" sz="2400" smtClean="0"/>
                        <a:t>be </a:t>
                      </a:r>
                      <a:br>
                        <a:rPr lang="en-US" sz="2400" smtClean="0"/>
                      </a:br>
                      <a:r>
                        <a:rPr lang="en-US" sz="2400" i="1" smtClean="0"/>
                        <a:t>me</a:t>
                      </a:r>
                      <a:r>
                        <a:rPr lang="en-US" sz="2400" dirty="0" smtClean="0"/>
                        <a:t>.</a:t>
                      </a:r>
                    </a:p>
                    <a:p>
                      <a:pPr marL="0" lvl="1" indent="-457200">
                        <a:spcBef>
                          <a:spcPts val="600"/>
                        </a:spcBef>
                        <a:buFont typeface="+mj-lt"/>
                        <a:buAutoNum type="arabicPeriod"/>
                      </a:pPr>
                      <a:r>
                        <a:rPr lang="en-US" sz="2400" dirty="0" smtClean="0"/>
                        <a:t>My self-worth is directly related to how much I coded today.</a:t>
                      </a:r>
                      <a:endParaRPr lang="en-US" sz="2400" dirty="0" smtClean="0">
                        <a:latin typeface="Calibri" pitchFamily="34"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Recommendations for CS Educators</a:t>
            </a:r>
            <a:endParaRPr lang="en-US" dirty="0"/>
          </a:p>
        </p:txBody>
      </p:sp>
      <p:sp>
        <p:nvSpPr>
          <p:cNvPr id="3" name="Text Placeholder 2"/>
          <p:cNvSpPr>
            <a:spLocks noGrp="1"/>
          </p:cNvSpPr>
          <p:nvPr>
            <p:ph type="body" idx="1"/>
          </p:nvPr>
        </p:nvSpPr>
        <p:spPr>
          <a:xfrm>
            <a:off x="381000" y="1420813"/>
            <a:ext cx="8388350" cy="4416594"/>
          </a:xfrm>
        </p:spPr>
        <p:txBody>
          <a:bodyPr/>
          <a:lstStyle/>
          <a:p>
            <a:pPr defTabSz="4702175">
              <a:lnSpc>
                <a:spcPct val="100000"/>
              </a:lnSpc>
            </a:pPr>
            <a:r>
              <a:rPr lang="en-US" sz="2500" dirty="0" smtClean="0">
                <a:solidFill>
                  <a:srgbClr val="E9E659"/>
                </a:solidFill>
                <a:latin typeface="+mn-lt"/>
              </a:rPr>
              <a:t>Scaffold and support social interactions in software teams</a:t>
            </a:r>
          </a:p>
          <a:p>
            <a:pPr marL="0" lvl="1" indent="-457200" defTabSz="4702175">
              <a:lnSpc>
                <a:spcPct val="100000"/>
              </a:lnSpc>
              <a:spcBef>
                <a:spcPct val="50000"/>
              </a:spcBef>
              <a:buClr>
                <a:schemeClr val="tx2"/>
              </a:buClr>
            </a:pPr>
            <a:r>
              <a:rPr lang="en-US" sz="2000" dirty="0" smtClean="0">
                <a:latin typeface="+mn-lt"/>
              </a:rPr>
              <a:t>Employ legitimate peripheral participation, communities of practice</a:t>
            </a:r>
          </a:p>
          <a:p>
            <a:pPr defTabSz="4702175">
              <a:lnSpc>
                <a:spcPct val="100000"/>
              </a:lnSpc>
            </a:pPr>
            <a:endParaRPr lang="en-US" sz="1200" dirty="0" smtClean="0">
              <a:latin typeface="+mn-lt"/>
            </a:endParaRPr>
          </a:p>
          <a:p>
            <a:pPr defTabSz="4702175">
              <a:lnSpc>
                <a:spcPct val="100000"/>
              </a:lnSpc>
            </a:pPr>
            <a:r>
              <a:rPr lang="en-US" sz="2400" dirty="0" smtClean="0">
                <a:latin typeface="+mn-lt"/>
              </a:rPr>
              <a:t>Design higher-fidelity software engineering courses</a:t>
            </a:r>
          </a:p>
          <a:p>
            <a:pPr lvl="1" defTabSz="4702175">
              <a:lnSpc>
                <a:spcPct val="100000"/>
              </a:lnSpc>
            </a:pPr>
            <a:r>
              <a:rPr lang="en-US" sz="2000" dirty="0" smtClean="0">
                <a:latin typeface="+mn-lt"/>
              </a:rPr>
              <a:t>Work with larger, legacy codebases, pre-existing teams, minimal docs</a:t>
            </a:r>
          </a:p>
          <a:p>
            <a:pPr lvl="1" defTabSz="4702175">
              <a:lnSpc>
                <a:spcPct val="100000"/>
              </a:lnSpc>
            </a:pPr>
            <a:r>
              <a:rPr lang="en-US" sz="2000" dirty="0" smtClean="0">
                <a:latin typeface="+mn-lt"/>
              </a:rPr>
              <a:t>Make bug fixes, implementation changes, or non-critical new features</a:t>
            </a:r>
          </a:p>
          <a:p>
            <a:pPr lvl="1" defTabSz="4702175">
              <a:lnSpc>
                <a:spcPct val="100000"/>
              </a:lnSpc>
            </a:pPr>
            <a:r>
              <a:rPr lang="en-US" sz="2000" dirty="0" smtClean="0">
                <a:latin typeface="+mn-lt"/>
              </a:rPr>
              <a:t>Deliver capricious management directives</a:t>
            </a:r>
          </a:p>
          <a:p>
            <a:pPr defTabSz="4702175">
              <a:lnSpc>
                <a:spcPct val="100000"/>
              </a:lnSpc>
            </a:pPr>
            <a:endParaRPr lang="en-US" sz="1200" dirty="0" smtClean="0">
              <a:latin typeface="+mn-lt"/>
            </a:endParaRPr>
          </a:p>
          <a:p>
            <a:pPr defTabSz="4702175">
              <a:lnSpc>
                <a:spcPct val="100000"/>
              </a:lnSpc>
            </a:pPr>
            <a:r>
              <a:rPr lang="en-US" sz="2400" dirty="0" smtClean="0">
                <a:latin typeface="+mn-lt"/>
              </a:rPr>
              <a:t>Meta-cognitive skill development: </a:t>
            </a:r>
            <a:r>
              <a:rPr lang="en-US" sz="2400" i="1" dirty="0" smtClean="0">
                <a:latin typeface="+mn-lt"/>
              </a:rPr>
              <a:t>Am I stuck now?</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93113" cy="713016"/>
          </a:xfrm>
        </p:spPr>
        <p:txBody>
          <a:bodyPr/>
          <a:lstStyle/>
          <a:p>
            <a:r>
              <a:rPr lang="en-US" dirty="0" smtClean="0"/>
              <a:t>Future Work on this Study</a:t>
            </a:r>
            <a:endParaRPr lang="en-US" dirty="0"/>
          </a:p>
        </p:txBody>
      </p:sp>
      <p:sp>
        <p:nvSpPr>
          <p:cNvPr id="3" name="Text Placeholder 2"/>
          <p:cNvSpPr>
            <a:spLocks noGrp="1"/>
          </p:cNvSpPr>
          <p:nvPr>
            <p:ph type="body" idx="1"/>
          </p:nvPr>
        </p:nvSpPr>
        <p:spPr>
          <a:xfrm>
            <a:off x="381000" y="1420813"/>
            <a:ext cx="8388350" cy="3016210"/>
          </a:xfrm>
        </p:spPr>
        <p:txBody>
          <a:bodyPr/>
          <a:lstStyle/>
          <a:p>
            <a:r>
              <a:rPr lang="en-US" dirty="0" smtClean="0"/>
              <a:t>Describe differences between novice and expert professional developers.</a:t>
            </a:r>
          </a:p>
          <a:p>
            <a:pPr lvl="1">
              <a:buFont typeface="Arial" pitchFamily="34" charset="0"/>
              <a:buChar char="•"/>
            </a:pPr>
            <a:r>
              <a:rPr lang="en-US" dirty="0" smtClean="0"/>
              <a:t>Recode observation logs with “functional coding” schema. </a:t>
            </a:r>
          </a:p>
          <a:p>
            <a:r>
              <a:rPr lang="en-US" dirty="0" smtClean="0"/>
              <a:t>Analyze video diaries: What do new developers  say when reflecting on their own learning?</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Research Plans</a:t>
            </a:r>
            <a:endParaRPr lang="en-US" dirty="0"/>
          </a:p>
        </p:txBody>
      </p:sp>
      <p:sp>
        <p:nvSpPr>
          <p:cNvPr id="3" name="Text Placeholder 2"/>
          <p:cNvSpPr>
            <a:spLocks noGrp="1"/>
          </p:cNvSpPr>
          <p:nvPr>
            <p:ph type="body" idx="1"/>
          </p:nvPr>
        </p:nvSpPr>
        <p:spPr>
          <a:xfrm>
            <a:off x="381000" y="1219200"/>
            <a:ext cx="8763000" cy="5032147"/>
          </a:xfrm>
        </p:spPr>
        <p:txBody>
          <a:bodyPr/>
          <a:lstStyle/>
          <a:p>
            <a:pPr>
              <a:lnSpc>
                <a:spcPct val="100000"/>
              </a:lnSpc>
              <a:spcBef>
                <a:spcPts val="600"/>
              </a:spcBef>
              <a:buFont typeface="Arial" pitchFamily="34" charset="0"/>
              <a:buChar char="•"/>
            </a:pPr>
            <a:r>
              <a:rPr lang="en-US" dirty="0" smtClean="0"/>
              <a:t>Improve “onboarding” process at Microsoft</a:t>
            </a:r>
          </a:p>
          <a:p>
            <a:pPr lvl="1">
              <a:lnSpc>
                <a:spcPct val="100000"/>
              </a:lnSpc>
              <a:spcBef>
                <a:spcPts val="600"/>
              </a:spcBef>
              <a:buFont typeface="Arial" pitchFamily="34" charset="0"/>
              <a:buChar char="•"/>
            </a:pPr>
            <a:r>
              <a:rPr lang="en-US" dirty="0" smtClean="0"/>
              <a:t>Mentoring, mentoring, </a:t>
            </a:r>
            <a:r>
              <a:rPr lang="en-US" dirty="0" smtClean="0"/>
              <a:t>mentoring</a:t>
            </a:r>
          </a:p>
          <a:p>
            <a:pPr lvl="2">
              <a:lnSpc>
                <a:spcPct val="100000"/>
              </a:lnSpc>
              <a:spcBef>
                <a:spcPts val="600"/>
              </a:spcBef>
              <a:buFont typeface="Arial" pitchFamily="34" charset="0"/>
              <a:buChar char="•"/>
            </a:pPr>
            <a:r>
              <a:rPr lang="en-US" dirty="0" smtClean="0"/>
              <a:t>Modeling appropriate behavior</a:t>
            </a:r>
            <a:endParaRPr lang="en-US" dirty="0" smtClean="0"/>
          </a:p>
          <a:p>
            <a:pPr lvl="1">
              <a:lnSpc>
                <a:spcPct val="100000"/>
              </a:lnSpc>
              <a:spcBef>
                <a:spcPts val="600"/>
              </a:spcBef>
              <a:buFont typeface="Arial" pitchFamily="34" charset="0"/>
              <a:buChar char="•"/>
            </a:pPr>
            <a:r>
              <a:rPr lang="en-US" dirty="0" smtClean="0"/>
              <a:t>Teach managers how to teach</a:t>
            </a:r>
          </a:p>
          <a:p>
            <a:pPr>
              <a:lnSpc>
                <a:spcPct val="100000"/>
              </a:lnSpc>
              <a:spcBef>
                <a:spcPts val="600"/>
              </a:spcBef>
              <a:buFont typeface="Arial" pitchFamily="34" charset="0"/>
              <a:buChar char="•"/>
            </a:pPr>
            <a:endParaRPr lang="en-US" sz="1800" dirty="0" smtClean="0"/>
          </a:p>
          <a:p>
            <a:pPr>
              <a:lnSpc>
                <a:spcPct val="100000"/>
              </a:lnSpc>
              <a:spcBef>
                <a:spcPts val="600"/>
              </a:spcBef>
              <a:buFont typeface="Arial" pitchFamily="34" charset="0"/>
              <a:buChar char="•"/>
            </a:pPr>
            <a:r>
              <a:rPr lang="en-US" dirty="0" smtClean="0"/>
              <a:t>Study new hires in </a:t>
            </a:r>
          </a:p>
          <a:p>
            <a:pPr lvl="1">
              <a:lnSpc>
                <a:spcPct val="100000"/>
              </a:lnSpc>
              <a:spcBef>
                <a:spcPts val="600"/>
              </a:spcBef>
              <a:buFont typeface="Arial" pitchFamily="34" charset="0"/>
              <a:buChar char="•"/>
            </a:pPr>
            <a:r>
              <a:rPr lang="en-US" dirty="0" smtClean="0"/>
              <a:t>Other roles (requirements engineering, testing)</a:t>
            </a:r>
          </a:p>
          <a:p>
            <a:pPr lvl="1">
              <a:lnSpc>
                <a:spcPct val="100000"/>
              </a:lnSpc>
              <a:spcBef>
                <a:spcPts val="600"/>
              </a:spcBef>
              <a:buFont typeface="Arial" pitchFamily="34" charset="0"/>
              <a:buChar char="•"/>
            </a:pPr>
            <a:r>
              <a:rPr lang="en-US" dirty="0" smtClean="0"/>
              <a:t>Non-USA locations (e.g. China, India)</a:t>
            </a:r>
          </a:p>
          <a:p>
            <a:pPr lvl="1">
              <a:lnSpc>
                <a:spcPct val="100000"/>
              </a:lnSpc>
              <a:spcBef>
                <a:spcPts val="600"/>
              </a:spcBef>
              <a:buFont typeface="Arial" pitchFamily="34" charset="0"/>
              <a:buChar char="•"/>
            </a:pPr>
            <a:r>
              <a:rPr lang="en-US" dirty="0" smtClean="0"/>
              <a:t>Globally distributed development</a:t>
            </a:r>
          </a:p>
          <a:p>
            <a:pPr lvl="1">
              <a:lnSpc>
                <a:spcPct val="100000"/>
              </a:lnSpc>
              <a:spcBef>
                <a:spcPts val="600"/>
              </a:spcBef>
              <a:buFont typeface="Arial" pitchFamily="34" charset="0"/>
              <a:buChar char="•"/>
            </a:pPr>
            <a:r>
              <a:rPr lang="en-US" dirty="0" smtClean="0"/>
              <a:t>Mass onboarding (corporate acquisitions</a:t>
            </a:r>
            <a:r>
              <a:rPr lang="en-US" dirty="0" smtClean="0"/>
              <a: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Study Questions</a:t>
            </a:r>
            <a:endParaRPr lang="en-US" dirty="0"/>
          </a:p>
        </p:txBody>
      </p:sp>
      <p:sp>
        <p:nvSpPr>
          <p:cNvPr id="3" name="Content Placeholder 2"/>
          <p:cNvSpPr>
            <a:spLocks noGrp="1"/>
          </p:cNvSpPr>
          <p:nvPr>
            <p:ph idx="1"/>
          </p:nvPr>
        </p:nvSpPr>
        <p:spPr>
          <a:xfrm>
            <a:off x="381000" y="1420813"/>
            <a:ext cx="8388350" cy="4622804"/>
          </a:xfrm>
        </p:spPr>
        <p:txBody>
          <a:bodyPr/>
          <a:lstStyle/>
          <a:p>
            <a:r>
              <a:rPr lang="en-US" dirty="0" smtClean="0"/>
              <a:t>How do new developers learn their jobs?</a:t>
            </a:r>
          </a:p>
          <a:p>
            <a:r>
              <a:rPr lang="en-US" dirty="0" smtClean="0"/>
              <a:t>What are the critical skills they need for learning and productivity?</a:t>
            </a:r>
          </a:p>
          <a:p>
            <a:r>
              <a:rPr lang="en-US" dirty="0" smtClean="0"/>
              <a:t>How well does university prepare CS graduates for a first job in software engineering?</a:t>
            </a:r>
          </a:p>
          <a:p>
            <a:pPr defTabSz="287338"/>
            <a:endParaRPr lang="en-US" dirty="0" smtClean="0">
              <a:solidFill>
                <a:schemeClr val="accent1"/>
              </a:solidFill>
            </a:endParaRPr>
          </a:p>
          <a:p>
            <a:pPr defTabSz="287338"/>
            <a:r>
              <a:rPr lang="en-US" dirty="0" smtClean="0">
                <a:solidFill>
                  <a:schemeClr val="accent1"/>
                </a:solidFill>
              </a:rPr>
              <a:t>Goals:	Improve CS educational pedagogy</a:t>
            </a:r>
            <a:r>
              <a:rPr lang="en-US" dirty="0" smtClean="0"/>
              <a:t/>
            </a:r>
            <a:br>
              <a:rPr lang="en-US" dirty="0" smtClean="0"/>
            </a:br>
            <a:r>
              <a:rPr lang="en-US" dirty="0" smtClean="0">
                <a:solidFill>
                  <a:schemeClr val="accent1"/>
                </a:solidFill>
              </a:rPr>
              <a:t>Improve developer training at Microsoft			</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Study Methodology</a:t>
            </a:r>
            <a:endParaRPr lang="en-US" dirty="0"/>
          </a:p>
        </p:txBody>
      </p:sp>
      <p:sp>
        <p:nvSpPr>
          <p:cNvPr id="3" name="Content Placeholder 2"/>
          <p:cNvSpPr>
            <a:spLocks noGrp="1"/>
          </p:cNvSpPr>
          <p:nvPr>
            <p:ph idx="1"/>
          </p:nvPr>
        </p:nvSpPr>
        <p:spPr>
          <a:xfrm>
            <a:off x="457200" y="1600200"/>
            <a:ext cx="8229600" cy="5105400"/>
          </a:xfrm>
        </p:spPr>
        <p:txBody>
          <a:bodyPr>
            <a:normAutofit/>
          </a:bodyPr>
          <a:lstStyle/>
          <a:p>
            <a:r>
              <a:rPr lang="en-US" dirty="0" smtClean="0">
                <a:latin typeface="Calibri" pitchFamily="34" charset="0"/>
              </a:rPr>
              <a:t>8 </a:t>
            </a:r>
            <a:r>
              <a:rPr lang="en-US" dirty="0" smtClean="0">
                <a:latin typeface="Calibri" pitchFamily="34" charset="0"/>
              </a:rPr>
              <a:t>new Microsoft developers</a:t>
            </a:r>
          </a:p>
          <a:p>
            <a:pPr lvl="1"/>
            <a:r>
              <a:rPr lang="en-US" dirty="0" smtClean="0">
                <a:latin typeface="Calibri" pitchFamily="34" charset="0"/>
              </a:rPr>
              <a:t>4 </a:t>
            </a:r>
            <a:r>
              <a:rPr lang="en-US" dirty="0" smtClean="0">
                <a:latin typeface="Calibri" pitchFamily="34" charset="0"/>
              </a:rPr>
              <a:t>BS, 1 MS, 3 PhD</a:t>
            </a:r>
          </a:p>
          <a:p>
            <a:pPr lvl="1"/>
            <a:r>
              <a:rPr lang="en-US" dirty="0" smtClean="0">
                <a:latin typeface="Calibri" pitchFamily="34" charset="0"/>
              </a:rPr>
              <a:t>2 USA education, 2 Chinese, 1 Pakistan, 1 Australia, 1 Kuwait, 1 Mexico. All PhD education took place in USA.</a:t>
            </a:r>
          </a:p>
          <a:p>
            <a:pPr lvl="1"/>
            <a:r>
              <a:rPr lang="en-US" dirty="0" smtClean="0">
                <a:latin typeface="Calibri" pitchFamily="34" charset="0"/>
              </a:rPr>
              <a:t>Only one had work experience prior to Microsoft (2 years</a:t>
            </a:r>
            <a:r>
              <a:rPr lang="en-US" dirty="0" smtClean="0">
                <a:latin typeface="Calibri" pitchFamily="34" charset="0"/>
              </a:rPr>
              <a:t>).</a:t>
            </a:r>
          </a:p>
          <a:p>
            <a:pPr lvl="1"/>
            <a:r>
              <a:rPr lang="en-US" dirty="0" smtClean="0"/>
              <a:t>Hired between Oct 2006 and March </a:t>
            </a:r>
            <a:r>
              <a:rPr lang="en-US" dirty="0" smtClean="0"/>
              <a:t>2007.</a:t>
            </a:r>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20813"/>
            <a:ext cx="8388350" cy="2923877"/>
          </a:xfrm>
        </p:spPr>
        <p:txBody>
          <a:bodyPr/>
          <a:lstStyle/>
          <a:p>
            <a:r>
              <a:rPr lang="en-US" sz="4000" dirty="0" smtClean="0"/>
              <a:t>But wait, this is Microsoft!</a:t>
            </a:r>
          </a:p>
          <a:p>
            <a:endParaRPr lang="en-US" sz="4000" dirty="0" smtClean="0"/>
          </a:p>
          <a:p>
            <a:r>
              <a:rPr lang="en-US" sz="4000" dirty="0" smtClean="0"/>
              <a:t>Surely, this study couldn’t be relevant for </a:t>
            </a:r>
            <a:r>
              <a:rPr lang="en-US" sz="4000" i="1" dirty="0" smtClean="0"/>
              <a:t>my </a:t>
            </a:r>
            <a:r>
              <a:rPr lang="en-US" sz="4000" dirty="0" smtClean="0"/>
              <a:t>students.</a:t>
            </a:r>
            <a:endParaRPr lang="en-US" sz="4000"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Takeaway</a:t>
            </a:r>
            <a:endParaRPr lang="en-US" dirty="0"/>
          </a:p>
        </p:txBody>
      </p:sp>
      <p:sp>
        <p:nvSpPr>
          <p:cNvPr id="3" name="Content Placeholder 2"/>
          <p:cNvSpPr>
            <a:spLocks noGrp="1"/>
          </p:cNvSpPr>
          <p:nvPr>
            <p:ph idx="1"/>
          </p:nvPr>
        </p:nvSpPr>
        <p:spPr/>
        <p:txBody>
          <a:bodyPr>
            <a:noAutofit/>
          </a:bodyPr>
          <a:lstStyle/>
          <a:p>
            <a:pPr algn="ctr">
              <a:buNone/>
            </a:pPr>
            <a:endParaRPr lang="en-US" sz="3600" dirty="0" smtClean="0">
              <a:solidFill>
                <a:srgbClr val="7030A0"/>
              </a:solidFill>
              <a:latin typeface="Calibri" pitchFamily="34" charset="0"/>
            </a:endParaRPr>
          </a:p>
          <a:p>
            <a:pPr algn="ctr">
              <a:lnSpc>
                <a:spcPct val="120000"/>
              </a:lnSpc>
              <a:buNone/>
            </a:pPr>
            <a:r>
              <a:rPr lang="en-US" sz="4000" dirty="0" smtClean="0">
                <a:solidFill>
                  <a:srgbClr val="FFC000"/>
                </a:solidFill>
                <a:latin typeface="Calibri" pitchFamily="34" charset="0"/>
              </a:rPr>
              <a:t>New developers’ problems are mainly </a:t>
            </a:r>
            <a:r>
              <a:rPr lang="en-US" sz="4000" dirty="0" smtClean="0">
                <a:solidFill>
                  <a:srgbClr val="FFC000"/>
                </a:solidFill>
              </a:rPr>
              <a:t>due to </a:t>
            </a:r>
            <a:r>
              <a:rPr lang="en-US" sz="4000" i="1" dirty="0" smtClean="0">
                <a:solidFill>
                  <a:srgbClr val="FFC000"/>
                </a:solidFill>
              </a:rPr>
              <a:t>poor communication</a:t>
            </a:r>
            <a:r>
              <a:rPr lang="en-US" sz="4000" dirty="0" smtClean="0">
                <a:solidFill>
                  <a:srgbClr val="FFC000"/>
                </a:solidFill>
                <a:latin typeface="Calibri" pitchFamily="34" charset="0"/>
              </a:rPr>
              <a:t>, not technical skills. </a:t>
            </a:r>
          </a:p>
          <a:p>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Study Methodology</a:t>
            </a:r>
            <a:endParaRPr lang="en-US" dirty="0"/>
          </a:p>
        </p:txBody>
      </p:sp>
      <p:sp>
        <p:nvSpPr>
          <p:cNvPr id="3" name="Content Placeholder 2"/>
          <p:cNvSpPr>
            <a:spLocks noGrp="1"/>
          </p:cNvSpPr>
          <p:nvPr>
            <p:ph idx="1"/>
          </p:nvPr>
        </p:nvSpPr>
        <p:spPr>
          <a:xfrm>
            <a:off x="457200" y="1600200"/>
            <a:ext cx="8229600" cy="5105400"/>
          </a:xfrm>
        </p:spPr>
        <p:txBody>
          <a:bodyPr>
            <a:normAutofit fontScale="92500"/>
          </a:bodyPr>
          <a:lstStyle/>
          <a:p>
            <a:r>
              <a:rPr lang="en-US" dirty="0" smtClean="0">
                <a:latin typeface="Calibri" pitchFamily="34" charset="0"/>
              </a:rPr>
              <a:t>Observations 4-5 </a:t>
            </a:r>
            <a:r>
              <a:rPr lang="en-US" dirty="0" smtClean="0">
                <a:latin typeface="Calibri" pitchFamily="34" charset="0"/>
              </a:rPr>
              <a:t>times over a two month period (concentrated in early April and late May 2007)</a:t>
            </a:r>
          </a:p>
          <a:p>
            <a:r>
              <a:rPr lang="en-US" dirty="0" smtClean="0">
                <a:latin typeface="Calibri" pitchFamily="34" charset="0"/>
              </a:rPr>
              <a:t>Each observation was 2-3 hours. Total of 85 hours.</a:t>
            </a:r>
          </a:p>
          <a:p>
            <a:r>
              <a:rPr lang="en-US" dirty="0" smtClean="0">
                <a:latin typeface="Calibri" pitchFamily="34" charset="0"/>
              </a:rPr>
              <a:t>Participants recorded 3-5 minute videos to answer reflective questions </a:t>
            </a:r>
            <a:r>
              <a:rPr lang="en-US" smtClean="0">
                <a:latin typeface="Calibri" pitchFamily="34" charset="0"/>
              </a:rPr>
              <a:t>(which we </a:t>
            </a:r>
            <a:r>
              <a:rPr lang="en-US" dirty="0" smtClean="0">
                <a:latin typeface="Calibri" pitchFamily="34" charset="0"/>
              </a:rPr>
              <a:t>provided). </a:t>
            </a:r>
          </a:p>
          <a:p>
            <a:r>
              <a:rPr lang="en-US" dirty="0" smtClean="0">
                <a:latin typeface="Calibri" pitchFamily="34" charset="0"/>
              </a:rPr>
              <a:t>Each recorded around 27 videos. Total of 216 videos.</a:t>
            </a:r>
          </a:p>
          <a:p>
            <a:r>
              <a:rPr lang="en-US" dirty="0" smtClean="0">
                <a:latin typeface="Calibri" pitchFamily="34" charset="0"/>
              </a:rPr>
              <a:t>$50 Amazon gift certificate paid for each week of participation.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5638800"/>
            <a:ext cx="8388350" cy="543739"/>
          </a:xfrm>
        </p:spPr>
        <p:txBody>
          <a:bodyPr/>
          <a:lstStyle/>
          <a:p>
            <a:endParaRPr lang="en-US" dirty="0"/>
          </a:p>
        </p:txBody>
      </p:sp>
      <p:graphicFrame>
        <p:nvGraphicFramePr>
          <p:cNvPr id="4" name="Table 3"/>
          <p:cNvGraphicFramePr>
            <a:graphicFrameLocks noGrp="1"/>
          </p:cNvGraphicFramePr>
          <p:nvPr/>
        </p:nvGraphicFramePr>
        <p:xfrm>
          <a:off x="-1" y="30480"/>
          <a:ext cx="9144002" cy="6675120"/>
        </p:xfrm>
        <a:graphic>
          <a:graphicData uri="http://schemas.openxmlformats.org/drawingml/2006/table">
            <a:tbl>
              <a:tblPr firstRow="1" bandRow="1">
                <a:tableStyleId>{85BE263C-DBD7-4A20-BB59-AAB30ACAA65A}</a:tableStyleId>
              </a:tblPr>
              <a:tblGrid>
                <a:gridCol w="1524000"/>
                <a:gridCol w="3374572"/>
                <a:gridCol w="1045029"/>
                <a:gridCol w="1219200"/>
                <a:gridCol w="990600"/>
                <a:gridCol w="990601"/>
              </a:tblGrid>
              <a:tr h="370840">
                <a:tc>
                  <a:txBody>
                    <a:bodyPr/>
                    <a:lstStyle/>
                    <a:p>
                      <a:r>
                        <a:rPr lang="en-US" dirty="0" smtClean="0"/>
                        <a:t>Timestamp</a:t>
                      </a:r>
                      <a:endParaRPr lang="en-US" dirty="0"/>
                    </a:p>
                  </a:txBody>
                  <a:tcPr/>
                </a:tc>
                <a:tc>
                  <a:txBody>
                    <a:bodyPr/>
                    <a:lstStyle/>
                    <a:p>
                      <a:r>
                        <a:rPr lang="en-US" dirty="0" smtClean="0"/>
                        <a:t>Description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Task Type</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Subtask Type</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Task Type #2</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Subtask Type #2</a:t>
                      </a:r>
                    </a:p>
                    <a:p>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11:45:43 AM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reruns copy script. </a:t>
                      </a:r>
                    </a:p>
                    <a:p>
                      <a:endParaRPr lang="en-US" dirty="0"/>
                    </a:p>
                  </a:txBody>
                  <a:tcPr/>
                </a:tc>
                <a:tc>
                  <a:txBody>
                    <a:bodyPr/>
                    <a:lstStyle/>
                    <a:p>
                      <a:r>
                        <a:rPr lang="en-US" sz="1400" dirty="0" smtClean="0"/>
                        <a:t>Debugging</a:t>
                      </a:r>
                      <a:endParaRPr lang="en-US" sz="1400" dirty="0"/>
                    </a:p>
                  </a:txBody>
                  <a:tcPr/>
                </a:tc>
                <a:tc>
                  <a:txBody>
                    <a:bodyPr/>
                    <a:lstStyle/>
                    <a:p>
                      <a:r>
                        <a:rPr lang="en-US" sz="1400" dirty="0" smtClean="0"/>
                        <a:t>Reproducing</a:t>
                      </a:r>
                      <a:endParaRPr lang="en-US" sz="1400" dirty="0"/>
                    </a:p>
                  </a:txBody>
                  <a:tcPr/>
                </a:tc>
                <a:tc>
                  <a:txBody>
                    <a:bodyPr/>
                    <a:lstStyle/>
                    <a:p>
                      <a:endParaRPr lang="en-US" sz="1400"/>
                    </a:p>
                  </a:txBody>
                  <a:tcPr/>
                </a:tc>
                <a:tc>
                  <a:txBody>
                    <a:bodyPr/>
                    <a:lstStyle/>
                    <a:p>
                      <a:endParaRPr lang="en-US" sz="140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11:46:18 AM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script done. checks over script output to make sure it looks right. Says that the script is complaining that the files aren't signed. Email with source directory says that they are signed. Weird. copied successfully, but binaries aren't signed.</a:t>
                      </a:r>
                    </a:p>
                  </a:txBody>
                  <a:tcPr/>
                </a:tc>
                <a:tc>
                  <a:txBody>
                    <a:bodyPr/>
                    <a:lstStyle/>
                    <a:p>
                      <a:r>
                        <a:rPr lang="en-US" sz="1400" dirty="0" smtClean="0"/>
                        <a:t>Debugging</a:t>
                      </a:r>
                      <a:endParaRPr lang="en-US" sz="1400" dirty="0"/>
                    </a:p>
                  </a:txBody>
                  <a:tcPr/>
                </a:tc>
                <a:tc>
                  <a:txBody>
                    <a:bodyPr/>
                    <a:lstStyle/>
                    <a:p>
                      <a:r>
                        <a:rPr lang="en-US" sz="1400" dirty="0" smtClean="0"/>
                        <a:t>Reproducing</a:t>
                      </a:r>
                      <a:endParaRPr lang="en-US" sz="1400" dirty="0"/>
                    </a:p>
                  </a:txBody>
                  <a:tcPr/>
                </a:tc>
                <a:tc>
                  <a:txBody>
                    <a:bodyPr/>
                    <a:lstStyle/>
                    <a:p>
                      <a:r>
                        <a:rPr lang="en-US" sz="1400" dirty="0" smtClean="0"/>
                        <a:t>Meta-Cognition</a:t>
                      </a:r>
                      <a:endParaRPr lang="en-US" sz="1400" dirty="0"/>
                    </a:p>
                  </a:txBody>
                  <a:tcPr/>
                </a:tc>
                <a:tc>
                  <a:txBody>
                    <a:bodyPr/>
                    <a:lstStyle/>
                    <a:p>
                      <a:r>
                        <a:rPr lang="en-US" sz="1400" dirty="0" smtClean="0"/>
                        <a:t>Struggling with Tools</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11:47:26 AM</a:t>
                      </a:r>
                    </a:p>
                    <a:p>
                      <a:endParaRPr lang="en-US" dirty="0"/>
                    </a:p>
                  </a:txBody>
                  <a:tcPr/>
                </a:tc>
                <a:tc>
                  <a:txBody>
                    <a:bodyPr/>
                    <a:lstStyle/>
                    <a:p>
                      <a:r>
                        <a:rPr lang="en-US" dirty="0" smtClean="0"/>
                        <a:t>Shakes head. T is confused. Team lead says they’re signed. But empirical evidence says they're not.</a:t>
                      </a:r>
                      <a:endParaRPr lang="en-US" dirty="0"/>
                    </a:p>
                  </a:txBody>
                  <a:tcPr/>
                </a:tc>
                <a:tc>
                  <a:txBody>
                    <a:bodyPr/>
                    <a:lstStyle/>
                    <a:p>
                      <a:r>
                        <a:rPr lang="en-US" sz="1400" dirty="0" smtClean="0"/>
                        <a:t>Debugging</a:t>
                      </a:r>
                      <a:endParaRPr lang="en-US" sz="1400" dirty="0"/>
                    </a:p>
                  </a:txBody>
                  <a:tcPr/>
                </a:tc>
                <a:tc>
                  <a:txBody>
                    <a:bodyPr/>
                    <a:lstStyle/>
                    <a:p>
                      <a:r>
                        <a:rPr lang="en-US" sz="1400" dirty="0" smtClean="0"/>
                        <a:t>Reproducing</a:t>
                      </a:r>
                      <a:endParaRPr lang="en-US" sz="1400" dirty="0"/>
                    </a:p>
                  </a:txBody>
                  <a:tcPr/>
                </a:tc>
                <a:tc>
                  <a:txBody>
                    <a:bodyPr/>
                    <a:lstStyle/>
                    <a:p>
                      <a:r>
                        <a:rPr lang="en-US" sz="1400" dirty="0" smtClean="0"/>
                        <a:t>Meta-Cognition</a:t>
                      </a:r>
                      <a:endParaRPr lang="en-US" sz="1400" dirty="0"/>
                    </a:p>
                  </a:txBody>
                  <a:tcPr/>
                </a:tc>
                <a:tc>
                  <a:txBody>
                    <a:bodyPr/>
                    <a:lstStyle/>
                    <a:p>
                      <a:r>
                        <a:rPr lang="en-US" sz="1400" dirty="0" smtClean="0"/>
                        <a:t>Confusion</a:t>
                      </a:r>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11:48:11 AM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says maybe he wants to sign the binaries himself. </a:t>
                      </a:r>
                    </a:p>
                  </a:txBody>
                  <a:tcPr/>
                </a:tc>
                <a:tc>
                  <a:txBody>
                    <a:bodyPr/>
                    <a:lstStyle/>
                    <a:p>
                      <a:r>
                        <a:rPr lang="en-US" sz="1400" dirty="0" smtClean="0"/>
                        <a:t>Meta-Cognition</a:t>
                      </a:r>
                      <a:endParaRPr lang="en-US" sz="1400" dirty="0"/>
                    </a:p>
                  </a:txBody>
                  <a:tcPr/>
                </a:tc>
                <a:tc>
                  <a:txBody>
                    <a:bodyPr/>
                    <a:lstStyle/>
                    <a:p>
                      <a:r>
                        <a:rPr lang="en-US" sz="1400" dirty="0" smtClean="0"/>
                        <a:t>Planning</a:t>
                      </a:r>
                      <a:endParaRPr lang="en-US" sz="1400" dirty="0"/>
                    </a:p>
                  </a:txBody>
                  <a:tcPr/>
                </a:tc>
                <a:tc>
                  <a:txBody>
                    <a:bodyPr/>
                    <a:lstStyle/>
                    <a:p>
                      <a:endParaRPr lang="en-US" sz="1400"/>
                    </a:p>
                  </a:txBody>
                  <a:tcPr/>
                </a:tc>
                <a:tc>
                  <a:txBody>
                    <a:bodyPr/>
                    <a:lstStyle/>
                    <a:p>
                      <a:endParaRPr 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11:48:36 AM</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 mutters to himself “bad bad very bad”</a:t>
                      </a:r>
                    </a:p>
                    <a:p>
                      <a:endParaRPr lang="en-US" dirty="0"/>
                    </a:p>
                  </a:txBody>
                  <a:tcPr/>
                </a:tc>
                <a:tc>
                  <a:txBody>
                    <a:bodyPr/>
                    <a:lstStyle/>
                    <a:p>
                      <a:r>
                        <a:rPr lang="en-US" sz="1400" dirty="0" smtClean="0"/>
                        <a:t>Meta-Cognition</a:t>
                      </a:r>
                      <a:endParaRPr lang="en-US" sz="1400" dirty="0"/>
                    </a:p>
                  </a:txBody>
                  <a:tcPr/>
                </a:tc>
                <a:tc>
                  <a:txBody>
                    <a:bodyPr/>
                    <a:lstStyle/>
                    <a:p>
                      <a:r>
                        <a:rPr lang="en-US" sz="1400" dirty="0" smtClean="0"/>
                        <a:t>Reflection</a:t>
                      </a:r>
                      <a:endParaRPr lang="en-US" sz="1400" dirty="0"/>
                    </a:p>
                  </a:txBody>
                  <a:tcPr/>
                </a:tc>
                <a:tc>
                  <a:txBody>
                    <a:bodyPr/>
                    <a:lstStyle/>
                    <a:p>
                      <a:endParaRPr lang="en-US" sz="1400"/>
                    </a:p>
                  </a:txBody>
                  <a:tcPr/>
                </a:tc>
                <a:tc>
                  <a:txBody>
                    <a:bodyPr/>
                    <a:lstStyle/>
                    <a:p>
                      <a:endParaRPr lang="en-US" sz="1400" dirty="0"/>
                    </a:p>
                  </a:txBody>
                  <a:tcPr/>
                </a:tc>
              </a:tr>
            </a:tbl>
          </a:graphicData>
        </a:graphic>
      </p:graphicFrame>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93113" cy="713016"/>
          </a:xfrm>
        </p:spPr>
        <p:txBody>
          <a:bodyPr/>
          <a:lstStyle/>
          <a:p>
            <a:r>
              <a:rPr lang="en-US" dirty="0" smtClean="0"/>
              <a:t>Analysis Methodology</a:t>
            </a:r>
            <a:endParaRPr lang="en-US" dirty="0"/>
          </a:p>
        </p:txBody>
      </p:sp>
      <p:sp>
        <p:nvSpPr>
          <p:cNvPr id="3" name="Content Placeholder 2"/>
          <p:cNvSpPr>
            <a:spLocks noGrp="1"/>
          </p:cNvSpPr>
          <p:nvPr>
            <p:ph idx="1"/>
          </p:nvPr>
        </p:nvSpPr>
        <p:spPr>
          <a:xfrm>
            <a:off x="381000" y="1420813"/>
            <a:ext cx="8388350" cy="4089325"/>
          </a:xfrm>
        </p:spPr>
        <p:txBody>
          <a:bodyPr/>
          <a:lstStyle/>
          <a:p>
            <a:r>
              <a:rPr lang="en-US" dirty="0" smtClean="0"/>
              <a:t>Each observation, record action at the moment with timestamp. </a:t>
            </a:r>
          </a:p>
          <a:p>
            <a:r>
              <a:rPr lang="en-US" dirty="0" smtClean="0"/>
              <a:t>Each day, code tasks and summarize observations.</a:t>
            </a:r>
          </a:p>
          <a:p>
            <a:r>
              <a:rPr lang="en-US" dirty="0" smtClean="0"/>
              <a:t>Each week, abstract activities into categories.</a:t>
            </a:r>
          </a:p>
          <a:p>
            <a:r>
              <a:rPr lang="en-US" dirty="0" smtClean="0"/>
              <a:t>Later, resort activities into categories. Recode actions into events a third party could have </a:t>
            </a:r>
            <a:r>
              <a:rPr lang="en-US" smtClean="0"/>
              <a:t>seen.</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93113" cy="701731"/>
          </a:xfrm>
        </p:spPr>
        <p:txBody>
          <a:bodyPr/>
          <a:lstStyle/>
          <a:p>
            <a:r>
              <a:rPr lang="en-US" dirty="0" smtClean="0"/>
              <a:t>What Do New Developers Do?</a:t>
            </a:r>
            <a:endParaRPr lang="en-US" dirty="0"/>
          </a:p>
        </p:txBody>
      </p:sp>
      <p:sp>
        <p:nvSpPr>
          <p:cNvPr id="3" name="Content Placeholder 2"/>
          <p:cNvSpPr>
            <a:spLocks noGrp="1"/>
          </p:cNvSpPr>
          <p:nvPr>
            <p:ph idx="1"/>
          </p:nvPr>
        </p:nvSpPr>
        <p:spPr>
          <a:xfrm>
            <a:off x="381000" y="990600"/>
            <a:ext cx="8388350" cy="5453801"/>
          </a:xfrm>
        </p:spPr>
        <p:txBody>
          <a:bodyPr/>
          <a:lstStyle/>
          <a:p>
            <a:pPr>
              <a:buFont typeface="Arial" pitchFamily="34" charset="0"/>
              <a:buChar char="•"/>
            </a:pPr>
            <a:r>
              <a:rPr lang="en-US" sz="2600" dirty="0" smtClean="0"/>
              <a:t>Programming (reading &gt;&gt; writing, commenting, proofreading)</a:t>
            </a:r>
          </a:p>
          <a:p>
            <a:pPr>
              <a:buFont typeface="Arial" pitchFamily="34" charset="0"/>
              <a:buChar char="•"/>
            </a:pPr>
            <a:r>
              <a:rPr lang="en-US" sz="2600" dirty="0" smtClean="0"/>
              <a:t>Working on bugs </a:t>
            </a:r>
            <a:r>
              <a:rPr lang="en-US" sz="2600" dirty="0" smtClean="0"/>
              <a:t>((repro</a:t>
            </a:r>
            <a:r>
              <a:rPr lang="en-US" sz="2600" dirty="0" smtClean="0"/>
              <a:t>, reporting, </a:t>
            </a:r>
            <a:r>
              <a:rPr lang="en-US" sz="2600" dirty="0" smtClean="0"/>
              <a:t>triage) &gt;&gt; debugging)</a:t>
            </a:r>
            <a:endParaRPr lang="en-US" sz="2600" dirty="0" smtClean="0"/>
          </a:p>
          <a:p>
            <a:pPr>
              <a:buFont typeface="Arial" pitchFamily="34" charset="0"/>
              <a:buChar char="•"/>
            </a:pPr>
            <a:r>
              <a:rPr lang="en-US" sz="2600" dirty="0" smtClean="0"/>
              <a:t>Testing (writing, running)</a:t>
            </a:r>
            <a:endParaRPr lang="en-US" sz="2600" dirty="0" smtClean="0"/>
          </a:p>
          <a:p>
            <a:pPr>
              <a:buFont typeface="Arial" pitchFamily="34" charset="0"/>
              <a:buChar char="•"/>
            </a:pPr>
            <a:r>
              <a:rPr lang="en-US" sz="2600" dirty="0" smtClean="0"/>
              <a:t>Revision Control (check in, check out, revert)</a:t>
            </a:r>
          </a:p>
          <a:p>
            <a:pPr>
              <a:buFont typeface="Arial" pitchFamily="34" charset="0"/>
              <a:buChar char="•"/>
            </a:pPr>
            <a:r>
              <a:rPr lang="en-US" sz="2600" dirty="0" smtClean="0"/>
              <a:t>Documentation (reading &gt;&gt; writing, search)</a:t>
            </a:r>
          </a:p>
          <a:p>
            <a:pPr>
              <a:buFont typeface="Arial" pitchFamily="34" charset="0"/>
              <a:buChar char="•"/>
            </a:pPr>
            <a:r>
              <a:rPr lang="en-US" sz="2600" dirty="0" smtClean="0"/>
              <a:t>Specifications (reading &gt;&gt; writing)</a:t>
            </a:r>
          </a:p>
          <a:p>
            <a:pPr>
              <a:buFont typeface="Arial" pitchFamily="34" charset="0"/>
              <a:buChar char="•"/>
            </a:pPr>
            <a:r>
              <a:rPr lang="en-US" sz="2600" dirty="0" smtClean="0"/>
              <a:t>Tools (discovering, finding, installing, using, building)</a:t>
            </a:r>
            <a:endParaRPr lang="en-US" sz="2600" dirty="0" smtClean="0"/>
          </a:p>
          <a:p>
            <a:pPr>
              <a:buFont typeface="Arial" pitchFamily="34" charset="0"/>
              <a:buChar char="•"/>
            </a:pPr>
            <a:r>
              <a:rPr lang="en-US" sz="2600" dirty="0" smtClean="0"/>
              <a:t>Communication (asking questions, persuasion, coordination, email, meetings, meeting prep, finding people, managers, teaching, learning, mentoring)</a:t>
            </a:r>
            <a:endParaRPr lang="en-US" sz="2600" dirty="0"/>
          </a:p>
        </p:txBody>
      </p:sp>
    </p:spTree>
  </p:cSld>
  <p:clrMapOvr>
    <a:masterClrMapping/>
  </p:clrMapOvr>
  <p:transition/>
</p:sld>
</file>

<file path=ppt/theme/theme1.xml><?xml version="1.0" encoding="utf-8"?>
<a:theme xmlns:a="http://schemas.openxmlformats.org/drawingml/2006/main" name="2_TEMPLATE_Faculty_Summit_2006">
  <a:themeElements>
    <a:clrScheme name="2_TEMPLATE_Faculty_Summit_2006 2">
      <a:dk1>
        <a:srgbClr val="000000"/>
      </a:dk1>
      <a:lt1>
        <a:srgbClr val="FFFFFF"/>
      </a:lt1>
      <a:dk2>
        <a:srgbClr val="00478E"/>
      </a:dk2>
      <a:lt2>
        <a:srgbClr val="FEFF99"/>
      </a:lt2>
      <a:accent1>
        <a:srgbClr val="FFC45B"/>
      </a:accent1>
      <a:accent2>
        <a:srgbClr val="DBB47F"/>
      </a:accent2>
      <a:accent3>
        <a:srgbClr val="AAB1C6"/>
      </a:accent3>
      <a:accent4>
        <a:srgbClr val="DADADA"/>
      </a:accent4>
      <a:accent5>
        <a:srgbClr val="FFDEB5"/>
      </a:accent5>
      <a:accent6>
        <a:srgbClr val="C6A372"/>
      </a:accent6>
      <a:hlink>
        <a:srgbClr val="50DC9D"/>
      </a:hlink>
      <a:folHlink>
        <a:srgbClr val="37B7E5"/>
      </a:folHlink>
    </a:clrScheme>
    <a:fontScheme name="2_TEMPLATE_Faculty_Summit_2006">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gradFill rotWithShape="0">
          <a:gsLst>
            <a:gs pos="0">
              <a:schemeClr val="accent2">
                <a:gamma/>
                <a:shade val="56078"/>
                <a:invGamma/>
              </a:schemeClr>
            </a:gs>
            <a:gs pos="50000">
              <a:schemeClr val="accent2"/>
            </a:gs>
            <a:gs pos="100000">
              <a:schemeClr val="accent2">
                <a:gamma/>
                <a:shade val="56078"/>
                <a:invGamma/>
              </a:schemeClr>
            </a:gs>
          </a:gsLst>
          <a:lin ang="2700000" scaled="1"/>
        </a:grad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Myriad Pro" pitchFamily="34" charset="0"/>
          </a:defRPr>
        </a:defPPr>
      </a:lstStyle>
    </a:spDef>
    <a:lnDef>
      <a:spPr bwMode="auto">
        <a:xfrm>
          <a:off x="0" y="0"/>
          <a:ext cx="1" cy="1"/>
        </a:xfrm>
        <a:custGeom>
          <a:avLst/>
          <a:gdLst/>
          <a:ahLst/>
          <a:cxnLst/>
          <a:rect l="0" t="0" r="0" b="0"/>
          <a:pathLst/>
        </a:custGeom>
        <a:gradFill rotWithShape="0">
          <a:gsLst>
            <a:gs pos="0">
              <a:schemeClr val="accent2">
                <a:gamma/>
                <a:shade val="56078"/>
                <a:invGamma/>
              </a:schemeClr>
            </a:gs>
            <a:gs pos="50000">
              <a:schemeClr val="accent2"/>
            </a:gs>
            <a:gs pos="100000">
              <a:schemeClr val="accent2">
                <a:gamma/>
                <a:shade val="56078"/>
                <a:invGamma/>
              </a:schemeClr>
            </a:gs>
          </a:gsLst>
          <a:lin ang="2700000" scaled="1"/>
        </a:grad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solidFill>
              <a:schemeClr val="tx1"/>
            </a:solidFill>
            <a:effectLst/>
            <a:latin typeface="Myriad Pro" pitchFamily="34" charset="0"/>
          </a:defRPr>
        </a:defPPr>
      </a:lstStyle>
    </a:lnDef>
  </a:objectDefaults>
  <a:extraClrSchemeLst>
    <a:extraClrScheme>
      <a:clrScheme name="2_TEMPLATE_Faculty_Summit_2006 1">
        <a:dk1>
          <a:srgbClr val="000000"/>
        </a:dk1>
        <a:lt1>
          <a:srgbClr val="FFFFFF"/>
        </a:lt1>
        <a:dk2>
          <a:srgbClr val="00478E"/>
        </a:dk2>
        <a:lt2>
          <a:srgbClr val="FEFF99"/>
        </a:lt2>
        <a:accent1>
          <a:srgbClr val="FFC45B"/>
        </a:accent1>
        <a:accent2>
          <a:srgbClr val="FF925B"/>
        </a:accent2>
        <a:accent3>
          <a:srgbClr val="AAB1C6"/>
        </a:accent3>
        <a:accent4>
          <a:srgbClr val="DADADA"/>
        </a:accent4>
        <a:accent5>
          <a:srgbClr val="FFDEB5"/>
        </a:accent5>
        <a:accent6>
          <a:srgbClr val="E78452"/>
        </a:accent6>
        <a:hlink>
          <a:srgbClr val="37BF81"/>
        </a:hlink>
        <a:folHlink>
          <a:srgbClr val="6666FF"/>
        </a:folHlink>
      </a:clrScheme>
      <a:clrMap bg1="dk2" tx1="lt1" bg2="dk1" tx2="lt2" accent1="accent1" accent2="accent2" accent3="accent3" accent4="accent4" accent5="accent5" accent6="accent6" hlink="hlink" folHlink="folHlink"/>
    </a:extraClrScheme>
    <a:extraClrScheme>
      <a:clrScheme name="2_TEMPLATE_Faculty_Summit_2006 2">
        <a:dk1>
          <a:srgbClr val="000000"/>
        </a:dk1>
        <a:lt1>
          <a:srgbClr val="FFFFFF"/>
        </a:lt1>
        <a:dk2>
          <a:srgbClr val="00478E"/>
        </a:dk2>
        <a:lt2>
          <a:srgbClr val="FEFF99"/>
        </a:lt2>
        <a:accent1>
          <a:srgbClr val="FFC45B"/>
        </a:accent1>
        <a:accent2>
          <a:srgbClr val="DBB47F"/>
        </a:accent2>
        <a:accent3>
          <a:srgbClr val="AAB1C6"/>
        </a:accent3>
        <a:accent4>
          <a:srgbClr val="DADADA"/>
        </a:accent4>
        <a:accent5>
          <a:srgbClr val="FFDEB5"/>
        </a:accent5>
        <a:accent6>
          <a:srgbClr val="C6A372"/>
        </a:accent6>
        <a:hlink>
          <a:srgbClr val="50DC9D"/>
        </a:hlink>
        <a:folHlink>
          <a:srgbClr val="37B7E5"/>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15531</TotalTime>
  <Words>809</Words>
  <Application>Microsoft Office PowerPoint</Application>
  <PresentationFormat>On-screen Show (4:3)</PresentationFormat>
  <Paragraphs>130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2_TEMPLATE_Faculty_Summit_2006</vt:lpstr>
      <vt:lpstr>The Struggles of New College Graduates in their First Software Development Job</vt:lpstr>
      <vt:lpstr>Study Questions</vt:lpstr>
      <vt:lpstr>Study Methodology</vt:lpstr>
      <vt:lpstr>Slide 4</vt:lpstr>
      <vt:lpstr>The Takeaway</vt:lpstr>
      <vt:lpstr>Study Methodology</vt:lpstr>
      <vt:lpstr>Slide 7</vt:lpstr>
      <vt:lpstr>Analysis Methodology</vt:lpstr>
      <vt:lpstr>What Do New Developers Do?</vt:lpstr>
      <vt:lpstr>The Good and the Bad</vt:lpstr>
      <vt:lpstr>Beliefs of New Developers</vt:lpstr>
      <vt:lpstr>Recommendations for CS Educators</vt:lpstr>
      <vt:lpstr>Future Work on this Study</vt:lpstr>
      <vt:lpstr>Future Research Plans</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 Team OOD Review</dc:title>
  <dc:creator>Gina Venolia</dc:creator>
  <cp:lastModifiedBy>Andrew Begel</cp:lastModifiedBy>
  <cp:revision>394</cp:revision>
  <cp:lastPrinted>2008-03-13T18:02:19Z</cp:lastPrinted>
  <dcterms:created xsi:type="dcterms:W3CDTF">2008-03-13T16:40:36Z</dcterms:created>
  <dcterms:modified xsi:type="dcterms:W3CDTF">2008-03-14T05:58:27Z</dcterms:modified>
</cp:coreProperties>
</file>