
<file path=[Content_Types].xml><?xml version="1.0" encoding="utf-8"?>
<Types xmlns="http://schemas.openxmlformats.org/package/2006/content-types">
  <Default Extension="png" ContentType="image/png"/>
  <Default Extension="bin" ContentType="image/unknown"/>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handoutMasterIdLst>
    <p:handoutMasterId r:id="rId26"/>
  </p:handoutMasterIdLst>
  <p:sldIdLst>
    <p:sldId id="566" r:id="rId5"/>
    <p:sldId id="565" r:id="rId6"/>
    <p:sldId id="609" r:id="rId7"/>
    <p:sldId id="605" r:id="rId8"/>
    <p:sldId id="606" r:id="rId9"/>
    <p:sldId id="607" r:id="rId10"/>
    <p:sldId id="610" r:id="rId11"/>
    <p:sldId id="608" r:id="rId12"/>
    <p:sldId id="611" r:id="rId13"/>
    <p:sldId id="612" r:id="rId14"/>
    <p:sldId id="613" r:id="rId15"/>
    <p:sldId id="614" r:id="rId16"/>
    <p:sldId id="615" r:id="rId17"/>
    <p:sldId id="580" r:id="rId18"/>
    <p:sldId id="579" r:id="rId19"/>
    <p:sldId id="619" r:id="rId20"/>
    <p:sldId id="587" r:id="rId21"/>
    <p:sldId id="594" r:id="rId22"/>
    <p:sldId id="585" r:id="rId23"/>
    <p:sldId id="586" r:id="rId24"/>
  </p:sldIdLst>
  <p:sldSz cx="9144000" cy="6858000" type="screen4x3"/>
  <p:notesSz cx="6858000" cy="9144000"/>
  <p:custDataLst>
    <p:tags r:id="rId27"/>
  </p:custDataLst>
  <p:defaultTextStyle>
    <a:defPPr>
      <a:defRPr lang="en-US"/>
    </a:defPPr>
    <a:lvl1pPr algn="l" rtl="0" fontAlgn="base">
      <a:spcBef>
        <a:spcPct val="0"/>
      </a:spcBef>
      <a:spcAft>
        <a:spcPct val="0"/>
      </a:spcAft>
      <a:defRPr kern="1200">
        <a:solidFill>
          <a:schemeClr val="tx1"/>
        </a:solidFill>
        <a:latin typeface="Trebuchet MS" panose="020B0603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Trebuchet MS" panose="020B0603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Trebuchet MS" panose="020B0603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Trebuchet MS" panose="020B0603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Trebuchet MS" panose="020B0603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rebuchet MS" panose="020B0603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rebuchet MS" panose="020B0603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rebuchet MS" panose="020B0603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rebuchet MS" panose="020B0603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hiddenSlides="1" frameSlides="1"/>
  <p:clrMru>
    <a:srgbClr val="F2960E"/>
    <a:srgbClr val="EA9A58"/>
    <a:srgbClr val="F1BC51"/>
    <a:srgbClr val="777777"/>
    <a:srgbClr val="DDDDDD"/>
    <a:srgbClr val="FFFFFF"/>
    <a:srgbClr val="D06800"/>
    <a:srgbClr val="BC5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42" autoAdjust="0"/>
    <p:restoredTop sz="81785" autoAdjust="0"/>
  </p:normalViewPr>
  <p:slideViewPr>
    <p:cSldViewPr snapToGrid="0">
      <p:cViewPr varScale="1">
        <p:scale>
          <a:sx n="75" d="100"/>
          <a:sy n="75" d="100"/>
        </p:scale>
        <p:origin x="708" y="90"/>
      </p:cViewPr>
      <p:guideLst>
        <p:guide orient="horz" pos="2160"/>
        <p:guide pos="2880"/>
      </p:guideLst>
    </p:cSldViewPr>
  </p:slideViewPr>
  <p:notesTextViewPr>
    <p:cViewPr>
      <p:scale>
        <a:sx n="100" d="100"/>
        <a:sy n="100" d="100"/>
      </p:scale>
      <p:origin x="0" y="0"/>
    </p:cViewPr>
  </p:notesTextViewPr>
  <p:sorterViewPr>
    <p:cViewPr>
      <p:scale>
        <a:sx n="80" d="100"/>
        <a:sy n="80"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1">
                <a:latin typeface="Segoe Semibold" pitchFamily="34" charset="0"/>
                <a:cs typeface="+mn-cs"/>
              </a:defRPr>
            </a:lvl1pPr>
          </a:lstStyle>
          <a:p>
            <a:pPr>
              <a:defRPr/>
            </a:pPr>
            <a:r>
              <a:rPr lang="en-US"/>
              <a:t>MGB 2005</a:t>
            </a:r>
          </a:p>
        </p:txBody>
      </p:sp>
      <p:sp>
        <p:nvSpPr>
          <p:cNvPr id="1945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Segoe" pitchFamily="34" charset="0"/>
                <a:cs typeface="+mn-cs"/>
              </a:defRPr>
            </a:lvl1pPr>
          </a:lstStyle>
          <a:p>
            <a:pPr>
              <a:defRPr/>
            </a:pPr>
            <a:fld id="{F466B5F8-3B61-4F4E-A86C-2DFA70342BF9}" type="datetime8">
              <a:rPr lang="en-US"/>
              <a:pPr>
                <a:defRPr/>
              </a:pPr>
              <a:t>8/11/2012 8:01 PM</a:t>
            </a:fld>
            <a:endParaRPr lang="en-US"/>
          </a:p>
        </p:txBody>
      </p:sp>
      <p:sp>
        <p:nvSpPr>
          <p:cNvPr id="19460" name="Rectangle 4"/>
          <p:cNvSpPr>
            <a:spLocks noGrp="1" noChangeArrowheads="1"/>
          </p:cNvSpPr>
          <p:nvPr>
            <p:ph type="ftr" sz="quarter" idx="2"/>
          </p:nvPr>
        </p:nvSpPr>
        <p:spPr bwMode="auto">
          <a:xfrm>
            <a:off x="0" y="8686800"/>
            <a:ext cx="61849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800">
                <a:latin typeface="Segoe" pitchFamily="34" charset="0"/>
                <a:cs typeface="Arial" charset="0"/>
              </a:defRPr>
            </a:lvl1pPr>
          </a:lstStyle>
          <a:p>
            <a:pPr>
              <a:defRPr/>
            </a:pPr>
            <a:r>
              <a:rPr lang="en-US"/>
              <a:t>© 2005 Microsoft Corporation. All rights reserved.</a:t>
            </a:r>
          </a:p>
          <a:p>
            <a:pPr>
              <a:defRPr/>
            </a:pPr>
            <a:r>
              <a:rPr lang="en-US"/>
              <a:t>This presentation is for informational purposes only. Microsoft makes no warranties, express or implied, in this summary.</a:t>
            </a:r>
          </a:p>
        </p:txBody>
      </p:sp>
      <p:sp>
        <p:nvSpPr>
          <p:cNvPr id="19461" name="Rectangle 5"/>
          <p:cNvSpPr>
            <a:spLocks noGrp="1" noChangeArrowheads="1"/>
          </p:cNvSpPr>
          <p:nvPr>
            <p:ph type="sldNum" sz="quarter" idx="3"/>
          </p:nvPr>
        </p:nvSpPr>
        <p:spPr bwMode="auto">
          <a:xfrm>
            <a:off x="6246813" y="8686800"/>
            <a:ext cx="611187"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1">
                <a:latin typeface="Segoe Semibold"/>
              </a:defRPr>
            </a:lvl1pPr>
          </a:lstStyle>
          <a:p>
            <a:fld id="{2E653828-60D1-4175-B5D9-EFD8A922D063}" type="slidenum">
              <a:rPr lang="en-US"/>
              <a:pPr/>
              <a:t>‹#›</a:t>
            </a:fld>
            <a:endParaRPr lang="en-US"/>
          </a:p>
        </p:txBody>
      </p:sp>
    </p:spTree>
    <p:extLst>
      <p:ext uri="{BB962C8B-B14F-4D97-AF65-F5344CB8AC3E}">
        <p14:creationId xmlns:p14="http://schemas.microsoft.com/office/powerpoint/2010/main" val="31575315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9" name="Rectangle 3"/>
          <p:cNvSpPr>
            <a:spLocks noGrp="1" noChangeArrowheads="1"/>
          </p:cNvSpPr>
          <p:nvPr>
            <p:ph type="dt" idx="1"/>
          </p:nvPr>
        </p:nvSpPr>
        <p:spPr bwMode="auto">
          <a:xfrm>
            <a:off x="3884613" y="0"/>
            <a:ext cx="2971800" cy="254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cs typeface="+mn-cs"/>
              </a:defRPr>
            </a:lvl1pPr>
          </a:lstStyle>
          <a:p>
            <a:pPr>
              <a:defRPr/>
            </a:pPr>
            <a:fld id="{3FB81E3F-CB00-48FB-B8FD-F25E91A18691}" type="datetime8">
              <a:rPr lang="en-US"/>
              <a:pPr>
                <a:defRPr/>
              </a:pPr>
              <a:t>8/11/2012 8:01 PM</a:t>
            </a:fld>
            <a:endParaRPr lang="en-US"/>
          </a:p>
        </p:txBody>
      </p:sp>
      <p:sp>
        <p:nvSpPr>
          <p:cNvPr id="22531" name="Rectangle 4"/>
          <p:cNvSpPr>
            <a:spLocks noGrp="1" noRot="1" noChangeAspect="1" noChangeArrowheads="1" noTextEdit="1"/>
          </p:cNvSpPr>
          <p:nvPr>
            <p:ph type="sldImg" idx="2"/>
          </p:nvPr>
        </p:nvSpPr>
        <p:spPr bwMode="auto">
          <a:xfrm>
            <a:off x="1498600" y="266700"/>
            <a:ext cx="4203700" cy="31527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1" name="Rectangle 5"/>
          <p:cNvSpPr>
            <a:spLocks noGrp="1" noChangeArrowheads="1"/>
          </p:cNvSpPr>
          <p:nvPr>
            <p:ph type="body" sz="quarter" idx="3"/>
          </p:nvPr>
        </p:nvSpPr>
        <p:spPr bwMode="auto">
          <a:xfrm>
            <a:off x="342900" y="3556000"/>
            <a:ext cx="6197600" cy="4902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9702" name="Rectangle 6"/>
          <p:cNvSpPr>
            <a:spLocks noGrp="1" noChangeArrowheads="1"/>
          </p:cNvSpPr>
          <p:nvPr>
            <p:ph type="ftr" sz="quarter" idx="4"/>
          </p:nvPr>
        </p:nvSpPr>
        <p:spPr bwMode="auto">
          <a:xfrm>
            <a:off x="0" y="8793163"/>
            <a:ext cx="5667375" cy="3508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800">
                <a:latin typeface="Segoe" pitchFamily="34" charset="0"/>
                <a:cs typeface="Arial" charset="0"/>
              </a:defRPr>
            </a:lvl1pPr>
          </a:lstStyle>
          <a:p>
            <a:pPr>
              <a:defRPr/>
            </a:pPr>
            <a:r>
              <a:rPr lang="en-US"/>
              <a:t>©2005 Microsoft Corporation. All rights reserved.</a:t>
            </a:r>
          </a:p>
          <a:p>
            <a:pPr>
              <a:defRPr/>
            </a:pPr>
            <a:r>
              <a:rPr lang="en-US"/>
              <a:t>This presentation is for informational purposes only. Microsoft makes no warranties, express or implied, in this summary.</a:t>
            </a:r>
          </a:p>
        </p:txBody>
      </p:sp>
      <p:sp>
        <p:nvSpPr>
          <p:cNvPr id="29703" name="Rectangle 7"/>
          <p:cNvSpPr>
            <a:spLocks noGrp="1" noChangeArrowheads="1"/>
          </p:cNvSpPr>
          <p:nvPr>
            <p:ph type="sldNum" sz="quarter" idx="5"/>
          </p:nvPr>
        </p:nvSpPr>
        <p:spPr bwMode="auto">
          <a:xfrm>
            <a:off x="5583238" y="8799513"/>
            <a:ext cx="1273175"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fld id="{51D7318F-F1D3-40FC-BADD-05F0E53732C6}" type="slidenum">
              <a:rPr lang="en-US"/>
              <a:pPr/>
              <a:t>‹#›</a:t>
            </a:fld>
            <a:endParaRPr lang="en-US"/>
          </a:p>
        </p:txBody>
      </p:sp>
    </p:spTree>
    <p:extLst>
      <p:ext uri="{BB962C8B-B14F-4D97-AF65-F5344CB8AC3E}">
        <p14:creationId xmlns:p14="http://schemas.microsoft.com/office/powerpoint/2010/main" val="1834107611"/>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rebuchet MS" panose="020B0603020202020204" pitchFamily="34" charset="0"/>
              </a:defRPr>
            </a:lvl1pPr>
            <a:lvl2pPr marL="742950" indent="-285750" eaLnBrk="0" hangingPunct="0">
              <a:defRPr>
                <a:solidFill>
                  <a:schemeClr val="tx1"/>
                </a:solidFill>
                <a:latin typeface="Trebuchet MS" panose="020B0603020202020204" pitchFamily="34" charset="0"/>
              </a:defRPr>
            </a:lvl2pPr>
            <a:lvl3pPr marL="1143000" indent="-228600" eaLnBrk="0" hangingPunct="0">
              <a:defRPr>
                <a:solidFill>
                  <a:schemeClr val="tx1"/>
                </a:solidFill>
                <a:latin typeface="Trebuchet MS" panose="020B0603020202020204" pitchFamily="34" charset="0"/>
              </a:defRPr>
            </a:lvl3pPr>
            <a:lvl4pPr marL="1600200" indent="-228600" eaLnBrk="0" hangingPunct="0">
              <a:defRPr>
                <a:solidFill>
                  <a:schemeClr val="tx1"/>
                </a:solidFill>
                <a:latin typeface="Trebuchet MS" panose="020B0603020202020204" pitchFamily="34" charset="0"/>
              </a:defRPr>
            </a:lvl4pPr>
            <a:lvl5pPr marL="2057400" indent="-228600" eaLnBrk="0" hangingPunct="0">
              <a:defRPr>
                <a:solidFill>
                  <a:schemeClr val="tx1"/>
                </a:solidFill>
                <a:latin typeface="Trebuchet MS" panose="020B0603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defRPr>
            </a:lvl9pPr>
          </a:lstStyle>
          <a:p>
            <a:pPr eaLnBrk="1" hangingPunct="1"/>
            <a:fld id="{3382C532-CD37-452A-8663-5F8D8D533255}" type="datetime8">
              <a:rPr lang="en-US" smtClean="0">
                <a:latin typeface="Times New Roman" panose="02020603050405020304" pitchFamily="18" charset="0"/>
              </a:rPr>
              <a:pPr eaLnBrk="1" hangingPunct="1"/>
              <a:t>8/11/2012 8:01 PM</a:t>
            </a:fld>
            <a:endParaRPr lang="en-US" smtClean="0">
              <a:latin typeface="Times New Roman" panose="02020603050405020304" pitchFamily="18" charset="0"/>
            </a:endParaRPr>
          </a:p>
        </p:txBody>
      </p:sp>
      <p:sp>
        <p:nvSpPr>
          <p:cNvPr id="2355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rebuchet MS" panose="020B0603020202020204" pitchFamily="34" charset="0"/>
              </a:defRPr>
            </a:lvl1pPr>
            <a:lvl2pPr marL="742950" indent="-285750" eaLnBrk="0" hangingPunct="0">
              <a:defRPr>
                <a:solidFill>
                  <a:schemeClr val="tx1"/>
                </a:solidFill>
                <a:latin typeface="Trebuchet MS" panose="020B0603020202020204" pitchFamily="34" charset="0"/>
              </a:defRPr>
            </a:lvl2pPr>
            <a:lvl3pPr marL="1143000" indent="-228600" eaLnBrk="0" hangingPunct="0">
              <a:defRPr>
                <a:solidFill>
                  <a:schemeClr val="tx1"/>
                </a:solidFill>
                <a:latin typeface="Trebuchet MS" panose="020B0603020202020204" pitchFamily="34" charset="0"/>
              </a:defRPr>
            </a:lvl3pPr>
            <a:lvl4pPr marL="1600200" indent="-228600" eaLnBrk="0" hangingPunct="0">
              <a:defRPr>
                <a:solidFill>
                  <a:schemeClr val="tx1"/>
                </a:solidFill>
                <a:latin typeface="Trebuchet MS" panose="020B0603020202020204" pitchFamily="34" charset="0"/>
              </a:defRPr>
            </a:lvl4pPr>
            <a:lvl5pPr marL="2057400" indent="-228600" eaLnBrk="0" hangingPunct="0">
              <a:defRPr>
                <a:solidFill>
                  <a:schemeClr val="tx1"/>
                </a:solidFill>
                <a:latin typeface="Trebuchet MS" panose="020B0603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defRPr>
            </a:lvl9pPr>
          </a:lstStyle>
          <a:p>
            <a:pPr eaLnBrk="1" hangingPunct="1"/>
            <a:fld id="{4223F4F8-5D35-47AF-AE9F-5C95AAAA22A0}" type="slidenum">
              <a:rPr lang="en-US">
                <a:latin typeface="Times New Roman" panose="02020603050405020304" pitchFamily="18" charset="0"/>
              </a:rPr>
              <a:pPr eaLnBrk="1" hangingPunct="1"/>
              <a:t>2</a:t>
            </a:fld>
            <a:endParaRPr lang="en-US">
              <a:latin typeface="Times New Roman" panose="02020603050405020304" pitchFamily="18" charset="0"/>
            </a:endParaRPr>
          </a:p>
        </p:txBody>
      </p:sp>
      <p:sp>
        <p:nvSpPr>
          <p:cNvPr id="23556" name="Rectangle 2"/>
          <p:cNvSpPr>
            <a:spLocks noGrp="1" noRot="1" noChangeAspect="1" noChangeArrowheads="1" noTextEdit="1"/>
          </p:cNvSpPr>
          <p:nvPr>
            <p:ph type="sldImg"/>
          </p:nvPr>
        </p:nvSpPr>
        <p:spPr>
          <a:xfrm>
            <a:off x="1143000" y="685800"/>
            <a:ext cx="4572000" cy="3429000"/>
          </a:xfrm>
          <a:ln/>
        </p:spPr>
      </p:sp>
      <p:sp>
        <p:nvSpPr>
          <p:cNvPr id="23557"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110698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8912"/>
          <p:cNvSpPr>
            <a:spLocks noGrp="1" noRot="1" noChangeAspect="1" noTextEdit="1"/>
          </p:cNvSpPr>
          <p:nvPr>
            <p:ph type="sldImg"/>
          </p:nvPr>
        </p:nvSpPr>
        <p:spPr>
          <a:ln cap="flat">
            <a:headEnd type="none" w="med" len="med"/>
            <a:tailEnd type="none" w="med" len="med"/>
          </a:ln>
        </p:spPr>
      </p:sp>
      <p:sp>
        <p:nvSpPr>
          <p:cNvPr id="24579" name="Rectangle 3891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smtClean="0">
              <a:latin typeface="Calibri" panose="020F0502020204030204" pitchFamily="34" charset="0"/>
            </a:endParaRPr>
          </a:p>
        </p:txBody>
      </p:sp>
      <p:sp>
        <p:nvSpPr>
          <p:cNvPr id="24580" name="TextBox 3"/>
          <p:cNvSpPr txBox="1">
            <a:spLocks noGrp="1"/>
          </p:cNvSpPr>
          <p:nvPr/>
        </p:nvSpPr>
        <p:spPr bwMode="auto">
          <a:xfrm>
            <a:off x="3884613" y="0"/>
            <a:ext cx="29718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1438" tIns="45719" rIns="91438" bIns="45719"/>
          <a:lstStyle>
            <a:lvl1pPr eaLnBrk="0" hangingPunct="0">
              <a:defRPr>
                <a:solidFill>
                  <a:schemeClr val="tx1"/>
                </a:solidFill>
                <a:latin typeface="Trebuchet MS" panose="020B0603020202020204" pitchFamily="34" charset="0"/>
              </a:defRPr>
            </a:lvl1pPr>
            <a:lvl2pPr marL="742950" indent="-285750" eaLnBrk="0" hangingPunct="0">
              <a:defRPr>
                <a:solidFill>
                  <a:schemeClr val="tx1"/>
                </a:solidFill>
                <a:latin typeface="Trebuchet MS" panose="020B0603020202020204" pitchFamily="34" charset="0"/>
              </a:defRPr>
            </a:lvl2pPr>
            <a:lvl3pPr marL="1143000" indent="-228600" eaLnBrk="0" hangingPunct="0">
              <a:defRPr>
                <a:solidFill>
                  <a:schemeClr val="tx1"/>
                </a:solidFill>
                <a:latin typeface="Trebuchet MS" panose="020B0603020202020204" pitchFamily="34" charset="0"/>
              </a:defRPr>
            </a:lvl3pPr>
            <a:lvl4pPr marL="1600200" indent="-228600" eaLnBrk="0" hangingPunct="0">
              <a:defRPr>
                <a:solidFill>
                  <a:schemeClr val="tx1"/>
                </a:solidFill>
                <a:latin typeface="Trebuchet MS" panose="020B0603020202020204" pitchFamily="34" charset="0"/>
              </a:defRPr>
            </a:lvl4pPr>
            <a:lvl5pPr marL="2057400" indent="-228600" eaLnBrk="0" hangingPunct="0">
              <a:defRPr>
                <a:solidFill>
                  <a:schemeClr val="tx1"/>
                </a:solidFill>
                <a:latin typeface="Trebuchet MS" panose="020B0603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defRPr>
            </a:lvl9pPr>
          </a:lstStyle>
          <a:p>
            <a:pPr algn="r" eaLnBrk="1" hangingPunct="1"/>
            <a:fld id="{D13671B6-C772-488B-A0E5-8B5B75DA2EAC}" type="datetime8">
              <a:rPr lang="en-US" sz="1200">
                <a:latin typeface="Times New Roman" panose="02020603050405020304" pitchFamily="18" charset="0"/>
              </a:rPr>
              <a:pPr algn="r" eaLnBrk="1" hangingPunct="1"/>
              <a:t>8/11/2012 8:01 PM</a:t>
            </a:fld>
            <a:endParaRPr lang="en-US" sz="1200">
              <a:latin typeface="Times New Roman" panose="02020603050405020304" pitchFamily="18" charset="0"/>
            </a:endParaRPr>
          </a:p>
        </p:txBody>
      </p:sp>
      <p:sp>
        <p:nvSpPr>
          <p:cNvPr id="24581" name="TextBox 4"/>
          <p:cNvSpPr txBox="1">
            <a:spLocks noGrp="1"/>
          </p:cNvSpPr>
          <p:nvPr/>
        </p:nvSpPr>
        <p:spPr bwMode="auto">
          <a:xfrm>
            <a:off x="5583238" y="8799513"/>
            <a:ext cx="12731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1438" tIns="45719" rIns="91438" bIns="45719" anchor="b"/>
          <a:lstStyle>
            <a:lvl1pPr eaLnBrk="0" hangingPunct="0">
              <a:defRPr>
                <a:solidFill>
                  <a:schemeClr val="tx1"/>
                </a:solidFill>
                <a:latin typeface="Trebuchet MS" panose="020B0603020202020204" pitchFamily="34" charset="0"/>
              </a:defRPr>
            </a:lvl1pPr>
            <a:lvl2pPr marL="742950" indent="-285750" eaLnBrk="0" hangingPunct="0">
              <a:defRPr>
                <a:solidFill>
                  <a:schemeClr val="tx1"/>
                </a:solidFill>
                <a:latin typeface="Trebuchet MS" panose="020B0603020202020204" pitchFamily="34" charset="0"/>
              </a:defRPr>
            </a:lvl2pPr>
            <a:lvl3pPr marL="1143000" indent="-228600" eaLnBrk="0" hangingPunct="0">
              <a:defRPr>
                <a:solidFill>
                  <a:schemeClr val="tx1"/>
                </a:solidFill>
                <a:latin typeface="Trebuchet MS" panose="020B0603020202020204" pitchFamily="34" charset="0"/>
              </a:defRPr>
            </a:lvl3pPr>
            <a:lvl4pPr marL="1600200" indent="-228600" eaLnBrk="0" hangingPunct="0">
              <a:defRPr>
                <a:solidFill>
                  <a:schemeClr val="tx1"/>
                </a:solidFill>
                <a:latin typeface="Trebuchet MS" panose="020B0603020202020204" pitchFamily="34" charset="0"/>
              </a:defRPr>
            </a:lvl4pPr>
            <a:lvl5pPr marL="2057400" indent="-228600" eaLnBrk="0" hangingPunct="0">
              <a:defRPr>
                <a:solidFill>
                  <a:schemeClr val="tx1"/>
                </a:solidFill>
                <a:latin typeface="Trebuchet MS" panose="020B0603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defRPr>
            </a:lvl9pPr>
          </a:lstStyle>
          <a:p>
            <a:pPr algn="r" eaLnBrk="1" hangingPunct="1"/>
            <a:fld id="{BDCF2323-FD91-4405-9B23-A53F4B532701}" type="slidenum">
              <a:rPr lang="en-US" sz="1200">
                <a:latin typeface="Times New Roman" panose="02020603050405020304" pitchFamily="18" charset="0"/>
              </a:rPr>
              <a:pPr algn="r" eaLnBrk="1" hangingPunct="1"/>
              <a:t>15</a:t>
            </a:fld>
            <a:endParaRPr lang="en-US" sz="1200">
              <a:latin typeface="Times New Roman" panose="02020603050405020304" pitchFamily="18" charset="0"/>
            </a:endParaRPr>
          </a:p>
        </p:txBody>
      </p:sp>
    </p:spTree>
    <p:extLst>
      <p:ext uri="{BB962C8B-B14F-4D97-AF65-F5344CB8AC3E}">
        <p14:creationId xmlns:p14="http://schemas.microsoft.com/office/powerpoint/2010/main" val="4091821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u="sng" smtClean="0">
                <a:latin typeface="Segoe Semibold"/>
              </a:rPr>
              <a:t>Academia</a:t>
            </a:r>
            <a:endParaRPr lang="en-US" u="sng" smtClean="0">
              <a:latin typeface="Segoe Semibold"/>
            </a:endParaRPr>
          </a:p>
          <a:p>
            <a:pPr eaLnBrk="1" hangingPunct="1"/>
            <a:r>
              <a:rPr lang="en-US" smtClean="0">
                <a:latin typeface="Segoe Semibold"/>
              </a:rPr>
              <a:t>Talk about the problems we see with the academic pipe for all computing. Describe why gaming is so relevant and why GSE is the perfect solution. Talk about what we are doing to help the academic uptake. </a:t>
            </a:r>
          </a:p>
          <a:p>
            <a:pPr eaLnBrk="1" hangingPunct="1"/>
            <a:endParaRPr lang="en-US" smtClean="0"/>
          </a:p>
          <a:p>
            <a:pPr>
              <a:buFontTx/>
              <a:buChar char="•"/>
            </a:pPr>
            <a:r>
              <a:rPr lang="en-US" smtClean="0">
                <a:latin typeface="Segoe Semibold"/>
              </a:rPr>
              <a:t> 40 universities signed up (last count in November)</a:t>
            </a:r>
          </a:p>
          <a:p>
            <a:pPr>
              <a:buFontTx/>
              <a:buChar char="•"/>
            </a:pPr>
            <a:r>
              <a:rPr lang="en-US" smtClean="0">
                <a:latin typeface="Segoe Semibold"/>
              </a:rPr>
              <a:t> 100 universities we are actively talking to. </a:t>
            </a:r>
            <a:endParaRPr lang="en-US" smtClean="0"/>
          </a:p>
          <a:p>
            <a:pPr>
              <a:buFontTx/>
              <a:buChar char="•"/>
            </a:pPr>
            <a:r>
              <a:rPr lang="en-US" smtClean="0">
                <a:latin typeface="Segoe Semibold"/>
              </a:rPr>
              <a:t> World-wide: USA, Canada, Brazil, UK, Germany, Finland, Sweden, Japan, Australia, China</a:t>
            </a:r>
          </a:p>
          <a:p>
            <a:pPr>
              <a:buFontTx/>
              <a:buChar char="•"/>
            </a:pPr>
            <a:r>
              <a:rPr lang="en-US" smtClean="0">
                <a:latin typeface="Segoe Semibold"/>
              </a:rPr>
              <a:t>Iwatani-san (Pac-Man) teaching at Tokyo Polytechnic using XNA</a:t>
            </a:r>
          </a:p>
          <a:p>
            <a:endParaRPr lang="en-US" smtClean="0">
              <a:latin typeface="Segoe Semibold"/>
            </a:endParaRPr>
          </a:p>
        </p:txBody>
      </p:sp>
      <p:sp>
        <p:nvSpPr>
          <p:cNvPr id="25604"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rebuchet MS" panose="020B0603020202020204" pitchFamily="34" charset="0"/>
              </a:defRPr>
            </a:lvl1pPr>
            <a:lvl2pPr marL="742950" indent="-285750" eaLnBrk="0" hangingPunct="0">
              <a:defRPr>
                <a:solidFill>
                  <a:schemeClr val="tx1"/>
                </a:solidFill>
                <a:latin typeface="Trebuchet MS" panose="020B0603020202020204" pitchFamily="34" charset="0"/>
              </a:defRPr>
            </a:lvl2pPr>
            <a:lvl3pPr marL="1143000" indent="-228600" eaLnBrk="0" hangingPunct="0">
              <a:defRPr>
                <a:solidFill>
                  <a:schemeClr val="tx1"/>
                </a:solidFill>
                <a:latin typeface="Trebuchet MS" panose="020B0603020202020204" pitchFamily="34" charset="0"/>
              </a:defRPr>
            </a:lvl3pPr>
            <a:lvl4pPr marL="1600200" indent="-228600" eaLnBrk="0" hangingPunct="0">
              <a:defRPr>
                <a:solidFill>
                  <a:schemeClr val="tx1"/>
                </a:solidFill>
                <a:latin typeface="Trebuchet MS" panose="020B0603020202020204" pitchFamily="34" charset="0"/>
              </a:defRPr>
            </a:lvl4pPr>
            <a:lvl5pPr marL="2057400" indent="-228600" eaLnBrk="0" hangingPunct="0">
              <a:defRPr>
                <a:solidFill>
                  <a:schemeClr val="tx1"/>
                </a:solidFill>
                <a:latin typeface="Trebuchet MS" panose="020B0603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defRPr>
            </a:lvl9pPr>
          </a:lstStyle>
          <a:p>
            <a:pPr eaLnBrk="1" hangingPunct="1"/>
            <a:fld id="{BBF05977-0B77-48D6-B7EB-A3DBCF40B4CD}" type="datetime8">
              <a:rPr lang="en-US" smtClean="0">
                <a:latin typeface="Times New Roman" panose="02020603050405020304" pitchFamily="18" charset="0"/>
              </a:rPr>
              <a:pPr eaLnBrk="1" hangingPunct="1"/>
              <a:t>8/11/2012 8:01 PM</a:t>
            </a:fld>
            <a:endParaRPr lang="en-US" smtClean="0">
              <a:latin typeface="Times New Roman" panose="02020603050405020304" pitchFamily="18" charset="0"/>
            </a:endParaRPr>
          </a:p>
        </p:txBody>
      </p:sp>
      <p:sp>
        <p:nvSpPr>
          <p:cNvPr id="25605"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rebuchet MS" panose="020B0603020202020204" pitchFamily="34" charset="0"/>
              </a:defRPr>
            </a:lvl1pPr>
            <a:lvl2pPr marL="742950" indent="-285750" eaLnBrk="0" hangingPunct="0">
              <a:defRPr>
                <a:solidFill>
                  <a:schemeClr val="tx1"/>
                </a:solidFill>
                <a:latin typeface="Trebuchet MS" panose="020B0603020202020204" pitchFamily="34" charset="0"/>
              </a:defRPr>
            </a:lvl2pPr>
            <a:lvl3pPr marL="1143000" indent="-228600" eaLnBrk="0" hangingPunct="0">
              <a:defRPr>
                <a:solidFill>
                  <a:schemeClr val="tx1"/>
                </a:solidFill>
                <a:latin typeface="Trebuchet MS" panose="020B0603020202020204" pitchFamily="34" charset="0"/>
              </a:defRPr>
            </a:lvl3pPr>
            <a:lvl4pPr marL="1600200" indent="-228600" eaLnBrk="0" hangingPunct="0">
              <a:defRPr>
                <a:solidFill>
                  <a:schemeClr val="tx1"/>
                </a:solidFill>
                <a:latin typeface="Trebuchet MS" panose="020B0603020202020204" pitchFamily="34" charset="0"/>
              </a:defRPr>
            </a:lvl4pPr>
            <a:lvl5pPr marL="2057400" indent="-228600" eaLnBrk="0" hangingPunct="0">
              <a:defRPr>
                <a:solidFill>
                  <a:schemeClr val="tx1"/>
                </a:solidFill>
                <a:latin typeface="Trebuchet MS" panose="020B0603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defRPr>
            </a:lvl9pPr>
          </a:lstStyle>
          <a:p>
            <a:pPr eaLnBrk="1" hangingPunct="1"/>
            <a:fld id="{7B7106E2-372C-46D5-A342-B9DEC536D801}" type="slidenum">
              <a:rPr lang="en-US">
                <a:latin typeface="Times New Roman" panose="02020603050405020304" pitchFamily="18" charset="0"/>
              </a:rPr>
              <a:pPr eaLnBrk="1" hangingPunct="1"/>
              <a:t>17</a:t>
            </a:fld>
            <a:endParaRPr lang="en-US">
              <a:latin typeface="Times New Roman" panose="02020603050405020304" pitchFamily="18" charset="0"/>
            </a:endParaRPr>
          </a:p>
        </p:txBody>
      </p:sp>
    </p:spTree>
    <p:extLst>
      <p:ext uri="{BB962C8B-B14F-4D97-AF65-F5344CB8AC3E}">
        <p14:creationId xmlns:p14="http://schemas.microsoft.com/office/powerpoint/2010/main" val="4735875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rebuchet MS" panose="020B0603020202020204" pitchFamily="34" charset="0"/>
              </a:defRPr>
            </a:lvl1pPr>
            <a:lvl2pPr marL="742950" indent="-285750" eaLnBrk="0" hangingPunct="0">
              <a:defRPr>
                <a:solidFill>
                  <a:schemeClr val="tx1"/>
                </a:solidFill>
                <a:latin typeface="Trebuchet MS" panose="020B0603020202020204" pitchFamily="34" charset="0"/>
              </a:defRPr>
            </a:lvl2pPr>
            <a:lvl3pPr marL="1143000" indent="-228600" eaLnBrk="0" hangingPunct="0">
              <a:defRPr>
                <a:solidFill>
                  <a:schemeClr val="tx1"/>
                </a:solidFill>
                <a:latin typeface="Trebuchet MS" panose="020B0603020202020204" pitchFamily="34" charset="0"/>
              </a:defRPr>
            </a:lvl3pPr>
            <a:lvl4pPr marL="1600200" indent="-228600" eaLnBrk="0" hangingPunct="0">
              <a:defRPr>
                <a:solidFill>
                  <a:schemeClr val="tx1"/>
                </a:solidFill>
                <a:latin typeface="Trebuchet MS" panose="020B0603020202020204" pitchFamily="34" charset="0"/>
              </a:defRPr>
            </a:lvl4pPr>
            <a:lvl5pPr marL="2057400" indent="-228600" eaLnBrk="0" hangingPunct="0">
              <a:defRPr>
                <a:solidFill>
                  <a:schemeClr val="tx1"/>
                </a:solidFill>
                <a:latin typeface="Trebuchet MS" panose="020B0603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defRPr>
            </a:lvl9pPr>
          </a:lstStyle>
          <a:p>
            <a:pPr eaLnBrk="1" hangingPunct="1"/>
            <a:fld id="{E7447A79-2BF6-42D1-9F1D-0320393C3CC3}" type="datetime8">
              <a:rPr lang="en-US" smtClean="0">
                <a:latin typeface="Times New Roman" panose="02020603050405020304" pitchFamily="18" charset="0"/>
              </a:rPr>
              <a:pPr eaLnBrk="1" hangingPunct="1"/>
              <a:t>8/11/2012 8:01 PM</a:t>
            </a:fld>
            <a:endParaRPr lang="en-US" smtClean="0">
              <a:latin typeface="Times New Roman" panose="02020603050405020304" pitchFamily="18" charset="0"/>
            </a:endParaRPr>
          </a:p>
        </p:txBody>
      </p:sp>
      <p:sp>
        <p:nvSpPr>
          <p:cNvPr id="2662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rebuchet MS" panose="020B0603020202020204" pitchFamily="34" charset="0"/>
              </a:defRPr>
            </a:lvl1pPr>
            <a:lvl2pPr marL="742950" indent="-285750" eaLnBrk="0" hangingPunct="0">
              <a:defRPr>
                <a:solidFill>
                  <a:schemeClr val="tx1"/>
                </a:solidFill>
                <a:latin typeface="Trebuchet MS" panose="020B0603020202020204" pitchFamily="34" charset="0"/>
              </a:defRPr>
            </a:lvl2pPr>
            <a:lvl3pPr marL="1143000" indent="-228600" eaLnBrk="0" hangingPunct="0">
              <a:defRPr>
                <a:solidFill>
                  <a:schemeClr val="tx1"/>
                </a:solidFill>
                <a:latin typeface="Trebuchet MS" panose="020B0603020202020204" pitchFamily="34" charset="0"/>
              </a:defRPr>
            </a:lvl3pPr>
            <a:lvl4pPr marL="1600200" indent="-228600" eaLnBrk="0" hangingPunct="0">
              <a:defRPr>
                <a:solidFill>
                  <a:schemeClr val="tx1"/>
                </a:solidFill>
                <a:latin typeface="Trebuchet MS" panose="020B0603020202020204" pitchFamily="34" charset="0"/>
              </a:defRPr>
            </a:lvl4pPr>
            <a:lvl5pPr marL="2057400" indent="-228600" eaLnBrk="0" hangingPunct="0">
              <a:defRPr>
                <a:solidFill>
                  <a:schemeClr val="tx1"/>
                </a:solidFill>
                <a:latin typeface="Trebuchet MS" panose="020B0603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defRPr>
            </a:lvl9pPr>
          </a:lstStyle>
          <a:p>
            <a:pPr eaLnBrk="1" hangingPunct="1"/>
            <a:fld id="{C9A131A1-F2F8-4BCE-B534-DC03D875FB37}" type="slidenum">
              <a:rPr lang="en-US">
                <a:latin typeface="Times New Roman" panose="02020603050405020304" pitchFamily="18" charset="0"/>
              </a:rPr>
              <a:pPr eaLnBrk="1" hangingPunct="1"/>
              <a:t>19</a:t>
            </a:fld>
            <a:endParaRPr lang="en-US">
              <a:latin typeface="Times New Roman" panose="02020603050405020304" pitchFamily="18" charset="0"/>
            </a:endParaRPr>
          </a:p>
        </p:txBody>
      </p:sp>
      <p:sp>
        <p:nvSpPr>
          <p:cNvPr id="26628" name="Rectangle 2"/>
          <p:cNvSpPr>
            <a:spLocks noGrp="1" noRot="1" noChangeAspect="1" noChangeArrowheads="1" noTextEdit="1"/>
          </p:cNvSpPr>
          <p:nvPr>
            <p:ph type="sldImg"/>
          </p:nvPr>
        </p:nvSpPr>
        <p:spPr>
          <a:ln/>
        </p:spPr>
      </p:sp>
      <p:sp>
        <p:nvSpPr>
          <p:cNvPr id="266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lang="en-US" sz="1000" smtClean="0"/>
          </a:p>
        </p:txBody>
      </p:sp>
    </p:spTree>
    <p:extLst>
      <p:ext uri="{BB962C8B-B14F-4D97-AF65-F5344CB8AC3E}">
        <p14:creationId xmlns:p14="http://schemas.microsoft.com/office/powerpoint/2010/main" val="1910953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27652"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rebuchet MS" panose="020B0603020202020204" pitchFamily="34" charset="0"/>
              </a:defRPr>
            </a:lvl1pPr>
            <a:lvl2pPr marL="742950" indent="-285750" eaLnBrk="0" hangingPunct="0">
              <a:defRPr>
                <a:solidFill>
                  <a:schemeClr val="tx1"/>
                </a:solidFill>
                <a:latin typeface="Trebuchet MS" panose="020B0603020202020204" pitchFamily="34" charset="0"/>
              </a:defRPr>
            </a:lvl2pPr>
            <a:lvl3pPr marL="1143000" indent="-228600" eaLnBrk="0" hangingPunct="0">
              <a:defRPr>
                <a:solidFill>
                  <a:schemeClr val="tx1"/>
                </a:solidFill>
                <a:latin typeface="Trebuchet MS" panose="020B0603020202020204" pitchFamily="34" charset="0"/>
              </a:defRPr>
            </a:lvl3pPr>
            <a:lvl4pPr marL="1600200" indent="-228600" eaLnBrk="0" hangingPunct="0">
              <a:defRPr>
                <a:solidFill>
                  <a:schemeClr val="tx1"/>
                </a:solidFill>
                <a:latin typeface="Trebuchet MS" panose="020B0603020202020204" pitchFamily="34" charset="0"/>
              </a:defRPr>
            </a:lvl4pPr>
            <a:lvl5pPr marL="2057400" indent="-228600" eaLnBrk="0" hangingPunct="0">
              <a:defRPr>
                <a:solidFill>
                  <a:schemeClr val="tx1"/>
                </a:solidFill>
                <a:latin typeface="Trebuchet MS" panose="020B0603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defRPr>
            </a:lvl9pPr>
          </a:lstStyle>
          <a:p>
            <a:pPr eaLnBrk="1" hangingPunct="1"/>
            <a:fld id="{65CFCA2F-F119-4023-B4F4-7B979F63FB19}" type="datetime8">
              <a:rPr lang="en-US" smtClean="0">
                <a:latin typeface="Times New Roman" panose="02020603050405020304" pitchFamily="18" charset="0"/>
              </a:rPr>
              <a:pPr eaLnBrk="1" hangingPunct="1"/>
              <a:t>8/11/2012 8:01 PM</a:t>
            </a:fld>
            <a:endParaRPr lang="en-US" smtClean="0">
              <a:latin typeface="Times New Roman" panose="02020603050405020304" pitchFamily="18" charset="0"/>
            </a:endParaRPr>
          </a:p>
        </p:txBody>
      </p:sp>
      <p:sp>
        <p:nvSpPr>
          <p:cNvPr id="27653"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rebuchet MS" panose="020B0603020202020204" pitchFamily="34" charset="0"/>
              </a:defRPr>
            </a:lvl1pPr>
            <a:lvl2pPr marL="742950" indent="-285750" eaLnBrk="0" hangingPunct="0">
              <a:defRPr>
                <a:solidFill>
                  <a:schemeClr val="tx1"/>
                </a:solidFill>
                <a:latin typeface="Trebuchet MS" panose="020B0603020202020204" pitchFamily="34" charset="0"/>
              </a:defRPr>
            </a:lvl2pPr>
            <a:lvl3pPr marL="1143000" indent="-228600" eaLnBrk="0" hangingPunct="0">
              <a:defRPr>
                <a:solidFill>
                  <a:schemeClr val="tx1"/>
                </a:solidFill>
                <a:latin typeface="Trebuchet MS" panose="020B0603020202020204" pitchFamily="34" charset="0"/>
              </a:defRPr>
            </a:lvl3pPr>
            <a:lvl4pPr marL="1600200" indent="-228600" eaLnBrk="0" hangingPunct="0">
              <a:defRPr>
                <a:solidFill>
                  <a:schemeClr val="tx1"/>
                </a:solidFill>
                <a:latin typeface="Trebuchet MS" panose="020B0603020202020204" pitchFamily="34" charset="0"/>
              </a:defRPr>
            </a:lvl4pPr>
            <a:lvl5pPr marL="2057400" indent="-228600" eaLnBrk="0" hangingPunct="0">
              <a:defRPr>
                <a:solidFill>
                  <a:schemeClr val="tx1"/>
                </a:solidFill>
                <a:latin typeface="Trebuchet MS" panose="020B0603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defRPr>
            </a:lvl9pPr>
          </a:lstStyle>
          <a:p>
            <a:pPr eaLnBrk="1" hangingPunct="1"/>
            <a:fld id="{F5FBC116-BA42-43DD-ADF7-9BB7971F634B}" type="slidenum">
              <a:rPr lang="en-US">
                <a:latin typeface="Times New Roman" panose="02020603050405020304" pitchFamily="18" charset="0"/>
              </a:rPr>
              <a:pPr eaLnBrk="1" hangingPunct="1"/>
              <a:t>20</a:t>
            </a:fld>
            <a:endParaRPr lang="en-US">
              <a:latin typeface="Times New Roman" panose="02020603050405020304" pitchFamily="18" charset="0"/>
            </a:endParaRPr>
          </a:p>
        </p:txBody>
      </p:sp>
    </p:spTree>
    <p:extLst>
      <p:ext uri="{BB962C8B-B14F-4D97-AF65-F5344CB8AC3E}">
        <p14:creationId xmlns:p14="http://schemas.microsoft.com/office/powerpoint/2010/main" val="3863771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8434" name="Rectangle 2"/>
          <p:cNvSpPr>
            <a:spLocks noGrp="1" noChangeArrowheads="1"/>
          </p:cNvSpPr>
          <p:nvPr>
            <p:ph type="ctrTitle"/>
          </p:nvPr>
        </p:nvSpPr>
        <p:spPr>
          <a:xfrm>
            <a:off x="685800" y="1905000"/>
            <a:ext cx="8077200" cy="1409700"/>
          </a:xfrm>
          <a:ln algn="ctr"/>
        </p:spPr>
        <p:txBody>
          <a:bodyPr anchor="ctr"/>
          <a:lstStyle>
            <a:lvl1pPr>
              <a:defRPr/>
            </a:lvl1pPr>
          </a:lstStyle>
          <a:p>
            <a:r>
              <a:rPr lang="en-US"/>
              <a:t>Click to edit Master title style</a:t>
            </a:r>
          </a:p>
        </p:txBody>
      </p:sp>
      <p:sp>
        <p:nvSpPr>
          <p:cNvPr id="18435" name="Rectangle 3"/>
          <p:cNvSpPr>
            <a:spLocks noGrp="1" noChangeArrowheads="1"/>
          </p:cNvSpPr>
          <p:nvPr>
            <p:ph type="subTitle" idx="1"/>
          </p:nvPr>
        </p:nvSpPr>
        <p:spPr>
          <a:xfrm>
            <a:off x="685800" y="4384675"/>
            <a:ext cx="8077200" cy="530225"/>
          </a:xfrm>
        </p:spPr>
        <p:txBody>
          <a:bodyPr/>
          <a:lstStyle>
            <a:lvl1pPr marL="0" indent="0">
              <a:spcBef>
                <a:spcPct val="0"/>
              </a:spcBef>
              <a:buFont typeface="Wingdings 2" pitchFamily="18" charset="2"/>
              <a:buNone/>
              <a:defRPr>
                <a:latin typeface="Segoe" pitchFamily="34" charset="0"/>
              </a:defRPr>
            </a:lvl1pPr>
          </a:lstStyle>
          <a:p>
            <a:r>
              <a:rPr lang="en-US"/>
              <a:t>Click to edit Master subtitle style</a:t>
            </a:r>
          </a:p>
        </p:txBody>
      </p:sp>
    </p:spTree>
    <p:extLst>
      <p:ext uri="{BB962C8B-B14F-4D97-AF65-F5344CB8AC3E}">
        <p14:creationId xmlns:p14="http://schemas.microsoft.com/office/powerpoint/2010/main" val="3545945125"/>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9026947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10363" y="228600"/>
            <a:ext cx="2128837" cy="340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3850" y="228600"/>
            <a:ext cx="6234113" cy="340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8776093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5072711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9904763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91371753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7638"/>
            <a:ext cx="4144963" cy="2214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78363" y="1417638"/>
            <a:ext cx="4146550" cy="2214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0973472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7945637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1232837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250308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5690854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5333167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23850" y="228600"/>
            <a:ext cx="8515350" cy="750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Title Slide</a:t>
            </a:r>
          </a:p>
        </p:txBody>
      </p:sp>
      <p:sp>
        <p:nvSpPr>
          <p:cNvPr id="1032" name="Rectangle 8"/>
          <p:cNvSpPr>
            <a:spLocks noGrp="1" noChangeArrowheads="1"/>
          </p:cNvSpPr>
          <p:nvPr>
            <p:ph type="body" idx="1"/>
          </p:nvPr>
        </p:nvSpPr>
        <p:spPr bwMode="auto">
          <a:xfrm>
            <a:off x="381000" y="1417638"/>
            <a:ext cx="8443913" cy="22145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28" name="Picture 11" descr="bullet"/>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336088" y="0"/>
            <a:ext cx="241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fade/>
  </p:transition>
  <p:timing>
    <p:tnLst>
      <p:par>
        <p:cTn id="1" dur="indefinite" restart="never" nodeType="tmRoot"/>
      </p:par>
    </p:tnLst>
  </p:timing>
  <p:txStyles>
    <p:titleStyle>
      <a:lvl1pPr algn="l" rtl="0" eaLnBrk="0" fontAlgn="base" hangingPunct="0">
        <a:lnSpc>
          <a:spcPct val="90000"/>
        </a:lnSpc>
        <a:spcBef>
          <a:spcPct val="0"/>
        </a:spcBef>
        <a:spcAft>
          <a:spcPct val="0"/>
        </a:spcAft>
        <a:defRPr sz="4800">
          <a:solidFill>
            <a:srgbClr val="F2C160"/>
          </a:solidFill>
          <a:effectLst>
            <a:outerShdw blurRad="38100" dist="38100" dir="2700000" algn="tl">
              <a:srgbClr val="000000"/>
            </a:outerShdw>
          </a:effectLst>
          <a:latin typeface="+mj-lt"/>
          <a:ea typeface="+mj-ea"/>
          <a:cs typeface="+mj-cs"/>
        </a:defRPr>
      </a:lvl1pPr>
      <a:lvl2pPr algn="l" rtl="0" eaLnBrk="0" fontAlgn="base" hangingPunct="0">
        <a:lnSpc>
          <a:spcPct val="90000"/>
        </a:lnSpc>
        <a:spcBef>
          <a:spcPct val="0"/>
        </a:spcBef>
        <a:spcAft>
          <a:spcPct val="0"/>
        </a:spcAft>
        <a:defRPr sz="4800">
          <a:solidFill>
            <a:srgbClr val="F2C160"/>
          </a:solidFill>
          <a:effectLst>
            <a:outerShdw blurRad="38100" dist="38100" dir="2700000" algn="tl">
              <a:srgbClr val="000000"/>
            </a:outerShdw>
          </a:effectLst>
          <a:latin typeface="Trebuchet MS" pitchFamily="34" charset="0"/>
        </a:defRPr>
      </a:lvl2pPr>
      <a:lvl3pPr algn="l" rtl="0" eaLnBrk="0" fontAlgn="base" hangingPunct="0">
        <a:lnSpc>
          <a:spcPct val="90000"/>
        </a:lnSpc>
        <a:spcBef>
          <a:spcPct val="0"/>
        </a:spcBef>
        <a:spcAft>
          <a:spcPct val="0"/>
        </a:spcAft>
        <a:defRPr sz="4800">
          <a:solidFill>
            <a:srgbClr val="F2C160"/>
          </a:solidFill>
          <a:effectLst>
            <a:outerShdw blurRad="38100" dist="38100" dir="2700000" algn="tl">
              <a:srgbClr val="000000"/>
            </a:outerShdw>
          </a:effectLst>
          <a:latin typeface="Trebuchet MS" pitchFamily="34" charset="0"/>
        </a:defRPr>
      </a:lvl3pPr>
      <a:lvl4pPr algn="l" rtl="0" eaLnBrk="0" fontAlgn="base" hangingPunct="0">
        <a:lnSpc>
          <a:spcPct val="90000"/>
        </a:lnSpc>
        <a:spcBef>
          <a:spcPct val="0"/>
        </a:spcBef>
        <a:spcAft>
          <a:spcPct val="0"/>
        </a:spcAft>
        <a:defRPr sz="4800">
          <a:solidFill>
            <a:srgbClr val="F2C160"/>
          </a:solidFill>
          <a:effectLst>
            <a:outerShdw blurRad="38100" dist="38100" dir="2700000" algn="tl">
              <a:srgbClr val="000000"/>
            </a:outerShdw>
          </a:effectLst>
          <a:latin typeface="Trebuchet MS" pitchFamily="34" charset="0"/>
        </a:defRPr>
      </a:lvl4pPr>
      <a:lvl5pPr algn="l" rtl="0" eaLnBrk="0" fontAlgn="base" hangingPunct="0">
        <a:lnSpc>
          <a:spcPct val="90000"/>
        </a:lnSpc>
        <a:spcBef>
          <a:spcPct val="0"/>
        </a:spcBef>
        <a:spcAft>
          <a:spcPct val="0"/>
        </a:spcAft>
        <a:defRPr sz="4800">
          <a:solidFill>
            <a:srgbClr val="F2C160"/>
          </a:solidFill>
          <a:effectLst>
            <a:outerShdw blurRad="38100" dist="38100" dir="2700000" algn="tl">
              <a:srgbClr val="000000"/>
            </a:outerShdw>
          </a:effectLst>
          <a:latin typeface="Trebuchet MS" pitchFamily="34" charset="0"/>
        </a:defRPr>
      </a:lvl5pPr>
      <a:lvl6pPr marL="457200" algn="l" rtl="0" fontAlgn="base">
        <a:lnSpc>
          <a:spcPct val="90000"/>
        </a:lnSpc>
        <a:spcBef>
          <a:spcPct val="0"/>
        </a:spcBef>
        <a:spcAft>
          <a:spcPct val="0"/>
        </a:spcAft>
        <a:defRPr sz="4800">
          <a:solidFill>
            <a:srgbClr val="F2C160"/>
          </a:solidFill>
          <a:effectLst>
            <a:outerShdw blurRad="38100" dist="38100" dir="2700000" algn="tl">
              <a:srgbClr val="000000"/>
            </a:outerShdw>
          </a:effectLst>
          <a:latin typeface="Trebuchet MS" pitchFamily="34" charset="0"/>
        </a:defRPr>
      </a:lvl6pPr>
      <a:lvl7pPr marL="914400" algn="l" rtl="0" fontAlgn="base">
        <a:lnSpc>
          <a:spcPct val="90000"/>
        </a:lnSpc>
        <a:spcBef>
          <a:spcPct val="0"/>
        </a:spcBef>
        <a:spcAft>
          <a:spcPct val="0"/>
        </a:spcAft>
        <a:defRPr sz="4800">
          <a:solidFill>
            <a:srgbClr val="F2C160"/>
          </a:solidFill>
          <a:effectLst>
            <a:outerShdw blurRad="38100" dist="38100" dir="2700000" algn="tl">
              <a:srgbClr val="000000"/>
            </a:outerShdw>
          </a:effectLst>
          <a:latin typeface="Trebuchet MS" pitchFamily="34" charset="0"/>
        </a:defRPr>
      </a:lvl7pPr>
      <a:lvl8pPr marL="1371600" algn="l" rtl="0" fontAlgn="base">
        <a:lnSpc>
          <a:spcPct val="90000"/>
        </a:lnSpc>
        <a:spcBef>
          <a:spcPct val="0"/>
        </a:spcBef>
        <a:spcAft>
          <a:spcPct val="0"/>
        </a:spcAft>
        <a:defRPr sz="4800">
          <a:solidFill>
            <a:srgbClr val="F2C160"/>
          </a:solidFill>
          <a:effectLst>
            <a:outerShdw blurRad="38100" dist="38100" dir="2700000" algn="tl">
              <a:srgbClr val="000000"/>
            </a:outerShdw>
          </a:effectLst>
          <a:latin typeface="Trebuchet MS" pitchFamily="34" charset="0"/>
        </a:defRPr>
      </a:lvl8pPr>
      <a:lvl9pPr marL="1828800" algn="l" rtl="0" fontAlgn="base">
        <a:lnSpc>
          <a:spcPct val="90000"/>
        </a:lnSpc>
        <a:spcBef>
          <a:spcPct val="0"/>
        </a:spcBef>
        <a:spcAft>
          <a:spcPct val="0"/>
        </a:spcAft>
        <a:defRPr sz="4800">
          <a:solidFill>
            <a:srgbClr val="F2C160"/>
          </a:solidFill>
          <a:effectLst>
            <a:outerShdw blurRad="38100" dist="38100" dir="2700000" algn="tl">
              <a:srgbClr val="000000"/>
            </a:outerShdw>
          </a:effectLst>
          <a:latin typeface="Trebuchet MS" pitchFamily="34" charset="0"/>
        </a:defRPr>
      </a:lvl9pPr>
    </p:titleStyle>
    <p:bodyStyle>
      <a:lvl1pPr marL="447675" indent="-447675" algn="l" rtl="0" eaLnBrk="0" fontAlgn="base" hangingPunct="0">
        <a:lnSpc>
          <a:spcPct val="90000"/>
        </a:lnSpc>
        <a:spcBef>
          <a:spcPct val="30000"/>
        </a:spcBef>
        <a:spcAft>
          <a:spcPct val="0"/>
        </a:spcAft>
        <a:buClr>
          <a:schemeClr val="tx2"/>
        </a:buClr>
        <a:buFont typeface="Wingdings 2" panose="05020102010507070707" pitchFamily="18" charset="2"/>
        <a:buBlip>
          <a:blip r:embed="rId16"/>
        </a:buBlip>
        <a:defRPr sz="3200">
          <a:solidFill>
            <a:schemeClr val="tx1"/>
          </a:solidFill>
          <a:effectLst>
            <a:outerShdw blurRad="38100" dist="38100" dir="2700000" algn="tl">
              <a:srgbClr val="000000"/>
            </a:outerShdw>
          </a:effectLst>
          <a:latin typeface="+mn-lt"/>
          <a:ea typeface="+mn-ea"/>
          <a:cs typeface="+mn-cs"/>
        </a:defRPr>
      </a:lvl1pPr>
      <a:lvl2pPr marL="858838" indent="-409575" algn="l" rtl="0" eaLnBrk="0" fontAlgn="base" hangingPunct="0">
        <a:lnSpc>
          <a:spcPct val="90000"/>
        </a:lnSpc>
        <a:spcBef>
          <a:spcPct val="30000"/>
        </a:spcBef>
        <a:spcAft>
          <a:spcPct val="0"/>
        </a:spcAft>
        <a:buClr>
          <a:schemeClr val="tx2"/>
        </a:buClr>
        <a:buFont typeface="Wingdings 2" panose="05020102010507070707" pitchFamily="18" charset="2"/>
        <a:buBlip>
          <a:blip r:embed="rId16"/>
        </a:buBlip>
        <a:defRPr sz="2800">
          <a:solidFill>
            <a:schemeClr val="tx1"/>
          </a:solidFill>
          <a:effectLst>
            <a:outerShdw blurRad="38100" dist="38100" dir="2700000" algn="tl">
              <a:srgbClr val="000000"/>
            </a:outerShdw>
          </a:effectLst>
          <a:latin typeface="+mn-lt"/>
        </a:defRPr>
      </a:lvl2pPr>
      <a:lvl3pPr marL="1262063" indent="-401638" algn="l" rtl="0" eaLnBrk="0" fontAlgn="base" hangingPunct="0">
        <a:lnSpc>
          <a:spcPct val="90000"/>
        </a:lnSpc>
        <a:spcBef>
          <a:spcPct val="30000"/>
        </a:spcBef>
        <a:spcAft>
          <a:spcPct val="0"/>
        </a:spcAft>
        <a:buClr>
          <a:schemeClr val="tx2"/>
        </a:buClr>
        <a:buFont typeface="Wingdings 2" panose="05020102010507070707" pitchFamily="18" charset="2"/>
        <a:buBlip>
          <a:blip r:embed="rId16"/>
        </a:buBlip>
        <a:defRPr sz="2400">
          <a:solidFill>
            <a:schemeClr val="tx1"/>
          </a:solidFill>
          <a:effectLst>
            <a:outerShdw blurRad="38100" dist="38100" dir="2700000" algn="tl">
              <a:srgbClr val="000000"/>
            </a:outerShdw>
          </a:effectLst>
          <a:latin typeface="+mn-lt"/>
        </a:defRPr>
      </a:lvl3pPr>
      <a:lvl4pPr marL="1600200" indent="-336550" algn="l" rtl="0" eaLnBrk="0" fontAlgn="base" hangingPunct="0">
        <a:lnSpc>
          <a:spcPct val="90000"/>
        </a:lnSpc>
        <a:spcBef>
          <a:spcPct val="30000"/>
        </a:spcBef>
        <a:spcAft>
          <a:spcPct val="0"/>
        </a:spcAft>
        <a:buClr>
          <a:schemeClr val="tx2"/>
        </a:buClr>
        <a:buFont typeface="Wingdings 2" panose="05020102010507070707" pitchFamily="18" charset="2"/>
        <a:buBlip>
          <a:blip r:embed="rId16"/>
        </a:buBlip>
        <a:defRPr sz="2000">
          <a:solidFill>
            <a:schemeClr val="tx1"/>
          </a:solidFill>
          <a:effectLst>
            <a:outerShdw blurRad="38100" dist="38100" dir="2700000" algn="tl">
              <a:srgbClr val="000000"/>
            </a:outerShdw>
          </a:effectLst>
          <a:latin typeface="+mn-lt"/>
        </a:defRPr>
      </a:lvl4pPr>
      <a:lvl5pPr marL="1947863" indent="-346075" algn="l" rtl="0" eaLnBrk="0" fontAlgn="base" hangingPunct="0">
        <a:lnSpc>
          <a:spcPct val="90000"/>
        </a:lnSpc>
        <a:spcBef>
          <a:spcPct val="30000"/>
        </a:spcBef>
        <a:spcAft>
          <a:spcPct val="0"/>
        </a:spcAft>
        <a:buClr>
          <a:schemeClr val="tx2"/>
        </a:buClr>
        <a:buFont typeface="Wingdings 2" panose="05020102010507070707" pitchFamily="18" charset="2"/>
        <a:buBlip>
          <a:blip r:embed="rId16"/>
        </a:buBlip>
        <a:defRPr sz="2000">
          <a:solidFill>
            <a:schemeClr val="tx1"/>
          </a:solidFill>
          <a:effectLst>
            <a:outerShdw blurRad="38100" dist="38100" dir="2700000" algn="tl">
              <a:srgbClr val="000000"/>
            </a:outerShdw>
          </a:effectLst>
          <a:latin typeface="+mn-lt"/>
        </a:defRPr>
      </a:lvl5pPr>
      <a:lvl6pPr marL="2405063" indent="-346075" algn="l" rtl="0" fontAlgn="base">
        <a:lnSpc>
          <a:spcPct val="90000"/>
        </a:lnSpc>
        <a:spcBef>
          <a:spcPct val="30000"/>
        </a:spcBef>
        <a:spcAft>
          <a:spcPct val="0"/>
        </a:spcAft>
        <a:buClr>
          <a:schemeClr val="tx2"/>
        </a:buClr>
        <a:buFont typeface="Wingdings 2" pitchFamily="18" charset="2"/>
        <a:buBlip>
          <a:blip r:embed="rId16"/>
        </a:buBlip>
        <a:defRPr sz="2000">
          <a:solidFill>
            <a:schemeClr val="tx1"/>
          </a:solidFill>
          <a:effectLst>
            <a:outerShdw blurRad="38100" dist="38100" dir="2700000" algn="tl">
              <a:srgbClr val="000000"/>
            </a:outerShdw>
          </a:effectLst>
          <a:latin typeface="+mn-lt"/>
        </a:defRPr>
      </a:lvl6pPr>
      <a:lvl7pPr marL="2862263" indent="-346075" algn="l" rtl="0" fontAlgn="base">
        <a:lnSpc>
          <a:spcPct val="90000"/>
        </a:lnSpc>
        <a:spcBef>
          <a:spcPct val="30000"/>
        </a:spcBef>
        <a:spcAft>
          <a:spcPct val="0"/>
        </a:spcAft>
        <a:buClr>
          <a:schemeClr val="tx2"/>
        </a:buClr>
        <a:buFont typeface="Wingdings 2" pitchFamily="18" charset="2"/>
        <a:buBlip>
          <a:blip r:embed="rId16"/>
        </a:buBlip>
        <a:defRPr sz="2000">
          <a:solidFill>
            <a:schemeClr val="tx1"/>
          </a:solidFill>
          <a:effectLst>
            <a:outerShdw blurRad="38100" dist="38100" dir="2700000" algn="tl">
              <a:srgbClr val="000000"/>
            </a:outerShdw>
          </a:effectLst>
          <a:latin typeface="+mn-lt"/>
        </a:defRPr>
      </a:lvl7pPr>
      <a:lvl8pPr marL="3319463" indent="-346075" algn="l" rtl="0" fontAlgn="base">
        <a:lnSpc>
          <a:spcPct val="90000"/>
        </a:lnSpc>
        <a:spcBef>
          <a:spcPct val="30000"/>
        </a:spcBef>
        <a:spcAft>
          <a:spcPct val="0"/>
        </a:spcAft>
        <a:buClr>
          <a:schemeClr val="tx2"/>
        </a:buClr>
        <a:buFont typeface="Wingdings 2" pitchFamily="18" charset="2"/>
        <a:buBlip>
          <a:blip r:embed="rId16"/>
        </a:buBlip>
        <a:defRPr sz="2000">
          <a:solidFill>
            <a:schemeClr val="tx1"/>
          </a:solidFill>
          <a:effectLst>
            <a:outerShdw blurRad="38100" dist="38100" dir="2700000" algn="tl">
              <a:srgbClr val="000000"/>
            </a:outerShdw>
          </a:effectLst>
          <a:latin typeface="+mn-lt"/>
        </a:defRPr>
      </a:lvl8pPr>
      <a:lvl9pPr marL="3776663" indent="-346075" algn="l" rtl="0" fontAlgn="base">
        <a:lnSpc>
          <a:spcPct val="90000"/>
        </a:lnSpc>
        <a:spcBef>
          <a:spcPct val="30000"/>
        </a:spcBef>
        <a:spcAft>
          <a:spcPct val="0"/>
        </a:spcAft>
        <a:buClr>
          <a:schemeClr val="tx2"/>
        </a:buClr>
        <a:buFont typeface="Wingdings 2" pitchFamily="18" charset="2"/>
        <a:buBlip>
          <a:blip r:embed="rId16"/>
        </a:buBlip>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2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5.png"/><Relationship Id="rId18" Type="http://schemas.openxmlformats.org/officeDocument/2006/relationships/image" Target="../media/image40.png"/><Relationship Id="rId26" Type="http://schemas.openxmlformats.org/officeDocument/2006/relationships/hyperlink" Target="http://www.iupui.edu/" TargetMode="External"/><Relationship Id="rId3" Type="http://schemas.openxmlformats.org/officeDocument/2006/relationships/image" Target="../media/image27.png"/><Relationship Id="rId21" Type="http://schemas.openxmlformats.org/officeDocument/2006/relationships/image" Target="../media/image42.png"/><Relationship Id="rId7" Type="http://schemas.openxmlformats.org/officeDocument/2006/relationships/image" Target="../media/image30.jpeg"/><Relationship Id="rId12" Type="http://schemas.openxmlformats.org/officeDocument/2006/relationships/hyperlink" Target="http://www.uic.edu/" TargetMode="External"/><Relationship Id="rId17" Type="http://schemas.openxmlformats.org/officeDocument/2006/relationships/image" Target="../media/image39.png"/><Relationship Id="rId25" Type="http://schemas.openxmlformats.org/officeDocument/2006/relationships/image" Target="../media/image45.png"/><Relationship Id="rId2" Type="http://schemas.openxmlformats.org/officeDocument/2006/relationships/notesSlide" Target="../notesSlides/notesSlide3.xml"/><Relationship Id="rId16" Type="http://schemas.openxmlformats.org/officeDocument/2006/relationships/image" Target="../media/image38.png"/><Relationship Id="rId20" Type="http://schemas.openxmlformats.org/officeDocument/2006/relationships/image" Target="../media/image41.jpeg"/><Relationship Id="rId29" Type="http://schemas.openxmlformats.org/officeDocument/2006/relationships/image" Target="../media/image47.png"/><Relationship Id="rId1" Type="http://schemas.openxmlformats.org/officeDocument/2006/relationships/slideLayout" Target="../slideLayouts/slideLayout7.xml"/><Relationship Id="rId6" Type="http://schemas.openxmlformats.org/officeDocument/2006/relationships/image" Target="../media/image29.png"/><Relationship Id="rId11" Type="http://schemas.openxmlformats.org/officeDocument/2006/relationships/image" Target="../media/image34.png"/><Relationship Id="rId24" Type="http://schemas.openxmlformats.org/officeDocument/2006/relationships/image" Target="../media/image44.png"/><Relationship Id="rId5" Type="http://schemas.openxmlformats.org/officeDocument/2006/relationships/image" Target="../media/image28.png"/><Relationship Id="rId15" Type="http://schemas.openxmlformats.org/officeDocument/2006/relationships/image" Target="../media/image37.jpeg"/><Relationship Id="rId23" Type="http://schemas.openxmlformats.org/officeDocument/2006/relationships/image" Target="../media/image43.png"/><Relationship Id="rId28" Type="http://schemas.openxmlformats.org/officeDocument/2006/relationships/hyperlink" Target="http://www.uncc.edu/" TargetMode="External"/><Relationship Id="rId10" Type="http://schemas.openxmlformats.org/officeDocument/2006/relationships/image" Target="../media/image33.bin"/><Relationship Id="rId19" Type="http://schemas.openxmlformats.org/officeDocument/2006/relationships/hyperlink" Target="http://www.bradford.ac.uk/external/index.html" TargetMode="External"/><Relationship Id="rId31" Type="http://schemas.openxmlformats.org/officeDocument/2006/relationships/image" Target="../media/image49.jpeg"/><Relationship Id="rId4" Type="http://schemas.openxmlformats.org/officeDocument/2006/relationships/hyperlink" Target="http://www.ncsu.edu/" TargetMode="External"/><Relationship Id="rId9" Type="http://schemas.openxmlformats.org/officeDocument/2006/relationships/image" Target="../media/image32.png"/><Relationship Id="rId14" Type="http://schemas.openxmlformats.org/officeDocument/2006/relationships/image" Target="../media/image36.png"/><Relationship Id="rId22" Type="http://schemas.openxmlformats.org/officeDocument/2006/relationships/hyperlink" Target="http://www.ritsumei.ac.jp/" TargetMode="External"/><Relationship Id="rId27" Type="http://schemas.openxmlformats.org/officeDocument/2006/relationships/image" Target="../media/image46.jpeg"/><Relationship Id="rId30" Type="http://schemas.openxmlformats.org/officeDocument/2006/relationships/image" Target="../media/image48.png"/></Relationships>
</file>

<file path=ppt/slides/_rels/slide18.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8" Type="http://schemas.openxmlformats.org/officeDocument/2006/relationships/hyperlink" Target="http://forums.microsoft.com/msdn" TargetMode="External"/><Relationship Id="rId3" Type="http://schemas.openxmlformats.org/officeDocument/2006/relationships/hyperlink" Target="mailto:andrew.begel@microsoft.com" TargetMode="External"/><Relationship Id="rId7" Type="http://schemas.openxmlformats.org/officeDocument/2006/relationships/hyperlink" Target="http://msdn.com/directx" TargetMode="Externa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hyperlink" Target="http://msdn.com/xna" TargetMode="External"/><Relationship Id="rId5" Type="http://schemas.openxmlformats.org/officeDocument/2006/relationships/hyperlink" Target="http://xnarocks.spaces.live.com/" TargetMode="External"/><Relationship Id="rId10" Type="http://schemas.openxmlformats.org/officeDocument/2006/relationships/hyperlink" Target="http://forums.xna.com/" TargetMode="External"/><Relationship Id="rId4" Type="http://schemas.openxmlformats.org/officeDocument/2006/relationships/hyperlink" Target="mailto:Krishna.Kumar@microsoft.com" TargetMode="External"/><Relationship Id="rId9" Type="http://schemas.openxmlformats.org/officeDocument/2006/relationships/hyperlink" Target="http://creators.xna.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53.png"/><Relationship Id="rId4" Type="http://schemas.openxmlformats.org/officeDocument/2006/relationships/image" Target="../media/image5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1266" name="Rectangle 11265" descr="Free Games Wallpaper : Halo"/>
          <p:cNvPicPr>
            <a:picLocks noChangeAspect="1" noChangeArrowheads="1"/>
          </p:cNvPicPr>
          <p:nvPr/>
        </p:nvPicPr>
        <p:blipFill>
          <a:blip r:embed="rId2"/>
          <a:srcRect/>
          <a:stretch>
            <a:fillRect/>
          </a:stretch>
        </p:blipFill>
        <p:spPr bwMode="auto">
          <a:xfrm>
            <a:off x="0" y="0"/>
            <a:ext cx="9144000" cy="6858000"/>
          </a:xfrm>
          <a:prstGeom prst="rect">
            <a:avLst/>
          </a:prstGeom>
          <a:noFill/>
          <a:ln w="76200">
            <a:solidFill>
              <a:schemeClr val="tx1"/>
            </a:solidFill>
          </a:ln>
          <a:effectLst>
            <a:outerShdw blurRad="50800" dist="50800" dir="2700000" algn="tl" rotWithShape="0">
              <a:srgbClr val="7D7D7D">
                <a:alpha val="65000"/>
              </a:srgbClr>
            </a:outerShdw>
          </a:effectLst>
        </p:spPr>
      </p:pic>
      <p:sp>
        <p:nvSpPr>
          <p:cNvPr id="3" name="Shape 2"/>
          <p:cNvSpPr>
            <a:spLocks/>
          </p:cNvSpPr>
          <p:nvPr/>
        </p:nvSpPr>
        <p:spPr bwMode="auto">
          <a:xfrm>
            <a:off x="0" y="3524250"/>
            <a:ext cx="8763000" cy="2019300"/>
          </a:xfrm>
          <a:prstGeom prst="rect">
            <a:avLst/>
          </a:prstGeom>
          <a:noFill/>
          <a:ln w="9525">
            <a:noFill/>
            <a:miter lim="800000"/>
            <a:headEnd/>
            <a:tailEnd/>
          </a:ln>
        </p:spPr>
        <p:txBody>
          <a:bodyPr>
            <a:spAutoFit/>
          </a:bodyPr>
          <a:lstStyle/>
          <a:p>
            <a:pPr marL="457200" indent="-228600">
              <a:lnSpc>
                <a:spcPct val="80000"/>
              </a:lnSpc>
              <a:spcBef>
                <a:spcPts val="300"/>
              </a:spcBef>
              <a:spcAft>
                <a:spcPts val="300"/>
              </a:spcAft>
              <a:tabLst>
                <a:tab pos="457200" algn="l"/>
              </a:tabLst>
              <a:defRPr/>
            </a:pPr>
            <a:r>
              <a:rPr lang="pt-BR" sz="2400" dirty="0">
                <a:cs typeface="+mn-cs"/>
              </a:rPr>
              <a:t>	1 m TH3 L33t M45t3r. J00 H34R M3? J00 12 901n' d0wN.    1 W1ll 34t j00R n3w8 50ul PH0r 8R34kF45t.</a:t>
            </a:r>
            <a:endParaRPr lang="en-US" sz="2400" dirty="0">
              <a:cs typeface="+mn-cs"/>
            </a:endParaRPr>
          </a:p>
          <a:p>
            <a:pPr marL="457200" indent="-228600">
              <a:lnSpc>
                <a:spcPct val="80000"/>
              </a:lnSpc>
              <a:spcBef>
                <a:spcPts val="300"/>
              </a:spcBef>
              <a:spcAft>
                <a:spcPts val="300"/>
              </a:spcAft>
              <a:tabLst>
                <a:tab pos="457200" algn="l"/>
              </a:tabLst>
              <a:defRPr/>
            </a:pPr>
            <a:endParaRPr lang="pt-BR" sz="2400" dirty="0">
              <a:cs typeface="+mn-cs"/>
            </a:endParaRPr>
          </a:p>
          <a:p>
            <a:pPr marL="457200" indent="-228600">
              <a:lnSpc>
                <a:spcPct val="80000"/>
              </a:lnSpc>
              <a:spcBef>
                <a:spcPts val="300"/>
              </a:spcBef>
              <a:spcAft>
                <a:spcPts val="300"/>
              </a:spcAft>
              <a:tabLst>
                <a:tab pos="457200" algn="l"/>
              </a:tabLst>
              <a:defRPr/>
            </a:pPr>
            <a:r>
              <a:rPr lang="en-US" sz="2400" dirty="0">
                <a:cs typeface="+mn-cs"/>
              </a:rPr>
              <a:t>	</a:t>
            </a:r>
            <a:r>
              <a:rPr lang="en-US" sz="2400" dirty="0">
                <a:effectLst>
                  <a:outerShdw blurRad="38100" dist="38100" dir="2700000" algn="tl">
                    <a:srgbClr val="000000">
                      <a:alpha val="43137"/>
                    </a:srgbClr>
                  </a:outerShdw>
                </a:effectLst>
                <a:cs typeface="+mn-cs"/>
              </a:rPr>
              <a:t>(I am incredibly skilled. Do you understand that? Your attempts to defeat me will fail. I will gorge myself on your inexperienced soul this morning.)</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
                                            <p:txEl>
                                              <p:pRg st="0" end="0"/>
                                            </p:txEl>
                                          </p:spTgt>
                                        </p:tgtEl>
                                        <p:attrNameLst>
                                          <p:attrName>style.visibility</p:attrName>
                                        </p:attrNameLst>
                                      </p:cBhvr>
                                      <p:to>
                                        <p:strVal val="visible"/>
                                      </p:to>
                                    </p:set>
                                    <p:anim calcmode="discrete" valueType="clr">
                                      <p:cBhvr override="childStyle">
                                        <p:cTn id="7" dur="80"/>
                                        <p:tgtEl>
                                          <p:spTgt spid="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3">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3">
                                            <p:txEl>
                                              <p:pRg st="2" end="2"/>
                                            </p:txEl>
                                          </p:spTgt>
                                        </p:tgtEl>
                                        <p:attrNameLst>
                                          <p:attrName>style.visibility</p:attrName>
                                        </p:attrNameLst>
                                      </p:cBhvr>
                                      <p:to>
                                        <p:strVal val="visible"/>
                                      </p:to>
                                    </p:set>
                                    <p:anim calcmode="discrete" valueType="clr">
                                      <p:cBhvr override="childStyle">
                                        <p:cTn id="14" dur="80"/>
                                        <p:tgtEl>
                                          <p:spTgt spid="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3">
                                            <p:txEl>
                                              <p:pRg st="2" end="2"/>
                                            </p:txEl>
                                          </p:spTgt>
                                        </p:tgtEl>
                                        <p:attrNameLst>
                                          <p:attrName>fillcolor</p:attrName>
                                        </p:attrNameLst>
                                      </p:cBhvr>
                                      <p:tavLst>
                                        <p:tav tm="0">
                                          <p:val>
                                            <p:clrVal>
                                              <a:schemeClr val="accent2"/>
                                            </p:clrVal>
                                          </p:val>
                                        </p:tav>
                                        <p:tav tm="50000">
                                          <p:val>
                                            <p:clrVal>
                                              <a:schemeClr val="hlink"/>
                                            </p:clrVal>
                                          </p:val>
                                        </p:tav>
                                      </p:tavLst>
                                    </p:anim>
                                    <p:set>
                                      <p:cBhvr>
                                        <p:cTn id="16" dur="80"/>
                                        <p:tgtEl>
                                          <p:spTgt spid="3">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Back to Conflicts</a:t>
            </a:r>
            <a:endParaRPr lang="en-US" dirty="0"/>
          </a:p>
        </p:txBody>
      </p:sp>
      <p:sp>
        <p:nvSpPr>
          <p:cNvPr id="3" name="Content Placeholder 2"/>
          <p:cNvSpPr>
            <a:spLocks noGrp="1"/>
          </p:cNvSpPr>
          <p:nvPr>
            <p:ph idx="1"/>
          </p:nvPr>
        </p:nvSpPr>
        <p:spPr>
          <a:xfrm>
            <a:off x="381000" y="1417638"/>
            <a:ext cx="8443913" cy="2751137"/>
          </a:xfrm>
        </p:spPr>
        <p:txBody>
          <a:bodyPr/>
          <a:lstStyle/>
          <a:p>
            <a:pPr eaLnBrk="1" hangingPunct="1">
              <a:defRPr/>
            </a:pPr>
            <a:r>
              <a:rPr lang="en-US" dirty="0" smtClean="0"/>
              <a:t>Now that we have characters and a storyline...</a:t>
            </a:r>
          </a:p>
          <a:p>
            <a:pPr eaLnBrk="1" hangingPunct="1">
              <a:defRPr/>
            </a:pPr>
            <a:endParaRPr lang="en-US" dirty="0" smtClean="0"/>
          </a:p>
          <a:p>
            <a:pPr eaLnBrk="1" hangingPunct="1">
              <a:defRPr/>
            </a:pPr>
            <a:r>
              <a:rPr lang="en-US" b="1" dirty="0" smtClean="0"/>
              <a:t>How do you win?</a:t>
            </a:r>
          </a:p>
          <a:p>
            <a:pPr lvl="1" eaLnBrk="1" hangingPunct="1">
              <a:defRPr/>
            </a:pPr>
            <a:r>
              <a:rPr lang="en-US" dirty="0" smtClean="0"/>
              <a:t>Corollary: How do you score points?</a:t>
            </a: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Designing Play</a:t>
            </a:r>
            <a:endParaRPr lang="en-US" dirty="0"/>
          </a:p>
        </p:txBody>
      </p:sp>
      <p:sp>
        <p:nvSpPr>
          <p:cNvPr id="3" name="Content Placeholder 2"/>
          <p:cNvSpPr>
            <a:spLocks noGrp="1"/>
          </p:cNvSpPr>
          <p:nvPr>
            <p:ph idx="1"/>
          </p:nvPr>
        </p:nvSpPr>
        <p:spPr>
          <a:xfrm>
            <a:off x="381000" y="1417638"/>
            <a:ext cx="8443913" cy="4875212"/>
          </a:xfrm>
        </p:spPr>
        <p:txBody>
          <a:bodyPr/>
          <a:lstStyle/>
          <a:p>
            <a:pPr eaLnBrk="1" hangingPunct="1">
              <a:defRPr/>
            </a:pPr>
            <a:r>
              <a:rPr lang="en-US" dirty="0" smtClean="0"/>
              <a:t>What kinds of inputs do we have?</a:t>
            </a:r>
          </a:p>
          <a:p>
            <a:pPr lvl="1" eaLnBrk="1" hangingPunct="1">
              <a:defRPr/>
            </a:pPr>
            <a:r>
              <a:rPr lang="en-US" dirty="0" smtClean="0"/>
              <a:t>Keyboard, Mouse, Game Controller, DDR Pad, </a:t>
            </a:r>
            <a:r>
              <a:rPr lang="en-US" dirty="0" err="1" smtClean="0"/>
              <a:t>Wiimote</a:t>
            </a:r>
            <a:r>
              <a:rPr lang="en-US" dirty="0" smtClean="0"/>
              <a:t>?</a:t>
            </a:r>
          </a:p>
          <a:p>
            <a:pPr eaLnBrk="1" hangingPunct="1">
              <a:defRPr/>
            </a:pPr>
            <a:endParaRPr lang="en-US" dirty="0" smtClean="0"/>
          </a:p>
          <a:p>
            <a:pPr eaLnBrk="1" hangingPunct="1">
              <a:defRPr/>
            </a:pPr>
            <a:r>
              <a:rPr lang="en-US" dirty="0" smtClean="0"/>
              <a:t>What does each joystick/D-pad/button do? </a:t>
            </a:r>
          </a:p>
          <a:p>
            <a:pPr lvl="1" eaLnBrk="1" hangingPunct="1">
              <a:defRPr/>
            </a:pPr>
            <a:r>
              <a:rPr lang="en-US" dirty="0" smtClean="0"/>
              <a:t>Do combinations matter? </a:t>
            </a:r>
          </a:p>
          <a:p>
            <a:pPr lvl="2" eaLnBrk="1" hangingPunct="1">
              <a:defRPr/>
            </a:pPr>
            <a:r>
              <a:rPr lang="en-US" dirty="0" smtClean="0"/>
              <a:t>Easter Eggs: A A B A Jump Down </a:t>
            </a:r>
            <a:r>
              <a:rPr lang="en-US" dirty="0" err="1" smtClean="0"/>
              <a:t>Down</a:t>
            </a:r>
            <a:r>
              <a:rPr lang="en-US" dirty="0" smtClean="0"/>
              <a:t> B</a:t>
            </a:r>
            <a:br>
              <a:rPr lang="en-US" dirty="0" smtClean="0"/>
            </a:br>
            <a:r>
              <a:rPr lang="en-US" dirty="0" smtClean="0"/>
              <a:t>could give you super powers!</a:t>
            </a:r>
          </a:p>
          <a:p>
            <a:pPr lvl="1" eaLnBrk="1" hangingPunct="1">
              <a:buFont typeface="Wingdings 2" panose="05020102010507070707" pitchFamily="18" charset="2"/>
              <a:buNone/>
              <a:defRPr/>
            </a:pPr>
            <a:r>
              <a:rPr lang="en-US" dirty="0" smtClean="0"/>
              <a:t>	</a:t>
            </a:r>
            <a:endParaRPr lang="en-US" dirty="0"/>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Encouraging Long Term Play</a:t>
            </a:r>
            <a:endParaRPr lang="en-US" dirty="0"/>
          </a:p>
        </p:txBody>
      </p:sp>
      <p:sp>
        <p:nvSpPr>
          <p:cNvPr id="3" name="Content Placeholder 2"/>
          <p:cNvSpPr>
            <a:spLocks noGrp="1"/>
          </p:cNvSpPr>
          <p:nvPr>
            <p:ph idx="1"/>
          </p:nvPr>
        </p:nvSpPr>
        <p:spPr>
          <a:xfrm>
            <a:off x="381000" y="1417638"/>
            <a:ext cx="8443913" cy="4819650"/>
          </a:xfrm>
        </p:spPr>
        <p:txBody>
          <a:bodyPr/>
          <a:lstStyle/>
          <a:p>
            <a:pPr eaLnBrk="1" hangingPunct="1">
              <a:defRPr/>
            </a:pPr>
            <a:r>
              <a:rPr lang="en-US" dirty="0" smtClean="0"/>
              <a:t>How hard is the game?</a:t>
            </a:r>
          </a:p>
          <a:p>
            <a:pPr lvl="1" eaLnBrk="1" hangingPunct="1">
              <a:defRPr/>
            </a:pPr>
            <a:r>
              <a:rPr lang="en-US" dirty="0" smtClean="0"/>
              <a:t>Beginner/Expert Mode</a:t>
            </a:r>
          </a:p>
          <a:p>
            <a:pPr lvl="1" eaLnBrk="1" hangingPunct="1">
              <a:defRPr/>
            </a:pPr>
            <a:r>
              <a:rPr lang="en-US" dirty="0" smtClean="0"/>
              <a:t>Increasing difficulty</a:t>
            </a:r>
          </a:p>
          <a:p>
            <a:pPr eaLnBrk="1" hangingPunct="1">
              <a:defRPr/>
            </a:pPr>
            <a:r>
              <a:rPr lang="en-US" dirty="0" smtClean="0"/>
              <a:t>How interesting is the game?</a:t>
            </a:r>
          </a:p>
          <a:p>
            <a:pPr lvl="1" eaLnBrk="1" hangingPunct="1">
              <a:defRPr/>
            </a:pPr>
            <a:r>
              <a:rPr lang="en-US" dirty="0" smtClean="0"/>
              <a:t>Puzzles, Prizes</a:t>
            </a:r>
          </a:p>
          <a:p>
            <a:pPr eaLnBrk="1" hangingPunct="1">
              <a:defRPr/>
            </a:pPr>
            <a:r>
              <a:rPr lang="en-US" dirty="0" smtClean="0"/>
              <a:t>How many people can play at once?</a:t>
            </a:r>
          </a:p>
          <a:p>
            <a:pPr lvl="1" eaLnBrk="1" hangingPunct="1">
              <a:defRPr/>
            </a:pPr>
            <a:r>
              <a:rPr lang="en-US" dirty="0" smtClean="0"/>
              <a:t>Two player: Fostering competition</a:t>
            </a:r>
          </a:p>
          <a:p>
            <a:pPr lvl="1" eaLnBrk="1" hangingPunct="1">
              <a:defRPr/>
            </a:pPr>
            <a:r>
              <a:rPr lang="en-US" dirty="0" smtClean="0"/>
              <a:t>Network: Fostering cooperation</a:t>
            </a:r>
          </a:p>
          <a:p>
            <a:pPr lvl="1" eaLnBrk="1" hangingPunct="1">
              <a:defRPr/>
            </a:pPr>
            <a:endParaRPr lang="en-US" dirty="0"/>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Game Implementation</a:t>
            </a:r>
            <a:endParaRPr lang="en-US" dirty="0"/>
          </a:p>
        </p:txBody>
      </p:sp>
      <p:sp>
        <p:nvSpPr>
          <p:cNvPr id="3" name="Content Placeholder 2"/>
          <p:cNvSpPr>
            <a:spLocks noGrp="1"/>
          </p:cNvSpPr>
          <p:nvPr>
            <p:ph idx="1"/>
          </p:nvPr>
        </p:nvSpPr>
        <p:spPr>
          <a:xfrm>
            <a:off x="381000" y="1417638"/>
            <a:ext cx="8443913" cy="3933825"/>
          </a:xfrm>
        </p:spPr>
        <p:txBody>
          <a:bodyPr/>
          <a:lstStyle/>
          <a:p>
            <a:pPr eaLnBrk="1" hangingPunct="1">
              <a:defRPr/>
            </a:pPr>
            <a:r>
              <a:rPr lang="en-US" dirty="0" smtClean="0"/>
              <a:t>Let’s install some software!</a:t>
            </a:r>
          </a:p>
          <a:p>
            <a:pPr eaLnBrk="1" hangingPunct="1">
              <a:defRPr/>
            </a:pPr>
            <a:endParaRPr lang="en-US" dirty="0" smtClean="0"/>
          </a:p>
          <a:p>
            <a:pPr eaLnBrk="1" hangingPunct="1">
              <a:defRPr/>
            </a:pPr>
            <a:r>
              <a:rPr lang="en-US" dirty="0" smtClean="0"/>
              <a:t>Visual Studio C# 2005 Express</a:t>
            </a:r>
          </a:p>
          <a:p>
            <a:pPr lvl="1" eaLnBrk="1" hangingPunct="1">
              <a:defRPr/>
            </a:pPr>
            <a:r>
              <a:rPr lang="en-US" dirty="0" smtClean="0"/>
              <a:t>Visual Studio SP1 for all computers</a:t>
            </a:r>
          </a:p>
          <a:p>
            <a:pPr lvl="1" eaLnBrk="1" hangingPunct="1">
              <a:defRPr/>
            </a:pPr>
            <a:r>
              <a:rPr lang="en-US" dirty="0" smtClean="0"/>
              <a:t>Visual Studio SP1 for Vista (if applicable)</a:t>
            </a:r>
          </a:p>
          <a:p>
            <a:pPr eaLnBrk="1" hangingPunct="1">
              <a:defRPr/>
            </a:pPr>
            <a:r>
              <a:rPr lang="en-US" dirty="0" smtClean="0"/>
              <a:t>XNA SDK</a:t>
            </a:r>
          </a:p>
          <a:p>
            <a:pPr eaLnBrk="1" hangingPunct="1">
              <a:defRPr/>
            </a:pPr>
            <a:r>
              <a:rPr lang="en-US" dirty="0" smtClean="0"/>
              <a:t>Microsoft Paint or Paint Shop Pro</a:t>
            </a:r>
            <a:endParaRPr lang="en-US" dirty="0"/>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228600"/>
            <a:ext cx="4562475" cy="757238"/>
          </a:xfrm>
        </p:spPr>
        <p:txBody>
          <a:bodyPr/>
          <a:lstStyle/>
          <a:p>
            <a:pPr eaLnBrk="1" hangingPunct="1">
              <a:defRPr/>
            </a:pPr>
            <a:r>
              <a:rPr smtClean="0"/>
              <a:t>What is</a:t>
            </a:r>
            <a:r>
              <a:rPr lang="en-US" dirty="0" smtClean="0"/>
              <a:t> XNA</a:t>
            </a:r>
            <a:endParaRPr lang="en-US" dirty="0"/>
          </a:p>
        </p:txBody>
      </p:sp>
      <p:sp>
        <p:nvSpPr>
          <p:cNvPr id="3" name="Content Placeholder 2"/>
          <p:cNvSpPr>
            <a:spLocks noGrp="1"/>
          </p:cNvSpPr>
          <p:nvPr>
            <p:ph idx="1"/>
          </p:nvPr>
        </p:nvSpPr>
        <p:spPr>
          <a:xfrm>
            <a:off x="381000" y="1417638"/>
            <a:ext cx="8443913" cy="3638550"/>
          </a:xfrm>
        </p:spPr>
        <p:txBody>
          <a:bodyPr/>
          <a:lstStyle/>
          <a:p>
            <a:pPr eaLnBrk="1" hangingPunct="1">
              <a:defRPr/>
            </a:pPr>
            <a:r>
              <a:rPr lang="en-US" dirty="0" smtClean="0"/>
              <a:t>A new game development platform based on .NET 2.0</a:t>
            </a:r>
          </a:p>
          <a:p>
            <a:pPr eaLnBrk="1" hangingPunct="1">
              <a:defRPr/>
            </a:pPr>
            <a:r>
              <a:rPr lang="en-US" dirty="0" smtClean="0"/>
              <a:t>An extension of the Visual C# 2005 Express Edition IDE</a:t>
            </a:r>
          </a:p>
          <a:p>
            <a:pPr eaLnBrk="1" hangingPunct="1">
              <a:defRPr/>
            </a:pPr>
            <a:r>
              <a:rPr lang="en-US" dirty="0" smtClean="0"/>
              <a:t>A cross-platform set of libraries optimized for games</a:t>
            </a:r>
          </a:p>
          <a:p>
            <a:pPr eaLnBrk="1" hangingPunct="1">
              <a:defRPr/>
            </a:pPr>
            <a:r>
              <a:rPr lang="en-US" dirty="0" smtClean="0"/>
              <a:t>Targets PCs and XBOX 360</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7238" y="5178425"/>
            <a:ext cx="496252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5"/>
          <p:cNvGrpSpPr>
            <a:grpSpLocks/>
          </p:cNvGrpSpPr>
          <p:nvPr/>
        </p:nvGrpSpPr>
        <p:grpSpPr bwMode="auto">
          <a:xfrm>
            <a:off x="1965325" y="2809875"/>
            <a:ext cx="5257800" cy="1028700"/>
            <a:chOff x="717550" y="2847975"/>
            <a:chExt cx="5257800" cy="1028700"/>
          </a:xfrm>
        </p:grpSpPr>
        <p:pic>
          <p:nvPicPr>
            <p:cNvPr id="16412" name="Rectangle 617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550" y="2847975"/>
              <a:ext cx="502920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Box 26"/>
            <p:cNvSpPr txBox="1">
              <a:spLocks noChangeArrowheads="1"/>
            </p:cNvSpPr>
            <p:nvPr/>
          </p:nvSpPr>
          <p:spPr bwMode="auto">
            <a:xfrm>
              <a:off x="3081338" y="3178175"/>
              <a:ext cx="2894012" cy="368300"/>
            </a:xfrm>
            <a:prstGeom prst="rect">
              <a:avLst/>
            </a:prstGeom>
            <a:noFill/>
            <a:ln w="9525" cap="flat" cmpd="sng" algn="ctr">
              <a:noFill/>
              <a:prstDash val="solid"/>
              <a:miter lim="800000"/>
              <a:headEnd type="none" w="med" len="med"/>
              <a:tailEnd type="none" w="med" len="med"/>
            </a:ln>
            <a:effectLst/>
          </p:spPr>
          <p:txBody>
            <a:bodyPr>
              <a:spAutoFit/>
            </a:bodyPr>
            <a:lstStyle/>
            <a:p>
              <a:pPr marL="228600" indent="-228600" algn="ctr">
                <a:lnSpc>
                  <a:spcPct val="90000"/>
                </a:lnSpc>
                <a:spcBef>
                  <a:spcPct val="30000"/>
                </a:spcBef>
                <a:buClr>
                  <a:schemeClr val="tx2"/>
                </a:buClr>
                <a:buFont typeface="Wingdings 2" pitchFamily="18" charset="2"/>
                <a:buNone/>
                <a:defRPr/>
              </a:pPr>
              <a:r>
                <a:rPr lang="en-US" sz="2000" dirty="0">
                  <a:solidFill>
                    <a:schemeClr val="accent1"/>
                  </a:solidFill>
                  <a:effectLst>
                    <a:outerShdw blurRad="38100" dist="38100" dir="2700000" algn="tl">
                      <a:srgbClr val="000000"/>
                    </a:outerShdw>
                  </a:effectLst>
                  <a:cs typeface="+mn-cs"/>
                </a:rPr>
                <a:t>XNA Framework</a:t>
              </a:r>
              <a:endParaRPr lang="en-US" sz="3200" dirty="0">
                <a:latin typeface="Arial" charset="0"/>
                <a:cs typeface="+mn-cs"/>
              </a:endParaRPr>
            </a:p>
          </p:txBody>
        </p:sp>
        <p:pic>
          <p:nvPicPr>
            <p:cNvPr id="16414" name="Picture 34" descr="XNA_Logo_FINAL_trans.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09675" y="3046384"/>
              <a:ext cx="1349238" cy="631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itle 1"/>
          <p:cNvSpPr>
            <a:spLocks noGrp="1"/>
          </p:cNvSpPr>
          <p:nvPr>
            <p:ph type="title" idx="4294967295"/>
          </p:nvPr>
        </p:nvSpPr>
        <p:spPr/>
        <p:txBody>
          <a:bodyPr anchor="ctr"/>
          <a:lstStyle/>
          <a:p>
            <a:pPr eaLnBrk="1" hangingPunct="1">
              <a:defRPr/>
            </a:pPr>
            <a:r>
              <a:rPr lang="en-US" sz="3600" smtClean="0"/>
              <a:t>XNA Game Studio Express overview</a:t>
            </a:r>
            <a:endParaRPr lang="en-US" smtClean="0"/>
          </a:p>
        </p:txBody>
      </p:sp>
      <p:grpSp>
        <p:nvGrpSpPr>
          <p:cNvPr id="4" name="Group 23"/>
          <p:cNvGrpSpPr>
            <a:grpSpLocks/>
          </p:cNvGrpSpPr>
          <p:nvPr/>
        </p:nvGrpSpPr>
        <p:grpSpPr bwMode="auto">
          <a:xfrm>
            <a:off x="4457700" y="4813300"/>
            <a:ext cx="2514600" cy="1096963"/>
            <a:chOff x="4271683" y="4980267"/>
            <a:chExt cx="2514600" cy="1097280"/>
          </a:xfrm>
        </p:grpSpPr>
        <p:pic>
          <p:nvPicPr>
            <p:cNvPr id="16409" name="Rectangle 617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1683" y="4980267"/>
              <a:ext cx="2514600" cy="1097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10" name="Rectangle 617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76164" y="5152384"/>
              <a:ext cx="1174955" cy="716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11" name="Rectangle 617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53544" y="5151559"/>
              <a:ext cx="676953" cy="717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389" name="Group 21"/>
          <p:cNvGrpSpPr>
            <a:grpSpLocks/>
          </p:cNvGrpSpPr>
          <p:nvPr/>
        </p:nvGrpSpPr>
        <p:grpSpPr bwMode="auto">
          <a:xfrm>
            <a:off x="1965325" y="4813300"/>
            <a:ext cx="2514600" cy="1096963"/>
            <a:chOff x="1739153" y="4980267"/>
            <a:chExt cx="2514600" cy="1097280"/>
          </a:xfrm>
        </p:grpSpPr>
        <p:pic>
          <p:nvPicPr>
            <p:cNvPr id="16406" name="Rectangle 616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39153" y="4980267"/>
              <a:ext cx="2514600" cy="1097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07" name="Rectangle 616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27046" y="5144904"/>
              <a:ext cx="1001754" cy="72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08" name="Rectangle 6170"/>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882349" y="5249671"/>
              <a:ext cx="894846" cy="617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 name="Group 25"/>
          <p:cNvGrpSpPr>
            <a:grpSpLocks/>
          </p:cNvGrpSpPr>
          <p:nvPr/>
        </p:nvGrpSpPr>
        <p:grpSpPr bwMode="auto">
          <a:xfrm>
            <a:off x="1965325" y="3930650"/>
            <a:ext cx="2514600" cy="822325"/>
            <a:chOff x="1739153" y="4096869"/>
            <a:chExt cx="2514600" cy="822960"/>
          </a:xfrm>
        </p:grpSpPr>
        <p:pic>
          <p:nvPicPr>
            <p:cNvPr id="16404" name="Rectangle 6163"/>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39153" y="4096869"/>
              <a:ext cx="2514600" cy="822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05" name="Rectangle 616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221033" y="4243996"/>
              <a:ext cx="1301002" cy="530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 name="Group 28"/>
          <p:cNvGrpSpPr>
            <a:grpSpLocks/>
          </p:cNvGrpSpPr>
          <p:nvPr/>
        </p:nvGrpSpPr>
        <p:grpSpPr bwMode="auto">
          <a:xfrm>
            <a:off x="4457700" y="3933825"/>
            <a:ext cx="2514600" cy="823913"/>
            <a:chOff x="4271683" y="4096869"/>
            <a:chExt cx="2514600" cy="822960"/>
          </a:xfrm>
        </p:grpSpPr>
        <p:pic>
          <p:nvPicPr>
            <p:cNvPr id="16402" name="Rectangle 616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1683" y="4096869"/>
              <a:ext cx="2514600" cy="822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03" name="Rectangle 616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60357" y="4181123"/>
              <a:ext cx="1102566" cy="656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 name="Group 34"/>
          <p:cNvGrpSpPr>
            <a:grpSpLocks/>
          </p:cNvGrpSpPr>
          <p:nvPr/>
        </p:nvGrpSpPr>
        <p:grpSpPr bwMode="auto">
          <a:xfrm>
            <a:off x="1984375" y="2755900"/>
            <a:ext cx="2514600" cy="1098550"/>
            <a:chOff x="977527" y="5999070"/>
            <a:chExt cx="2514600" cy="1097280"/>
          </a:xfrm>
        </p:grpSpPr>
        <p:pic>
          <p:nvPicPr>
            <p:cNvPr id="16400" name="Rectangle 615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7527" y="5999070"/>
              <a:ext cx="2514600" cy="1097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TextBox 33"/>
            <p:cNvSpPr txBox="1">
              <a:spLocks noChangeArrowheads="1"/>
            </p:cNvSpPr>
            <p:nvPr/>
          </p:nvSpPr>
          <p:spPr bwMode="auto">
            <a:xfrm>
              <a:off x="1156915" y="6363773"/>
              <a:ext cx="2155825" cy="369460"/>
            </a:xfrm>
            <a:prstGeom prst="rect">
              <a:avLst/>
            </a:prstGeom>
            <a:noFill/>
            <a:ln w="9525" cap="flat" cmpd="sng" algn="ctr">
              <a:noFill/>
              <a:prstDash val="solid"/>
              <a:miter lim="800000"/>
              <a:headEnd type="none" w="med" len="med"/>
              <a:tailEnd type="none" w="med" len="med"/>
            </a:ln>
            <a:effectLst/>
          </p:spPr>
          <p:txBody>
            <a:bodyPr>
              <a:spAutoFit/>
            </a:bodyPr>
            <a:lstStyle/>
            <a:p>
              <a:pPr marL="228600" indent="-228600" algn="ctr">
                <a:lnSpc>
                  <a:spcPct val="90000"/>
                </a:lnSpc>
                <a:spcBef>
                  <a:spcPct val="30000"/>
                </a:spcBef>
                <a:buClr>
                  <a:schemeClr val="tx2"/>
                </a:buClr>
                <a:buFont typeface="Wingdings 2" pitchFamily="18" charset="2"/>
                <a:buNone/>
                <a:defRPr/>
              </a:pPr>
              <a:r>
                <a:rPr lang="en-US" sz="2000" dirty="0">
                  <a:solidFill>
                    <a:schemeClr val="accent1"/>
                  </a:solidFill>
                  <a:effectLst>
                    <a:outerShdw blurRad="38100" dist="38100" dir="2700000" algn="tl">
                      <a:srgbClr val="000000"/>
                    </a:outerShdw>
                  </a:effectLst>
                  <a:latin typeface="Arial" charset="0"/>
                  <a:cs typeface="+mn-cs"/>
                </a:rPr>
                <a:t>Managed DirectX</a:t>
              </a:r>
              <a:endParaRPr lang="en-US" sz="3200" dirty="0">
                <a:latin typeface="Arial" charset="0"/>
                <a:cs typeface="+mn-cs"/>
              </a:endParaRPr>
            </a:p>
          </p:txBody>
        </p:sp>
      </p:grpSp>
      <p:grpSp>
        <p:nvGrpSpPr>
          <p:cNvPr id="9" name="Group 39"/>
          <p:cNvGrpSpPr>
            <a:grpSpLocks/>
          </p:cNvGrpSpPr>
          <p:nvPr/>
        </p:nvGrpSpPr>
        <p:grpSpPr bwMode="auto">
          <a:xfrm>
            <a:off x="1965325" y="1603375"/>
            <a:ext cx="2514600" cy="1096963"/>
            <a:chOff x="717550" y="1622425"/>
            <a:chExt cx="2514600" cy="1096963"/>
          </a:xfrm>
        </p:grpSpPr>
        <p:pic>
          <p:nvPicPr>
            <p:cNvPr id="16398" name="Rectangle 6156"/>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17550" y="1622425"/>
              <a:ext cx="2514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9" name="Picture 5" descr="C:\Program Files\Microsoft Resource DVD Artwork\DVD_ART\BoxShots_Logos\Visual C# 2005 Express Edition\Visual C# Sharp 2005 Express Edition logo reverse h.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28689" y="1926221"/>
              <a:ext cx="2059440" cy="55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 name="Group 36"/>
          <p:cNvGrpSpPr>
            <a:grpSpLocks/>
          </p:cNvGrpSpPr>
          <p:nvPr/>
        </p:nvGrpSpPr>
        <p:grpSpPr bwMode="auto">
          <a:xfrm>
            <a:off x="1946275" y="1120775"/>
            <a:ext cx="5029200" cy="1973263"/>
            <a:chOff x="717550" y="1140068"/>
            <a:chExt cx="5029200" cy="1973664"/>
          </a:xfrm>
        </p:grpSpPr>
        <p:pic>
          <p:nvPicPr>
            <p:cNvPr id="16395" name="Rectangle 6165"/>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17550" y="1335088"/>
              <a:ext cx="5029200" cy="140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9"/>
            <p:cNvSpPr txBox="1">
              <a:spLocks noChangeArrowheads="1"/>
            </p:cNvSpPr>
            <p:nvPr/>
          </p:nvSpPr>
          <p:spPr bwMode="auto">
            <a:xfrm>
              <a:off x="1908175" y="1692630"/>
              <a:ext cx="3570288" cy="757392"/>
            </a:xfrm>
            <a:prstGeom prst="rect">
              <a:avLst/>
            </a:prstGeom>
            <a:noFill/>
            <a:ln w="9525" cap="flat" cmpd="sng" algn="ctr">
              <a:noFill/>
              <a:prstDash val="solid"/>
              <a:miter lim="800000"/>
              <a:headEnd type="none" w="med" len="med"/>
              <a:tailEnd type="none" w="med" len="med"/>
            </a:ln>
            <a:effectLst/>
          </p:spPr>
          <p:txBody>
            <a:bodyPr>
              <a:spAutoFit/>
            </a:bodyPr>
            <a:lstStyle/>
            <a:p>
              <a:pPr marL="228600" indent="-228600" algn="ctr">
                <a:lnSpc>
                  <a:spcPct val="90000"/>
                </a:lnSpc>
                <a:spcBef>
                  <a:spcPct val="30000"/>
                </a:spcBef>
                <a:buClr>
                  <a:schemeClr val="tx2"/>
                </a:buClr>
                <a:buFont typeface="Wingdings 2" pitchFamily="18" charset="2"/>
                <a:buNone/>
                <a:defRPr/>
              </a:pPr>
              <a:r>
                <a:rPr lang="en-US" sz="2400" dirty="0">
                  <a:solidFill>
                    <a:schemeClr val="accent1"/>
                  </a:solidFill>
                  <a:effectLst>
                    <a:outerShdw blurRad="38100" dist="38100" dir="2700000" algn="tl">
                      <a:srgbClr val="000000"/>
                    </a:outerShdw>
                  </a:effectLst>
                  <a:cs typeface="+mn-cs"/>
                </a:rPr>
                <a:t>XNA Game Studio Express</a:t>
              </a:r>
              <a:endParaRPr lang="en-US" sz="2400" dirty="0">
                <a:latin typeface="Arial" charset="0"/>
                <a:cs typeface="+mn-cs"/>
              </a:endParaRPr>
            </a:p>
          </p:txBody>
        </p:sp>
        <p:pic>
          <p:nvPicPr>
            <p:cNvPr id="16397" name="Picture 2" descr="D:\davemi\_XBox\xna logos\new\XNA_Box_transBack.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18702" y="1140068"/>
              <a:ext cx="1362033" cy="1973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xit" presetSubtype="0" fill="hold" nodeType="clickEffect">
                                  <p:stCondLst>
                                    <p:cond delay="0"/>
                                  </p:stCondLst>
                                  <p:childTnLst>
                                    <p:animEffect transition="out" filter="dissolve">
                                      <p:cBhvr>
                                        <p:cTn id="26" dur="500"/>
                                        <p:tgtEl>
                                          <p:spTgt spid="8"/>
                                        </p:tgtEl>
                                      </p:cBhvr>
                                    </p:animEffect>
                                    <p:set>
                                      <p:cBhvr>
                                        <p:cTn id="27" dur="1" fill="hold">
                                          <p:stCondLst>
                                            <p:cond delay="499"/>
                                          </p:stCondLst>
                                        </p:cTn>
                                        <p:tgtEl>
                                          <p:spTgt spid="8"/>
                                        </p:tgtEl>
                                        <p:attrNameLst>
                                          <p:attrName>style.visibility</p:attrName>
                                        </p:attrNameLst>
                                      </p:cBhvr>
                                      <p:to>
                                        <p:strVal val="hidden"/>
                                      </p:to>
                                    </p:set>
                                  </p:childTnLst>
                                </p:cTn>
                              </p:par>
                            </p:childTnLst>
                          </p:cTn>
                        </p:par>
                        <p:par>
                          <p:cTn id="28" fill="hold" nodeType="afterGroup">
                            <p:stCondLst>
                              <p:cond delay="500"/>
                            </p:stCondLst>
                            <p:childTnLst>
                              <p:par>
                                <p:cTn id="29" presetID="1" presetClass="entr" presetSubtype="0" fill="hold" nodeType="after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xit" presetSubtype="0" fill="hold" nodeType="clickEffect">
                                  <p:stCondLst>
                                    <p:cond delay="0"/>
                                  </p:stCondLst>
                                  <p:childTnLst>
                                    <p:animEffect transition="out" filter="dissolve">
                                      <p:cBhvr>
                                        <p:cTn id="34" dur="500"/>
                                        <p:tgtEl>
                                          <p:spTgt spid="9"/>
                                        </p:tgtEl>
                                      </p:cBhvr>
                                    </p:animEffect>
                                    <p:set>
                                      <p:cBhvr>
                                        <p:cTn id="35" dur="1" fill="hold">
                                          <p:stCondLst>
                                            <p:cond delay="499"/>
                                          </p:stCondLst>
                                        </p:cTn>
                                        <p:tgtEl>
                                          <p:spTgt spid="9"/>
                                        </p:tgtEl>
                                        <p:attrNameLst>
                                          <p:attrName>style.visibility</p:attrName>
                                        </p:attrNameLst>
                                      </p:cBhvr>
                                      <p:to>
                                        <p:strVal val="hidden"/>
                                      </p:to>
                                    </p:set>
                                  </p:childTnLst>
                                </p:cTn>
                              </p:par>
                            </p:childTnLst>
                          </p:cTn>
                        </p:par>
                        <p:par>
                          <p:cTn id="36" fill="hold" nodeType="afterGroup">
                            <p:stCondLst>
                              <p:cond delay="500"/>
                            </p:stCondLst>
                            <p:childTnLst>
                              <p:par>
                                <p:cTn id="37" presetID="1" presetClass="entr" presetSubtype="0" fill="hold" nodeType="after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Interactive Session</a:t>
            </a:r>
            <a:endParaRPr lang="en-US" dirty="0"/>
          </a:p>
        </p:txBody>
      </p:sp>
      <p:sp>
        <p:nvSpPr>
          <p:cNvPr id="3" name="Content Placeholder 2"/>
          <p:cNvSpPr>
            <a:spLocks noGrp="1"/>
          </p:cNvSpPr>
          <p:nvPr>
            <p:ph idx="1"/>
          </p:nvPr>
        </p:nvSpPr>
        <p:spPr>
          <a:xfrm>
            <a:off x="381000" y="1417638"/>
            <a:ext cx="8443913" cy="4081462"/>
          </a:xfrm>
        </p:spPr>
        <p:txBody>
          <a:bodyPr/>
          <a:lstStyle/>
          <a:p>
            <a:pPr marL="514350" indent="-514350" eaLnBrk="1" hangingPunct="1">
              <a:buFont typeface="+mj-lt"/>
              <a:buAutoNum type="arabicPeriod"/>
              <a:defRPr/>
            </a:pPr>
            <a:r>
              <a:rPr lang="en-US" dirty="0" smtClean="0"/>
              <a:t>Game Creation</a:t>
            </a:r>
          </a:p>
          <a:p>
            <a:pPr marL="514350" indent="-514350" eaLnBrk="1" hangingPunct="1">
              <a:buFont typeface="+mj-lt"/>
              <a:buAutoNum type="arabicPeriod"/>
              <a:defRPr/>
            </a:pPr>
            <a:r>
              <a:rPr lang="en-US" dirty="0" smtClean="0"/>
              <a:t>Creating Scenery</a:t>
            </a:r>
          </a:p>
          <a:p>
            <a:pPr marL="514350" indent="-514350" eaLnBrk="1" hangingPunct="1">
              <a:buFont typeface="+mj-lt"/>
              <a:buAutoNum type="arabicPeriod"/>
              <a:defRPr/>
            </a:pPr>
            <a:r>
              <a:rPr lang="en-US" dirty="0" smtClean="0"/>
              <a:t>Creating Characters</a:t>
            </a:r>
          </a:p>
          <a:p>
            <a:pPr marL="514350" indent="-514350" eaLnBrk="1" hangingPunct="1">
              <a:buFont typeface="+mj-lt"/>
              <a:buAutoNum type="arabicPeriod"/>
              <a:defRPr/>
            </a:pPr>
            <a:r>
              <a:rPr lang="en-US" dirty="0" smtClean="0"/>
              <a:t>Adding Behaviors</a:t>
            </a:r>
          </a:p>
          <a:p>
            <a:pPr marL="514350" indent="-514350" eaLnBrk="1" hangingPunct="1">
              <a:buFont typeface="+mj-lt"/>
              <a:buAutoNum type="arabicPeriod"/>
              <a:defRPr/>
            </a:pPr>
            <a:r>
              <a:rPr lang="en-US" dirty="0" smtClean="0"/>
              <a:t>Collision Behaviors</a:t>
            </a:r>
          </a:p>
          <a:p>
            <a:pPr marL="514350" indent="-514350" eaLnBrk="1" hangingPunct="1">
              <a:buFont typeface="+mj-lt"/>
              <a:buAutoNum type="arabicPeriod"/>
              <a:defRPr/>
            </a:pPr>
            <a:r>
              <a:rPr lang="en-US" dirty="0" smtClean="0"/>
              <a:t>Hook Up Controllers</a:t>
            </a:r>
          </a:p>
          <a:p>
            <a:pPr marL="514350" indent="-514350" eaLnBrk="1" hangingPunct="1">
              <a:buFont typeface="+mj-lt"/>
              <a:buAutoNum type="arabicPeriod"/>
              <a:defRPr/>
            </a:pPr>
            <a:r>
              <a:rPr lang="en-US" dirty="0" smtClean="0"/>
              <a:t>Play Your Game</a:t>
            </a:r>
            <a:endParaRPr lang="en-US" dirty="0"/>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11" descr="C:\Program Files\Microsoft Resource DVD Artwork\DVD_ART\Artwork_Imagery\Shapes and Graphics\Box\Rectangle\white glow rectang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488" y="777875"/>
            <a:ext cx="9848851" cy="623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24"/>
          <p:cNvSpPr/>
          <p:nvPr/>
        </p:nvSpPr>
        <p:spPr>
          <a:xfrm>
            <a:off x="419962" y="89940"/>
            <a:ext cx="7772512" cy="830997"/>
          </a:xfrm>
          <a:prstGeom prst="rect">
            <a:avLst/>
          </a:prstGeom>
          <a:noFill/>
        </p:spPr>
        <p:txBody>
          <a:bodyPr wrap="none">
            <a:spAutoFit/>
            <a:scene3d>
              <a:camera prst="orthographicFront"/>
              <a:lightRig rig="glow" dir="tl">
                <a:rot lat="0" lon="0" rev="5400000"/>
              </a:lightRig>
            </a:scene3d>
            <a:sp3d contourW="12700">
              <a:bevelT w="25400" h="25400"/>
              <a:contourClr>
                <a:schemeClr val="accent6">
                  <a:shade val="73000"/>
                </a:schemeClr>
              </a:contourClr>
            </a:sp3d>
          </a:bodyPr>
          <a:lstStyle/>
          <a:p>
            <a:pPr>
              <a:defRPr/>
            </a:pPr>
            <a:r>
              <a:rPr lang="en-US" sz="4800" b="1" dirty="0">
                <a:ln w="11430"/>
                <a:solidFill>
                  <a:srgbClr val="FF9933"/>
                </a:solidFill>
                <a:effectLst>
                  <a:outerShdw blurRad="80000" dist="40000" dir="5040000" algn="tl">
                    <a:srgbClr val="000000">
                      <a:alpha val="30000"/>
                    </a:srgbClr>
                  </a:outerShdw>
                </a:effectLst>
                <a:cs typeface="+mn-cs"/>
              </a:rPr>
              <a:t>XNA Support in Academia</a:t>
            </a:r>
            <a:endParaRPr lang="en-US" sz="4800" b="1" dirty="0">
              <a:ln w="11430"/>
              <a:solidFill>
                <a:srgbClr val="FF9933"/>
              </a:solidFill>
              <a:effectLst>
                <a:outerShdw blurRad="80000" dist="40000" dir="5040000" algn="tl">
                  <a:srgbClr val="000000">
                    <a:alpha val="30000"/>
                  </a:srgbClr>
                </a:outerShdw>
              </a:effectLst>
              <a:cs typeface="+mn-cs"/>
            </a:endParaRPr>
          </a:p>
        </p:txBody>
      </p:sp>
      <p:grpSp>
        <p:nvGrpSpPr>
          <p:cNvPr id="2" name="Group 27"/>
          <p:cNvGrpSpPr>
            <a:grpSpLocks/>
          </p:cNvGrpSpPr>
          <p:nvPr/>
        </p:nvGrpSpPr>
        <p:grpSpPr bwMode="auto">
          <a:xfrm>
            <a:off x="287338" y="1404938"/>
            <a:ext cx="8478837" cy="5022850"/>
            <a:chOff x="288039" y="1511325"/>
            <a:chExt cx="8478760" cy="5022176"/>
          </a:xfrm>
        </p:grpSpPr>
        <p:pic>
          <p:nvPicPr>
            <p:cNvPr id="18437" name="Picture 35" descr="NC State University Homepage">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6965" y="4420485"/>
              <a:ext cx="3038776" cy="406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8" name="Rectangle 5940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98442" y="5117397"/>
              <a:ext cx="1711325" cy="65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9" name="Rectangle 5940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92914" y="3225226"/>
              <a:ext cx="2178050" cy="81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0" name="Rectangle 594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69561" y="1533655"/>
              <a:ext cx="2011363"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1" name="Picture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57368" y="4216219"/>
              <a:ext cx="232410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2" name="Picture 17" descr="USC"/>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64008" y="2760793"/>
              <a:ext cx="1458913"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3" name="Picture 18" descr="uni"/>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8039" y="5524969"/>
              <a:ext cx="89852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4" name="Picture 15" descr="U I C Home Page">
              <a:hlinkClick r:id="rId12"/>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267222" y="5872837"/>
              <a:ext cx="3112280" cy="660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5" name="Picture 17" descr="http://www.bavarian-universities.de/Bilder/TUM.gif"/>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95024" y="3422514"/>
              <a:ext cx="1058628" cy="561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6" name="Picture 19" descr="Clemson University"/>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55181" y="1727591"/>
              <a:ext cx="2077959" cy="561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7" name="Picture 21" descr="Duke University"/>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567023" y="2931067"/>
              <a:ext cx="1193540" cy="652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8" name="Picture 23" descr="Nottingham University Logo"/>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704143" y="2116552"/>
              <a:ext cx="1990725" cy="619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9" name="Picture 19" descr="University_of_Waterloo"/>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031818" y="3174765"/>
              <a:ext cx="1509712" cy="102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50" name="Picture 27" descr="Link to University of Bradford home.">
              <a:hlinkClick r:id="rId19"/>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472743" y="5035082"/>
              <a:ext cx="1967502" cy="361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51" name="Picture 29" descr="The University of Tokyo"/>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061699" y="1511325"/>
              <a:ext cx="2705100" cy="390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52" name="Picture 31" descr="Rits Ritsumeikan University">
              <a:hlinkClick r:id="rId22"/>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279837" y="5017410"/>
              <a:ext cx="2381250" cy="67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453" name="Group 15"/>
            <p:cNvGrpSpPr>
              <a:grpSpLocks/>
            </p:cNvGrpSpPr>
            <p:nvPr/>
          </p:nvGrpSpPr>
          <p:grpSpPr bwMode="auto">
            <a:xfrm>
              <a:off x="470316" y="2430516"/>
              <a:ext cx="2184400" cy="755650"/>
              <a:chOff x="3585" y="2679"/>
              <a:chExt cx="1145" cy="396"/>
            </a:xfrm>
          </p:grpSpPr>
          <p:pic>
            <p:nvPicPr>
              <p:cNvPr id="18458" name="Rectangle 59409"/>
              <p:cNvPicPr>
                <a:picLocks noChangeAspect="1" noChangeArrowheads="1"/>
              </p:cNvPicPr>
              <p:nvPr/>
            </p:nvPicPr>
            <p:blipFill>
              <a:blip r:embed="rId24">
                <a:extLst>
                  <a:ext uri="{28A0092B-C50C-407E-A947-70E740481C1C}">
                    <a14:useLocalDpi xmlns:a14="http://schemas.microsoft.com/office/drawing/2010/main" val="0"/>
                  </a:ext>
                </a:extLst>
              </a:blip>
              <a:srcRect b="-11111"/>
              <a:stretch>
                <a:fillRect/>
              </a:stretch>
            </p:blipFill>
            <p:spPr bwMode="auto">
              <a:xfrm>
                <a:off x="3585" y="2679"/>
                <a:ext cx="114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59" name="Rectangle 59410"/>
              <p:cNvPicPr>
                <a:picLocks noChangeAspect="1" noChangeArrowheads="1"/>
              </p:cNvPicPr>
              <p:nvPr/>
            </p:nvPicPr>
            <p:blipFill>
              <a:blip r:embed="rId25">
                <a:extLst>
                  <a:ext uri="{28A0092B-C50C-407E-A947-70E740481C1C}">
                    <a14:useLocalDpi xmlns:a14="http://schemas.microsoft.com/office/drawing/2010/main" val="0"/>
                  </a:ext>
                </a:extLst>
              </a:blip>
              <a:srcRect t="-2222"/>
              <a:stretch>
                <a:fillRect/>
              </a:stretch>
            </p:blipFill>
            <p:spPr bwMode="auto">
              <a:xfrm>
                <a:off x="3585" y="2854"/>
                <a:ext cx="1145"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8454" name="Picture 33" descr="Link to Indiana University-Purdue University &#10;Indianapolis (IUPUI)">
              <a:hlinkClick r:id="rId26"/>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804493" y="5979463"/>
              <a:ext cx="1301879" cy="451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55" name="Picture 37" descr="UNC Charlotte">
              <a:hlinkClick r:id="rId28"/>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65437" y="4238286"/>
              <a:ext cx="2505075" cy="552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56" name="Picture 39" descr="University of North Carolina at Chapel Hill Logo"/>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753215" y="2218545"/>
              <a:ext cx="2800123" cy="717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57" name="Rectangle 59405"/>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562402" y="5636302"/>
              <a:ext cx="1597753" cy="805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228600"/>
            <a:ext cx="8628063" cy="1200150"/>
          </a:xfrm>
        </p:spPr>
        <p:txBody>
          <a:bodyPr/>
          <a:lstStyle/>
          <a:p>
            <a:pPr eaLnBrk="1" hangingPunct="1">
              <a:defRPr/>
            </a:pPr>
            <a:r>
              <a:rPr lang="en-US" dirty="0" smtClean="0"/>
              <a:t>Learn by Example: </a:t>
            </a:r>
            <a:br>
              <a:rPr lang="en-US" dirty="0" smtClean="0"/>
            </a:br>
            <a:r>
              <a:rPr lang="en-US" sz="3200" dirty="0" smtClean="0"/>
              <a:t>Spacewar</a:t>
            </a:r>
            <a:endParaRPr lang="en-US" sz="3200" dirty="0"/>
          </a:p>
        </p:txBody>
      </p:sp>
      <p:sp>
        <p:nvSpPr>
          <p:cNvPr id="3" name="Text Placeholder 2"/>
          <p:cNvSpPr>
            <a:spLocks noGrp="1"/>
          </p:cNvSpPr>
          <p:nvPr>
            <p:ph type="body" idx="1"/>
          </p:nvPr>
        </p:nvSpPr>
        <p:spPr>
          <a:xfrm>
            <a:off x="381000" y="1411288"/>
            <a:ext cx="8443913" cy="1754187"/>
          </a:xfrm>
        </p:spPr>
        <p:txBody>
          <a:bodyPr/>
          <a:lstStyle/>
          <a:p>
            <a:pPr eaLnBrk="1" hangingPunct="1">
              <a:defRPr/>
            </a:pPr>
            <a:r>
              <a:rPr lang="en-US" sz="2400" dirty="0" smtClean="0"/>
              <a:t>Full mini-game Starter Kits</a:t>
            </a:r>
          </a:p>
          <a:p>
            <a:pPr eaLnBrk="1" hangingPunct="1">
              <a:defRPr/>
            </a:pPr>
            <a:r>
              <a:rPr lang="en-US" sz="2400" dirty="0" smtClean="0"/>
              <a:t>Can be final destination or starting point</a:t>
            </a:r>
          </a:p>
          <a:p>
            <a:pPr eaLnBrk="1" hangingPunct="1">
              <a:defRPr/>
            </a:pPr>
            <a:r>
              <a:rPr lang="en-US" sz="2400" dirty="0" smtClean="0"/>
              <a:t>Growing library of genres over time</a:t>
            </a:r>
          </a:p>
          <a:p>
            <a:pPr eaLnBrk="1" hangingPunct="1">
              <a:defRPr/>
            </a:pPr>
            <a:r>
              <a:rPr lang="en-US" sz="2400" dirty="0" smtClean="0"/>
              <a:t>Focus on several key educational topics per Starter Kit</a:t>
            </a:r>
          </a:p>
        </p:txBody>
      </p:sp>
      <p:pic>
        <p:nvPicPr>
          <p:cNvPr id="5" name="Rectangle 317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6575" y="3381375"/>
            <a:ext cx="5326063" cy="2995613"/>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8285" name="Rectangle 13"/>
          <p:cNvSpPr>
            <a:spLocks noChangeArrowheads="1"/>
          </p:cNvSpPr>
          <p:nvPr/>
        </p:nvSpPr>
        <p:spPr bwMode="auto">
          <a:xfrm>
            <a:off x="25400" y="1384300"/>
            <a:ext cx="9144000" cy="5078413"/>
          </a:xfrm>
          <a:prstGeom prst="rect">
            <a:avLst/>
          </a:prstGeom>
          <a:noFill/>
          <a:ln w="9525">
            <a:noFill/>
            <a:miter lim="800000"/>
            <a:headEnd/>
            <a:tailEnd/>
          </a:ln>
          <a:effectLst/>
        </p:spPr>
        <p:txBody>
          <a:bodyPr>
            <a:spAutoFit/>
          </a:bodyPr>
          <a:lstStyle/>
          <a:p>
            <a:pPr algn="ctr">
              <a:defRPr/>
            </a:pPr>
            <a:r>
              <a:rPr lang="en-US" sz="2400" dirty="0">
                <a:cs typeface="+mn-cs"/>
                <a:hlinkClick r:id="rId3"/>
              </a:rPr>
              <a:t>Andrew.Begel@microsoft.com</a:t>
            </a:r>
            <a:r>
              <a:rPr lang="en-US" sz="2400" dirty="0">
                <a:cs typeface="+mn-cs"/>
                <a:hlinkClick r:id="rId4"/>
              </a:rPr>
              <a:t/>
            </a:r>
            <a:br>
              <a:rPr lang="en-US" sz="2400" dirty="0">
                <a:cs typeface="+mn-cs"/>
                <a:hlinkClick r:id="rId4"/>
              </a:rPr>
            </a:br>
            <a:r>
              <a:rPr lang="en-US" sz="2400" dirty="0">
                <a:cs typeface="+mn-cs"/>
                <a:hlinkClick r:id="rId4"/>
              </a:rPr>
              <a:t>Krishna.Kumar@microsoft.com</a:t>
            </a:r>
            <a:endParaRPr lang="en-US" sz="2400" dirty="0">
              <a:cs typeface="+mn-cs"/>
            </a:endParaRPr>
          </a:p>
          <a:p>
            <a:pPr algn="ctr">
              <a:defRPr/>
            </a:pPr>
            <a:r>
              <a:rPr lang="en-US" sz="2400" dirty="0">
                <a:cs typeface="+mn-cs"/>
                <a:hlinkClick r:id="rId5"/>
              </a:rPr>
              <a:t>http://xnarocks.spaces.live.com</a:t>
            </a:r>
            <a:endParaRPr lang="en-US" sz="2400" dirty="0">
              <a:effectLst>
                <a:outerShdw sx="1000" sy="1000" algn="tl">
                  <a:srgbClr val="C0C0C0"/>
                </a:outerShdw>
              </a:effectLst>
              <a:cs typeface="+mn-cs"/>
            </a:endParaRPr>
          </a:p>
          <a:p>
            <a:pPr algn="ctr">
              <a:lnSpc>
                <a:spcPct val="90000"/>
              </a:lnSpc>
              <a:defRPr/>
            </a:pPr>
            <a:r>
              <a:rPr lang="en-US" sz="1600" dirty="0">
                <a:solidFill>
                  <a:schemeClr val="accent1"/>
                </a:solidFill>
                <a:effectLst>
                  <a:outerShdw sx="1000" sy="1000" algn="tl">
                    <a:srgbClr val="C0C0C0"/>
                  </a:outerShdw>
                </a:effectLst>
                <a:cs typeface="+mn-cs"/>
              </a:rPr>
              <a:t/>
            </a:r>
            <a:br>
              <a:rPr lang="en-US" sz="1600" dirty="0">
                <a:solidFill>
                  <a:schemeClr val="accent1"/>
                </a:solidFill>
                <a:effectLst>
                  <a:outerShdw sx="1000" sy="1000" algn="tl">
                    <a:srgbClr val="C0C0C0"/>
                  </a:outerShdw>
                </a:effectLst>
                <a:cs typeface="+mn-cs"/>
              </a:rPr>
            </a:br>
            <a:r>
              <a:rPr lang="en-US" sz="2400" dirty="0">
                <a:solidFill>
                  <a:srgbClr val="F2C160"/>
                </a:solidFill>
                <a:effectLst>
                  <a:outerShdw sx="1000" sy="1000" algn="tl">
                    <a:srgbClr val="C0C0C0"/>
                  </a:outerShdw>
                </a:effectLst>
                <a:cs typeface="+mn-cs"/>
              </a:rPr>
              <a:t>XNA Developer Center</a:t>
            </a:r>
            <a:br>
              <a:rPr lang="en-US" sz="2400" dirty="0">
                <a:solidFill>
                  <a:srgbClr val="F2C160"/>
                </a:solidFill>
                <a:effectLst>
                  <a:outerShdw sx="1000" sy="1000" algn="tl">
                    <a:srgbClr val="C0C0C0"/>
                  </a:outerShdw>
                </a:effectLst>
                <a:cs typeface="+mn-cs"/>
              </a:rPr>
            </a:br>
            <a:r>
              <a:rPr lang="en-US" sz="1600" dirty="0">
                <a:solidFill>
                  <a:schemeClr val="accent1"/>
                </a:solidFill>
                <a:effectLst>
                  <a:outerShdw sx="1000" sy="1000" algn="tl">
                    <a:srgbClr val="C0C0C0"/>
                  </a:outerShdw>
                </a:effectLst>
                <a:cs typeface="+mn-cs"/>
                <a:hlinkClick r:id="rId6"/>
              </a:rPr>
              <a:t>http://msdn.com/xna</a:t>
            </a:r>
            <a:endParaRPr lang="en-US" sz="1600" dirty="0">
              <a:solidFill>
                <a:schemeClr val="accent1"/>
              </a:solidFill>
              <a:effectLst>
                <a:outerShdw sx="1000" sy="1000" algn="tl">
                  <a:srgbClr val="C0C0C0"/>
                </a:outerShdw>
              </a:effectLst>
              <a:cs typeface="+mn-cs"/>
            </a:endParaRPr>
          </a:p>
          <a:p>
            <a:pPr algn="ctr">
              <a:lnSpc>
                <a:spcPct val="90000"/>
              </a:lnSpc>
              <a:defRPr/>
            </a:pPr>
            <a:endParaRPr lang="en-US" sz="1600" dirty="0">
              <a:solidFill>
                <a:schemeClr val="accent1"/>
              </a:solidFill>
              <a:effectLst>
                <a:outerShdw sx="1000" sy="1000" algn="tl">
                  <a:srgbClr val="C0C0C0"/>
                </a:outerShdw>
              </a:effectLst>
              <a:cs typeface="+mn-cs"/>
            </a:endParaRPr>
          </a:p>
          <a:p>
            <a:pPr algn="ctr">
              <a:lnSpc>
                <a:spcPct val="90000"/>
              </a:lnSpc>
              <a:defRPr/>
            </a:pPr>
            <a:r>
              <a:rPr lang="en-US" sz="2400" dirty="0">
                <a:solidFill>
                  <a:srgbClr val="F2C160"/>
                </a:solidFill>
                <a:effectLst>
                  <a:outerShdw sx="1000" sy="1000" algn="tl">
                    <a:srgbClr val="C0C0C0"/>
                  </a:outerShdw>
                </a:effectLst>
                <a:cs typeface="+mn-cs"/>
              </a:rPr>
              <a:t>DirectX Developer Center</a:t>
            </a:r>
            <a:br>
              <a:rPr lang="en-US" sz="2400" dirty="0">
                <a:solidFill>
                  <a:srgbClr val="F2C160"/>
                </a:solidFill>
                <a:effectLst>
                  <a:outerShdw sx="1000" sy="1000" algn="tl">
                    <a:srgbClr val="C0C0C0"/>
                  </a:outerShdw>
                </a:effectLst>
                <a:cs typeface="+mn-cs"/>
              </a:rPr>
            </a:br>
            <a:r>
              <a:rPr lang="en-US" sz="1600" dirty="0">
                <a:solidFill>
                  <a:schemeClr val="accent1"/>
                </a:solidFill>
                <a:effectLst>
                  <a:outerShdw sx="1000" sy="1000" algn="tl">
                    <a:srgbClr val="C0C0C0"/>
                  </a:outerShdw>
                </a:effectLst>
                <a:cs typeface="+mn-cs"/>
                <a:hlinkClick r:id="rId7"/>
              </a:rPr>
              <a:t>http://msdn.com/directx</a:t>
            </a:r>
            <a:r>
              <a:rPr lang="en-US" sz="1600" dirty="0">
                <a:solidFill>
                  <a:schemeClr val="accent1"/>
                </a:solidFill>
                <a:effectLst>
                  <a:outerShdw sx="1000" sy="1000" algn="tl">
                    <a:srgbClr val="C0C0C0"/>
                  </a:outerShdw>
                </a:effectLst>
                <a:cs typeface="+mn-cs"/>
              </a:rPr>
              <a:t/>
            </a:r>
            <a:br>
              <a:rPr lang="en-US" sz="1600" dirty="0">
                <a:solidFill>
                  <a:schemeClr val="accent1"/>
                </a:solidFill>
                <a:effectLst>
                  <a:outerShdw sx="1000" sy="1000" algn="tl">
                    <a:srgbClr val="C0C0C0"/>
                  </a:outerShdw>
                </a:effectLst>
                <a:cs typeface="+mn-cs"/>
              </a:rPr>
            </a:br>
            <a:r>
              <a:rPr lang="en-US" sz="1600" dirty="0">
                <a:solidFill>
                  <a:schemeClr val="accent1"/>
                </a:solidFill>
                <a:effectLst>
                  <a:outerShdw sx="1000" sy="1000" algn="tl">
                    <a:srgbClr val="C0C0C0"/>
                  </a:outerShdw>
                </a:effectLst>
                <a:cs typeface="+mn-cs"/>
              </a:rPr>
              <a:t/>
            </a:r>
            <a:br>
              <a:rPr lang="en-US" sz="1600" dirty="0">
                <a:solidFill>
                  <a:schemeClr val="accent1"/>
                </a:solidFill>
                <a:effectLst>
                  <a:outerShdw sx="1000" sy="1000" algn="tl">
                    <a:srgbClr val="C0C0C0"/>
                  </a:outerShdw>
                </a:effectLst>
                <a:cs typeface="+mn-cs"/>
              </a:rPr>
            </a:br>
            <a:r>
              <a:rPr lang="en-US" sz="1600" dirty="0">
                <a:solidFill>
                  <a:schemeClr val="accent1"/>
                </a:solidFill>
                <a:effectLst>
                  <a:outerShdw sx="1000" sy="1000" algn="tl">
                    <a:srgbClr val="C0C0C0"/>
                  </a:outerShdw>
                </a:effectLst>
                <a:cs typeface="+mn-cs"/>
              </a:rPr>
              <a:t> </a:t>
            </a:r>
            <a:r>
              <a:rPr lang="en-US" sz="2400" dirty="0">
                <a:solidFill>
                  <a:srgbClr val="F2C160"/>
                </a:solidFill>
                <a:effectLst>
                  <a:outerShdw sx="1000" sy="1000" algn="tl">
                    <a:srgbClr val="C0C0C0"/>
                  </a:outerShdw>
                </a:effectLst>
                <a:cs typeface="+mn-cs"/>
              </a:rPr>
              <a:t>Game Development MSDN Forums (current)</a:t>
            </a:r>
            <a:br>
              <a:rPr lang="en-US" sz="2400" dirty="0">
                <a:solidFill>
                  <a:srgbClr val="F2C160"/>
                </a:solidFill>
                <a:effectLst>
                  <a:outerShdw sx="1000" sy="1000" algn="tl">
                    <a:srgbClr val="C0C0C0"/>
                  </a:outerShdw>
                </a:effectLst>
                <a:cs typeface="+mn-cs"/>
              </a:rPr>
            </a:br>
            <a:r>
              <a:rPr lang="en-US" sz="1600" dirty="0">
                <a:solidFill>
                  <a:schemeClr val="accent1"/>
                </a:solidFill>
                <a:effectLst>
                  <a:outerShdw sx="1000" sy="1000" algn="tl">
                    <a:srgbClr val="C0C0C0"/>
                  </a:outerShdw>
                </a:effectLst>
                <a:cs typeface="+mn-cs"/>
                <a:hlinkClick r:id="rId8"/>
              </a:rPr>
              <a:t>http://forums.microsoft.com/msdn</a:t>
            </a:r>
            <a:endParaRPr lang="en-US" sz="1600" dirty="0">
              <a:solidFill>
                <a:schemeClr val="accent1"/>
              </a:solidFill>
              <a:effectLst>
                <a:outerShdw sx="1000" sy="1000" algn="tl">
                  <a:srgbClr val="C0C0C0"/>
                </a:outerShdw>
              </a:effectLst>
              <a:cs typeface="+mn-cs"/>
            </a:endParaRPr>
          </a:p>
          <a:p>
            <a:pPr algn="ctr">
              <a:lnSpc>
                <a:spcPct val="90000"/>
              </a:lnSpc>
              <a:defRPr/>
            </a:pPr>
            <a:r>
              <a:rPr lang="en-US" sz="1600" dirty="0">
                <a:solidFill>
                  <a:schemeClr val="accent1"/>
                </a:solidFill>
                <a:effectLst>
                  <a:outerShdw sx="1000" sy="1000" algn="tl">
                    <a:srgbClr val="C0C0C0"/>
                  </a:outerShdw>
                </a:effectLst>
                <a:cs typeface="+mn-cs"/>
              </a:rPr>
              <a:t/>
            </a:r>
            <a:br>
              <a:rPr lang="en-US" sz="1600" dirty="0">
                <a:solidFill>
                  <a:schemeClr val="accent1"/>
                </a:solidFill>
                <a:effectLst>
                  <a:outerShdw sx="1000" sy="1000" algn="tl">
                    <a:srgbClr val="C0C0C0"/>
                  </a:outerShdw>
                </a:effectLst>
                <a:cs typeface="+mn-cs"/>
              </a:rPr>
            </a:br>
            <a:r>
              <a:rPr lang="en-US" sz="2400" dirty="0">
                <a:solidFill>
                  <a:srgbClr val="F2C160"/>
                </a:solidFill>
                <a:effectLst>
                  <a:outerShdw sx="1000" sy="1000" algn="tl">
                    <a:srgbClr val="C0C0C0"/>
                  </a:outerShdw>
                </a:effectLst>
                <a:cs typeface="+mn-cs"/>
              </a:rPr>
              <a:t> XNA Creators Club Online</a:t>
            </a:r>
          </a:p>
          <a:p>
            <a:pPr algn="ctr">
              <a:lnSpc>
                <a:spcPct val="90000"/>
              </a:lnSpc>
              <a:defRPr/>
            </a:pPr>
            <a:r>
              <a:rPr lang="en-US" sz="1600" dirty="0">
                <a:solidFill>
                  <a:schemeClr val="accent1"/>
                </a:solidFill>
                <a:effectLst>
                  <a:outerShdw sx="1000" sy="1000" algn="tl">
                    <a:srgbClr val="C0C0C0"/>
                  </a:outerShdw>
                </a:effectLst>
                <a:cs typeface="+mn-cs"/>
                <a:hlinkClick r:id="rId9"/>
              </a:rPr>
              <a:t>http://creators.xna.com</a:t>
            </a:r>
            <a:endParaRPr lang="en-US" sz="1600" dirty="0">
              <a:solidFill>
                <a:schemeClr val="accent1"/>
              </a:solidFill>
              <a:effectLst>
                <a:outerShdw sx="1000" sy="1000" algn="tl">
                  <a:srgbClr val="C0C0C0"/>
                </a:outerShdw>
              </a:effectLst>
              <a:cs typeface="+mn-cs"/>
            </a:endParaRPr>
          </a:p>
          <a:p>
            <a:pPr algn="ctr">
              <a:lnSpc>
                <a:spcPct val="90000"/>
              </a:lnSpc>
              <a:defRPr/>
            </a:pPr>
            <a:r>
              <a:rPr lang="en-US" sz="1600" dirty="0">
                <a:solidFill>
                  <a:schemeClr val="accent1"/>
                </a:solidFill>
                <a:effectLst>
                  <a:outerShdw sx="1000" sy="1000" algn="tl">
                    <a:srgbClr val="C0C0C0"/>
                  </a:outerShdw>
                </a:effectLst>
                <a:cs typeface="+mn-cs"/>
              </a:rPr>
              <a:t/>
            </a:r>
            <a:br>
              <a:rPr lang="en-US" sz="1600" dirty="0">
                <a:solidFill>
                  <a:schemeClr val="accent1"/>
                </a:solidFill>
                <a:effectLst>
                  <a:outerShdw sx="1000" sy="1000" algn="tl">
                    <a:srgbClr val="C0C0C0"/>
                  </a:outerShdw>
                </a:effectLst>
                <a:cs typeface="+mn-cs"/>
              </a:rPr>
            </a:br>
            <a:r>
              <a:rPr lang="en-US" sz="1600" dirty="0">
                <a:solidFill>
                  <a:schemeClr val="accent1"/>
                </a:solidFill>
                <a:effectLst>
                  <a:outerShdw sx="1000" sy="1000" algn="tl">
                    <a:srgbClr val="C0C0C0"/>
                  </a:outerShdw>
                </a:effectLst>
                <a:cs typeface="+mn-cs"/>
              </a:rPr>
              <a:t> </a:t>
            </a:r>
            <a:r>
              <a:rPr lang="en-US" sz="2400" dirty="0">
                <a:solidFill>
                  <a:srgbClr val="F2C160"/>
                </a:solidFill>
                <a:effectLst>
                  <a:outerShdw sx="1000" sy="1000" algn="tl">
                    <a:srgbClr val="C0C0C0"/>
                  </a:outerShdw>
                </a:effectLst>
                <a:cs typeface="+mn-cs"/>
              </a:rPr>
              <a:t>Game Development MSDN Forums (future)</a:t>
            </a:r>
            <a:br>
              <a:rPr lang="en-US" sz="2400" dirty="0">
                <a:solidFill>
                  <a:srgbClr val="F2C160"/>
                </a:solidFill>
                <a:effectLst>
                  <a:outerShdw sx="1000" sy="1000" algn="tl">
                    <a:srgbClr val="C0C0C0"/>
                  </a:outerShdw>
                </a:effectLst>
                <a:cs typeface="+mn-cs"/>
              </a:rPr>
            </a:br>
            <a:r>
              <a:rPr lang="en-US" sz="1600" dirty="0">
                <a:solidFill>
                  <a:schemeClr val="accent1"/>
                </a:solidFill>
                <a:effectLst>
                  <a:outerShdw sx="1000" sy="1000" algn="tl">
                    <a:srgbClr val="C0C0C0"/>
                  </a:outerShdw>
                </a:effectLst>
                <a:cs typeface="+mn-cs"/>
                <a:hlinkClick r:id="rId10"/>
              </a:rPr>
              <a:t>http://forums.xna.com</a:t>
            </a:r>
            <a:endParaRPr lang="en-US" sz="1600" dirty="0">
              <a:solidFill>
                <a:schemeClr val="accent1"/>
              </a:solidFill>
              <a:effectLst>
                <a:outerShdw blurRad="38100" dist="38100" dir="2700000" algn="tl">
                  <a:srgbClr val="C0C0C0"/>
                </a:outerShdw>
              </a:effectLst>
              <a:cs typeface="+mn-cs"/>
            </a:endParaRPr>
          </a:p>
        </p:txBody>
      </p:sp>
      <p:sp>
        <p:nvSpPr>
          <p:cNvPr id="5" name="Title 4"/>
          <p:cNvSpPr>
            <a:spLocks noGrp="1"/>
          </p:cNvSpPr>
          <p:nvPr>
            <p:ph type="title"/>
          </p:nvPr>
        </p:nvSpPr>
        <p:spPr>
          <a:xfrm>
            <a:off x="323850" y="228600"/>
            <a:ext cx="8480425" cy="757238"/>
          </a:xfrm>
        </p:spPr>
        <p:txBody>
          <a:bodyPr/>
          <a:lstStyle/>
          <a:p>
            <a:pPr eaLnBrk="1" hangingPunct="1">
              <a:defRPr/>
            </a:pPr>
            <a:r>
              <a:rPr smtClean="0"/>
              <a:t>Resources</a:t>
            </a:r>
            <a:endParaRPr lang="en-US"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010690" name="Rectangle 2"/>
          <p:cNvSpPr>
            <a:spLocks noGrp="1" noChangeArrowheads="1"/>
          </p:cNvSpPr>
          <p:nvPr>
            <p:ph type="ctrTitle"/>
          </p:nvPr>
        </p:nvSpPr>
        <p:spPr>
          <a:xfrm>
            <a:off x="938213" y="3460750"/>
            <a:ext cx="8077200" cy="1865313"/>
          </a:xfrm>
        </p:spPr>
        <p:txBody>
          <a:bodyPr/>
          <a:lstStyle/>
          <a:p>
            <a:pPr eaLnBrk="1" hangingPunct="1">
              <a:defRPr/>
            </a:pPr>
            <a:r>
              <a:rPr lang="en-US" b="1" dirty="0" smtClean="0">
                <a:solidFill>
                  <a:schemeClr val="tx2">
                    <a:lumMod val="60000"/>
                    <a:lumOff val="40000"/>
                  </a:schemeClr>
                </a:solidFill>
              </a:rPr>
              <a:t>Game Programming for High School Using XNA</a:t>
            </a:r>
            <a:br>
              <a:rPr lang="en-US" b="1" dirty="0" smtClean="0">
                <a:solidFill>
                  <a:schemeClr val="tx2">
                    <a:lumMod val="60000"/>
                    <a:lumOff val="40000"/>
                  </a:schemeClr>
                </a:solidFill>
              </a:rPr>
            </a:br>
            <a:endParaRPr lang="en-US" sz="3200" b="1" dirty="0">
              <a:solidFill>
                <a:schemeClr val="tx2">
                  <a:lumMod val="60000"/>
                  <a:lumOff val="40000"/>
                </a:schemeClr>
              </a:solidFill>
            </a:endParaRPr>
          </a:p>
        </p:txBody>
      </p:sp>
      <p:sp>
        <p:nvSpPr>
          <p:cNvPr id="1010691" name="Rectangle 3"/>
          <p:cNvSpPr>
            <a:spLocks noGrp="1" noChangeArrowheads="1"/>
          </p:cNvSpPr>
          <p:nvPr>
            <p:ph type="subTitle" idx="1"/>
          </p:nvPr>
        </p:nvSpPr>
        <p:spPr>
          <a:xfrm>
            <a:off x="1709738" y="5464175"/>
            <a:ext cx="6878637" cy="1089025"/>
          </a:xfrm>
        </p:spPr>
        <p:txBody>
          <a:bodyPr/>
          <a:lstStyle/>
          <a:p>
            <a:pPr algn="r" eaLnBrk="1" hangingPunct="1">
              <a:defRPr/>
            </a:pPr>
            <a:r>
              <a:rPr lang="en-US" sz="2400" dirty="0" smtClean="0"/>
              <a:t>Andrew Begel and Krishna Kumar</a:t>
            </a:r>
          </a:p>
          <a:p>
            <a:pPr algn="r" eaLnBrk="1" hangingPunct="1">
              <a:defRPr/>
            </a:pPr>
            <a:r>
              <a:rPr lang="en-US" sz="2400" dirty="0" smtClean="0"/>
              <a:t>Microsoft</a:t>
            </a:r>
          </a:p>
          <a:p>
            <a:pPr algn="r" eaLnBrk="1" hangingPunct="1">
              <a:defRPr/>
            </a:pPr>
            <a:r>
              <a:rPr lang="en-US" sz="2400" dirty="0" smtClean="0"/>
              <a:t>CS/IT Symposium - June 28, 2007</a:t>
            </a:r>
            <a:endParaRPr lang="en-US" sz="2400" dirty="0"/>
          </a:p>
        </p:txBody>
      </p:sp>
      <p:sp>
        <p:nvSpPr>
          <p:cNvPr id="5" name="Rectangle 4"/>
          <p:cNvSpPr/>
          <p:nvPr/>
        </p:nvSpPr>
        <p:spPr>
          <a:xfrm>
            <a:off x="17463" y="2967038"/>
            <a:ext cx="184150" cy="923925"/>
          </a:xfrm>
          <a:prstGeom prst="rect">
            <a:avLst/>
          </a:prstGeom>
          <a:noFill/>
        </p:spPr>
        <p:txBody>
          <a:bodyPr wrap="none">
            <a:spAutoFit/>
          </a:bodyPr>
          <a:lstStyle/>
          <a:p>
            <a:pPr algn="ctr">
              <a:defRPr/>
            </a:pPr>
            <a:endParaRPr lang="en-US" sz="5400" b="1" spc="300" dirty="0">
              <a:ln w="19050" cmpd="sng">
                <a:solidFill>
                  <a:schemeClr val="bg2">
                    <a:lumMod val="75000"/>
                    <a:lumOff val="25000"/>
                  </a:schemeClr>
                </a:solidFill>
                <a:prstDash val="solid"/>
                <a:miter lim="800000"/>
              </a:ln>
              <a:solidFill>
                <a:schemeClr val="tx2"/>
              </a:solidFill>
              <a:effectLst>
                <a:glow rad="45500">
                  <a:schemeClr val="accent1">
                    <a:satMod val="220000"/>
                    <a:alpha val="35000"/>
                  </a:schemeClr>
                </a:glow>
                <a:outerShdw blurRad="50800" dist="38100" dir="2700000" algn="tl" rotWithShape="0">
                  <a:prstClr val="black">
                    <a:alpha val="40000"/>
                  </a:prstClr>
                </a:outerShdw>
              </a:effectLst>
              <a:cs typeface="+mn-cs"/>
            </a:endParaRPr>
          </a:p>
        </p:txBody>
      </p:sp>
      <p:pic>
        <p:nvPicPr>
          <p:cNvPr id="7" name="Picture 6" descr="MSresearch.png"/>
          <p:cNvPicPr>
            <a:picLocks noChangeAspect="1"/>
          </p:cNvPicPr>
          <p:nvPr/>
        </p:nvPicPr>
        <p:blipFill>
          <a:blip r:embed="rId4"/>
          <a:stretch>
            <a:fillRect/>
          </a:stretch>
        </p:blipFill>
        <p:spPr>
          <a:xfrm>
            <a:off x="265711" y="6154943"/>
            <a:ext cx="2057400" cy="485775"/>
          </a:xfrm>
          <a:prstGeom prst="rect">
            <a:avLst/>
          </a:prstGeom>
          <a:effectLst>
            <a:glow rad="63500">
              <a:schemeClr val="accent4">
                <a:satMod val="175000"/>
                <a:alpha val="40000"/>
              </a:schemeClr>
            </a:glow>
          </a:effectLst>
        </p:spPr>
      </p:pic>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7"/>
          <p:cNvSpPr txBox="1">
            <a:spLocks noChangeArrowheads="1"/>
          </p:cNvSpPr>
          <p:nvPr/>
        </p:nvSpPr>
        <p:spPr bwMode="auto">
          <a:xfrm>
            <a:off x="1368425" y="6243638"/>
            <a:ext cx="64944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a:solidFill>
                  <a:schemeClr val="tx1"/>
                </a:solidFill>
                <a:latin typeface="Trebuchet MS" panose="020B0603020202020204" pitchFamily="34" charset="0"/>
              </a:defRPr>
            </a:lvl1pPr>
            <a:lvl2pPr marL="742950" indent="-285750" eaLnBrk="0" hangingPunct="0">
              <a:defRPr>
                <a:solidFill>
                  <a:schemeClr val="tx1"/>
                </a:solidFill>
                <a:latin typeface="Trebuchet MS" panose="020B0603020202020204" pitchFamily="34" charset="0"/>
              </a:defRPr>
            </a:lvl2pPr>
            <a:lvl3pPr marL="1143000" indent="-228600" eaLnBrk="0" hangingPunct="0">
              <a:defRPr>
                <a:solidFill>
                  <a:schemeClr val="tx1"/>
                </a:solidFill>
                <a:latin typeface="Trebuchet MS" panose="020B0603020202020204" pitchFamily="34" charset="0"/>
              </a:defRPr>
            </a:lvl3pPr>
            <a:lvl4pPr marL="1600200" indent="-228600" eaLnBrk="0" hangingPunct="0">
              <a:defRPr>
                <a:solidFill>
                  <a:schemeClr val="tx1"/>
                </a:solidFill>
                <a:latin typeface="Trebuchet MS" panose="020B0603020202020204" pitchFamily="34" charset="0"/>
              </a:defRPr>
            </a:lvl4pPr>
            <a:lvl5pPr marL="2057400" indent="-228600" eaLnBrk="0" hangingPunct="0">
              <a:defRPr>
                <a:solidFill>
                  <a:schemeClr val="tx1"/>
                </a:solidFill>
                <a:latin typeface="Trebuchet MS" panose="020B0603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defRPr>
            </a:lvl9pPr>
          </a:lstStyle>
          <a:p>
            <a:pPr algn="ctr" eaLnBrk="1" hangingPunct="1"/>
            <a:r>
              <a:rPr lang="en-US" sz="900"/>
              <a:t>© 2007 Microsoft Corporation. All rights reserved.</a:t>
            </a:r>
          </a:p>
          <a:p>
            <a:pPr algn="ctr" eaLnBrk="1" hangingPunct="1"/>
            <a:r>
              <a:rPr lang="en-US" sz="900"/>
              <a:t>This presentation is for informational purposes only. Microsoft makes no warranties, express or implied, in this summary.</a:t>
            </a:r>
          </a:p>
        </p:txBody>
      </p:sp>
      <p:sp>
        <p:nvSpPr>
          <p:cNvPr id="21507" name="TextBox 3"/>
          <p:cNvSpPr txBox="1">
            <a:spLocks noChangeArrowheads="1"/>
          </p:cNvSpPr>
          <p:nvPr/>
        </p:nvSpPr>
        <p:spPr bwMode="auto">
          <a:xfrm>
            <a:off x="3051175" y="2959100"/>
            <a:ext cx="42926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rebuchet MS" panose="020B0603020202020204" pitchFamily="34" charset="0"/>
              </a:defRPr>
            </a:lvl1pPr>
            <a:lvl2pPr marL="742950" indent="-285750" eaLnBrk="0" hangingPunct="0">
              <a:defRPr>
                <a:solidFill>
                  <a:schemeClr val="tx1"/>
                </a:solidFill>
                <a:latin typeface="Trebuchet MS" panose="020B0603020202020204" pitchFamily="34" charset="0"/>
              </a:defRPr>
            </a:lvl2pPr>
            <a:lvl3pPr marL="1143000" indent="-228600" eaLnBrk="0" hangingPunct="0">
              <a:defRPr>
                <a:solidFill>
                  <a:schemeClr val="tx1"/>
                </a:solidFill>
                <a:latin typeface="Trebuchet MS" panose="020B0603020202020204" pitchFamily="34" charset="0"/>
              </a:defRPr>
            </a:lvl3pPr>
            <a:lvl4pPr marL="1600200" indent="-228600" eaLnBrk="0" hangingPunct="0">
              <a:defRPr>
                <a:solidFill>
                  <a:schemeClr val="tx1"/>
                </a:solidFill>
                <a:latin typeface="Trebuchet MS" panose="020B0603020202020204" pitchFamily="34" charset="0"/>
              </a:defRPr>
            </a:lvl4pPr>
            <a:lvl5pPr marL="2057400" indent="-228600" eaLnBrk="0" hangingPunct="0">
              <a:defRPr>
                <a:solidFill>
                  <a:schemeClr val="tx1"/>
                </a:solidFill>
                <a:latin typeface="Trebuchet MS" panose="020B0603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defRPr>
            </a:lvl9pPr>
          </a:lstStyle>
          <a:p>
            <a:pPr eaLnBrk="1" hangingPunct="1"/>
            <a:r>
              <a:rPr lang="en-US" sz="2800" b="1" i="1"/>
              <a:t>Your World.  Your Game</a:t>
            </a:r>
          </a:p>
        </p:txBody>
      </p:sp>
      <p:sp>
        <p:nvSpPr>
          <p:cNvPr id="21508" name="TextBox 4"/>
          <p:cNvSpPr txBox="1">
            <a:spLocks noChangeArrowheads="1"/>
          </p:cNvSpPr>
          <p:nvPr/>
        </p:nvSpPr>
        <p:spPr bwMode="auto">
          <a:xfrm>
            <a:off x="3014663" y="2303463"/>
            <a:ext cx="6021387"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rebuchet MS" panose="020B0603020202020204" pitchFamily="34" charset="0"/>
              </a:defRPr>
            </a:lvl1pPr>
            <a:lvl2pPr marL="742950" indent="-285750" eaLnBrk="0" hangingPunct="0">
              <a:defRPr>
                <a:solidFill>
                  <a:schemeClr val="tx1"/>
                </a:solidFill>
                <a:latin typeface="Trebuchet MS" panose="020B0603020202020204" pitchFamily="34" charset="0"/>
              </a:defRPr>
            </a:lvl2pPr>
            <a:lvl3pPr marL="1143000" indent="-228600" eaLnBrk="0" hangingPunct="0">
              <a:defRPr>
                <a:solidFill>
                  <a:schemeClr val="tx1"/>
                </a:solidFill>
                <a:latin typeface="Trebuchet MS" panose="020B0603020202020204" pitchFamily="34" charset="0"/>
              </a:defRPr>
            </a:lvl3pPr>
            <a:lvl4pPr marL="1600200" indent="-228600" eaLnBrk="0" hangingPunct="0">
              <a:defRPr>
                <a:solidFill>
                  <a:schemeClr val="tx1"/>
                </a:solidFill>
                <a:latin typeface="Trebuchet MS" panose="020B0603020202020204" pitchFamily="34" charset="0"/>
              </a:defRPr>
            </a:lvl4pPr>
            <a:lvl5pPr marL="2057400" indent="-228600" eaLnBrk="0" hangingPunct="0">
              <a:defRPr>
                <a:solidFill>
                  <a:schemeClr val="tx1"/>
                </a:solidFill>
                <a:latin typeface="Trebuchet MS" panose="020B0603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defRPr>
            </a:lvl9pPr>
          </a:lstStyle>
          <a:p>
            <a:pPr eaLnBrk="1" hangingPunct="1"/>
            <a:r>
              <a:rPr lang="en-US" sz="4400" b="1"/>
              <a:t>Game Studio Express</a:t>
            </a:r>
          </a:p>
        </p:txBody>
      </p:sp>
      <p:pic>
        <p:nvPicPr>
          <p:cNvPr id="21509" name="Picture 5" descr="XNA_logo_bugged.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9400" y="2033588"/>
            <a:ext cx="2632075" cy="130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rot="16200000" flipH="1">
            <a:off x="2363787" y="2917826"/>
            <a:ext cx="1179513" cy="36512"/>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pic>
        <p:nvPicPr>
          <p:cNvPr id="21511" name="Picture 2" descr="C:\Program Files\Microsoft Resource DVD Artwork\DVD_ART\BoxShots_Logos\MICROSOFT\Microsoft Logo wht shadow.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7150" y="708025"/>
            <a:ext cx="6519863"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MSresearch-bigger.png"/>
          <p:cNvPicPr>
            <a:picLocks noChangeAspect="1"/>
          </p:cNvPicPr>
          <p:nvPr/>
        </p:nvPicPr>
        <p:blipFill>
          <a:blip r:embed="rId5"/>
          <a:stretch>
            <a:fillRect/>
          </a:stretch>
        </p:blipFill>
        <p:spPr>
          <a:xfrm>
            <a:off x="1476375" y="3943350"/>
            <a:ext cx="6172200" cy="1447800"/>
          </a:xfrm>
          <a:prstGeom prst="rect">
            <a:avLst/>
          </a:prstGeom>
          <a:effectLst>
            <a:glow rad="63500">
              <a:schemeClr val="accent4">
                <a:satMod val="175000"/>
                <a:alpha val="40000"/>
              </a:schemeClr>
            </a:glow>
          </a:effectLst>
        </p:spPr>
      </p:pic>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Let’s make a game!</a:t>
            </a:r>
            <a:endParaRPr lang="en-US" dirty="0"/>
          </a:p>
        </p:txBody>
      </p:sp>
      <p:sp>
        <p:nvSpPr>
          <p:cNvPr id="3" name="Content Placeholder 2"/>
          <p:cNvSpPr>
            <a:spLocks noGrp="1"/>
          </p:cNvSpPr>
          <p:nvPr>
            <p:ph idx="1"/>
          </p:nvPr>
        </p:nvSpPr>
        <p:spPr>
          <a:xfrm>
            <a:off x="381000" y="1417638"/>
            <a:ext cx="8443913" cy="4616450"/>
          </a:xfrm>
        </p:spPr>
        <p:txBody>
          <a:bodyPr/>
          <a:lstStyle/>
          <a:p>
            <a:pPr eaLnBrk="1" hangingPunct="1">
              <a:defRPr/>
            </a:pPr>
            <a:r>
              <a:rPr lang="en-US" dirty="0" smtClean="0"/>
              <a:t>Today we’re going to show you how to teach a unit on game design and implementation</a:t>
            </a:r>
          </a:p>
          <a:p>
            <a:pPr eaLnBrk="1" hangingPunct="1">
              <a:defRPr/>
            </a:pPr>
            <a:endParaRPr lang="en-US" dirty="0" smtClean="0"/>
          </a:p>
          <a:p>
            <a:pPr eaLnBrk="1" hangingPunct="1">
              <a:defRPr/>
            </a:pPr>
            <a:r>
              <a:rPr lang="en-US" dirty="0" smtClean="0"/>
              <a:t>Game Design</a:t>
            </a:r>
          </a:p>
          <a:p>
            <a:pPr lvl="1" eaLnBrk="1" hangingPunct="1">
              <a:defRPr/>
            </a:pPr>
            <a:r>
              <a:rPr lang="en-US" dirty="0" smtClean="0"/>
              <a:t>Storyline, Character Development, Interactivity</a:t>
            </a:r>
          </a:p>
          <a:p>
            <a:pPr eaLnBrk="1" hangingPunct="1">
              <a:defRPr/>
            </a:pPr>
            <a:r>
              <a:rPr lang="en-US" dirty="0" smtClean="0"/>
              <a:t>Game Implementation</a:t>
            </a:r>
          </a:p>
          <a:p>
            <a:pPr lvl="1" eaLnBrk="1" hangingPunct="1">
              <a:defRPr/>
            </a:pPr>
            <a:r>
              <a:rPr lang="en-US" dirty="0" smtClean="0"/>
              <a:t>C# programming, XNA libraries</a:t>
            </a:r>
            <a:endParaRPr lang="en-US" dirty="0"/>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Why Games?</a:t>
            </a:r>
            <a:endParaRPr lang="en-US" dirty="0"/>
          </a:p>
        </p:txBody>
      </p:sp>
      <p:sp>
        <p:nvSpPr>
          <p:cNvPr id="3" name="Content Placeholder 2"/>
          <p:cNvSpPr>
            <a:spLocks noGrp="1"/>
          </p:cNvSpPr>
          <p:nvPr>
            <p:ph idx="1"/>
          </p:nvPr>
        </p:nvSpPr>
        <p:spPr>
          <a:xfrm>
            <a:off x="381000" y="1417638"/>
            <a:ext cx="8443913" cy="5114925"/>
          </a:xfrm>
        </p:spPr>
        <p:txBody>
          <a:bodyPr/>
          <a:lstStyle/>
          <a:p>
            <a:pPr eaLnBrk="1" hangingPunct="1">
              <a:defRPr/>
            </a:pPr>
            <a:r>
              <a:rPr lang="en-US" dirty="0" smtClean="0"/>
              <a:t>Enables students to be creative, develop new ideas, communicate ideas, collaborate with others</a:t>
            </a:r>
          </a:p>
          <a:p>
            <a:pPr eaLnBrk="1" hangingPunct="1">
              <a:defRPr/>
            </a:pPr>
            <a:r>
              <a:rPr lang="en-US" dirty="0" smtClean="0"/>
              <a:t>Incorporates aspects of drawing, movie making, logic, math, and programming.</a:t>
            </a:r>
          </a:p>
          <a:p>
            <a:pPr eaLnBrk="1" hangingPunct="1">
              <a:defRPr/>
            </a:pPr>
            <a:r>
              <a:rPr lang="en-US" dirty="0" smtClean="0"/>
              <a:t>Programming promotes problem solving, systematic reasoning, deductive analysis</a:t>
            </a:r>
          </a:p>
          <a:p>
            <a:pPr eaLnBrk="1" hangingPunct="1">
              <a:defRPr/>
            </a:pPr>
            <a:r>
              <a:rPr lang="en-US" dirty="0" smtClean="0"/>
              <a:t>Entice students to the </a:t>
            </a:r>
            <a:r>
              <a:rPr lang="en-US" i="1" dirty="0" smtClean="0"/>
              <a:t>other </a:t>
            </a:r>
            <a:r>
              <a:rPr lang="en-US" dirty="0" smtClean="0"/>
              <a:t>half of computer literacy – </a:t>
            </a:r>
            <a:r>
              <a:rPr lang="en-US" b="1" dirty="0" smtClean="0"/>
              <a:t>writing</a:t>
            </a:r>
            <a:r>
              <a:rPr lang="en-US" dirty="0" smtClean="0"/>
              <a:t>.</a:t>
            </a:r>
          </a:p>
          <a:p>
            <a:pPr eaLnBrk="1" hangingPunct="1">
              <a:defRPr/>
            </a:pPr>
            <a:endParaRPr lang="en-US" b="1" dirty="0"/>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228600"/>
            <a:ext cx="8515350" cy="757238"/>
          </a:xfrm>
        </p:spPr>
        <p:txBody>
          <a:bodyPr/>
          <a:lstStyle/>
          <a:p>
            <a:pPr eaLnBrk="1" hangingPunct="1">
              <a:defRPr/>
            </a:pPr>
            <a:r>
              <a:rPr lang="en-US" dirty="0" smtClean="0"/>
              <a:t>Three Steps of Game Design</a:t>
            </a:r>
            <a:endParaRPr lang="en-US" dirty="0"/>
          </a:p>
        </p:txBody>
      </p:sp>
      <p:sp>
        <p:nvSpPr>
          <p:cNvPr id="3" name="Content Placeholder 2"/>
          <p:cNvSpPr>
            <a:spLocks noGrp="1"/>
          </p:cNvSpPr>
          <p:nvPr>
            <p:ph idx="1"/>
          </p:nvPr>
        </p:nvSpPr>
        <p:spPr>
          <a:xfrm>
            <a:off x="381000" y="1417638"/>
            <a:ext cx="8443913" cy="4764087"/>
          </a:xfrm>
        </p:spPr>
        <p:txBody>
          <a:bodyPr/>
          <a:lstStyle/>
          <a:p>
            <a:pPr eaLnBrk="1" hangingPunct="1">
              <a:defRPr/>
            </a:pPr>
            <a:r>
              <a:rPr lang="en-US" sz="2800" dirty="0" smtClean="0"/>
              <a:t>Game design is about 3 things:</a:t>
            </a:r>
          </a:p>
          <a:p>
            <a:pPr marL="963613" lvl="1" indent="-514350" eaLnBrk="1" hangingPunct="1">
              <a:buFont typeface="+mj-lt"/>
              <a:buAutoNum type="arabicPeriod"/>
              <a:defRPr/>
            </a:pPr>
            <a:r>
              <a:rPr lang="en-US" sz="2400" dirty="0" smtClean="0"/>
              <a:t>Storyline</a:t>
            </a:r>
          </a:p>
          <a:p>
            <a:pPr lvl="2" eaLnBrk="1" hangingPunct="1">
              <a:defRPr/>
            </a:pPr>
            <a:r>
              <a:rPr lang="en-US" sz="2000" dirty="0" smtClean="0"/>
              <a:t>What is the game about? </a:t>
            </a:r>
          </a:p>
          <a:p>
            <a:pPr lvl="2" eaLnBrk="1" hangingPunct="1">
              <a:defRPr/>
            </a:pPr>
            <a:r>
              <a:rPr lang="en-US" sz="2000" dirty="0" smtClean="0"/>
              <a:t>Why would you play it?</a:t>
            </a:r>
          </a:p>
          <a:p>
            <a:pPr lvl="2" eaLnBrk="1" hangingPunct="1">
              <a:defRPr/>
            </a:pPr>
            <a:r>
              <a:rPr lang="en-US" sz="2000" dirty="0" smtClean="0"/>
              <a:t>How do you win?</a:t>
            </a:r>
          </a:p>
          <a:p>
            <a:pPr marL="963613" lvl="1" indent="-514350" eaLnBrk="1" hangingPunct="1">
              <a:buFont typeface="+mj-lt"/>
              <a:buAutoNum type="arabicPeriod"/>
              <a:defRPr/>
            </a:pPr>
            <a:r>
              <a:rPr lang="en-US" sz="2400" dirty="0" smtClean="0"/>
              <a:t>Character Development</a:t>
            </a:r>
          </a:p>
          <a:p>
            <a:pPr lvl="2" eaLnBrk="1" hangingPunct="1">
              <a:defRPr/>
            </a:pPr>
            <a:r>
              <a:rPr lang="en-US" sz="2000" dirty="0" smtClean="0"/>
              <a:t>Who are the characters? </a:t>
            </a:r>
          </a:p>
          <a:p>
            <a:pPr lvl="2" eaLnBrk="1" hangingPunct="1">
              <a:defRPr/>
            </a:pPr>
            <a:r>
              <a:rPr lang="en-US" sz="2000" dirty="0" smtClean="0"/>
              <a:t>What do they look like?</a:t>
            </a:r>
          </a:p>
          <a:p>
            <a:pPr lvl="2" eaLnBrk="1" hangingPunct="1">
              <a:defRPr/>
            </a:pPr>
            <a:r>
              <a:rPr lang="en-US" sz="2000" dirty="0" smtClean="0"/>
              <a:t>How do they behave?</a:t>
            </a:r>
          </a:p>
          <a:p>
            <a:pPr marL="963613" lvl="1" indent="-514350" eaLnBrk="1" hangingPunct="1">
              <a:buFont typeface="+mj-lt"/>
              <a:buAutoNum type="arabicPeriod"/>
              <a:defRPr/>
            </a:pPr>
            <a:r>
              <a:rPr lang="en-US" sz="2400" dirty="0" smtClean="0"/>
              <a:t>Interactivity</a:t>
            </a:r>
          </a:p>
          <a:p>
            <a:pPr lvl="2" eaLnBrk="1" hangingPunct="1">
              <a:defRPr/>
            </a:pPr>
            <a:r>
              <a:rPr lang="en-US" sz="2000" dirty="0" smtClean="0"/>
              <a:t>How do you play? </a:t>
            </a:r>
          </a:p>
          <a:p>
            <a:pPr lvl="2" eaLnBrk="1" hangingPunct="1">
              <a:defRPr/>
            </a:pPr>
            <a:r>
              <a:rPr lang="en-US" sz="2000" dirty="0" smtClean="0"/>
              <a:t>How does more than one player play?</a:t>
            </a:r>
            <a:endParaRPr lang="en-US" dirty="0" smtClean="0"/>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smtClean="0"/>
              <a:t>Storyline</a:t>
            </a:r>
            <a:endParaRPr lang="en-US"/>
          </a:p>
        </p:txBody>
      </p:sp>
      <p:sp>
        <p:nvSpPr>
          <p:cNvPr id="3" name="Content Placeholder 2"/>
          <p:cNvSpPr>
            <a:spLocks noGrp="1"/>
          </p:cNvSpPr>
          <p:nvPr>
            <p:ph idx="1"/>
          </p:nvPr>
        </p:nvSpPr>
        <p:spPr>
          <a:xfrm>
            <a:off x="381000" y="1417638"/>
            <a:ext cx="8443913" cy="3341687"/>
          </a:xfrm>
        </p:spPr>
        <p:txBody>
          <a:bodyPr/>
          <a:lstStyle/>
          <a:p>
            <a:pPr eaLnBrk="1" hangingPunct="1">
              <a:defRPr/>
            </a:pPr>
            <a:r>
              <a:rPr lang="en-US" dirty="0" smtClean="0"/>
              <a:t>What games have you played?</a:t>
            </a:r>
          </a:p>
          <a:p>
            <a:pPr eaLnBrk="1" hangingPunct="1">
              <a:defRPr/>
            </a:pPr>
            <a:r>
              <a:rPr lang="en-US" dirty="0" smtClean="0"/>
              <a:t>What games do your students play?</a:t>
            </a:r>
          </a:p>
          <a:p>
            <a:pPr eaLnBrk="1" hangingPunct="1">
              <a:defRPr/>
            </a:pPr>
            <a:endParaRPr lang="en-US" dirty="0" smtClean="0"/>
          </a:p>
          <a:p>
            <a:pPr eaLnBrk="1" hangingPunct="1">
              <a:defRPr/>
            </a:pPr>
            <a:r>
              <a:rPr lang="en-US" dirty="0" smtClean="0"/>
              <a:t>Why do you play these games?</a:t>
            </a:r>
          </a:p>
          <a:p>
            <a:pPr lvl="1" eaLnBrk="1" hangingPunct="1">
              <a:defRPr/>
            </a:pPr>
            <a:r>
              <a:rPr lang="en-US" dirty="0" smtClean="0"/>
              <a:t>Where’s the fun?</a:t>
            </a:r>
          </a:p>
          <a:p>
            <a:pPr lvl="1" eaLnBrk="1" hangingPunct="1">
              <a:defRPr/>
            </a:pPr>
            <a:r>
              <a:rPr lang="en-US" dirty="0" smtClean="0"/>
              <a:t>How do you win?</a:t>
            </a:r>
            <a:endParaRPr lang="en-US" dirty="0"/>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Let’s design a new game!</a:t>
            </a:r>
            <a:endParaRPr lang="en-US" dirty="0"/>
          </a:p>
        </p:txBody>
      </p:sp>
      <p:sp>
        <p:nvSpPr>
          <p:cNvPr id="3" name="Content Placeholder 2"/>
          <p:cNvSpPr>
            <a:spLocks noGrp="1"/>
          </p:cNvSpPr>
          <p:nvPr>
            <p:ph idx="1"/>
          </p:nvPr>
        </p:nvSpPr>
        <p:spPr>
          <a:xfrm>
            <a:off x="381000" y="1417638"/>
            <a:ext cx="8443913" cy="6297612"/>
          </a:xfrm>
        </p:spPr>
        <p:txBody>
          <a:bodyPr/>
          <a:lstStyle/>
          <a:p>
            <a:pPr eaLnBrk="1" hangingPunct="1">
              <a:defRPr/>
            </a:pPr>
            <a:r>
              <a:rPr lang="en-US" dirty="0" smtClean="0"/>
              <a:t>To constrain it to what we can implement today, let’s stick to a 3D first-person game:</a:t>
            </a:r>
          </a:p>
          <a:p>
            <a:pPr lvl="1" eaLnBrk="1" hangingPunct="1">
              <a:defRPr/>
            </a:pPr>
            <a:r>
              <a:rPr lang="en-US" dirty="0" smtClean="0"/>
              <a:t>Doom, Quake, Mario Kart, Halo, etc.</a:t>
            </a:r>
          </a:p>
          <a:p>
            <a:pPr lvl="1" eaLnBrk="1" hangingPunct="1">
              <a:defRPr/>
            </a:pPr>
            <a:endParaRPr lang="en-US" dirty="0" smtClean="0"/>
          </a:p>
          <a:p>
            <a:pPr eaLnBrk="1" hangingPunct="1">
              <a:defRPr/>
            </a:pPr>
            <a:r>
              <a:rPr lang="en-US" dirty="0" smtClean="0"/>
              <a:t>What is </a:t>
            </a:r>
            <a:r>
              <a:rPr lang="en-US" i="1" dirty="0" smtClean="0"/>
              <a:t>your </a:t>
            </a:r>
            <a:r>
              <a:rPr lang="en-US" dirty="0" smtClean="0"/>
              <a:t>existential conflict?</a:t>
            </a:r>
          </a:p>
          <a:p>
            <a:pPr lvl="1" eaLnBrk="1" hangingPunct="1">
              <a:defRPr/>
            </a:pPr>
            <a:r>
              <a:rPr lang="en-US" dirty="0" smtClean="0"/>
              <a:t>Good vs. Evil</a:t>
            </a:r>
          </a:p>
          <a:p>
            <a:pPr lvl="1" eaLnBrk="1" hangingPunct="1">
              <a:defRPr/>
            </a:pPr>
            <a:r>
              <a:rPr lang="en-US" dirty="0" smtClean="0"/>
              <a:t>Brother vs. Brother</a:t>
            </a:r>
          </a:p>
          <a:p>
            <a:pPr lvl="1" eaLnBrk="1" hangingPunct="1">
              <a:defRPr/>
            </a:pPr>
            <a:r>
              <a:rPr lang="en-US" dirty="0" smtClean="0"/>
              <a:t>Man/Animal vs. Nature</a:t>
            </a:r>
          </a:p>
          <a:p>
            <a:pPr lvl="1" eaLnBrk="1" hangingPunct="1">
              <a:defRPr/>
            </a:pPr>
            <a:r>
              <a:rPr lang="en-US" dirty="0" smtClean="0"/>
              <a:t>Man vs. Man (Xenophobia)</a:t>
            </a:r>
          </a:p>
          <a:p>
            <a:pPr eaLnBrk="1" hangingPunct="1">
              <a:defRPr/>
            </a:pPr>
            <a:endParaRPr lang="en-US" dirty="0" smtClean="0"/>
          </a:p>
          <a:p>
            <a:pPr eaLnBrk="1" hangingPunct="1">
              <a:defRPr/>
            </a:pPr>
            <a:endParaRPr lang="en-US" dirty="0"/>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Character Development</a:t>
            </a:r>
            <a:endParaRPr lang="en-US" dirty="0"/>
          </a:p>
        </p:txBody>
      </p:sp>
      <p:sp>
        <p:nvSpPr>
          <p:cNvPr id="3" name="Content Placeholder 2"/>
          <p:cNvSpPr>
            <a:spLocks noGrp="1"/>
          </p:cNvSpPr>
          <p:nvPr>
            <p:ph idx="1"/>
          </p:nvPr>
        </p:nvSpPr>
        <p:spPr>
          <a:xfrm>
            <a:off x="381000" y="1417638"/>
            <a:ext cx="8443913" cy="4081462"/>
          </a:xfrm>
        </p:spPr>
        <p:txBody>
          <a:bodyPr/>
          <a:lstStyle/>
          <a:p>
            <a:pPr eaLnBrk="1" hangingPunct="1">
              <a:defRPr/>
            </a:pPr>
            <a:r>
              <a:rPr lang="en-US" dirty="0" smtClean="0"/>
              <a:t>Who are the characters?</a:t>
            </a:r>
          </a:p>
          <a:p>
            <a:pPr eaLnBrk="1" hangingPunct="1">
              <a:defRPr/>
            </a:pPr>
            <a:endParaRPr lang="en-US" dirty="0" smtClean="0"/>
          </a:p>
          <a:p>
            <a:pPr eaLnBrk="1" hangingPunct="1">
              <a:defRPr/>
            </a:pPr>
            <a:endParaRPr lang="en-US" dirty="0" smtClean="0"/>
          </a:p>
          <a:p>
            <a:pPr eaLnBrk="1" hangingPunct="1">
              <a:defRPr/>
            </a:pPr>
            <a:endParaRPr lang="en-US" dirty="0" smtClean="0"/>
          </a:p>
          <a:p>
            <a:pPr eaLnBrk="1" hangingPunct="1">
              <a:defRPr/>
            </a:pPr>
            <a:endParaRPr lang="en-US" dirty="0" smtClean="0"/>
          </a:p>
          <a:p>
            <a:pPr eaLnBrk="1" hangingPunct="1">
              <a:defRPr/>
            </a:pPr>
            <a:r>
              <a:rPr lang="en-US" dirty="0" smtClean="0"/>
              <a:t>Who are </a:t>
            </a:r>
            <a:r>
              <a:rPr lang="en-US" i="1" dirty="0" smtClean="0"/>
              <a:t>your </a:t>
            </a:r>
            <a:r>
              <a:rPr lang="en-US" dirty="0" smtClean="0"/>
              <a:t>characters?</a:t>
            </a:r>
          </a:p>
          <a:p>
            <a:pPr eaLnBrk="1" hangingPunct="1">
              <a:defRPr/>
            </a:pPr>
            <a:r>
              <a:rPr lang="en-US" dirty="0" smtClean="0"/>
              <a:t>Let’s see what we’ve got!</a:t>
            </a:r>
          </a:p>
        </p:txBody>
      </p:sp>
      <p:pic>
        <p:nvPicPr>
          <p:cNvPr id="9220" name="Picture 2" descr="8e_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538" y="2154238"/>
            <a:ext cx="13335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4" descr="space-invader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6263" y="2154238"/>
            <a:ext cx="126682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Picture 6" descr="istockphoto_511943_hoppity_frog.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9313" y="2259013"/>
            <a:ext cx="1524000"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3" name="Picture 8" descr="new-super-mario-bros-20050515005341289.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1125" y="2154238"/>
            <a:ext cx="86677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4" name="Picture 10" descr="180px-Donkey_Kong.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34125" y="2154238"/>
            <a:ext cx="119062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5" name="Picture 12" descr="580SegaSaturn_SonicR_copy.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00975" y="2154238"/>
            <a:ext cx="107632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Characters Can Move</a:t>
            </a:r>
            <a:endParaRPr lang="en-US" dirty="0"/>
          </a:p>
        </p:txBody>
      </p:sp>
      <p:sp>
        <p:nvSpPr>
          <p:cNvPr id="3" name="Content Placeholder 2"/>
          <p:cNvSpPr>
            <a:spLocks noGrp="1"/>
          </p:cNvSpPr>
          <p:nvPr>
            <p:ph idx="1"/>
          </p:nvPr>
        </p:nvSpPr>
        <p:spPr>
          <a:xfrm>
            <a:off x="381000" y="1417638"/>
            <a:ext cx="8443913" cy="5189537"/>
          </a:xfrm>
        </p:spPr>
        <p:txBody>
          <a:bodyPr/>
          <a:lstStyle/>
          <a:p>
            <a:pPr eaLnBrk="1" hangingPunct="1">
              <a:defRPr/>
            </a:pPr>
            <a:r>
              <a:rPr lang="en-US" dirty="0" smtClean="0"/>
              <a:t>What are your characters’ behaviors?</a:t>
            </a:r>
          </a:p>
          <a:p>
            <a:pPr lvl="1" eaLnBrk="1" hangingPunct="1">
              <a:defRPr/>
            </a:pPr>
            <a:r>
              <a:rPr lang="en-US" dirty="0" smtClean="0"/>
              <a:t>Moving</a:t>
            </a:r>
          </a:p>
          <a:p>
            <a:pPr lvl="1" eaLnBrk="1" hangingPunct="1">
              <a:defRPr/>
            </a:pPr>
            <a:r>
              <a:rPr lang="en-US" dirty="0" smtClean="0"/>
              <a:t>Jumping</a:t>
            </a:r>
          </a:p>
          <a:p>
            <a:pPr lvl="1" eaLnBrk="1" hangingPunct="1">
              <a:defRPr/>
            </a:pPr>
            <a:r>
              <a:rPr lang="en-US" dirty="0" smtClean="0"/>
              <a:t>Shooting</a:t>
            </a:r>
          </a:p>
          <a:p>
            <a:pPr lvl="1" eaLnBrk="1" hangingPunct="1">
              <a:defRPr/>
            </a:pPr>
            <a:r>
              <a:rPr lang="en-US" dirty="0" smtClean="0"/>
              <a:t>Kicking</a:t>
            </a:r>
          </a:p>
          <a:p>
            <a:pPr lvl="1" eaLnBrk="1" hangingPunct="1">
              <a:defRPr/>
            </a:pPr>
            <a:r>
              <a:rPr lang="en-US" dirty="0" smtClean="0"/>
              <a:t>Flying</a:t>
            </a:r>
          </a:p>
          <a:p>
            <a:pPr lvl="1" eaLnBrk="1" hangingPunct="1">
              <a:defRPr/>
            </a:pPr>
            <a:r>
              <a:rPr lang="en-US" dirty="0" smtClean="0"/>
              <a:t>Climbing</a:t>
            </a:r>
          </a:p>
          <a:p>
            <a:pPr lvl="1" eaLnBrk="1" hangingPunct="1">
              <a:defRPr/>
            </a:pPr>
            <a:r>
              <a:rPr lang="en-US" dirty="0" smtClean="0"/>
              <a:t>Hunting</a:t>
            </a:r>
          </a:p>
          <a:p>
            <a:pPr lvl="1" eaLnBrk="1" hangingPunct="1">
              <a:defRPr/>
            </a:pPr>
            <a:r>
              <a:rPr lang="en-US" dirty="0" smtClean="0"/>
              <a:t>Blowing Things Up</a:t>
            </a:r>
          </a:p>
          <a:p>
            <a:pPr lvl="1" eaLnBrk="1" hangingPunct="1">
              <a:defRPr/>
            </a:pPr>
            <a:r>
              <a:rPr lang="en-US" dirty="0" smtClean="0"/>
              <a:t>Dying</a:t>
            </a:r>
            <a:endParaRPr lang="en-US" dirty="0"/>
          </a:p>
        </p:txBody>
      </p:sp>
    </p:spTree>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PICTUREPATH" val="GAMEFEST_WIP"/>
</p:tagLst>
</file>

<file path=ppt/theme/theme1.xml><?xml version="1.0" encoding="utf-8"?>
<a:theme xmlns:a="http://schemas.openxmlformats.org/drawingml/2006/main" name="GameFest_2006_S2_V6">
  <a:themeElements>
    <a:clrScheme name="GameFest_2006_S2_V6 1">
      <a:dk1>
        <a:srgbClr val="000000"/>
      </a:dk1>
      <a:lt1>
        <a:srgbClr val="FFFFFF"/>
      </a:lt1>
      <a:dk2>
        <a:srgbClr val="33C9D1"/>
      </a:dk2>
      <a:lt2>
        <a:srgbClr val="FFB601"/>
      </a:lt2>
      <a:accent1>
        <a:srgbClr val="F7E993"/>
      </a:accent1>
      <a:accent2>
        <a:srgbClr val="66CC66"/>
      </a:accent2>
      <a:accent3>
        <a:srgbClr val="ADE1E5"/>
      </a:accent3>
      <a:accent4>
        <a:srgbClr val="DADADA"/>
      </a:accent4>
      <a:accent5>
        <a:srgbClr val="FAF2C8"/>
      </a:accent5>
      <a:accent6>
        <a:srgbClr val="5CB95C"/>
      </a:accent6>
      <a:hlink>
        <a:srgbClr val="6699FF"/>
      </a:hlink>
      <a:folHlink>
        <a:srgbClr val="F98239"/>
      </a:folHlink>
    </a:clrScheme>
    <a:fontScheme name="GameFest_2006_S2_V6">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12700"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rebuchet MS" pitchFamily="34" charset="0"/>
          </a:defRPr>
        </a:defPPr>
      </a:lstStyle>
    </a:spDef>
    <a:lnDef>
      <a:spPr bwMode="auto">
        <a:xfrm>
          <a:off x="0" y="0"/>
          <a:ext cx="1" cy="1"/>
        </a:xfrm>
        <a:custGeom>
          <a:avLst/>
          <a:gdLst/>
          <a:ahLst/>
          <a:cxnLst/>
          <a:rect l="0" t="0" r="0" b="0"/>
          <a:pathLst/>
        </a:custGeom>
        <a:solidFill>
          <a:srgbClr val="FFFFFF"/>
        </a:solidFill>
        <a:ln w="12700"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rebuchet MS" pitchFamily="34" charset="0"/>
          </a:defRPr>
        </a:defPPr>
      </a:lstStyle>
    </a:lnDef>
  </a:objectDefaults>
  <a:extraClrSchemeLst>
    <a:extraClrScheme>
      <a:clrScheme name="GameFest_2006_S2_V6 1">
        <a:dk1>
          <a:srgbClr val="000000"/>
        </a:dk1>
        <a:lt1>
          <a:srgbClr val="FFFFFF"/>
        </a:lt1>
        <a:dk2>
          <a:srgbClr val="33C9D1"/>
        </a:dk2>
        <a:lt2>
          <a:srgbClr val="FFB601"/>
        </a:lt2>
        <a:accent1>
          <a:srgbClr val="F7E993"/>
        </a:accent1>
        <a:accent2>
          <a:srgbClr val="66CC66"/>
        </a:accent2>
        <a:accent3>
          <a:srgbClr val="ADE1E5"/>
        </a:accent3>
        <a:accent4>
          <a:srgbClr val="DADADA"/>
        </a:accent4>
        <a:accent5>
          <a:srgbClr val="FAF2C8"/>
        </a:accent5>
        <a:accent6>
          <a:srgbClr val="5CB95C"/>
        </a:accent6>
        <a:hlink>
          <a:srgbClr val="6699FF"/>
        </a:hlink>
        <a:folHlink>
          <a:srgbClr val="F98239"/>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617A1B7426BC04AA059E9BB9CDD2D0F" ma:contentTypeVersion="0" ma:contentTypeDescription="Create a new document." ma:contentTypeScope="" ma:versionID="70256346df6a5993c1a2dca6a2426de0">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95E4931-1234-4105-822F-3EACF1A8CD8A}">
  <ds:schemaRefs>
    <ds:schemaRef ds:uri="http://schemas.microsoft.com/sharepoint/v3/contenttype/forms"/>
  </ds:schemaRefs>
</ds:datastoreItem>
</file>

<file path=customXml/itemProps2.xml><?xml version="1.0" encoding="utf-8"?>
<ds:datastoreItem xmlns:ds="http://schemas.openxmlformats.org/officeDocument/2006/customXml" ds:itemID="{67B3E58C-4A9F-4289-9E5F-566EAB0745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215FBD7E-29D7-486F-9C1A-55373C6DA52F}">
  <ds:schemaRefs>
    <ds:schemaRef ds:uri="http://schemas.microsoft.com/office/2006/documentManagement/types"/>
    <ds:schemaRef ds:uri="http://purl.org/dc/terms/"/>
    <ds:schemaRef ds:uri="http://schemas.openxmlformats.org/package/2006/metadata/core-properties"/>
    <ds:schemaRef ds:uri="http://purl.org/dc/dcmitype/"/>
    <ds:schemaRef ds:uri="http://purl.org/dc/elements/1.1/"/>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1925</TotalTime>
  <Words>693</Words>
  <Application>Microsoft Office PowerPoint</Application>
  <PresentationFormat>On-screen Show (4:3)</PresentationFormat>
  <Paragraphs>150</Paragraphs>
  <Slides>20</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Trebuchet MS</vt:lpstr>
      <vt:lpstr>Arial</vt:lpstr>
      <vt:lpstr>Wingdings 2</vt:lpstr>
      <vt:lpstr>Times New Roman</vt:lpstr>
      <vt:lpstr>Segoe</vt:lpstr>
      <vt:lpstr>Segoe Semibold</vt:lpstr>
      <vt:lpstr>Calibri</vt:lpstr>
      <vt:lpstr>GameFest_2006_S2_V6</vt:lpstr>
      <vt:lpstr>PowerPoint Presentation</vt:lpstr>
      <vt:lpstr>Game Programming for High School Using XNA </vt:lpstr>
      <vt:lpstr>Let’s make a game!</vt:lpstr>
      <vt:lpstr>Why Games?</vt:lpstr>
      <vt:lpstr>Three Steps of Game Design</vt:lpstr>
      <vt:lpstr>Storyline</vt:lpstr>
      <vt:lpstr>Let’s design a new game!</vt:lpstr>
      <vt:lpstr>Character Development</vt:lpstr>
      <vt:lpstr>Characters Can Move</vt:lpstr>
      <vt:lpstr>Back to Conflicts</vt:lpstr>
      <vt:lpstr>Designing Play</vt:lpstr>
      <vt:lpstr>Encouraging Long Term Play</vt:lpstr>
      <vt:lpstr>Game Implementation</vt:lpstr>
      <vt:lpstr>What is XNA</vt:lpstr>
      <vt:lpstr>XNA Game Studio Express overview</vt:lpstr>
      <vt:lpstr>Interactive Session</vt:lpstr>
      <vt:lpstr>PowerPoint Presentation</vt:lpstr>
      <vt:lpstr>Learn by Example:  Spacewar</vt:lpstr>
      <vt:lpstr>Resources</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XNA Presentation</dc:title>
  <dc:creator>Krishna Kumar</dc:creator>
  <cp:lastModifiedBy>Andrew Begel</cp:lastModifiedBy>
  <cp:revision>129</cp:revision>
  <dcterms:created xsi:type="dcterms:W3CDTF">2006-07-01T00:24:30Z</dcterms:created>
  <dcterms:modified xsi:type="dcterms:W3CDTF">2012-08-12T03:02:11Z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0x010100B617A1B7426BC04AA059E9BB9CDD2D0F</vt:lpwstr>
  </property>
</Properties>
</file>