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39"/>
  </p:handoutMasterIdLst>
  <p:sldIdLst>
    <p:sldId id="256" r:id="rId2"/>
    <p:sldId id="257" r:id="rId3"/>
    <p:sldId id="294" r:id="rId4"/>
    <p:sldId id="303" r:id="rId5"/>
    <p:sldId id="300" r:id="rId6"/>
    <p:sldId id="295" r:id="rId7"/>
    <p:sldId id="299" r:id="rId8"/>
    <p:sldId id="304" r:id="rId9"/>
    <p:sldId id="258" r:id="rId10"/>
    <p:sldId id="263" r:id="rId11"/>
    <p:sldId id="284" r:id="rId12"/>
    <p:sldId id="260" r:id="rId13"/>
    <p:sldId id="261" r:id="rId14"/>
    <p:sldId id="262" r:id="rId15"/>
    <p:sldId id="264" r:id="rId16"/>
    <p:sldId id="285" r:id="rId17"/>
    <p:sldId id="298" r:id="rId18"/>
    <p:sldId id="297" r:id="rId19"/>
    <p:sldId id="267" r:id="rId20"/>
    <p:sldId id="275" r:id="rId21"/>
    <p:sldId id="276" r:id="rId22"/>
    <p:sldId id="277" r:id="rId23"/>
    <p:sldId id="286" r:id="rId24"/>
    <p:sldId id="279" r:id="rId25"/>
    <p:sldId id="280" r:id="rId26"/>
    <p:sldId id="282" r:id="rId27"/>
    <p:sldId id="283" r:id="rId28"/>
    <p:sldId id="305" r:id="rId29"/>
    <p:sldId id="281" r:id="rId30"/>
    <p:sldId id="306" r:id="rId31"/>
    <p:sldId id="287" r:id="rId32"/>
    <p:sldId id="302" r:id="rId33"/>
    <p:sldId id="289" r:id="rId34"/>
    <p:sldId id="288" r:id="rId35"/>
    <p:sldId id="301" r:id="rId36"/>
    <p:sldId id="292" r:id="rId37"/>
    <p:sldId id="293" r:id="rId3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0929"/>
  </p:normalViewPr>
  <p:slideViewPr>
    <p:cSldViewPr>
      <p:cViewPr varScale="1">
        <p:scale>
          <a:sx n="75" d="100"/>
          <a:sy n="75" d="100"/>
        </p:scale>
        <p:origin x="1056" y="90"/>
      </p:cViewPr>
      <p:guideLst>
        <p:guide orient="horz" pos="2160"/>
        <p:guide pos="2880"/>
      </p:guideLst>
    </p:cSldViewPr>
  </p:slideViewPr>
  <p:outlineViewPr>
    <p:cViewPr>
      <p:scale>
        <a:sx n="100" d="100"/>
        <a:sy n="100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0.xml"/><Relationship Id="rId1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427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427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427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5229C4A-615C-4F4C-9D7A-51B6031763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975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41400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774237-2799-4C28-A163-41134BDC5C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94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D201DA-9395-49DD-B013-225BBC5DA2E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59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13AF3-B933-43CA-8F02-B1EDE724B2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63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B3184C-E911-4553-B667-D4EF176A79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621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841250-44B0-4C26-8F73-E68C347F47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05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D72181-A649-46AB-A840-9176628D82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07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5"/>
            <a:ext cx="386715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50" y="1489075"/>
            <a:ext cx="3868738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50" y="2193925"/>
            <a:ext cx="3868738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4644B3-C93F-45BF-8E49-52DC7A826F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60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8DABC-A10E-4AD7-A7BB-7858AAB452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81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D8D18F-591A-442B-94F8-8B32113628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35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101850"/>
            <a:ext cx="2949575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8575EC-2201-4BFE-B8F9-4501958034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44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101850"/>
            <a:ext cx="2949575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B3A733-BDB2-49C8-8772-2E5CBB6E7C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45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E01D7CC-BE99-411F-8D71-68F7AC16D09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Times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Times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Times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Times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Times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Times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Times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Times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066800"/>
            <a:ext cx="7772400" cy="1143000"/>
          </a:xfrm>
        </p:spPr>
        <p:txBody>
          <a:bodyPr anchor="ctr"/>
          <a:lstStyle/>
          <a:p>
            <a:r>
              <a:rPr lang="en-US" sz="4800"/>
              <a:t>BPF+</a:t>
            </a:r>
            <a:endParaRPr lang="en-US" sz="440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590800"/>
            <a:ext cx="6400800" cy="1752600"/>
          </a:xfrm>
        </p:spPr>
        <p:txBody>
          <a:bodyPr/>
          <a:lstStyle/>
          <a:p>
            <a:r>
              <a:rPr lang="en-US" sz="3600" b="1"/>
              <a:t>Exploiting Global Data-flow Optimization in a Packet Filter Architecture</a:t>
            </a:r>
            <a:endParaRPr lang="en-US" sz="3200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228600" y="4953000"/>
            <a:ext cx="85344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spcBef>
                <a:spcPct val="20000"/>
              </a:spcBef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algn="ctr">
              <a:spcBef>
                <a:spcPct val="20000"/>
              </a:spcBef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algn="ctr">
              <a:spcBef>
                <a:spcPct val="2000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sz="2800" b="1"/>
              <a:t>Andrew Begel, Steven McCanne, Susan L. Graham</a:t>
            </a:r>
          </a:p>
          <a:p>
            <a:r>
              <a:rPr lang="en-US" sz="2800" b="1"/>
              <a:t>University of California, Berkeley</a:t>
            </a:r>
          </a:p>
          <a:p>
            <a:r>
              <a:rPr lang="en-US" sz="2800" b="1" i="1"/>
              <a:t>with acknowledgments to Van Jacobson</a:t>
            </a:r>
            <a:endParaRPr lang="en-US" sz="2800"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09600"/>
            <a:ext cx="7772400" cy="1447800"/>
          </a:xfrm>
        </p:spPr>
        <p:txBody>
          <a:bodyPr anchor="ctr"/>
          <a:lstStyle/>
          <a:p>
            <a:r>
              <a:rPr lang="en-US" sz="4400"/>
              <a:t>Redundant Predicate Elimination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685800" y="2514600"/>
            <a:ext cx="77724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100000"/>
              </a:spcBef>
              <a:buFontTx/>
              <a:buChar char="•"/>
            </a:pPr>
            <a:r>
              <a:rPr lang="en-US" sz="3000"/>
              <a:t>Packet header parsing leads to many redundant predicates.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sz="3000"/>
              <a:t>Unlike traditional optimizations, detect redundant </a:t>
            </a:r>
            <a:r>
              <a:rPr lang="en-US" sz="3000" i="1"/>
              <a:t>edges </a:t>
            </a:r>
            <a:r>
              <a:rPr lang="en-US" sz="3000"/>
              <a:t>rather than redundant </a:t>
            </a:r>
            <a:r>
              <a:rPr lang="en-US" sz="3000" i="1"/>
              <a:t>computation.</a:t>
            </a:r>
            <a:endParaRPr lang="en-US" sz="3000"/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sz="3000"/>
              <a:t>Packet filter control flow graphs are edge-rich.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743200"/>
            <a:ext cx="8610600" cy="1752600"/>
          </a:xfrm>
        </p:spPr>
        <p:txBody>
          <a:bodyPr anchor="ctr"/>
          <a:lstStyle/>
          <a:p>
            <a:r>
              <a:rPr lang="en-US" sz="4000">
                <a:solidFill>
                  <a:schemeClr val="tx1"/>
                </a:solidFill>
              </a:rPr>
              <a:t>(src host UCB and dest host MIT) </a:t>
            </a:r>
            <a:br>
              <a:rPr lang="en-US" sz="4000">
                <a:solidFill>
                  <a:schemeClr val="tx1"/>
                </a:solidFill>
              </a:rPr>
            </a:br>
            <a:r>
              <a:rPr lang="en-US" sz="4000">
                <a:solidFill>
                  <a:schemeClr val="tx1"/>
                </a:solidFill>
              </a:rPr>
              <a:t>or</a:t>
            </a:r>
            <a:br>
              <a:rPr lang="en-US" sz="4000">
                <a:solidFill>
                  <a:schemeClr val="tx1"/>
                </a:solidFill>
              </a:rPr>
            </a:br>
            <a:r>
              <a:rPr lang="en-US" sz="4000">
                <a:solidFill>
                  <a:schemeClr val="tx1"/>
                </a:solidFill>
              </a:rPr>
              <a:t>(src host MIT and dest host UCB)</a:t>
            </a:r>
            <a:endParaRPr lang="en-US" sz="4000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190500" y="914400"/>
            <a:ext cx="8763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 b="1">
                <a:solidFill>
                  <a:schemeClr val="accent2"/>
                </a:solidFill>
                <a:latin typeface="Times" panose="02020603050405020304" pitchFamily="18" charset="0"/>
              </a:defRPr>
            </a:lvl1pPr>
            <a:lvl2pPr algn="ctr">
              <a:defRPr sz="4400" b="1">
                <a:solidFill>
                  <a:schemeClr val="accent2"/>
                </a:solidFill>
                <a:latin typeface="Times" panose="02020603050405020304" pitchFamily="18" charset="0"/>
              </a:defRPr>
            </a:lvl2pPr>
            <a:lvl3pPr algn="ctr">
              <a:defRPr sz="4400" b="1">
                <a:solidFill>
                  <a:schemeClr val="accent2"/>
                </a:solidFill>
                <a:latin typeface="Times" panose="02020603050405020304" pitchFamily="18" charset="0"/>
              </a:defRPr>
            </a:lvl3pPr>
            <a:lvl4pPr algn="ctr">
              <a:defRPr sz="4400" b="1">
                <a:solidFill>
                  <a:schemeClr val="accent2"/>
                </a:solidFill>
                <a:latin typeface="Times" panose="02020603050405020304" pitchFamily="18" charset="0"/>
              </a:defRPr>
            </a:lvl4pPr>
            <a:lvl5pPr algn="ctr">
              <a:defRPr sz="4400" b="1">
                <a:solidFill>
                  <a:schemeClr val="accent2"/>
                </a:solidFill>
                <a:latin typeface="Times" panose="02020603050405020304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2"/>
                </a:solidFill>
                <a:latin typeface="Times" panose="02020603050405020304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2"/>
                </a:solidFill>
                <a:latin typeface="Times" panose="02020603050405020304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2"/>
                </a:solidFill>
                <a:latin typeface="Times" panose="02020603050405020304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2"/>
                </a:solidFill>
                <a:latin typeface="Times" panose="02020603050405020304" pitchFamily="18" charset="0"/>
              </a:defRPr>
            </a:lvl9pPr>
          </a:lstStyle>
          <a:p>
            <a:pPr algn="l"/>
            <a:r>
              <a:rPr lang="en-US"/>
              <a:t>All packets between UCB and MIT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1" name="Picture 7" descr="between presentation 1.wmf                                     0000D881Chutzpah                       B38328EE: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3" y="0"/>
            <a:ext cx="6581775" cy="685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3" name="Picture 5" descr="between presentation 2.wmf                                     0000D881Chutzpah                       B38328EE: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3" y="0"/>
            <a:ext cx="6581775" cy="685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8" name="Picture 6" descr="between presentation 3.wmf                                     0000D881Chutzpah                       B38328EE: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3" y="0"/>
            <a:ext cx="6581775" cy="685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066800"/>
            <a:ext cx="7772400" cy="1371600"/>
          </a:xfrm>
        </p:spPr>
        <p:txBody>
          <a:bodyPr anchor="ctr"/>
          <a:lstStyle/>
          <a:p>
            <a:r>
              <a:rPr lang="en-US" sz="4400"/>
              <a:t>Partial Redundancy Elimination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685800" y="3429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100000"/>
              </a:spcBef>
              <a:buFontTx/>
              <a:buChar char="•"/>
            </a:pPr>
            <a:r>
              <a:rPr lang="en-US" sz="3000"/>
              <a:t>Packet header parsing also leads to much redundant computation.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23900" y="2895600"/>
            <a:ext cx="7696200" cy="1905000"/>
          </a:xfrm>
        </p:spPr>
        <p:txBody>
          <a:bodyPr anchor="ctr"/>
          <a:lstStyle/>
          <a:p>
            <a:r>
              <a:rPr lang="en-US" sz="4000">
                <a:solidFill>
                  <a:schemeClr val="tx1"/>
                </a:solidFill>
              </a:rPr>
              <a:t>src host UCB </a:t>
            </a:r>
            <a:br>
              <a:rPr lang="en-US" sz="4000">
                <a:solidFill>
                  <a:schemeClr val="tx1"/>
                </a:solidFill>
              </a:rPr>
            </a:br>
            <a:r>
              <a:rPr lang="en-US" sz="4000">
                <a:solidFill>
                  <a:schemeClr val="tx1"/>
                </a:solidFill>
              </a:rPr>
              <a:t>or </a:t>
            </a:r>
            <a:br>
              <a:rPr lang="en-US" sz="4000">
                <a:solidFill>
                  <a:schemeClr val="tx1"/>
                </a:solidFill>
              </a:rPr>
            </a:br>
            <a:r>
              <a:rPr lang="en-US" sz="4000">
                <a:solidFill>
                  <a:schemeClr val="tx1"/>
                </a:solidFill>
              </a:rPr>
              <a:t>src host MIT</a:t>
            </a:r>
            <a:endParaRPr lang="en-US" sz="400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762000" y="685800"/>
            <a:ext cx="80772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 b="1">
                <a:solidFill>
                  <a:schemeClr val="accent2"/>
                </a:solidFill>
                <a:latin typeface="Times" panose="02020603050405020304" pitchFamily="18" charset="0"/>
              </a:defRPr>
            </a:lvl1pPr>
            <a:lvl2pPr algn="ctr">
              <a:defRPr sz="4400" b="1">
                <a:solidFill>
                  <a:schemeClr val="accent2"/>
                </a:solidFill>
                <a:latin typeface="Times" panose="02020603050405020304" pitchFamily="18" charset="0"/>
              </a:defRPr>
            </a:lvl2pPr>
            <a:lvl3pPr algn="ctr">
              <a:defRPr sz="4400" b="1">
                <a:solidFill>
                  <a:schemeClr val="accent2"/>
                </a:solidFill>
                <a:latin typeface="Times" panose="02020603050405020304" pitchFamily="18" charset="0"/>
              </a:defRPr>
            </a:lvl3pPr>
            <a:lvl4pPr algn="ctr">
              <a:defRPr sz="4400" b="1">
                <a:solidFill>
                  <a:schemeClr val="accent2"/>
                </a:solidFill>
                <a:latin typeface="Times" panose="02020603050405020304" pitchFamily="18" charset="0"/>
              </a:defRPr>
            </a:lvl4pPr>
            <a:lvl5pPr algn="ctr">
              <a:defRPr sz="4400" b="1">
                <a:solidFill>
                  <a:schemeClr val="accent2"/>
                </a:solidFill>
                <a:latin typeface="Times" panose="02020603050405020304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2"/>
                </a:solidFill>
                <a:latin typeface="Times" panose="02020603050405020304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2"/>
                </a:solidFill>
                <a:latin typeface="Times" panose="02020603050405020304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2"/>
                </a:solidFill>
                <a:latin typeface="Times" panose="02020603050405020304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2"/>
                </a:solidFill>
                <a:latin typeface="Times" panose="02020603050405020304" pitchFamily="18" charset="0"/>
              </a:defRPr>
            </a:lvl9pPr>
          </a:lstStyle>
          <a:p>
            <a:pPr algn="l"/>
            <a:r>
              <a:rPr lang="en-US"/>
              <a:t>All packets that come from </a:t>
            </a:r>
            <a:br>
              <a:rPr lang="en-US"/>
            </a:br>
            <a:r>
              <a:rPr lang="en-US"/>
              <a:t>either UCB or MIT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 descr="D:\WINNT\Profiles\abegel\Desktop\BPF Presentation\WMFs\between presentation 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3" y="0"/>
            <a:ext cx="6581775" cy="685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 descr="D:\WINNT\Profiles\abegel\Desktop\BPF Presentation\WMFs\between presentation 5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3" y="0"/>
            <a:ext cx="6581775" cy="685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 descr="D:\WINNT\Profiles\abegel\Desktop\BPF Presentation\WMFs\between presentation 6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3" y="0"/>
            <a:ext cx="6581775" cy="685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/>
              <a:t>The Big Picture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667000"/>
            <a:ext cx="7772400" cy="17526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3600"/>
              <a:t>With BPF+, we can express packet filters in a high-level language </a:t>
            </a:r>
            <a:r>
              <a:rPr lang="en-US" sz="3600" i="1"/>
              <a:t>and</a:t>
            </a:r>
            <a:r>
              <a:rPr lang="en-US" sz="3600"/>
              <a:t> compile them into efficient code.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14400"/>
            <a:ext cx="7772400" cy="1143000"/>
          </a:xfrm>
        </p:spPr>
        <p:txBody>
          <a:bodyPr anchor="ctr"/>
          <a:lstStyle/>
          <a:p>
            <a:r>
              <a:rPr lang="en-US" sz="4400"/>
              <a:t>Putting Them Both Together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685800" y="4724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 b="1">
                <a:solidFill>
                  <a:schemeClr val="accent2"/>
                </a:solidFill>
                <a:latin typeface="Times" panose="02020603050405020304" pitchFamily="18" charset="0"/>
              </a:defRPr>
            </a:lvl1pPr>
            <a:lvl2pPr algn="ctr">
              <a:defRPr sz="4400" b="1">
                <a:solidFill>
                  <a:schemeClr val="accent2"/>
                </a:solidFill>
                <a:latin typeface="Times" panose="02020603050405020304" pitchFamily="18" charset="0"/>
              </a:defRPr>
            </a:lvl2pPr>
            <a:lvl3pPr algn="ctr">
              <a:defRPr sz="4400" b="1">
                <a:solidFill>
                  <a:schemeClr val="accent2"/>
                </a:solidFill>
                <a:latin typeface="Times" panose="02020603050405020304" pitchFamily="18" charset="0"/>
              </a:defRPr>
            </a:lvl3pPr>
            <a:lvl4pPr algn="ctr">
              <a:defRPr sz="4400" b="1">
                <a:solidFill>
                  <a:schemeClr val="accent2"/>
                </a:solidFill>
                <a:latin typeface="Times" panose="02020603050405020304" pitchFamily="18" charset="0"/>
              </a:defRPr>
            </a:lvl4pPr>
            <a:lvl5pPr algn="ctr">
              <a:defRPr sz="4400" b="1">
                <a:solidFill>
                  <a:schemeClr val="accent2"/>
                </a:solidFill>
                <a:latin typeface="Times" panose="02020603050405020304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2"/>
                </a:solidFill>
                <a:latin typeface="Times" panose="02020603050405020304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2"/>
                </a:solidFill>
                <a:latin typeface="Times" panose="02020603050405020304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2"/>
                </a:solidFill>
                <a:latin typeface="Times" panose="02020603050405020304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2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sz="3600">
                <a:solidFill>
                  <a:schemeClr val="tx1"/>
                </a:solidFill>
              </a:rPr>
              <a:t>(6 steps later...)</a:t>
            </a:r>
            <a:endParaRPr lang="en-US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685800" y="2514600"/>
            <a:ext cx="77724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100000"/>
              </a:spcBef>
              <a:buFontTx/>
              <a:buChar char="•"/>
            </a:pPr>
            <a:r>
              <a:rPr lang="en-US" sz="3000" i="1"/>
              <a:t>Combining</a:t>
            </a:r>
            <a:r>
              <a:rPr lang="en-US" sz="3000"/>
              <a:t> partial redundancy elimination with redundant predicate elimination is much more effective than using either alone.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4" descr="D:\WINNT\Profiles\abegel\Desktop\BPF Presentation\WMFs\between presentation 13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3" y="0"/>
            <a:ext cx="6581775" cy="685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838200"/>
            <a:ext cx="7772400" cy="1143000"/>
          </a:xfrm>
        </p:spPr>
        <p:txBody>
          <a:bodyPr anchor="ctr"/>
          <a:lstStyle/>
          <a:p>
            <a:r>
              <a:rPr lang="en-US" sz="4400"/>
              <a:t>Lookup Table Encapsulation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685800" y="2362200"/>
            <a:ext cx="7772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100000"/>
              </a:spcBef>
              <a:buFontTx/>
              <a:buChar char="•"/>
            </a:pPr>
            <a:r>
              <a:rPr lang="en-US" sz="3000"/>
              <a:t>After early optimizations, many predicates reduced to simple field comparisons. 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sz="3000"/>
              <a:t>Use analysis to discover opportunities for moving into lookup tables. 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sz="3000"/>
              <a:t>Implementation may use linear search, binary search, hash lookup or any combination of the three.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895600"/>
            <a:ext cx="7848600" cy="3048000"/>
          </a:xfrm>
        </p:spPr>
        <p:txBody>
          <a:bodyPr anchor="ctr"/>
          <a:lstStyle/>
          <a:p>
            <a:r>
              <a:rPr lang="en-US" sz="4000">
                <a:solidFill>
                  <a:schemeClr val="tx1"/>
                </a:solidFill>
              </a:rPr>
              <a:t>src host UCB </a:t>
            </a:r>
            <a:br>
              <a:rPr lang="en-US" sz="4000">
                <a:solidFill>
                  <a:schemeClr val="tx1"/>
                </a:solidFill>
              </a:rPr>
            </a:br>
            <a:r>
              <a:rPr lang="en-US" sz="4000">
                <a:solidFill>
                  <a:schemeClr val="tx1"/>
                </a:solidFill>
              </a:rPr>
              <a:t>or </a:t>
            </a:r>
            <a:br>
              <a:rPr lang="en-US" sz="4000">
                <a:solidFill>
                  <a:schemeClr val="tx1"/>
                </a:solidFill>
              </a:rPr>
            </a:br>
            <a:r>
              <a:rPr lang="en-US" sz="4000">
                <a:solidFill>
                  <a:schemeClr val="tx1"/>
                </a:solidFill>
              </a:rPr>
              <a:t>src host MIT </a:t>
            </a:r>
            <a:br>
              <a:rPr lang="en-US" sz="4000">
                <a:solidFill>
                  <a:schemeClr val="tx1"/>
                </a:solidFill>
              </a:rPr>
            </a:br>
            <a:r>
              <a:rPr lang="en-US" sz="4000">
                <a:solidFill>
                  <a:schemeClr val="tx1"/>
                </a:solidFill>
              </a:rPr>
              <a:t>or </a:t>
            </a:r>
            <a:br>
              <a:rPr lang="en-US" sz="4000">
                <a:solidFill>
                  <a:schemeClr val="tx1"/>
                </a:solidFill>
              </a:rPr>
            </a:br>
            <a:r>
              <a:rPr lang="en-US" sz="4000">
                <a:solidFill>
                  <a:schemeClr val="tx1"/>
                </a:solidFill>
              </a:rPr>
              <a:t>src host CMU</a:t>
            </a:r>
            <a:endParaRPr lang="en-US" sz="4000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876300" y="609600"/>
            <a:ext cx="73914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 b="1">
                <a:solidFill>
                  <a:schemeClr val="accent2"/>
                </a:solidFill>
                <a:latin typeface="Times" panose="02020603050405020304" pitchFamily="18" charset="0"/>
              </a:defRPr>
            </a:lvl1pPr>
            <a:lvl2pPr algn="ctr">
              <a:defRPr sz="4400" b="1">
                <a:solidFill>
                  <a:schemeClr val="accent2"/>
                </a:solidFill>
                <a:latin typeface="Times" panose="02020603050405020304" pitchFamily="18" charset="0"/>
              </a:defRPr>
            </a:lvl2pPr>
            <a:lvl3pPr algn="ctr">
              <a:defRPr sz="4400" b="1">
                <a:solidFill>
                  <a:schemeClr val="accent2"/>
                </a:solidFill>
                <a:latin typeface="Times" panose="02020603050405020304" pitchFamily="18" charset="0"/>
              </a:defRPr>
            </a:lvl3pPr>
            <a:lvl4pPr algn="ctr">
              <a:defRPr sz="4400" b="1">
                <a:solidFill>
                  <a:schemeClr val="accent2"/>
                </a:solidFill>
                <a:latin typeface="Times" panose="02020603050405020304" pitchFamily="18" charset="0"/>
              </a:defRPr>
            </a:lvl4pPr>
            <a:lvl5pPr algn="ctr">
              <a:defRPr sz="4400" b="1">
                <a:solidFill>
                  <a:schemeClr val="accent2"/>
                </a:solidFill>
                <a:latin typeface="Times" panose="02020603050405020304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2"/>
                </a:solidFill>
                <a:latin typeface="Times" panose="02020603050405020304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2"/>
                </a:solidFill>
                <a:latin typeface="Times" panose="02020603050405020304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2"/>
                </a:solidFill>
                <a:latin typeface="Times" panose="02020603050405020304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accent2"/>
                </a:solidFill>
                <a:latin typeface="Times" panose="02020603050405020304" pitchFamily="18" charset="0"/>
              </a:defRPr>
            </a:lvl9pPr>
          </a:lstStyle>
          <a:p>
            <a:pPr algn="l"/>
            <a:r>
              <a:rPr lang="en-US"/>
              <a:t>All packets that come from </a:t>
            </a:r>
            <a:br>
              <a:rPr lang="en-US"/>
            </a:br>
            <a:r>
              <a:rPr lang="en-US"/>
              <a:t>UCB, MIT or CMU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4" name="Picture 4" descr="D:\WINNT\Profiles\abegel\Desktop\BPF Presentation\WMFs\between presentation 1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338" y="0"/>
            <a:ext cx="490855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8" name="Picture 4" descr="D:\WINNT\Profiles\abegel\Desktop\BPF Presentation\WMFs\between presentation 15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75" y="0"/>
            <a:ext cx="52927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64" name="Picture 192" descr="D:\WINNT\Profiles\abegel\Desktop\BPF Presentation\WMFs\between presentation 16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75" y="0"/>
            <a:ext cx="52927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50" name="Picture 1078" descr="D:\WINNT\Profiles\abegel\Desktop\BPF Presentation\WMFs\between presentation 18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75" y="0"/>
            <a:ext cx="52927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1" name="Picture 3" descr="D:\WINNT\Profiles\abegel\Desktop\BPF Presentation\WMFs\sysarchc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38" y="1588"/>
            <a:ext cx="7431087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Filter Safety Must Be Verified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All bytecodes are valid. </a:t>
            </a:r>
          </a:p>
          <a:p>
            <a:r>
              <a:rPr lang="en-US"/>
              <a:t>Jump targets are valid.</a:t>
            </a:r>
          </a:p>
          <a:p>
            <a:r>
              <a:rPr lang="en-US"/>
              <a:t>No loops.</a:t>
            </a:r>
          </a:p>
          <a:p>
            <a:r>
              <a:rPr lang="en-US"/>
              <a:t>All paths terminate with a </a:t>
            </a:r>
            <a:r>
              <a:rPr lang="en-US" b="1"/>
              <a:t>return</a:t>
            </a:r>
            <a:r>
              <a:rPr lang="en-US"/>
              <a:t> instruction.</a:t>
            </a:r>
          </a:p>
          <a:p>
            <a:r>
              <a:rPr lang="en-US"/>
              <a:t>No out-of-bounds reads or writes.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Packet Filter</a:t>
            </a:r>
          </a:p>
        </p:txBody>
      </p:sp>
      <p:sp>
        <p:nvSpPr>
          <p:cNvPr id="4301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4191000"/>
          </a:xfrm>
        </p:spPr>
        <p:txBody>
          <a:bodyPr/>
          <a:lstStyle/>
          <a:p>
            <a:pPr>
              <a:buFontTx/>
              <a:buNone/>
              <a:tabLst>
                <a:tab pos="2286000" algn="l"/>
              </a:tabLst>
            </a:pPr>
            <a:r>
              <a:rPr lang="en-US" i="1"/>
              <a:t>Definition:</a:t>
            </a:r>
            <a:r>
              <a:rPr lang="en-US"/>
              <a:t>	A tool for selecting packets 		from a packet stream using a 		programmable selection 			criterion.</a:t>
            </a:r>
          </a:p>
          <a:p>
            <a:pPr>
              <a:lnSpc>
                <a:spcPct val="70000"/>
              </a:lnSpc>
              <a:buFontTx/>
              <a:buNone/>
              <a:tabLst>
                <a:tab pos="2286000" algn="l"/>
              </a:tabLst>
            </a:pPr>
            <a:endParaRPr lang="en-US" i="1"/>
          </a:p>
          <a:p>
            <a:pPr>
              <a:buFontTx/>
              <a:buNone/>
              <a:tabLst>
                <a:tab pos="2286000" algn="l"/>
              </a:tabLst>
            </a:pPr>
            <a:r>
              <a:rPr lang="en-US" i="1"/>
              <a:t>Example:</a:t>
            </a:r>
            <a:r>
              <a:rPr lang="en-US" sz="2900"/>
              <a:t>	</a:t>
            </a:r>
            <a:r>
              <a:rPr lang="en-US" sz="3000"/>
              <a:t>tcp and source net 128.32/16 	                      and destination host web.mit.edu and port 80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5" name="Picture 1027" descr="D:\WINNT\Profiles\abegel\Desktop\BPF Presentation\WMFs\sysarchd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38" y="0"/>
            <a:ext cx="7431087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 Tests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r>
              <a:rPr lang="en-US" sz="2800"/>
              <a:t>Two types of predicate expressions</a:t>
            </a:r>
          </a:p>
          <a:p>
            <a:pPr lvl="1"/>
            <a:r>
              <a:rPr lang="en-US" sz="2400"/>
              <a:t>Dependent (src host (UCB or MIT or CMU) </a:t>
            </a:r>
          </a:p>
          <a:p>
            <a:pPr lvl="1"/>
            <a:r>
              <a:rPr lang="en-US" sz="2400"/>
              <a:t>Independent (i.e. TCP, Port 80, dest host UCB) </a:t>
            </a:r>
          </a:p>
          <a:p>
            <a:pPr>
              <a:spcBef>
                <a:spcPct val="50000"/>
              </a:spcBef>
            </a:pPr>
            <a:r>
              <a:rPr lang="en-US" sz="2800"/>
              <a:t>Run on Ultra 10 300 MHz UltraSPARC IIi </a:t>
            </a:r>
          </a:p>
          <a:p>
            <a:r>
              <a:rPr lang="en-US" sz="2800"/>
              <a:t>Four ways to run a filter</a:t>
            </a:r>
          </a:p>
          <a:p>
            <a:pPr lvl="1"/>
            <a:r>
              <a:rPr lang="en-US" sz="2400"/>
              <a:t>Unoptimized, Interpreted</a:t>
            </a:r>
          </a:p>
          <a:p>
            <a:pPr lvl="1"/>
            <a:r>
              <a:rPr lang="en-US" sz="2400"/>
              <a:t>Optimized, Interpreted</a:t>
            </a:r>
          </a:p>
          <a:p>
            <a:pPr lvl="1"/>
            <a:r>
              <a:rPr lang="en-US" sz="2400"/>
              <a:t>Unoptimized, JIT Assembled</a:t>
            </a:r>
          </a:p>
          <a:p>
            <a:pPr lvl="1"/>
            <a:r>
              <a:rPr lang="en-US" sz="2400"/>
              <a:t>Optimized, JIT Assembled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31" name="Rectangle 139"/>
          <p:cNvSpPr>
            <a:spLocks noChangeArrowheads="1"/>
          </p:cNvSpPr>
          <p:nvPr/>
        </p:nvSpPr>
        <p:spPr bwMode="auto">
          <a:xfrm>
            <a:off x="1524000" y="793750"/>
            <a:ext cx="6732588" cy="53054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532" name="Rectangle 140"/>
          <p:cNvSpPr>
            <a:spLocks noChangeArrowheads="1"/>
          </p:cNvSpPr>
          <p:nvPr/>
        </p:nvSpPr>
        <p:spPr bwMode="auto">
          <a:xfrm>
            <a:off x="1527175" y="796925"/>
            <a:ext cx="6726238" cy="5299075"/>
          </a:xfrm>
          <a:prstGeom prst="rect">
            <a:avLst/>
          </a:prstGeom>
          <a:noFill/>
          <a:ln w="7938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533" name="Line 141"/>
          <p:cNvSpPr>
            <a:spLocks noChangeShapeType="1"/>
          </p:cNvSpPr>
          <p:nvPr/>
        </p:nvSpPr>
        <p:spPr bwMode="auto">
          <a:xfrm>
            <a:off x="1524000" y="6099175"/>
            <a:ext cx="6732588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534" name="Line 142"/>
          <p:cNvSpPr>
            <a:spLocks noChangeShapeType="1"/>
          </p:cNvSpPr>
          <p:nvPr/>
        </p:nvSpPr>
        <p:spPr bwMode="auto">
          <a:xfrm>
            <a:off x="1524000" y="793750"/>
            <a:ext cx="6732588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535" name="Line 143"/>
          <p:cNvSpPr>
            <a:spLocks noChangeShapeType="1"/>
          </p:cNvSpPr>
          <p:nvPr/>
        </p:nvSpPr>
        <p:spPr bwMode="auto">
          <a:xfrm flipV="1">
            <a:off x="1524000" y="793750"/>
            <a:ext cx="1588" cy="530542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536" name="Line 144"/>
          <p:cNvSpPr>
            <a:spLocks noChangeShapeType="1"/>
          </p:cNvSpPr>
          <p:nvPr/>
        </p:nvSpPr>
        <p:spPr bwMode="auto">
          <a:xfrm flipV="1">
            <a:off x="8256588" y="793750"/>
            <a:ext cx="1587" cy="530542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537" name="Line 145"/>
          <p:cNvSpPr>
            <a:spLocks noChangeShapeType="1"/>
          </p:cNvSpPr>
          <p:nvPr/>
        </p:nvSpPr>
        <p:spPr bwMode="auto">
          <a:xfrm>
            <a:off x="1524000" y="6099175"/>
            <a:ext cx="6732588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538" name="Line 146"/>
          <p:cNvSpPr>
            <a:spLocks noChangeShapeType="1"/>
          </p:cNvSpPr>
          <p:nvPr/>
        </p:nvSpPr>
        <p:spPr bwMode="auto">
          <a:xfrm flipV="1">
            <a:off x="1524000" y="793750"/>
            <a:ext cx="1588" cy="530542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539" name="Line 147"/>
          <p:cNvSpPr>
            <a:spLocks noChangeShapeType="1"/>
          </p:cNvSpPr>
          <p:nvPr/>
        </p:nvSpPr>
        <p:spPr bwMode="auto">
          <a:xfrm flipV="1">
            <a:off x="2452688" y="6030913"/>
            <a:ext cx="1587" cy="6826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540" name="Line 148"/>
          <p:cNvSpPr>
            <a:spLocks noChangeShapeType="1"/>
          </p:cNvSpPr>
          <p:nvPr/>
        </p:nvSpPr>
        <p:spPr bwMode="auto">
          <a:xfrm>
            <a:off x="2452688" y="793750"/>
            <a:ext cx="1587" cy="6826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541" name="Rectangle 149"/>
          <p:cNvSpPr>
            <a:spLocks noChangeArrowheads="1"/>
          </p:cNvSpPr>
          <p:nvPr/>
        </p:nvSpPr>
        <p:spPr bwMode="auto">
          <a:xfrm>
            <a:off x="2411413" y="6148388"/>
            <a:ext cx="841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Helvetica" panose="020B0604020202020204" pitchFamily="34" charset="0"/>
              </a:rPr>
              <a:t>5</a:t>
            </a:r>
            <a:endParaRPr lang="en-US"/>
          </a:p>
        </p:txBody>
      </p:sp>
      <p:sp>
        <p:nvSpPr>
          <p:cNvPr id="59542" name="Line 150"/>
          <p:cNvSpPr>
            <a:spLocks noChangeShapeType="1"/>
          </p:cNvSpPr>
          <p:nvPr/>
        </p:nvSpPr>
        <p:spPr bwMode="auto">
          <a:xfrm flipV="1">
            <a:off x="3613150" y="6030913"/>
            <a:ext cx="1588" cy="6826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543" name="Line 151"/>
          <p:cNvSpPr>
            <a:spLocks noChangeShapeType="1"/>
          </p:cNvSpPr>
          <p:nvPr/>
        </p:nvSpPr>
        <p:spPr bwMode="auto">
          <a:xfrm>
            <a:off x="3613150" y="793750"/>
            <a:ext cx="1588" cy="6826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544" name="Rectangle 152"/>
          <p:cNvSpPr>
            <a:spLocks noChangeArrowheads="1"/>
          </p:cNvSpPr>
          <p:nvPr/>
        </p:nvSpPr>
        <p:spPr bwMode="auto">
          <a:xfrm>
            <a:off x="3530600" y="6148388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Helvetica" panose="020B0604020202020204" pitchFamily="34" charset="0"/>
              </a:rPr>
              <a:t>10</a:t>
            </a:r>
            <a:endParaRPr lang="en-US"/>
          </a:p>
        </p:txBody>
      </p:sp>
      <p:sp>
        <p:nvSpPr>
          <p:cNvPr id="59545" name="Line 153"/>
          <p:cNvSpPr>
            <a:spLocks noChangeShapeType="1"/>
          </p:cNvSpPr>
          <p:nvPr/>
        </p:nvSpPr>
        <p:spPr bwMode="auto">
          <a:xfrm flipV="1">
            <a:off x="4773613" y="6030913"/>
            <a:ext cx="1587" cy="6826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546" name="Line 154"/>
          <p:cNvSpPr>
            <a:spLocks noChangeShapeType="1"/>
          </p:cNvSpPr>
          <p:nvPr/>
        </p:nvSpPr>
        <p:spPr bwMode="auto">
          <a:xfrm>
            <a:off x="4773613" y="793750"/>
            <a:ext cx="1587" cy="6826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547" name="Rectangle 155"/>
          <p:cNvSpPr>
            <a:spLocks noChangeArrowheads="1"/>
          </p:cNvSpPr>
          <p:nvPr/>
        </p:nvSpPr>
        <p:spPr bwMode="auto">
          <a:xfrm>
            <a:off x="4691063" y="6148388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Helvetica" panose="020B0604020202020204" pitchFamily="34" charset="0"/>
              </a:rPr>
              <a:t>15</a:t>
            </a:r>
            <a:endParaRPr lang="en-US"/>
          </a:p>
        </p:txBody>
      </p:sp>
      <p:sp>
        <p:nvSpPr>
          <p:cNvPr id="59548" name="Line 156"/>
          <p:cNvSpPr>
            <a:spLocks noChangeShapeType="1"/>
          </p:cNvSpPr>
          <p:nvPr/>
        </p:nvSpPr>
        <p:spPr bwMode="auto">
          <a:xfrm flipV="1">
            <a:off x="5935663" y="6030913"/>
            <a:ext cx="1587" cy="6826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549" name="Line 157"/>
          <p:cNvSpPr>
            <a:spLocks noChangeShapeType="1"/>
          </p:cNvSpPr>
          <p:nvPr/>
        </p:nvSpPr>
        <p:spPr bwMode="auto">
          <a:xfrm>
            <a:off x="5935663" y="793750"/>
            <a:ext cx="1587" cy="6826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550" name="Rectangle 158"/>
          <p:cNvSpPr>
            <a:spLocks noChangeArrowheads="1"/>
          </p:cNvSpPr>
          <p:nvPr/>
        </p:nvSpPr>
        <p:spPr bwMode="auto">
          <a:xfrm>
            <a:off x="5851525" y="6148388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Helvetica" panose="020B0604020202020204" pitchFamily="34" charset="0"/>
              </a:rPr>
              <a:t>20</a:t>
            </a:r>
            <a:endParaRPr lang="en-US"/>
          </a:p>
        </p:txBody>
      </p:sp>
      <p:sp>
        <p:nvSpPr>
          <p:cNvPr id="59551" name="Line 159"/>
          <p:cNvSpPr>
            <a:spLocks noChangeShapeType="1"/>
          </p:cNvSpPr>
          <p:nvPr/>
        </p:nvSpPr>
        <p:spPr bwMode="auto">
          <a:xfrm flipV="1">
            <a:off x="7094538" y="6030913"/>
            <a:ext cx="1587" cy="6826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552" name="Line 160"/>
          <p:cNvSpPr>
            <a:spLocks noChangeShapeType="1"/>
          </p:cNvSpPr>
          <p:nvPr/>
        </p:nvSpPr>
        <p:spPr bwMode="auto">
          <a:xfrm>
            <a:off x="7094538" y="793750"/>
            <a:ext cx="1587" cy="6826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553" name="Rectangle 161"/>
          <p:cNvSpPr>
            <a:spLocks noChangeArrowheads="1"/>
          </p:cNvSpPr>
          <p:nvPr/>
        </p:nvSpPr>
        <p:spPr bwMode="auto">
          <a:xfrm>
            <a:off x="7013575" y="6148388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Helvetica" panose="020B0604020202020204" pitchFamily="34" charset="0"/>
              </a:rPr>
              <a:t>25</a:t>
            </a:r>
            <a:endParaRPr lang="en-US"/>
          </a:p>
        </p:txBody>
      </p:sp>
      <p:sp>
        <p:nvSpPr>
          <p:cNvPr id="59554" name="Line 162"/>
          <p:cNvSpPr>
            <a:spLocks noChangeShapeType="1"/>
          </p:cNvSpPr>
          <p:nvPr/>
        </p:nvSpPr>
        <p:spPr bwMode="auto">
          <a:xfrm flipV="1">
            <a:off x="8256588" y="6030913"/>
            <a:ext cx="1587" cy="6826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555" name="Line 163"/>
          <p:cNvSpPr>
            <a:spLocks noChangeShapeType="1"/>
          </p:cNvSpPr>
          <p:nvPr/>
        </p:nvSpPr>
        <p:spPr bwMode="auto">
          <a:xfrm>
            <a:off x="8256588" y="793750"/>
            <a:ext cx="1587" cy="6826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556" name="Rectangle 164"/>
          <p:cNvSpPr>
            <a:spLocks noChangeArrowheads="1"/>
          </p:cNvSpPr>
          <p:nvPr/>
        </p:nvSpPr>
        <p:spPr bwMode="auto">
          <a:xfrm>
            <a:off x="8174038" y="6148388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Helvetica" panose="020B0604020202020204" pitchFamily="34" charset="0"/>
              </a:rPr>
              <a:t>30</a:t>
            </a:r>
            <a:endParaRPr lang="en-US"/>
          </a:p>
        </p:txBody>
      </p:sp>
      <p:sp>
        <p:nvSpPr>
          <p:cNvPr id="59557" name="Line 165"/>
          <p:cNvSpPr>
            <a:spLocks noChangeShapeType="1"/>
          </p:cNvSpPr>
          <p:nvPr/>
        </p:nvSpPr>
        <p:spPr bwMode="auto">
          <a:xfrm>
            <a:off x="1524000" y="6099175"/>
            <a:ext cx="68263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558" name="Line 166"/>
          <p:cNvSpPr>
            <a:spLocks noChangeShapeType="1"/>
          </p:cNvSpPr>
          <p:nvPr/>
        </p:nvSpPr>
        <p:spPr bwMode="auto">
          <a:xfrm flipH="1">
            <a:off x="8189913" y="6099175"/>
            <a:ext cx="66675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559" name="Rectangle 167"/>
          <p:cNvSpPr>
            <a:spLocks noChangeArrowheads="1"/>
          </p:cNvSpPr>
          <p:nvPr/>
        </p:nvSpPr>
        <p:spPr bwMode="auto">
          <a:xfrm>
            <a:off x="1228725" y="6019800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Helvetica" panose="020B0604020202020204" pitchFamily="34" charset="0"/>
              </a:rPr>
              <a:t>100</a:t>
            </a:r>
            <a:endParaRPr lang="en-US"/>
          </a:p>
        </p:txBody>
      </p:sp>
      <p:sp>
        <p:nvSpPr>
          <p:cNvPr id="59560" name="Line 168"/>
          <p:cNvSpPr>
            <a:spLocks noChangeShapeType="1"/>
          </p:cNvSpPr>
          <p:nvPr/>
        </p:nvSpPr>
        <p:spPr bwMode="auto">
          <a:xfrm>
            <a:off x="1524000" y="5435600"/>
            <a:ext cx="68263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561" name="Line 169"/>
          <p:cNvSpPr>
            <a:spLocks noChangeShapeType="1"/>
          </p:cNvSpPr>
          <p:nvPr/>
        </p:nvSpPr>
        <p:spPr bwMode="auto">
          <a:xfrm flipH="1">
            <a:off x="8189913" y="5435600"/>
            <a:ext cx="66675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562" name="Rectangle 170"/>
          <p:cNvSpPr>
            <a:spLocks noChangeArrowheads="1"/>
          </p:cNvSpPr>
          <p:nvPr/>
        </p:nvSpPr>
        <p:spPr bwMode="auto">
          <a:xfrm>
            <a:off x="1228725" y="5356225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Helvetica" panose="020B0604020202020204" pitchFamily="34" charset="0"/>
              </a:rPr>
              <a:t>150</a:t>
            </a:r>
            <a:endParaRPr lang="en-US"/>
          </a:p>
        </p:txBody>
      </p:sp>
      <p:sp>
        <p:nvSpPr>
          <p:cNvPr id="59563" name="Line 171"/>
          <p:cNvSpPr>
            <a:spLocks noChangeShapeType="1"/>
          </p:cNvSpPr>
          <p:nvPr/>
        </p:nvSpPr>
        <p:spPr bwMode="auto">
          <a:xfrm>
            <a:off x="1524000" y="4772025"/>
            <a:ext cx="68263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564" name="Line 172"/>
          <p:cNvSpPr>
            <a:spLocks noChangeShapeType="1"/>
          </p:cNvSpPr>
          <p:nvPr/>
        </p:nvSpPr>
        <p:spPr bwMode="auto">
          <a:xfrm flipH="1">
            <a:off x="8189913" y="4772025"/>
            <a:ext cx="66675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565" name="Rectangle 173"/>
          <p:cNvSpPr>
            <a:spLocks noChangeArrowheads="1"/>
          </p:cNvSpPr>
          <p:nvPr/>
        </p:nvSpPr>
        <p:spPr bwMode="auto">
          <a:xfrm>
            <a:off x="1228725" y="4692650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Helvetica" panose="020B0604020202020204" pitchFamily="34" charset="0"/>
              </a:rPr>
              <a:t>200</a:t>
            </a:r>
            <a:endParaRPr lang="en-US"/>
          </a:p>
        </p:txBody>
      </p:sp>
      <p:sp>
        <p:nvSpPr>
          <p:cNvPr id="59566" name="Line 174"/>
          <p:cNvSpPr>
            <a:spLocks noChangeShapeType="1"/>
          </p:cNvSpPr>
          <p:nvPr/>
        </p:nvSpPr>
        <p:spPr bwMode="auto">
          <a:xfrm>
            <a:off x="1524000" y="4108450"/>
            <a:ext cx="68263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567" name="Line 175"/>
          <p:cNvSpPr>
            <a:spLocks noChangeShapeType="1"/>
          </p:cNvSpPr>
          <p:nvPr/>
        </p:nvSpPr>
        <p:spPr bwMode="auto">
          <a:xfrm flipH="1">
            <a:off x="8189913" y="4108450"/>
            <a:ext cx="66675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568" name="Rectangle 176"/>
          <p:cNvSpPr>
            <a:spLocks noChangeArrowheads="1"/>
          </p:cNvSpPr>
          <p:nvPr/>
        </p:nvSpPr>
        <p:spPr bwMode="auto">
          <a:xfrm>
            <a:off x="1228725" y="4029075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Helvetica" panose="020B0604020202020204" pitchFamily="34" charset="0"/>
              </a:rPr>
              <a:t>250</a:t>
            </a:r>
            <a:endParaRPr lang="en-US"/>
          </a:p>
        </p:txBody>
      </p:sp>
      <p:sp>
        <p:nvSpPr>
          <p:cNvPr id="59569" name="Line 177"/>
          <p:cNvSpPr>
            <a:spLocks noChangeShapeType="1"/>
          </p:cNvSpPr>
          <p:nvPr/>
        </p:nvSpPr>
        <p:spPr bwMode="auto">
          <a:xfrm>
            <a:off x="1524000" y="3448050"/>
            <a:ext cx="68263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570" name="Line 178"/>
          <p:cNvSpPr>
            <a:spLocks noChangeShapeType="1"/>
          </p:cNvSpPr>
          <p:nvPr/>
        </p:nvSpPr>
        <p:spPr bwMode="auto">
          <a:xfrm flipH="1">
            <a:off x="8189913" y="3448050"/>
            <a:ext cx="66675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571" name="Rectangle 179"/>
          <p:cNvSpPr>
            <a:spLocks noChangeArrowheads="1"/>
          </p:cNvSpPr>
          <p:nvPr/>
        </p:nvSpPr>
        <p:spPr bwMode="auto">
          <a:xfrm>
            <a:off x="1228725" y="3368675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Helvetica" panose="020B0604020202020204" pitchFamily="34" charset="0"/>
              </a:rPr>
              <a:t>300</a:t>
            </a:r>
            <a:endParaRPr lang="en-US"/>
          </a:p>
        </p:txBody>
      </p:sp>
      <p:sp>
        <p:nvSpPr>
          <p:cNvPr id="59572" name="Line 180"/>
          <p:cNvSpPr>
            <a:spLocks noChangeShapeType="1"/>
          </p:cNvSpPr>
          <p:nvPr/>
        </p:nvSpPr>
        <p:spPr bwMode="auto">
          <a:xfrm>
            <a:off x="1524000" y="2782888"/>
            <a:ext cx="68263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573" name="Line 181"/>
          <p:cNvSpPr>
            <a:spLocks noChangeShapeType="1"/>
          </p:cNvSpPr>
          <p:nvPr/>
        </p:nvSpPr>
        <p:spPr bwMode="auto">
          <a:xfrm flipH="1">
            <a:off x="8189913" y="2782888"/>
            <a:ext cx="66675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574" name="Rectangle 182"/>
          <p:cNvSpPr>
            <a:spLocks noChangeArrowheads="1"/>
          </p:cNvSpPr>
          <p:nvPr/>
        </p:nvSpPr>
        <p:spPr bwMode="auto">
          <a:xfrm>
            <a:off x="1228725" y="2703513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Helvetica" panose="020B0604020202020204" pitchFamily="34" charset="0"/>
              </a:rPr>
              <a:t>350</a:t>
            </a:r>
            <a:endParaRPr lang="en-US"/>
          </a:p>
        </p:txBody>
      </p:sp>
      <p:sp>
        <p:nvSpPr>
          <p:cNvPr id="59575" name="Line 183"/>
          <p:cNvSpPr>
            <a:spLocks noChangeShapeType="1"/>
          </p:cNvSpPr>
          <p:nvPr/>
        </p:nvSpPr>
        <p:spPr bwMode="auto">
          <a:xfrm>
            <a:off x="1524000" y="2120900"/>
            <a:ext cx="68263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576" name="Line 184"/>
          <p:cNvSpPr>
            <a:spLocks noChangeShapeType="1"/>
          </p:cNvSpPr>
          <p:nvPr/>
        </p:nvSpPr>
        <p:spPr bwMode="auto">
          <a:xfrm flipH="1">
            <a:off x="8189913" y="2120900"/>
            <a:ext cx="66675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577" name="Rectangle 185"/>
          <p:cNvSpPr>
            <a:spLocks noChangeArrowheads="1"/>
          </p:cNvSpPr>
          <p:nvPr/>
        </p:nvSpPr>
        <p:spPr bwMode="auto">
          <a:xfrm>
            <a:off x="1228725" y="2041525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Helvetica" panose="020B0604020202020204" pitchFamily="34" charset="0"/>
              </a:rPr>
              <a:t>400</a:t>
            </a:r>
            <a:endParaRPr lang="en-US"/>
          </a:p>
        </p:txBody>
      </p:sp>
      <p:sp>
        <p:nvSpPr>
          <p:cNvPr id="59578" name="Line 186"/>
          <p:cNvSpPr>
            <a:spLocks noChangeShapeType="1"/>
          </p:cNvSpPr>
          <p:nvPr/>
        </p:nvSpPr>
        <p:spPr bwMode="auto">
          <a:xfrm>
            <a:off x="1524000" y="1457325"/>
            <a:ext cx="68263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579" name="Line 187"/>
          <p:cNvSpPr>
            <a:spLocks noChangeShapeType="1"/>
          </p:cNvSpPr>
          <p:nvPr/>
        </p:nvSpPr>
        <p:spPr bwMode="auto">
          <a:xfrm flipH="1">
            <a:off x="8189913" y="1457325"/>
            <a:ext cx="66675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580" name="Rectangle 188"/>
          <p:cNvSpPr>
            <a:spLocks noChangeArrowheads="1"/>
          </p:cNvSpPr>
          <p:nvPr/>
        </p:nvSpPr>
        <p:spPr bwMode="auto">
          <a:xfrm>
            <a:off x="1228725" y="1376363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Helvetica" panose="020B0604020202020204" pitchFamily="34" charset="0"/>
              </a:rPr>
              <a:t>450</a:t>
            </a:r>
            <a:endParaRPr lang="en-US"/>
          </a:p>
        </p:txBody>
      </p:sp>
      <p:sp>
        <p:nvSpPr>
          <p:cNvPr id="59581" name="Line 189"/>
          <p:cNvSpPr>
            <a:spLocks noChangeShapeType="1"/>
          </p:cNvSpPr>
          <p:nvPr/>
        </p:nvSpPr>
        <p:spPr bwMode="auto">
          <a:xfrm>
            <a:off x="1524000" y="793750"/>
            <a:ext cx="68263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582" name="Line 190"/>
          <p:cNvSpPr>
            <a:spLocks noChangeShapeType="1"/>
          </p:cNvSpPr>
          <p:nvPr/>
        </p:nvSpPr>
        <p:spPr bwMode="auto">
          <a:xfrm flipH="1">
            <a:off x="8189913" y="793750"/>
            <a:ext cx="66675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583" name="Rectangle 191"/>
          <p:cNvSpPr>
            <a:spLocks noChangeArrowheads="1"/>
          </p:cNvSpPr>
          <p:nvPr/>
        </p:nvSpPr>
        <p:spPr bwMode="auto">
          <a:xfrm>
            <a:off x="1228725" y="714375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Helvetica" panose="020B0604020202020204" pitchFamily="34" charset="0"/>
              </a:rPr>
              <a:t>500</a:t>
            </a:r>
            <a:endParaRPr lang="en-US"/>
          </a:p>
        </p:txBody>
      </p:sp>
      <p:sp>
        <p:nvSpPr>
          <p:cNvPr id="59584" name="Line 192"/>
          <p:cNvSpPr>
            <a:spLocks noChangeShapeType="1"/>
          </p:cNvSpPr>
          <p:nvPr/>
        </p:nvSpPr>
        <p:spPr bwMode="auto">
          <a:xfrm>
            <a:off x="1524000" y="6099175"/>
            <a:ext cx="6732588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585" name="Line 193"/>
          <p:cNvSpPr>
            <a:spLocks noChangeShapeType="1"/>
          </p:cNvSpPr>
          <p:nvPr/>
        </p:nvSpPr>
        <p:spPr bwMode="auto">
          <a:xfrm>
            <a:off x="1524000" y="793750"/>
            <a:ext cx="6732588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586" name="Line 194"/>
          <p:cNvSpPr>
            <a:spLocks noChangeShapeType="1"/>
          </p:cNvSpPr>
          <p:nvPr/>
        </p:nvSpPr>
        <p:spPr bwMode="auto">
          <a:xfrm flipV="1">
            <a:off x="1524000" y="793750"/>
            <a:ext cx="1588" cy="530542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587" name="Line 195"/>
          <p:cNvSpPr>
            <a:spLocks noChangeShapeType="1"/>
          </p:cNvSpPr>
          <p:nvPr/>
        </p:nvSpPr>
        <p:spPr bwMode="auto">
          <a:xfrm flipV="1">
            <a:off x="8256588" y="793750"/>
            <a:ext cx="1587" cy="530542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588" name="Freeform 196"/>
          <p:cNvSpPr>
            <a:spLocks/>
          </p:cNvSpPr>
          <p:nvPr/>
        </p:nvSpPr>
        <p:spPr bwMode="auto">
          <a:xfrm>
            <a:off x="1524000" y="1789113"/>
            <a:ext cx="6732588" cy="2492375"/>
          </a:xfrm>
          <a:custGeom>
            <a:avLst/>
            <a:gdLst>
              <a:gd name="T0" fmla="*/ 0 w 8481"/>
              <a:gd name="T1" fmla="*/ 3140 h 3140"/>
              <a:gd name="T2" fmla="*/ 292 w 8481"/>
              <a:gd name="T3" fmla="*/ 2822 h 3140"/>
              <a:gd name="T4" fmla="*/ 584 w 8481"/>
              <a:gd name="T5" fmla="*/ 2438 h 3140"/>
              <a:gd name="T6" fmla="*/ 877 w 8481"/>
              <a:gd name="T7" fmla="*/ 2539 h 3140"/>
              <a:gd name="T8" fmla="*/ 1169 w 8481"/>
              <a:gd name="T9" fmla="*/ 2156 h 3140"/>
              <a:gd name="T10" fmla="*/ 1463 w 8481"/>
              <a:gd name="T11" fmla="*/ 2189 h 3140"/>
              <a:gd name="T12" fmla="*/ 1755 w 8481"/>
              <a:gd name="T13" fmla="*/ 1973 h 3140"/>
              <a:gd name="T14" fmla="*/ 2048 w 8481"/>
              <a:gd name="T15" fmla="*/ 1820 h 3140"/>
              <a:gd name="T16" fmla="*/ 2339 w 8481"/>
              <a:gd name="T17" fmla="*/ 1721 h 3140"/>
              <a:gd name="T18" fmla="*/ 2631 w 8481"/>
              <a:gd name="T19" fmla="*/ 1922 h 3140"/>
              <a:gd name="T20" fmla="*/ 4094 w 8481"/>
              <a:gd name="T21" fmla="*/ 1169 h 3140"/>
              <a:gd name="T22" fmla="*/ 5557 w 8481"/>
              <a:gd name="T23" fmla="*/ 934 h 3140"/>
              <a:gd name="T24" fmla="*/ 8481 w 8481"/>
              <a:gd name="T25" fmla="*/ 0 h 3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81" h="3140">
                <a:moveTo>
                  <a:pt x="0" y="3140"/>
                </a:moveTo>
                <a:lnTo>
                  <a:pt x="292" y="2822"/>
                </a:lnTo>
                <a:lnTo>
                  <a:pt x="584" y="2438"/>
                </a:lnTo>
                <a:lnTo>
                  <a:pt x="877" y="2539"/>
                </a:lnTo>
                <a:lnTo>
                  <a:pt x="1169" y="2156"/>
                </a:lnTo>
                <a:lnTo>
                  <a:pt x="1463" y="2189"/>
                </a:lnTo>
                <a:lnTo>
                  <a:pt x="1755" y="1973"/>
                </a:lnTo>
                <a:lnTo>
                  <a:pt x="2048" y="1820"/>
                </a:lnTo>
                <a:lnTo>
                  <a:pt x="2339" y="1721"/>
                </a:lnTo>
                <a:lnTo>
                  <a:pt x="2631" y="1922"/>
                </a:lnTo>
                <a:lnTo>
                  <a:pt x="4094" y="1169"/>
                </a:lnTo>
                <a:lnTo>
                  <a:pt x="5557" y="934"/>
                </a:lnTo>
                <a:lnTo>
                  <a:pt x="8481" y="0"/>
                </a:lnTo>
              </a:path>
            </a:pathLst>
          </a:custGeom>
          <a:noFill/>
          <a:ln w="15875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589" name="Freeform 197"/>
          <p:cNvSpPr>
            <a:spLocks/>
          </p:cNvSpPr>
          <p:nvPr/>
        </p:nvSpPr>
        <p:spPr bwMode="auto">
          <a:xfrm>
            <a:off x="1525588" y="4281488"/>
            <a:ext cx="44450" cy="46037"/>
          </a:xfrm>
          <a:custGeom>
            <a:avLst/>
            <a:gdLst>
              <a:gd name="T0" fmla="*/ 57 w 57"/>
              <a:gd name="T1" fmla="*/ 0 h 57"/>
              <a:gd name="T2" fmla="*/ 49 w 57"/>
              <a:gd name="T3" fmla="*/ 29 h 57"/>
              <a:gd name="T4" fmla="*/ 28 w 57"/>
              <a:gd name="T5" fmla="*/ 49 h 57"/>
              <a:gd name="T6" fmla="*/ 0 w 57"/>
              <a:gd name="T7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" h="57">
                <a:moveTo>
                  <a:pt x="57" y="0"/>
                </a:moveTo>
                <a:lnTo>
                  <a:pt x="49" y="29"/>
                </a:lnTo>
                <a:lnTo>
                  <a:pt x="28" y="49"/>
                </a:lnTo>
                <a:lnTo>
                  <a:pt x="0" y="57"/>
                </a:lnTo>
              </a:path>
            </a:pathLst>
          </a:custGeom>
          <a:noFill/>
          <a:ln w="15875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590" name="Freeform 198"/>
          <p:cNvSpPr>
            <a:spLocks/>
          </p:cNvSpPr>
          <p:nvPr/>
        </p:nvSpPr>
        <p:spPr bwMode="auto">
          <a:xfrm>
            <a:off x="1481138" y="4281488"/>
            <a:ext cx="44450" cy="46037"/>
          </a:xfrm>
          <a:custGeom>
            <a:avLst/>
            <a:gdLst>
              <a:gd name="T0" fmla="*/ 56 w 56"/>
              <a:gd name="T1" fmla="*/ 57 h 57"/>
              <a:gd name="T2" fmla="*/ 27 w 56"/>
              <a:gd name="T3" fmla="*/ 49 h 57"/>
              <a:gd name="T4" fmla="*/ 7 w 56"/>
              <a:gd name="T5" fmla="*/ 29 h 57"/>
              <a:gd name="T6" fmla="*/ 0 w 56"/>
              <a:gd name="T7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" h="57">
                <a:moveTo>
                  <a:pt x="56" y="57"/>
                </a:moveTo>
                <a:lnTo>
                  <a:pt x="27" y="49"/>
                </a:lnTo>
                <a:lnTo>
                  <a:pt x="7" y="29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591" name="Freeform 199"/>
          <p:cNvSpPr>
            <a:spLocks/>
          </p:cNvSpPr>
          <p:nvPr/>
        </p:nvSpPr>
        <p:spPr bwMode="auto">
          <a:xfrm>
            <a:off x="1481138" y="4235450"/>
            <a:ext cx="44450" cy="46038"/>
          </a:xfrm>
          <a:custGeom>
            <a:avLst/>
            <a:gdLst>
              <a:gd name="T0" fmla="*/ 0 w 56"/>
              <a:gd name="T1" fmla="*/ 57 h 57"/>
              <a:gd name="T2" fmla="*/ 7 w 56"/>
              <a:gd name="T3" fmla="*/ 29 h 57"/>
              <a:gd name="T4" fmla="*/ 27 w 56"/>
              <a:gd name="T5" fmla="*/ 8 h 57"/>
              <a:gd name="T6" fmla="*/ 56 w 56"/>
              <a:gd name="T7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" h="57">
                <a:moveTo>
                  <a:pt x="0" y="57"/>
                </a:moveTo>
                <a:lnTo>
                  <a:pt x="7" y="29"/>
                </a:lnTo>
                <a:lnTo>
                  <a:pt x="27" y="8"/>
                </a:lnTo>
                <a:lnTo>
                  <a:pt x="56" y="0"/>
                </a:lnTo>
              </a:path>
            </a:pathLst>
          </a:custGeom>
          <a:noFill/>
          <a:ln w="15875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592" name="Freeform 200"/>
          <p:cNvSpPr>
            <a:spLocks/>
          </p:cNvSpPr>
          <p:nvPr/>
        </p:nvSpPr>
        <p:spPr bwMode="auto">
          <a:xfrm>
            <a:off x="1525588" y="4235450"/>
            <a:ext cx="44450" cy="46038"/>
          </a:xfrm>
          <a:custGeom>
            <a:avLst/>
            <a:gdLst>
              <a:gd name="T0" fmla="*/ 0 w 57"/>
              <a:gd name="T1" fmla="*/ 0 h 57"/>
              <a:gd name="T2" fmla="*/ 28 w 57"/>
              <a:gd name="T3" fmla="*/ 8 h 57"/>
              <a:gd name="T4" fmla="*/ 49 w 57"/>
              <a:gd name="T5" fmla="*/ 29 h 57"/>
              <a:gd name="T6" fmla="*/ 57 w 57"/>
              <a:gd name="T7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" h="57">
                <a:moveTo>
                  <a:pt x="0" y="0"/>
                </a:moveTo>
                <a:lnTo>
                  <a:pt x="28" y="8"/>
                </a:lnTo>
                <a:lnTo>
                  <a:pt x="49" y="29"/>
                </a:lnTo>
                <a:lnTo>
                  <a:pt x="57" y="57"/>
                </a:lnTo>
              </a:path>
            </a:pathLst>
          </a:custGeom>
          <a:noFill/>
          <a:ln w="15875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593" name="Freeform 201"/>
          <p:cNvSpPr>
            <a:spLocks/>
          </p:cNvSpPr>
          <p:nvPr/>
        </p:nvSpPr>
        <p:spPr bwMode="auto">
          <a:xfrm>
            <a:off x="1757363" y="4029075"/>
            <a:ext cx="44450" cy="44450"/>
          </a:xfrm>
          <a:custGeom>
            <a:avLst/>
            <a:gdLst>
              <a:gd name="T0" fmla="*/ 56 w 56"/>
              <a:gd name="T1" fmla="*/ 0 h 57"/>
              <a:gd name="T2" fmla="*/ 49 w 56"/>
              <a:gd name="T3" fmla="*/ 29 h 57"/>
              <a:gd name="T4" fmla="*/ 29 w 56"/>
              <a:gd name="T5" fmla="*/ 49 h 57"/>
              <a:gd name="T6" fmla="*/ 0 w 56"/>
              <a:gd name="T7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" h="57">
                <a:moveTo>
                  <a:pt x="56" y="0"/>
                </a:moveTo>
                <a:lnTo>
                  <a:pt x="49" y="29"/>
                </a:lnTo>
                <a:lnTo>
                  <a:pt x="29" y="49"/>
                </a:lnTo>
                <a:lnTo>
                  <a:pt x="0" y="57"/>
                </a:lnTo>
              </a:path>
            </a:pathLst>
          </a:custGeom>
          <a:noFill/>
          <a:ln w="15875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594" name="Freeform 202"/>
          <p:cNvSpPr>
            <a:spLocks/>
          </p:cNvSpPr>
          <p:nvPr/>
        </p:nvSpPr>
        <p:spPr bwMode="auto">
          <a:xfrm>
            <a:off x="1711325" y="4029075"/>
            <a:ext cx="46038" cy="44450"/>
          </a:xfrm>
          <a:custGeom>
            <a:avLst/>
            <a:gdLst>
              <a:gd name="T0" fmla="*/ 57 w 57"/>
              <a:gd name="T1" fmla="*/ 57 h 57"/>
              <a:gd name="T2" fmla="*/ 27 w 57"/>
              <a:gd name="T3" fmla="*/ 49 h 57"/>
              <a:gd name="T4" fmla="*/ 7 w 57"/>
              <a:gd name="T5" fmla="*/ 29 h 57"/>
              <a:gd name="T6" fmla="*/ 0 w 57"/>
              <a:gd name="T7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" h="57">
                <a:moveTo>
                  <a:pt x="57" y="57"/>
                </a:moveTo>
                <a:lnTo>
                  <a:pt x="27" y="49"/>
                </a:lnTo>
                <a:lnTo>
                  <a:pt x="7" y="29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595" name="Freeform 203"/>
          <p:cNvSpPr>
            <a:spLocks/>
          </p:cNvSpPr>
          <p:nvPr/>
        </p:nvSpPr>
        <p:spPr bwMode="auto">
          <a:xfrm>
            <a:off x="1711325" y="3983038"/>
            <a:ext cx="46038" cy="46037"/>
          </a:xfrm>
          <a:custGeom>
            <a:avLst/>
            <a:gdLst>
              <a:gd name="T0" fmla="*/ 0 w 57"/>
              <a:gd name="T1" fmla="*/ 57 h 57"/>
              <a:gd name="T2" fmla="*/ 7 w 57"/>
              <a:gd name="T3" fmla="*/ 29 h 57"/>
              <a:gd name="T4" fmla="*/ 27 w 57"/>
              <a:gd name="T5" fmla="*/ 9 h 57"/>
              <a:gd name="T6" fmla="*/ 57 w 57"/>
              <a:gd name="T7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" h="57">
                <a:moveTo>
                  <a:pt x="0" y="57"/>
                </a:moveTo>
                <a:lnTo>
                  <a:pt x="7" y="29"/>
                </a:lnTo>
                <a:lnTo>
                  <a:pt x="27" y="9"/>
                </a:lnTo>
                <a:lnTo>
                  <a:pt x="57" y="0"/>
                </a:lnTo>
              </a:path>
            </a:pathLst>
          </a:custGeom>
          <a:noFill/>
          <a:ln w="15875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596" name="Freeform 204"/>
          <p:cNvSpPr>
            <a:spLocks/>
          </p:cNvSpPr>
          <p:nvPr/>
        </p:nvSpPr>
        <p:spPr bwMode="auto">
          <a:xfrm>
            <a:off x="1757363" y="3983038"/>
            <a:ext cx="44450" cy="46037"/>
          </a:xfrm>
          <a:custGeom>
            <a:avLst/>
            <a:gdLst>
              <a:gd name="T0" fmla="*/ 0 w 56"/>
              <a:gd name="T1" fmla="*/ 0 h 57"/>
              <a:gd name="T2" fmla="*/ 29 w 56"/>
              <a:gd name="T3" fmla="*/ 9 h 57"/>
              <a:gd name="T4" fmla="*/ 49 w 56"/>
              <a:gd name="T5" fmla="*/ 29 h 57"/>
              <a:gd name="T6" fmla="*/ 56 w 56"/>
              <a:gd name="T7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" h="57">
                <a:moveTo>
                  <a:pt x="0" y="0"/>
                </a:moveTo>
                <a:lnTo>
                  <a:pt x="29" y="9"/>
                </a:lnTo>
                <a:lnTo>
                  <a:pt x="49" y="29"/>
                </a:lnTo>
                <a:lnTo>
                  <a:pt x="56" y="57"/>
                </a:lnTo>
              </a:path>
            </a:pathLst>
          </a:custGeom>
          <a:noFill/>
          <a:ln w="15875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597" name="Freeform 205"/>
          <p:cNvSpPr>
            <a:spLocks/>
          </p:cNvSpPr>
          <p:nvPr/>
        </p:nvSpPr>
        <p:spPr bwMode="auto">
          <a:xfrm>
            <a:off x="1989138" y="3724275"/>
            <a:ext cx="44450" cy="46038"/>
          </a:xfrm>
          <a:custGeom>
            <a:avLst/>
            <a:gdLst>
              <a:gd name="T0" fmla="*/ 57 w 57"/>
              <a:gd name="T1" fmla="*/ 0 h 57"/>
              <a:gd name="T2" fmla="*/ 49 w 57"/>
              <a:gd name="T3" fmla="*/ 28 h 57"/>
              <a:gd name="T4" fmla="*/ 29 w 57"/>
              <a:gd name="T5" fmla="*/ 49 h 57"/>
              <a:gd name="T6" fmla="*/ 0 w 57"/>
              <a:gd name="T7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" h="57">
                <a:moveTo>
                  <a:pt x="57" y="0"/>
                </a:moveTo>
                <a:lnTo>
                  <a:pt x="49" y="28"/>
                </a:lnTo>
                <a:lnTo>
                  <a:pt x="29" y="49"/>
                </a:lnTo>
                <a:lnTo>
                  <a:pt x="0" y="57"/>
                </a:lnTo>
              </a:path>
            </a:pathLst>
          </a:custGeom>
          <a:noFill/>
          <a:ln w="15875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598" name="Freeform 206"/>
          <p:cNvSpPr>
            <a:spLocks/>
          </p:cNvSpPr>
          <p:nvPr/>
        </p:nvSpPr>
        <p:spPr bwMode="auto">
          <a:xfrm>
            <a:off x="1943100" y="3724275"/>
            <a:ext cx="46038" cy="46038"/>
          </a:xfrm>
          <a:custGeom>
            <a:avLst/>
            <a:gdLst>
              <a:gd name="T0" fmla="*/ 57 w 57"/>
              <a:gd name="T1" fmla="*/ 57 h 57"/>
              <a:gd name="T2" fmla="*/ 29 w 57"/>
              <a:gd name="T3" fmla="*/ 49 h 57"/>
              <a:gd name="T4" fmla="*/ 8 w 57"/>
              <a:gd name="T5" fmla="*/ 28 h 57"/>
              <a:gd name="T6" fmla="*/ 0 w 57"/>
              <a:gd name="T7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" h="57">
                <a:moveTo>
                  <a:pt x="57" y="57"/>
                </a:moveTo>
                <a:lnTo>
                  <a:pt x="29" y="49"/>
                </a:lnTo>
                <a:lnTo>
                  <a:pt x="8" y="28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599" name="Freeform 207"/>
          <p:cNvSpPr>
            <a:spLocks/>
          </p:cNvSpPr>
          <p:nvPr/>
        </p:nvSpPr>
        <p:spPr bwMode="auto">
          <a:xfrm>
            <a:off x="1943100" y="3679825"/>
            <a:ext cx="46038" cy="44450"/>
          </a:xfrm>
          <a:custGeom>
            <a:avLst/>
            <a:gdLst>
              <a:gd name="T0" fmla="*/ 0 w 57"/>
              <a:gd name="T1" fmla="*/ 57 h 57"/>
              <a:gd name="T2" fmla="*/ 8 w 57"/>
              <a:gd name="T3" fmla="*/ 28 h 57"/>
              <a:gd name="T4" fmla="*/ 29 w 57"/>
              <a:gd name="T5" fmla="*/ 7 h 57"/>
              <a:gd name="T6" fmla="*/ 57 w 57"/>
              <a:gd name="T7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" h="57">
                <a:moveTo>
                  <a:pt x="0" y="57"/>
                </a:moveTo>
                <a:lnTo>
                  <a:pt x="8" y="28"/>
                </a:lnTo>
                <a:lnTo>
                  <a:pt x="29" y="7"/>
                </a:lnTo>
                <a:lnTo>
                  <a:pt x="57" y="0"/>
                </a:lnTo>
              </a:path>
            </a:pathLst>
          </a:custGeom>
          <a:noFill/>
          <a:ln w="15875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600" name="Freeform 208"/>
          <p:cNvSpPr>
            <a:spLocks/>
          </p:cNvSpPr>
          <p:nvPr/>
        </p:nvSpPr>
        <p:spPr bwMode="auto">
          <a:xfrm>
            <a:off x="1989138" y="3679825"/>
            <a:ext cx="44450" cy="44450"/>
          </a:xfrm>
          <a:custGeom>
            <a:avLst/>
            <a:gdLst>
              <a:gd name="T0" fmla="*/ 0 w 57"/>
              <a:gd name="T1" fmla="*/ 0 h 57"/>
              <a:gd name="T2" fmla="*/ 29 w 57"/>
              <a:gd name="T3" fmla="*/ 7 h 57"/>
              <a:gd name="T4" fmla="*/ 49 w 57"/>
              <a:gd name="T5" fmla="*/ 28 h 57"/>
              <a:gd name="T6" fmla="*/ 57 w 57"/>
              <a:gd name="T7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" h="57">
                <a:moveTo>
                  <a:pt x="0" y="0"/>
                </a:moveTo>
                <a:lnTo>
                  <a:pt x="29" y="7"/>
                </a:lnTo>
                <a:lnTo>
                  <a:pt x="49" y="28"/>
                </a:lnTo>
                <a:lnTo>
                  <a:pt x="57" y="57"/>
                </a:lnTo>
              </a:path>
            </a:pathLst>
          </a:custGeom>
          <a:noFill/>
          <a:ln w="15875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601" name="Freeform 209"/>
          <p:cNvSpPr>
            <a:spLocks/>
          </p:cNvSpPr>
          <p:nvPr/>
        </p:nvSpPr>
        <p:spPr bwMode="auto">
          <a:xfrm>
            <a:off x="2219325" y="3803650"/>
            <a:ext cx="46038" cy="46038"/>
          </a:xfrm>
          <a:custGeom>
            <a:avLst/>
            <a:gdLst>
              <a:gd name="T0" fmla="*/ 57 w 57"/>
              <a:gd name="T1" fmla="*/ 0 h 58"/>
              <a:gd name="T2" fmla="*/ 49 w 57"/>
              <a:gd name="T3" fmla="*/ 30 h 58"/>
              <a:gd name="T4" fmla="*/ 28 w 57"/>
              <a:gd name="T5" fmla="*/ 50 h 58"/>
              <a:gd name="T6" fmla="*/ 0 w 57"/>
              <a:gd name="T7" fmla="*/ 5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" h="58">
                <a:moveTo>
                  <a:pt x="57" y="0"/>
                </a:moveTo>
                <a:lnTo>
                  <a:pt x="49" y="30"/>
                </a:lnTo>
                <a:lnTo>
                  <a:pt x="28" y="50"/>
                </a:lnTo>
                <a:lnTo>
                  <a:pt x="0" y="58"/>
                </a:lnTo>
              </a:path>
            </a:pathLst>
          </a:custGeom>
          <a:noFill/>
          <a:ln w="15875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602" name="Freeform 210"/>
          <p:cNvSpPr>
            <a:spLocks/>
          </p:cNvSpPr>
          <p:nvPr/>
        </p:nvSpPr>
        <p:spPr bwMode="auto">
          <a:xfrm>
            <a:off x="2174875" y="3803650"/>
            <a:ext cx="44450" cy="46038"/>
          </a:xfrm>
          <a:custGeom>
            <a:avLst/>
            <a:gdLst>
              <a:gd name="T0" fmla="*/ 57 w 57"/>
              <a:gd name="T1" fmla="*/ 58 h 58"/>
              <a:gd name="T2" fmla="*/ 28 w 57"/>
              <a:gd name="T3" fmla="*/ 50 h 58"/>
              <a:gd name="T4" fmla="*/ 7 w 57"/>
              <a:gd name="T5" fmla="*/ 30 h 58"/>
              <a:gd name="T6" fmla="*/ 0 w 57"/>
              <a:gd name="T7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" h="58">
                <a:moveTo>
                  <a:pt x="57" y="58"/>
                </a:moveTo>
                <a:lnTo>
                  <a:pt x="28" y="50"/>
                </a:lnTo>
                <a:lnTo>
                  <a:pt x="7" y="3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603" name="Freeform 211"/>
          <p:cNvSpPr>
            <a:spLocks/>
          </p:cNvSpPr>
          <p:nvPr/>
        </p:nvSpPr>
        <p:spPr bwMode="auto">
          <a:xfrm>
            <a:off x="2174875" y="3759200"/>
            <a:ext cx="44450" cy="44450"/>
          </a:xfrm>
          <a:custGeom>
            <a:avLst/>
            <a:gdLst>
              <a:gd name="T0" fmla="*/ 0 w 57"/>
              <a:gd name="T1" fmla="*/ 56 h 56"/>
              <a:gd name="T2" fmla="*/ 7 w 57"/>
              <a:gd name="T3" fmla="*/ 28 h 56"/>
              <a:gd name="T4" fmla="*/ 28 w 57"/>
              <a:gd name="T5" fmla="*/ 8 h 56"/>
              <a:gd name="T6" fmla="*/ 57 w 57"/>
              <a:gd name="T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" h="56">
                <a:moveTo>
                  <a:pt x="0" y="56"/>
                </a:moveTo>
                <a:lnTo>
                  <a:pt x="7" y="28"/>
                </a:lnTo>
                <a:lnTo>
                  <a:pt x="28" y="8"/>
                </a:lnTo>
                <a:lnTo>
                  <a:pt x="57" y="0"/>
                </a:lnTo>
              </a:path>
            </a:pathLst>
          </a:custGeom>
          <a:noFill/>
          <a:ln w="15875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604" name="Freeform 212"/>
          <p:cNvSpPr>
            <a:spLocks/>
          </p:cNvSpPr>
          <p:nvPr/>
        </p:nvSpPr>
        <p:spPr bwMode="auto">
          <a:xfrm>
            <a:off x="2219325" y="3759200"/>
            <a:ext cx="46038" cy="44450"/>
          </a:xfrm>
          <a:custGeom>
            <a:avLst/>
            <a:gdLst>
              <a:gd name="T0" fmla="*/ 0 w 57"/>
              <a:gd name="T1" fmla="*/ 0 h 56"/>
              <a:gd name="T2" fmla="*/ 28 w 57"/>
              <a:gd name="T3" fmla="*/ 8 h 56"/>
              <a:gd name="T4" fmla="*/ 49 w 57"/>
              <a:gd name="T5" fmla="*/ 28 h 56"/>
              <a:gd name="T6" fmla="*/ 57 w 57"/>
              <a:gd name="T7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" h="56">
                <a:moveTo>
                  <a:pt x="0" y="0"/>
                </a:moveTo>
                <a:lnTo>
                  <a:pt x="28" y="8"/>
                </a:lnTo>
                <a:lnTo>
                  <a:pt x="49" y="28"/>
                </a:lnTo>
                <a:lnTo>
                  <a:pt x="57" y="56"/>
                </a:lnTo>
              </a:path>
            </a:pathLst>
          </a:custGeom>
          <a:noFill/>
          <a:ln w="15875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605" name="Freeform 213"/>
          <p:cNvSpPr>
            <a:spLocks/>
          </p:cNvSpPr>
          <p:nvPr/>
        </p:nvSpPr>
        <p:spPr bwMode="auto">
          <a:xfrm>
            <a:off x="2454275" y="3502025"/>
            <a:ext cx="46038" cy="44450"/>
          </a:xfrm>
          <a:custGeom>
            <a:avLst/>
            <a:gdLst>
              <a:gd name="T0" fmla="*/ 58 w 58"/>
              <a:gd name="T1" fmla="*/ 0 h 57"/>
              <a:gd name="T2" fmla="*/ 50 w 58"/>
              <a:gd name="T3" fmla="*/ 29 h 57"/>
              <a:gd name="T4" fmla="*/ 29 w 58"/>
              <a:gd name="T5" fmla="*/ 50 h 57"/>
              <a:gd name="T6" fmla="*/ 0 w 58"/>
              <a:gd name="T7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8" h="57">
                <a:moveTo>
                  <a:pt x="58" y="0"/>
                </a:moveTo>
                <a:lnTo>
                  <a:pt x="50" y="29"/>
                </a:lnTo>
                <a:lnTo>
                  <a:pt x="29" y="50"/>
                </a:lnTo>
                <a:lnTo>
                  <a:pt x="0" y="57"/>
                </a:lnTo>
              </a:path>
            </a:pathLst>
          </a:custGeom>
          <a:noFill/>
          <a:ln w="15875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606" name="Freeform 214"/>
          <p:cNvSpPr>
            <a:spLocks/>
          </p:cNvSpPr>
          <p:nvPr/>
        </p:nvSpPr>
        <p:spPr bwMode="auto">
          <a:xfrm>
            <a:off x="2409825" y="3502025"/>
            <a:ext cx="44450" cy="44450"/>
          </a:xfrm>
          <a:custGeom>
            <a:avLst/>
            <a:gdLst>
              <a:gd name="T0" fmla="*/ 56 w 56"/>
              <a:gd name="T1" fmla="*/ 57 h 57"/>
              <a:gd name="T2" fmla="*/ 28 w 56"/>
              <a:gd name="T3" fmla="*/ 50 h 57"/>
              <a:gd name="T4" fmla="*/ 8 w 56"/>
              <a:gd name="T5" fmla="*/ 29 h 57"/>
              <a:gd name="T6" fmla="*/ 0 w 56"/>
              <a:gd name="T7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" h="57">
                <a:moveTo>
                  <a:pt x="56" y="57"/>
                </a:moveTo>
                <a:lnTo>
                  <a:pt x="28" y="50"/>
                </a:lnTo>
                <a:lnTo>
                  <a:pt x="8" y="29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607" name="Freeform 215"/>
          <p:cNvSpPr>
            <a:spLocks/>
          </p:cNvSpPr>
          <p:nvPr/>
        </p:nvSpPr>
        <p:spPr bwMode="auto">
          <a:xfrm>
            <a:off x="2409825" y="3455988"/>
            <a:ext cx="44450" cy="46037"/>
          </a:xfrm>
          <a:custGeom>
            <a:avLst/>
            <a:gdLst>
              <a:gd name="T0" fmla="*/ 0 w 56"/>
              <a:gd name="T1" fmla="*/ 56 h 56"/>
              <a:gd name="T2" fmla="*/ 8 w 56"/>
              <a:gd name="T3" fmla="*/ 27 h 56"/>
              <a:gd name="T4" fmla="*/ 28 w 56"/>
              <a:gd name="T5" fmla="*/ 7 h 56"/>
              <a:gd name="T6" fmla="*/ 56 w 56"/>
              <a:gd name="T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" h="56">
                <a:moveTo>
                  <a:pt x="0" y="56"/>
                </a:moveTo>
                <a:lnTo>
                  <a:pt x="8" y="27"/>
                </a:lnTo>
                <a:lnTo>
                  <a:pt x="28" y="7"/>
                </a:lnTo>
                <a:lnTo>
                  <a:pt x="56" y="0"/>
                </a:lnTo>
              </a:path>
            </a:pathLst>
          </a:custGeom>
          <a:noFill/>
          <a:ln w="15875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608" name="Freeform 216"/>
          <p:cNvSpPr>
            <a:spLocks/>
          </p:cNvSpPr>
          <p:nvPr/>
        </p:nvSpPr>
        <p:spPr bwMode="auto">
          <a:xfrm>
            <a:off x="2454275" y="3455988"/>
            <a:ext cx="46038" cy="46037"/>
          </a:xfrm>
          <a:custGeom>
            <a:avLst/>
            <a:gdLst>
              <a:gd name="T0" fmla="*/ 0 w 58"/>
              <a:gd name="T1" fmla="*/ 0 h 56"/>
              <a:gd name="T2" fmla="*/ 29 w 58"/>
              <a:gd name="T3" fmla="*/ 7 h 56"/>
              <a:gd name="T4" fmla="*/ 50 w 58"/>
              <a:gd name="T5" fmla="*/ 27 h 56"/>
              <a:gd name="T6" fmla="*/ 58 w 58"/>
              <a:gd name="T7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8" h="56">
                <a:moveTo>
                  <a:pt x="0" y="0"/>
                </a:moveTo>
                <a:lnTo>
                  <a:pt x="29" y="7"/>
                </a:lnTo>
                <a:lnTo>
                  <a:pt x="50" y="27"/>
                </a:lnTo>
                <a:lnTo>
                  <a:pt x="58" y="56"/>
                </a:lnTo>
              </a:path>
            </a:pathLst>
          </a:custGeom>
          <a:noFill/>
          <a:ln w="15875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609" name="Freeform 217"/>
          <p:cNvSpPr>
            <a:spLocks/>
          </p:cNvSpPr>
          <p:nvPr/>
        </p:nvSpPr>
        <p:spPr bwMode="auto">
          <a:xfrm>
            <a:off x="2686050" y="3525838"/>
            <a:ext cx="46038" cy="46037"/>
          </a:xfrm>
          <a:custGeom>
            <a:avLst/>
            <a:gdLst>
              <a:gd name="T0" fmla="*/ 56 w 56"/>
              <a:gd name="T1" fmla="*/ 0 h 57"/>
              <a:gd name="T2" fmla="*/ 49 w 56"/>
              <a:gd name="T3" fmla="*/ 28 h 57"/>
              <a:gd name="T4" fmla="*/ 28 w 56"/>
              <a:gd name="T5" fmla="*/ 50 h 57"/>
              <a:gd name="T6" fmla="*/ 0 w 56"/>
              <a:gd name="T7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" h="57">
                <a:moveTo>
                  <a:pt x="56" y="0"/>
                </a:moveTo>
                <a:lnTo>
                  <a:pt x="49" y="28"/>
                </a:lnTo>
                <a:lnTo>
                  <a:pt x="28" y="50"/>
                </a:lnTo>
                <a:lnTo>
                  <a:pt x="0" y="57"/>
                </a:lnTo>
              </a:path>
            </a:pathLst>
          </a:custGeom>
          <a:noFill/>
          <a:ln w="15875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610" name="Freeform 218"/>
          <p:cNvSpPr>
            <a:spLocks/>
          </p:cNvSpPr>
          <p:nvPr/>
        </p:nvSpPr>
        <p:spPr bwMode="auto">
          <a:xfrm>
            <a:off x="2641600" y="3525838"/>
            <a:ext cx="44450" cy="46037"/>
          </a:xfrm>
          <a:custGeom>
            <a:avLst/>
            <a:gdLst>
              <a:gd name="T0" fmla="*/ 57 w 57"/>
              <a:gd name="T1" fmla="*/ 57 h 57"/>
              <a:gd name="T2" fmla="*/ 27 w 57"/>
              <a:gd name="T3" fmla="*/ 50 h 57"/>
              <a:gd name="T4" fmla="*/ 7 w 57"/>
              <a:gd name="T5" fmla="*/ 28 h 57"/>
              <a:gd name="T6" fmla="*/ 0 w 57"/>
              <a:gd name="T7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" h="57">
                <a:moveTo>
                  <a:pt x="57" y="57"/>
                </a:moveTo>
                <a:lnTo>
                  <a:pt x="27" y="50"/>
                </a:lnTo>
                <a:lnTo>
                  <a:pt x="7" y="28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611" name="Freeform 219"/>
          <p:cNvSpPr>
            <a:spLocks/>
          </p:cNvSpPr>
          <p:nvPr/>
        </p:nvSpPr>
        <p:spPr bwMode="auto">
          <a:xfrm>
            <a:off x="2641600" y="3481388"/>
            <a:ext cx="44450" cy="44450"/>
          </a:xfrm>
          <a:custGeom>
            <a:avLst/>
            <a:gdLst>
              <a:gd name="T0" fmla="*/ 0 w 57"/>
              <a:gd name="T1" fmla="*/ 56 h 56"/>
              <a:gd name="T2" fmla="*/ 7 w 57"/>
              <a:gd name="T3" fmla="*/ 27 h 56"/>
              <a:gd name="T4" fmla="*/ 27 w 57"/>
              <a:gd name="T5" fmla="*/ 7 h 56"/>
              <a:gd name="T6" fmla="*/ 57 w 57"/>
              <a:gd name="T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" h="56">
                <a:moveTo>
                  <a:pt x="0" y="56"/>
                </a:moveTo>
                <a:lnTo>
                  <a:pt x="7" y="27"/>
                </a:lnTo>
                <a:lnTo>
                  <a:pt x="27" y="7"/>
                </a:lnTo>
                <a:lnTo>
                  <a:pt x="57" y="0"/>
                </a:lnTo>
              </a:path>
            </a:pathLst>
          </a:custGeom>
          <a:noFill/>
          <a:ln w="15875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612" name="Freeform 220"/>
          <p:cNvSpPr>
            <a:spLocks/>
          </p:cNvSpPr>
          <p:nvPr/>
        </p:nvSpPr>
        <p:spPr bwMode="auto">
          <a:xfrm>
            <a:off x="2686050" y="3481388"/>
            <a:ext cx="46038" cy="44450"/>
          </a:xfrm>
          <a:custGeom>
            <a:avLst/>
            <a:gdLst>
              <a:gd name="T0" fmla="*/ 0 w 56"/>
              <a:gd name="T1" fmla="*/ 0 h 56"/>
              <a:gd name="T2" fmla="*/ 28 w 56"/>
              <a:gd name="T3" fmla="*/ 7 h 56"/>
              <a:gd name="T4" fmla="*/ 49 w 56"/>
              <a:gd name="T5" fmla="*/ 27 h 56"/>
              <a:gd name="T6" fmla="*/ 56 w 56"/>
              <a:gd name="T7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" h="56">
                <a:moveTo>
                  <a:pt x="0" y="0"/>
                </a:moveTo>
                <a:lnTo>
                  <a:pt x="28" y="7"/>
                </a:lnTo>
                <a:lnTo>
                  <a:pt x="49" y="27"/>
                </a:lnTo>
                <a:lnTo>
                  <a:pt x="56" y="56"/>
                </a:lnTo>
              </a:path>
            </a:pathLst>
          </a:custGeom>
          <a:noFill/>
          <a:ln w="15875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613" name="Freeform 221"/>
          <p:cNvSpPr>
            <a:spLocks/>
          </p:cNvSpPr>
          <p:nvPr/>
        </p:nvSpPr>
        <p:spPr bwMode="auto">
          <a:xfrm>
            <a:off x="2917825" y="3352800"/>
            <a:ext cx="44450" cy="46038"/>
          </a:xfrm>
          <a:custGeom>
            <a:avLst/>
            <a:gdLst>
              <a:gd name="T0" fmla="*/ 56 w 56"/>
              <a:gd name="T1" fmla="*/ 0 h 57"/>
              <a:gd name="T2" fmla="*/ 49 w 56"/>
              <a:gd name="T3" fmla="*/ 28 h 57"/>
              <a:gd name="T4" fmla="*/ 29 w 56"/>
              <a:gd name="T5" fmla="*/ 48 h 57"/>
              <a:gd name="T6" fmla="*/ 0 w 56"/>
              <a:gd name="T7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" h="57">
                <a:moveTo>
                  <a:pt x="56" y="0"/>
                </a:moveTo>
                <a:lnTo>
                  <a:pt x="49" y="28"/>
                </a:lnTo>
                <a:lnTo>
                  <a:pt x="29" y="48"/>
                </a:lnTo>
                <a:lnTo>
                  <a:pt x="0" y="57"/>
                </a:lnTo>
              </a:path>
            </a:pathLst>
          </a:custGeom>
          <a:noFill/>
          <a:ln w="15875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614" name="Freeform 222"/>
          <p:cNvSpPr>
            <a:spLocks/>
          </p:cNvSpPr>
          <p:nvPr/>
        </p:nvSpPr>
        <p:spPr bwMode="auto">
          <a:xfrm>
            <a:off x="2873375" y="3352800"/>
            <a:ext cx="44450" cy="46038"/>
          </a:xfrm>
          <a:custGeom>
            <a:avLst/>
            <a:gdLst>
              <a:gd name="T0" fmla="*/ 57 w 57"/>
              <a:gd name="T1" fmla="*/ 57 h 57"/>
              <a:gd name="T2" fmla="*/ 29 w 57"/>
              <a:gd name="T3" fmla="*/ 48 h 57"/>
              <a:gd name="T4" fmla="*/ 7 w 57"/>
              <a:gd name="T5" fmla="*/ 28 h 57"/>
              <a:gd name="T6" fmla="*/ 0 w 57"/>
              <a:gd name="T7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" h="57">
                <a:moveTo>
                  <a:pt x="57" y="57"/>
                </a:moveTo>
                <a:lnTo>
                  <a:pt x="29" y="48"/>
                </a:lnTo>
                <a:lnTo>
                  <a:pt x="7" y="28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615" name="Freeform 223"/>
          <p:cNvSpPr>
            <a:spLocks/>
          </p:cNvSpPr>
          <p:nvPr/>
        </p:nvSpPr>
        <p:spPr bwMode="auto">
          <a:xfrm>
            <a:off x="2873375" y="3308350"/>
            <a:ext cx="44450" cy="44450"/>
          </a:xfrm>
          <a:custGeom>
            <a:avLst/>
            <a:gdLst>
              <a:gd name="T0" fmla="*/ 0 w 57"/>
              <a:gd name="T1" fmla="*/ 58 h 58"/>
              <a:gd name="T2" fmla="*/ 7 w 57"/>
              <a:gd name="T3" fmla="*/ 29 h 58"/>
              <a:gd name="T4" fmla="*/ 29 w 57"/>
              <a:gd name="T5" fmla="*/ 9 h 58"/>
              <a:gd name="T6" fmla="*/ 57 w 57"/>
              <a:gd name="T7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" h="58">
                <a:moveTo>
                  <a:pt x="0" y="58"/>
                </a:moveTo>
                <a:lnTo>
                  <a:pt x="7" y="29"/>
                </a:lnTo>
                <a:lnTo>
                  <a:pt x="29" y="9"/>
                </a:lnTo>
                <a:lnTo>
                  <a:pt x="57" y="0"/>
                </a:lnTo>
              </a:path>
            </a:pathLst>
          </a:custGeom>
          <a:noFill/>
          <a:ln w="15875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616" name="Freeform 224"/>
          <p:cNvSpPr>
            <a:spLocks/>
          </p:cNvSpPr>
          <p:nvPr/>
        </p:nvSpPr>
        <p:spPr bwMode="auto">
          <a:xfrm>
            <a:off x="2917825" y="3308350"/>
            <a:ext cx="44450" cy="44450"/>
          </a:xfrm>
          <a:custGeom>
            <a:avLst/>
            <a:gdLst>
              <a:gd name="T0" fmla="*/ 0 w 56"/>
              <a:gd name="T1" fmla="*/ 0 h 58"/>
              <a:gd name="T2" fmla="*/ 29 w 56"/>
              <a:gd name="T3" fmla="*/ 9 h 58"/>
              <a:gd name="T4" fmla="*/ 49 w 56"/>
              <a:gd name="T5" fmla="*/ 29 h 58"/>
              <a:gd name="T6" fmla="*/ 56 w 56"/>
              <a:gd name="T7" fmla="*/ 5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" h="58">
                <a:moveTo>
                  <a:pt x="0" y="0"/>
                </a:moveTo>
                <a:lnTo>
                  <a:pt x="29" y="9"/>
                </a:lnTo>
                <a:lnTo>
                  <a:pt x="49" y="29"/>
                </a:lnTo>
                <a:lnTo>
                  <a:pt x="56" y="58"/>
                </a:lnTo>
              </a:path>
            </a:pathLst>
          </a:custGeom>
          <a:noFill/>
          <a:ln w="15875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617" name="Freeform 225"/>
          <p:cNvSpPr>
            <a:spLocks/>
          </p:cNvSpPr>
          <p:nvPr/>
        </p:nvSpPr>
        <p:spPr bwMode="auto">
          <a:xfrm>
            <a:off x="3149600" y="3233738"/>
            <a:ext cx="44450" cy="46037"/>
          </a:xfrm>
          <a:custGeom>
            <a:avLst/>
            <a:gdLst>
              <a:gd name="T0" fmla="*/ 57 w 57"/>
              <a:gd name="T1" fmla="*/ 0 h 57"/>
              <a:gd name="T2" fmla="*/ 48 w 57"/>
              <a:gd name="T3" fmla="*/ 29 h 57"/>
              <a:gd name="T4" fmla="*/ 28 w 57"/>
              <a:gd name="T5" fmla="*/ 50 h 57"/>
              <a:gd name="T6" fmla="*/ 0 w 57"/>
              <a:gd name="T7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" h="57">
                <a:moveTo>
                  <a:pt x="57" y="0"/>
                </a:moveTo>
                <a:lnTo>
                  <a:pt x="48" y="29"/>
                </a:lnTo>
                <a:lnTo>
                  <a:pt x="28" y="50"/>
                </a:lnTo>
                <a:lnTo>
                  <a:pt x="0" y="57"/>
                </a:lnTo>
              </a:path>
            </a:pathLst>
          </a:custGeom>
          <a:noFill/>
          <a:ln w="15875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618" name="Freeform 226"/>
          <p:cNvSpPr>
            <a:spLocks/>
          </p:cNvSpPr>
          <p:nvPr/>
        </p:nvSpPr>
        <p:spPr bwMode="auto">
          <a:xfrm>
            <a:off x="3103563" y="3233738"/>
            <a:ext cx="46037" cy="46037"/>
          </a:xfrm>
          <a:custGeom>
            <a:avLst/>
            <a:gdLst>
              <a:gd name="T0" fmla="*/ 58 w 58"/>
              <a:gd name="T1" fmla="*/ 57 h 57"/>
              <a:gd name="T2" fmla="*/ 29 w 58"/>
              <a:gd name="T3" fmla="*/ 50 h 57"/>
              <a:gd name="T4" fmla="*/ 9 w 58"/>
              <a:gd name="T5" fmla="*/ 29 h 57"/>
              <a:gd name="T6" fmla="*/ 0 w 58"/>
              <a:gd name="T7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8" h="57">
                <a:moveTo>
                  <a:pt x="58" y="57"/>
                </a:moveTo>
                <a:lnTo>
                  <a:pt x="29" y="50"/>
                </a:lnTo>
                <a:lnTo>
                  <a:pt x="9" y="29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619" name="Freeform 227"/>
          <p:cNvSpPr>
            <a:spLocks/>
          </p:cNvSpPr>
          <p:nvPr/>
        </p:nvSpPr>
        <p:spPr bwMode="auto">
          <a:xfrm>
            <a:off x="3103563" y="3187700"/>
            <a:ext cx="46037" cy="46038"/>
          </a:xfrm>
          <a:custGeom>
            <a:avLst/>
            <a:gdLst>
              <a:gd name="T0" fmla="*/ 0 w 58"/>
              <a:gd name="T1" fmla="*/ 57 h 57"/>
              <a:gd name="T2" fmla="*/ 9 w 58"/>
              <a:gd name="T3" fmla="*/ 29 h 57"/>
              <a:gd name="T4" fmla="*/ 29 w 58"/>
              <a:gd name="T5" fmla="*/ 8 h 57"/>
              <a:gd name="T6" fmla="*/ 58 w 58"/>
              <a:gd name="T7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8" h="57">
                <a:moveTo>
                  <a:pt x="0" y="57"/>
                </a:moveTo>
                <a:lnTo>
                  <a:pt x="9" y="29"/>
                </a:lnTo>
                <a:lnTo>
                  <a:pt x="29" y="8"/>
                </a:lnTo>
                <a:lnTo>
                  <a:pt x="58" y="0"/>
                </a:lnTo>
              </a:path>
            </a:pathLst>
          </a:custGeom>
          <a:noFill/>
          <a:ln w="15875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620" name="Freeform 228"/>
          <p:cNvSpPr>
            <a:spLocks/>
          </p:cNvSpPr>
          <p:nvPr/>
        </p:nvSpPr>
        <p:spPr bwMode="auto">
          <a:xfrm>
            <a:off x="3149600" y="3187700"/>
            <a:ext cx="44450" cy="46038"/>
          </a:xfrm>
          <a:custGeom>
            <a:avLst/>
            <a:gdLst>
              <a:gd name="T0" fmla="*/ 0 w 57"/>
              <a:gd name="T1" fmla="*/ 0 h 57"/>
              <a:gd name="T2" fmla="*/ 28 w 57"/>
              <a:gd name="T3" fmla="*/ 8 h 57"/>
              <a:gd name="T4" fmla="*/ 48 w 57"/>
              <a:gd name="T5" fmla="*/ 29 h 57"/>
              <a:gd name="T6" fmla="*/ 57 w 57"/>
              <a:gd name="T7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" h="57">
                <a:moveTo>
                  <a:pt x="0" y="0"/>
                </a:moveTo>
                <a:lnTo>
                  <a:pt x="28" y="8"/>
                </a:lnTo>
                <a:lnTo>
                  <a:pt x="48" y="29"/>
                </a:lnTo>
                <a:lnTo>
                  <a:pt x="57" y="57"/>
                </a:lnTo>
              </a:path>
            </a:pathLst>
          </a:custGeom>
          <a:noFill/>
          <a:ln w="15875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621" name="Freeform 229"/>
          <p:cNvSpPr>
            <a:spLocks/>
          </p:cNvSpPr>
          <p:nvPr/>
        </p:nvSpPr>
        <p:spPr bwMode="auto">
          <a:xfrm>
            <a:off x="3381375" y="3154363"/>
            <a:ext cx="44450" cy="44450"/>
          </a:xfrm>
          <a:custGeom>
            <a:avLst/>
            <a:gdLst>
              <a:gd name="T0" fmla="*/ 57 w 57"/>
              <a:gd name="T1" fmla="*/ 0 h 56"/>
              <a:gd name="T2" fmla="*/ 50 w 57"/>
              <a:gd name="T3" fmla="*/ 28 h 56"/>
              <a:gd name="T4" fmla="*/ 29 w 57"/>
              <a:gd name="T5" fmla="*/ 48 h 56"/>
              <a:gd name="T6" fmla="*/ 0 w 57"/>
              <a:gd name="T7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" h="56">
                <a:moveTo>
                  <a:pt x="57" y="0"/>
                </a:moveTo>
                <a:lnTo>
                  <a:pt x="50" y="28"/>
                </a:lnTo>
                <a:lnTo>
                  <a:pt x="29" y="48"/>
                </a:lnTo>
                <a:lnTo>
                  <a:pt x="0" y="56"/>
                </a:lnTo>
              </a:path>
            </a:pathLst>
          </a:custGeom>
          <a:noFill/>
          <a:ln w="15875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622" name="Freeform 230"/>
          <p:cNvSpPr>
            <a:spLocks/>
          </p:cNvSpPr>
          <p:nvPr/>
        </p:nvSpPr>
        <p:spPr bwMode="auto">
          <a:xfrm>
            <a:off x="3335338" y="3154363"/>
            <a:ext cx="46037" cy="44450"/>
          </a:xfrm>
          <a:custGeom>
            <a:avLst/>
            <a:gdLst>
              <a:gd name="T0" fmla="*/ 57 w 57"/>
              <a:gd name="T1" fmla="*/ 56 h 56"/>
              <a:gd name="T2" fmla="*/ 28 w 57"/>
              <a:gd name="T3" fmla="*/ 48 h 56"/>
              <a:gd name="T4" fmla="*/ 8 w 57"/>
              <a:gd name="T5" fmla="*/ 28 h 56"/>
              <a:gd name="T6" fmla="*/ 0 w 57"/>
              <a:gd name="T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" h="56">
                <a:moveTo>
                  <a:pt x="57" y="56"/>
                </a:moveTo>
                <a:lnTo>
                  <a:pt x="28" y="48"/>
                </a:lnTo>
                <a:lnTo>
                  <a:pt x="8" y="28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623" name="Freeform 231"/>
          <p:cNvSpPr>
            <a:spLocks/>
          </p:cNvSpPr>
          <p:nvPr/>
        </p:nvSpPr>
        <p:spPr bwMode="auto">
          <a:xfrm>
            <a:off x="3335338" y="3109913"/>
            <a:ext cx="46037" cy="44450"/>
          </a:xfrm>
          <a:custGeom>
            <a:avLst/>
            <a:gdLst>
              <a:gd name="T0" fmla="*/ 0 w 57"/>
              <a:gd name="T1" fmla="*/ 58 h 58"/>
              <a:gd name="T2" fmla="*/ 8 w 57"/>
              <a:gd name="T3" fmla="*/ 28 h 58"/>
              <a:gd name="T4" fmla="*/ 28 w 57"/>
              <a:gd name="T5" fmla="*/ 8 h 58"/>
              <a:gd name="T6" fmla="*/ 57 w 57"/>
              <a:gd name="T7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" h="58">
                <a:moveTo>
                  <a:pt x="0" y="58"/>
                </a:moveTo>
                <a:lnTo>
                  <a:pt x="8" y="28"/>
                </a:lnTo>
                <a:lnTo>
                  <a:pt x="28" y="8"/>
                </a:lnTo>
                <a:lnTo>
                  <a:pt x="57" y="0"/>
                </a:lnTo>
              </a:path>
            </a:pathLst>
          </a:custGeom>
          <a:noFill/>
          <a:ln w="15875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624" name="Freeform 232"/>
          <p:cNvSpPr>
            <a:spLocks/>
          </p:cNvSpPr>
          <p:nvPr/>
        </p:nvSpPr>
        <p:spPr bwMode="auto">
          <a:xfrm>
            <a:off x="3381375" y="3109913"/>
            <a:ext cx="44450" cy="44450"/>
          </a:xfrm>
          <a:custGeom>
            <a:avLst/>
            <a:gdLst>
              <a:gd name="T0" fmla="*/ 0 w 57"/>
              <a:gd name="T1" fmla="*/ 0 h 58"/>
              <a:gd name="T2" fmla="*/ 29 w 57"/>
              <a:gd name="T3" fmla="*/ 8 h 58"/>
              <a:gd name="T4" fmla="*/ 50 w 57"/>
              <a:gd name="T5" fmla="*/ 28 h 58"/>
              <a:gd name="T6" fmla="*/ 57 w 57"/>
              <a:gd name="T7" fmla="*/ 5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" h="58">
                <a:moveTo>
                  <a:pt x="0" y="0"/>
                </a:moveTo>
                <a:lnTo>
                  <a:pt x="29" y="8"/>
                </a:lnTo>
                <a:lnTo>
                  <a:pt x="50" y="28"/>
                </a:lnTo>
                <a:lnTo>
                  <a:pt x="57" y="58"/>
                </a:lnTo>
              </a:path>
            </a:pathLst>
          </a:custGeom>
          <a:noFill/>
          <a:ln w="15875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625" name="Freeform 233"/>
          <p:cNvSpPr>
            <a:spLocks/>
          </p:cNvSpPr>
          <p:nvPr/>
        </p:nvSpPr>
        <p:spPr bwMode="auto">
          <a:xfrm>
            <a:off x="3611563" y="3313113"/>
            <a:ext cx="46037" cy="44450"/>
          </a:xfrm>
          <a:custGeom>
            <a:avLst/>
            <a:gdLst>
              <a:gd name="T0" fmla="*/ 58 w 58"/>
              <a:gd name="T1" fmla="*/ 0 h 56"/>
              <a:gd name="T2" fmla="*/ 50 w 58"/>
              <a:gd name="T3" fmla="*/ 28 h 56"/>
              <a:gd name="T4" fmla="*/ 29 w 58"/>
              <a:gd name="T5" fmla="*/ 49 h 56"/>
              <a:gd name="T6" fmla="*/ 0 w 58"/>
              <a:gd name="T7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8" h="56">
                <a:moveTo>
                  <a:pt x="58" y="0"/>
                </a:moveTo>
                <a:lnTo>
                  <a:pt x="50" y="28"/>
                </a:lnTo>
                <a:lnTo>
                  <a:pt x="29" y="49"/>
                </a:lnTo>
                <a:lnTo>
                  <a:pt x="0" y="56"/>
                </a:lnTo>
              </a:path>
            </a:pathLst>
          </a:custGeom>
          <a:noFill/>
          <a:ln w="15875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626" name="Freeform 234"/>
          <p:cNvSpPr>
            <a:spLocks/>
          </p:cNvSpPr>
          <p:nvPr/>
        </p:nvSpPr>
        <p:spPr bwMode="auto">
          <a:xfrm>
            <a:off x="3567113" y="3313113"/>
            <a:ext cx="44450" cy="44450"/>
          </a:xfrm>
          <a:custGeom>
            <a:avLst/>
            <a:gdLst>
              <a:gd name="T0" fmla="*/ 56 w 56"/>
              <a:gd name="T1" fmla="*/ 56 h 56"/>
              <a:gd name="T2" fmla="*/ 28 w 56"/>
              <a:gd name="T3" fmla="*/ 49 h 56"/>
              <a:gd name="T4" fmla="*/ 8 w 56"/>
              <a:gd name="T5" fmla="*/ 28 h 56"/>
              <a:gd name="T6" fmla="*/ 0 w 56"/>
              <a:gd name="T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" h="56">
                <a:moveTo>
                  <a:pt x="56" y="56"/>
                </a:moveTo>
                <a:lnTo>
                  <a:pt x="28" y="49"/>
                </a:lnTo>
                <a:lnTo>
                  <a:pt x="8" y="28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627" name="Freeform 235"/>
          <p:cNvSpPr>
            <a:spLocks/>
          </p:cNvSpPr>
          <p:nvPr/>
        </p:nvSpPr>
        <p:spPr bwMode="auto">
          <a:xfrm>
            <a:off x="3567113" y="3268663"/>
            <a:ext cx="44450" cy="44450"/>
          </a:xfrm>
          <a:custGeom>
            <a:avLst/>
            <a:gdLst>
              <a:gd name="T0" fmla="*/ 0 w 56"/>
              <a:gd name="T1" fmla="*/ 57 h 57"/>
              <a:gd name="T2" fmla="*/ 8 w 56"/>
              <a:gd name="T3" fmla="*/ 28 h 57"/>
              <a:gd name="T4" fmla="*/ 28 w 56"/>
              <a:gd name="T5" fmla="*/ 7 h 57"/>
              <a:gd name="T6" fmla="*/ 56 w 56"/>
              <a:gd name="T7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" h="57">
                <a:moveTo>
                  <a:pt x="0" y="57"/>
                </a:moveTo>
                <a:lnTo>
                  <a:pt x="8" y="28"/>
                </a:lnTo>
                <a:lnTo>
                  <a:pt x="28" y="7"/>
                </a:lnTo>
                <a:lnTo>
                  <a:pt x="56" y="0"/>
                </a:lnTo>
              </a:path>
            </a:pathLst>
          </a:custGeom>
          <a:noFill/>
          <a:ln w="15875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628" name="Freeform 236"/>
          <p:cNvSpPr>
            <a:spLocks/>
          </p:cNvSpPr>
          <p:nvPr/>
        </p:nvSpPr>
        <p:spPr bwMode="auto">
          <a:xfrm>
            <a:off x="3611563" y="3268663"/>
            <a:ext cx="46037" cy="44450"/>
          </a:xfrm>
          <a:custGeom>
            <a:avLst/>
            <a:gdLst>
              <a:gd name="T0" fmla="*/ 0 w 58"/>
              <a:gd name="T1" fmla="*/ 0 h 57"/>
              <a:gd name="T2" fmla="*/ 29 w 58"/>
              <a:gd name="T3" fmla="*/ 7 h 57"/>
              <a:gd name="T4" fmla="*/ 50 w 58"/>
              <a:gd name="T5" fmla="*/ 28 h 57"/>
              <a:gd name="T6" fmla="*/ 58 w 58"/>
              <a:gd name="T7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8" h="57">
                <a:moveTo>
                  <a:pt x="0" y="0"/>
                </a:moveTo>
                <a:lnTo>
                  <a:pt x="29" y="7"/>
                </a:lnTo>
                <a:lnTo>
                  <a:pt x="50" y="28"/>
                </a:lnTo>
                <a:lnTo>
                  <a:pt x="58" y="57"/>
                </a:lnTo>
              </a:path>
            </a:pathLst>
          </a:custGeom>
          <a:noFill/>
          <a:ln w="15875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629" name="Freeform 237"/>
          <p:cNvSpPr>
            <a:spLocks/>
          </p:cNvSpPr>
          <p:nvPr/>
        </p:nvSpPr>
        <p:spPr bwMode="auto">
          <a:xfrm>
            <a:off x="4775200" y="2716213"/>
            <a:ext cx="46038" cy="46037"/>
          </a:xfrm>
          <a:custGeom>
            <a:avLst/>
            <a:gdLst>
              <a:gd name="T0" fmla="*/ 57 w 57"/>
              <a:gd name="T1" fmla="*/ 0 h 57"/>
              <a:gd name="T2" fmla="*/ 49 w 57"/>
              <a:gd name="T3" fmla="*/ 28 h 57"/>
              <a:gd name="T4" fmla="*/ 28 w 57"/>
              <a:gd name="T5" fmla="*/ 49 h 57"/>
              <a:gd name="T6" fmla="*/ 0 w 57"/>
              <a:gd name="T7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" h="57">
                <a:moveTo>
                  <a:pt x="57" y="0"/>
                </a:moveTo>
                <a:lnTo>
                  <a:pt x="49" y="28"/>
                </a:lnTo>
                <a:lnTo>
                  <a:pt x="28" y="49"/>
                </a:lnTo>
                <a:lnTo>
                  <a:pt x="0" y="57"/>
                </a:lnTo>
              </a:path>
            </a:pathLst>
          </a:custGeom>
          <a:noFill/>
          <a:ln w="15875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630" name="Freeform 238"/>
          <p:cNvSpPr>
            <a:spLocks/>
          </p:cNvSpPr>
          <p:nvPr/>
        </p:nvSpPr>
        <p:spPr bwMode="auto">
          <a:xfrm>
            <a:off x="4730750" y="2716213"/>
            <a:ext cx="44450" cy="46037"/>
          </a:xfrm>
          <a:custGeom>
            <a:avLst/>
            <a:gdLst>
              <a:gd name="T0" fmla="*/ 57 w 57"/>
              <a:gd name="T1" fmla="*/ 57 h 57"/>
              <a:gd name="T2" fmla="*/ 28 w 57"/>
              <a:gd name="T3" fmla="*/ 49 h 57"/>
              <a:gd name="T4" fmla="*/ 7 w 57"/>
              <a:gd name="T5" fmla="*/ 28 h 57"/>
              <a:gd name="T6" fmla="*/ 0 w 57"/>
              <a:gd name="T7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" h="57">
                <a:moveTo>
                  <a:pt x="57" y="57"/>
                </a:moveTo>
                <a:lnTo>
                  <a:pt x="28" y="49"/>
                </a:lnTo>
                <a:lnTo>
                  <a:pt x="7" y="28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631" name="Freeform 239"/>
          <p:cNvSpPr>
            <a:spLocks/>
          </p:cNvSpPr>
          <p:nvPr/>
        </p:nvSpPr>
        <p:spPr bwMode="auto">
          <a:xfrm>
            <a:off x="4730750" y="2671763"/>
            <a:ext cx="44450" cy="44450"/>
          </a:xfrm>
          <a:custGeom>
            <a:avLst/>
            <a:gdLst>
              <a:gd name="T0" fmla="*/ 0 w 57"/>
              <a:gd name="T1" fmla="*/ 57 h 57"/>
              <a:gd name="T2" fmla="*/ 7 w 57"/>
              <a:gd name="T3" fmla="*/ 28 h 57"/>
              <a:gd name="T4" fmla="*/ 28 w 57"/>
              <a:gd name="T5" fmla="*/ 8 h 57"/>
              <a:gd name="T6" fmla="*/ 57 w 57"/>
              <a:gd name="T7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" h="57">
                <a:moveTo>
                  <a:pt x="0" y="57"/>
                </a:moveTo>
                <a:lnTo>
                  <a:pt x="7" y="28"/>
                </a:lnTo>
                <a:lnTo>
                  <a:pt x="28" y="8"/>
                </a:lnTo>
                <a:lnTo>
                  <a:pt x="57" y="0"/>
                </a:lnTo>
              </a:path>
            </a:pathLst>
          </a:custGeom>
          <a:noFill/>
          <a:ln w="15875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632" name="Freeform 240"/>
          <p:cNvSpPr>
            <a:spLocks/>
          </p:cNvSpPr>
          <p:nvPr/>
        </p:nvSpPr>
        <p:spPr bwMode="auto">
          <a:xfrm>
            <a:off x="4775200" y="2671763"/>
            <a:ext cx="46038" cy="44450"/>
          </a:xfrm>
          <a:custGeom>
            <a:avLst/>
            <a:gdLst>
              <a:gd name="T0" fmla="*/ 0 w 57"/>
              <a:gd name="T1" fmla="*/ 0 h 57"/>
              <a:gd name="T2" fmla="*/ 28 w 57"/>
              <a:gd name="T3" fmla="*/ 8 h 57"/>
              <a:gd name="T4" fmla="*/ 49 w 57"/>
              <a:gd name="T5" fmla="*/ 28 h 57"/>
              <a:gd name="T6" fmla="*/ 57 w 57"/>
              <a:gd name="T7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" h="57">
                <a:moveTo>
                  <a:pt x="0" y="0"/>
                </a:moveTo>
                <a:lnTo>
                  <a:pt x="28" y="8"/>
                </a:lnTo>
                <a:lnTo>
                  <a:pt x="49" y="28"/>
                </a:lnTo>
                <a:lnTo>
                  <a:pt x="57" y="57"/>
                </a:lnTo>
              </a:path>
            </a:pathLst>
          </a:custGeom>
          <a:noFill/>
          <a:ln w="15875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633" name="Freeform 241"/>
          <p:cNvSpPr>
            <a:spLocks/>
          </p:cNvSpPr>
          <p:nvPr/>
        </p:nvSpPr>
        <p:spPr bwMode="auto">
          <a:xfrm>
            <a:off x="5935663" y="2532063"/>
            <a:ext cx="46037" cy="46037"/>
          </a:xfrm>
          <a:custGeom>
            <a:avLst/>
            <a:gdLst>
              <a:gd name="T0" fmla="*/ 57 w 57"/>
              <a:gd name="T1" fmla="*/ 0 h 57"/>
              <a:gd name="T2" fmla="*/ 49 w 57"/>
              <a:gd name="T3" fmla="*/ 28 h 57"/>
              <a:gd name="T4" fmla="*/ 29 w 57"/>
              <a:gd name="T5" fmla="*/ 48 h 57"/>
              <a:gd name="T6" fmla="*/ 0 w 57"/>
              <a:gd name="T7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" h="57">
                <a:moveTo>
                  <a:pt x="57" y="0"/>
                </a:moveTo>
                <a:lnTo>
                  <a:pt x="49" y="28"/>
                </a:lnTo>
                <a:lnTo>
                  <a:pt x="29" y="48"/>
                </a:lnTo>
                <a:lnTo>
                  <a:pt x="0" y="57"/>
                </a:lnTo>
              </a:path>
            </a:pathLst>
          </a:custGeom>
          <a:noFill/>
          <a:ln w="15875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634" name="Freeform 242"/>
          <p:cNvSpPr>
            <a:spLocks/>
          </p:cNvSpPr>
          <p:nvPr/>
        </p:nvSpPr>
        <p:spPr bwMode="auto">
          <a:xfrm>
            <a:off x="5891213" y="2532063"/>
            <a:ext cx="44450" cy="46037"/>
          </a:xfrm>
          <a:custGeom>
            <a:avLst/>
            <a:gdLst>
              <a:gd name="T0" fmla="*/ 57 w 57"/>
              <a:gd name="T1" fmla="*/ 57 h 57"/>
              <a:gd name="T2" fmla="*/ 28 w 57"/>
              <a:gd name="T3" fmla="*/ 48 h 57"/>
              <a:gd name="T4" fmla="*/ 8 w 57"/>
              <a:gd name="T5" fmla="*/ 28 h 57"/>
              <a:gd name="T6" fmla="*/ 0 w 57"/>
              <a:gd name="T7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" h="57">
                <a:moveTo>
                  <a:pt x="57" y="57"/>
                </a:moveTo>
                <a:lnTo>
                  <a:pt x="28" y="48"/>
                </a:lnTo>
                <a:lnTo>
                  <a:pt x="8" y="28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635" name="Freeform 243"/>
          <p:cNvSpPr>
            <a:spLocks/>
          </p:cNvSpPr>
          <p:nvPr/>
        </p:nvSpPr>
        <p:spPr bwMode="auto">
          <a:xfrm>
            <a:off x="5891213" y="2487613"/>
            <a:ext cx="44450" cy="44450"/>
          </a:xfrm>
          <a:custGeom>
            <a:avLst/>
            <a:gdLst>
              <a:gd name="T0" fmla="*/ 0 w 57"/>
              <a:gd name="T1" fmla="*/ 58 h 58"/>
              <a:gd name="T2" fmla="*/ 8 w 57"/>
              <a:gd name="T3" fmla="*/ 29 h 58"/>
              <a:gd name="T4" fmla="*/ 28 w 57"/>
              <a:gd name="T5" fmla="*/ 9 h 58"/>
              <a:gd name="T6" fmla="*/ 57 w 57"/>
              <a:gd name="T7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" h="58">
                <a:moveTo>
                  <a:pt x="0" y="58"/>
                </a:moveTo>
                <a:lnTo>
                  <a:pt x="8" y="29"/>
                </a:lnTo>
                <a:lnTo>
                  <a:pt x="28" y="9"/>
                </a:lnTo>
                <a:lnTo>
                  <a:pt x="57" y="0"/>
                </a:lnTo>
              </a:path>
            </a:pathLst>
          </a:custGeom>
          <a:noFill/>
          <a:ln w="15875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636" name="Freeform 244"/>
          <p:cNvSpPr>
            <a:spLocks/>
          </p:cNvSpPr>
          <p:nvPr/>
        </p:nvSpPr>
        <p:spPr bwMode="auto">
          <a:xfrm>
            <a:off x="5935663" y="2487613"/>
            <a:ext cx="46037" cy="44450"/>
          </a:xfrm>
          <a:custGeom>
            <a:avLst/>
            <a:gdLst>
              <a:gd name="T0" fmla="*/ 0 w 57"/>
              <a:gd name="T1" fmla="*/ 0 h 58"/>
              <a:gd name="T2" fmla="*/ 29 w 57"/>
              <a:gd name="T3" fmla="*/ 9 h 58"/>
              <a:gd name="T4" fmla="*/ 49 w 57"/>
              <a:gd name="T5" fmla="*/ 29 h 58"/>
              <a:gd name="T6" fmla="*/ 57 w 57"/>
              <a:gd name="T7" fmla="*/ 5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" h="58">
                <a:moveTo>
                  <a:pt x="0" y="0"/>
                </a:moveTo>
                <a:lnTo>
                  <a:pt x="29" y="9"/>
                </a:lnTo>
                <a:lnTo>
                  <a:pt x="49" y="29"/>
                </a:lnTo>
                <a:lnTo>
                  <a:pt x="57" y="58"/>
                </a:lnTo>
              </a:path>
            </a:pathLst>
          </a:custGeom>
          <a:noFill/>
          <a:ln w="15875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637" name="Freeform 245"/>
          <p:cNvSpPr>
            <a:spLocks/>
          </p:cNvSpPr>
          <p:nvPr/>
        </p:nvSpPr>
        <p:spPr bwMode="auto">
          <a:xfrm>
            <a:off x="8258175" y="1787525"/>
            <a:ext cx="44450" cy="46038"/>
          </a:xfrm>
          <a:custGeom>
            <a:avLst/>
            <a:gdLst>
              <a:gd name="T0" fmla="*/ 57 w 57"/>
              <a:gd name="T1" fmla="*/ 0 h 57"/>
              <a:gd name="T2" fmla="*/ 50 w 57"/>
              <a:gd name="T3" fmla="*/ 29 h 57"/>
              <a:gd name="T4" fmla="*/ 30 w 57"/>
              <a:gd name="T5" fmla="*/ 50 h 57"/>
              <a:gd name="T6" fmla="*/ 0 w 57"/>
              <a:gd name="T7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" h="57">
                <a:moveTo>
                  <a:pt x="57" y="0"/>
                </a:moveTo>
                <a:lnTo>
                  <a:pt x="50" y="29"/>
                </a:lnTo>
                <a:lnTo>
                  <a:pt x="30" y="50"/>
                </a:lnTo>
                <a:lnTo>
                  <a:pt x="0" y="57"/>
                </a:lnTo>
              </a:path>
            </a:pathLst>
          </a:custGeom>
          <a:noFill/>
          <a:ln w="15875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638" name="Freeform 246"/>
          <p:cNvSpPr>
            <a:spLocks/>
          </p:cNvSpPr>
          <p:nvPr/>
        </p:nvSpPr>
        <p:spPr bwMode="auto">
          <a:xfrm>
            <a:off x="8213725" y="1787525"/>
            <a:ext cx="44450" cy="46038"/>
          </a:xfrm>
          <a:custGeom>
            <a:avLst/>
            <a:gdLst>
              <a:gd name="T0" fmla="*/ 56 w 56"/>
              <a:gd name="T1" fmla="*/ 57 h 57"/>
              <a:gd name="T2" fmla="*/ 28 w 56"/>
              <a:gd name="T3" fmla="*/ 50 h 57"/>
              <a:gd name="T4" fmla="*/ 7 w 56"/>
              <a:gd name="T5" fmla="*/ 29 h 57"/>
              <a:gd name="T6" fmla="*/ 0 w 56"/>
              <a:gd name="T7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" h="57">
                <a:moveTo>
                  <a:pt x="56" y="57"/>
                </a:moveTo>
                <a:lnTo>
                  <a:pt x="28" y="50"/>
                </a:lnTo>
                <a:lnTo>
                  <a:pt x="7" y="29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639" name="Freeform 247"/>
          <p:cNvSpPr>
            <a:spLocks/>
          </p:cNvSpPr>
          <p:nvPr/>
        </p:nvSpPr>
        <p:spPr bwMode="auto">
          <a:xfrm>
            <a:off x="8213725" y="1743075"/>
            <a:ext cx="44450" cy="44450"/>
          </a:xfrm>
          <a:custGeom>
            <a:avLst/>
            <a:gdLst>
              <a:gd name="T0" fmla="*/ 0 w 56"/>
              <a:gd name="T1" fmla="*/ 56 h 56"/>
              <a:gd name="T2" fmla="*/ 7 w 56"/>
              <a:gd name="T3" fmla="*/ 27 h 56"/>
              <a:gd name="T4" fmla="*/ 28 w 56"/>
              <a:gd name="T5" fmla="*/ 7 h 56"/>
              <a:gd name="T6" fmla="*/ 56 w 56"/>
              <a:gd name="T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" h="56">
                <a:moveTo>
                  <a:pt x="0" y="56"/>
                </a:moveTo>
                <a:lnTo>
                  <a:pt x="7" y="27"/>
                </a:lnTo>
                <a:lnTo>
                  <a:pt x="28" y="7"/>
                </a:lnTo>
                <a:lnTo>
                  <a:pt x="56" y="0"/>
                </a:lnTo>
              </a:path>
            </a:pathLst>
          </a:custGeom>
          <a:noFill/>
          <a:ln w="15875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640" name="Freeform 248"/>
          <p:cNvSpPr>
            <a:spLocks/>
          </p:cNvSpPr>
          <p:nvPr/>
        </p:nvSpPr>
        <p:spPr bwMode="auto">
          <a:xfrm>
            <a:off x="8258175" y="1743075"/>
            <a:ext cx="44450" cy="44450"/>
          </a:xfrm>
          <a:custGeom>
            <a:avLst/>
            <a:gdLst>
              <a:gd name="T0" fmla="*/ 0 w 57"/>
              <a:gd name="T1" fmla="*/ 0 h 56"/>
              <a:gd name="T2" fmla="*/ 30 w 57"/>
              <a:gd name="T3" fmla="*/ 7 h 56"/>
              <a:gd name="T4" fmla="*/ 50 w 57"/>
              <a:gd name="T5" fmla="*/ 27 h 56"/>
              <a:gd name="T6" fmla="*/ 57 w 57"/>
              <a:gd name="T7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" h="56">
                <a:moveTo>
                  <a:pt x="0" y="0"/>
                </a:moveTo>
                <a:lnTo>
                  <a:pt x="30" y="7"/>
                </a:lnTo>
                <a:lnTo>
                  <a:pt x="50" y="27"/>
                </a:lnTo>
                <a:lnTo>
                  <a:pt x="57" y="56"/>
                </a:lnTo>
              </a:path>
            </a:pathLst>
          </a:custGeom>
          <a:noFill/>
          <a:ln w="15875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641" name="Freeform 249"/>
          <p:cNvSpPr>
            <a:spLocks/>
          </p:cNvSpPr>
          <p:nvPr/>
        </p:nvSpPr>
        <p:spPr bwMode="auto">
          <a:xfrm>
            <a:off x="1524000" y="3087688"/>
            <a:ext cx="6732588" cy="1155700"/>
          </a:xfrm>
          <a:custGeom>
            <a:avLst/>
            <a:gdLst>
              <a:gd name="T0" fmla="*/ 0 w 8481"/>
              <a:gd name="T1" fmla="*/ 1454 h 1454"/>
              <a:gd name="T2" fmla="*/ 292 w 8481"/>
              <a:gd name="T3" fmla="*/ 552 h 1454"/>
              <a:gd name="T4" fmla="*/ 584 w 8481"/>
              <a:gd name="T5" fmla="*/ 369 h 1454"/>
              <a:gd name="T6" fmla="*/ 877 w 8481"/>
              <a:gd name="T7" fmla="*/ 651 h 1454"/>
              <a:gd name="T8" fmla="*/ 1169 w 8481"/>
              <a:gd name="T9" fmla="*/ 685 h 1454"/>
              <a:gd name="T10" fmla="*/ 1463 w 8481"/>
              <a:gd name="T11" fmla="*/ 635 h 1454"/>
              <a:gd name="T12" fmla="*/ 1755 w 8481"/>
              <a:gd name="T13" fmla="*/ 635 h 1454"/>
              <a:gd name="T14" fmla="*/ 2048 w 8481"/>
              <a:gd name="T15" fmla="*/ 552 h 1454"/>
              <a:gd name="T16" fmla="*/ 2339 w 8481"/>
              <a:gd name="T17" fmla="*/ 486 h 1454"/>
              <a:gd name="T18" fmla="*/ 2631 w 8481"/>
              <a:gd name="T19" fmla="*/ 435 h 1454"/>
              <a:gd name="T20" fmla="*/ 4094 w 8481"/>
              <a:gd name="T21" fmla="*/ 0 h 1454"/>
              <a:gd name="T22" fmla="*/ 5557 w 8481"/>
              <a:gd name="T23" fmla="*/ 369 h 1454"/>
              <a:gd name="T24" fmla="*/ 8481 w 8481"/>
              <a:gd name="T25" fmla="*/ 234 h 1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81" h="1454">
                <a:moveTo>
                  <a:pt x="0" y="1454"/>
                </a:moveTo>
                <a:lnTo>
                  <a:pt x="292" y="552"/>
                </a:lnTo>
                <a:lnTo>
                  <a:pt x="584" y="369"/>
                </a:lnTo>
                <a:lnTo>
                  <a:pt x="877" y="651"/>
                </a:lnTo>
                <a:lnTo>
                  <a:pt x="1169" y="685"/>
                </a:lnTo>
                <a:lnTo>
                  <a:pt x="1463" y="635"/>
                </a:lnTo>
                <a:lnTo>
                  <a:pt x="1755" y="635"/>
                </a:lnTo>
                <a:lnTo>
                  <a:pt x="2048" y="552"/>
                </a:lnTo>
                <a:lnTo>
                  <a:pt x="2339" y="486"/>
                </a:lnTo>
                <a:lnTo>
                  <a:pt x="2631" y="435"/>
                </a:lnTo>
                <a:lnTo>
                  <a:pt x="4094" y="0"/>
                </a:lnTo>
                <a:lnTo>
                  <a:pt x="5557" y="369"/>
                </a:lnTo>
                <a:lnTo>
                  <a:pt x="8481" y="234"/>
                </a:lnTo>
              </a:path>
            </a:pathLst>
          </a:custGeom>
          <a:noFill/>
          <a:ln w="15875">
            <a:solidFill>
              <a:srgbClr val="D0282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642" name="Freeform 250"/>
          <p:cNvSpPr>
            <a:spLocks/>
          </p:cNvSpPr>
          <p:nvPr/>
        </p:nvSpPr>
        <p:spPr bwMode="auto">
          <a:xfrm>
            <a:off x="1479550" y="4183063"/>
            <a:ext cx="88900" cy="119062"/>
          </a:xfrm>
          <a:custGeom>
            <a:avLst/>
            <a:gdLst>
              <a:gd name="T0" fmla="*/ 58 w 114"/>
              <a:gd name="T1" fmla="*/ 150 h 150"/>
              <a:gd name="T2" fmla="*/ 114 w 114"/>
              <a:gd name="T3" fmla="*/ 75 h 150"/>
              <a:gd name="T4" fmla="*/ 58 w 114"/>
              <a:gd name="T5" fmla="*/ 0 h 150"/>
              <a:gd name="T6" fmla="*/ 0 w 114"/>
              <a:gd name="T7" fmla="*/ 75 h 150"/>
              <a:gd name="T8" fmla="*/ 58 w 114"/>
              <a:gd name="T9" fmla="*/ 150 h 150"/>
              <a:gd name="T10" fmla="*/ 58 w 114"/>
              <a:gd name="T11" fmla="*/ 15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" h="150">
                <a:moveTo>
                  <a:pt x="58" y="150"/>
                </a:moveTo>
                <a:lnTo>
                  <a:pt x="114" y="75"/>
                </a:lnTo>
                <a:lnTo>
                  <a:pt x="58" y="0"/>
                </a:lnTo>
                <a:lnTo>
                  <a:pt x="0" y="75"/>
                </a:lnTo>
                <a:lnTo>
                  <a:pt x="58" y="150"/>
                </a:lnTo>
                <a:lnTo>
                  <a:pt x="58" y="15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643" name="Freeform 251"/>
          <p:cNvSpPr>
            <a:spLocks/>
          </p:cNvSpPr>
          <p:nvPr/>
        </p:nvSpPr>
        <p:spPr bwMode="auto">
          <a:xfrm>
            <a:off x="1479550" y="4183063"/>
            <a:ext cx="88900" cy="119062"/>
          </a:xfrm>
          <a:custGeom>
            <a:avLst/>
            <a:gdLst>
              <a:gd name="T0" fmla="*/ 58 w 114"/>
              <a:gd name="T1" fmla="*/ 150 h 150"/>
              <a:gd name="T2" fmla="*/ 114 w 114"/>
              <a:gd name="T3" fmla="*/ 75 h 150"/>
              <a:gd name="T4" fmla="*/ 58 w 114"/>
              <a:gd name="T5" fmla="*/ 0 h 150"/>
              <a:gd name="T6" fmla="*/ 0 w 114"/>
              <a:gd name="T7" fmla="*/ 75 h 150"/>
              <a:gd name="T8" fmla="*/ 58 w 114"/>
              <a:gd name="T9" fmla="*/ 150 h 150"/>
              <a:gd name="T10" fmla="*/ 58 w 114"/>
              <a:gd name="T11" fmla="*/ 150 h 150"/>
              <a:gd name="T12" fmla="*/ 58 w 114"/>
              <a:gd name="T13" fmla="*/ 15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4" h="150">
                <a:moveTo>
                  <a:pt x="58" y="150"/>
                </a:moveTo>
                <a:lnTo>
                  <a:pt x="114" y="75"/>
                </a:lnTo>
                <a:lnTo>
                  <a:pt x="58" y="0"/>
                </a:lnTo>
                <a:lnTo>
                  <a:pt x="0" y="75"/>
                </a:lnTo>
                <a:lnTo>
                  <a:pt x="58" y="150"/>
                </a:lnTo>
                <a:lnTo>
                  <a:pt x="58" y="150"/>
                </a:lnTo>
                <a:lnTo>
                  <a:pt x="58" y="150"/>
                </a:lnTo>
              </a:path>
            </a:pathLst>
          </a:custGeom>
          <a:noFill/>
          <a:ln w="15875">
            <a:solidFill>
              <a:srgbClr val="D0282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644" name="Freeform 252"/>
          <p:cNvSpPr>
            <a:spLocks/>
          </p:cNvSpPr>
          <p:nvPr/>
        </p:nvSpPr>
        <p:spPr bwMode="auto">
          <a:xfrm>
            <a:off x="1711325" y="3467100"/>
            <a:ext cx="90488" cy="117475"/>
          </a:xfrm>
          <a:custGeom>
            <a:avLst/>
            <a:gdLst>
              <a:gd name="T0" fmla="*/ 57 w 113"/>
              <a:gd name="T1" fmla="*/ 148 h 148"/>
              <a:gd name="T2" fmla="*/ 113 w 113"/>
              <a:gd name="T3" fmla="*/ 74 h 148"/>
              <a:gd name="T4" fmla="*/ 57 w 113"/>
              <a:gd name="T5" fmla="*/ 0 h 148"/>
              <a:gd name="T6" fmla="*/ 0 w 113"/>
              <a:gd name="T7" fmla="*/ 74 h 148"/>
              <a:gd name="T8" fmla="*/ 57 w 113"/>
              <a:gd name="T9" fmla="*/ 148 h 148"/>
              <a:gd name="T10" fmla="*/ 57 w 113"/>
              <a:gd name="T11" fmla="*/ 148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3" h="148">
                <a:moveTo>
                  <a:pt x="57" y="148"/>
                </a:moveTo>
                <a:lnTo>
                  <a:pt x="113" y="74"/>
                </a:lnTo>
                <a:lnTo>
                  <a:pt x="57" y="0"/>
                </a:lnTo>
                <a:lnTo>
                  <a:pt x="0" y="74"/>
                </a:lnTo>
                <a:lnTo>
                  <a:pt x="57" y="148"/>
                </a:lnTo>
                <a:lnTo>
                  <a:pt x="57" y="148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645" name="Freeform 253"/>
          <p:cNvSpPr>
            <a:spLocks/>
          </p:cNvSpPr>
          <p:nvPr/>
        </p:nvSpPr>
        <p:spPr bwMode="auto">
          <a:xfrm>
            <a:off x="1711325" y="3467100"/>
            <a:ext cx="90488" cy="117475"/>
          </a:xfrm>
          <a:custGeom>
            <a:avLst/>
            <a:gdLst>
              <a:gd name="T0" fmla="*/ 57 w 113"/>
              <a:gd name="T1" fmla="*/ 148 h 148"/>
              <a:gd name="T2" fmla="*/ 113 w 113"/>
              <a:gd name="T3" fmla="*/ 74 h 148"/>
              <a:gd name="T4" fmla="*/ 57 w 113"/>
              <a:gd name="T5" fmla="*/ 0 h 148"/>
              <a:gd name="T6" fmla="*/ 0 w 113"/>
              <a:gd name="T7" fmla="*/ 74 h 148"/>
              <a:gd name="T8" fmla="*/ 57 w 113"/>
              <a:gd name="T9" fmla="*/ 148 h 148"/>
              <a:gd name="T10" fmla="*/ 57 w 113"/>
              <a:gd name="T11" fmla="*/ 148 h 148"/>
              <a:gd name="T12" fmla="*/ 57 w 113"/>
              <a:gd name="T13" fmla="*/ 148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3" h="148">
                <a:moveTo>
                  <a:pt x="57" y="148"/>
                </a:moveTo>
                <a:lnTo>
                  <a:pt x="113" y="74"/>
                </a:lnTo>
                <a:lnTo>
                  <a:pt x="57" y="0"/>
                </a:lnTo>
                <a:lnTo>
                  <a:pt x="0" y="74"/>
                </a:lnTo>
                <a:lnTo>
                  <a:pt x="57" y="148"/>
                </a:lnTo>
                <a:lnTo>
                  <a:pt x="57" y="148"/>
                </a:lnTo>
                <a:lnTo>
                  <a:pt x="57" y="148"/>
                </a:lnTo>
              </a:path>
            </a:pathLst>
          </a:custGeom>
          <a:noFill/>
          <a:ln w="15875">
            <a:solidFill>
              <a:srgbClr val="D0282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646" name="Freeform 254"/>
          <p:cNvSpPr>
            <a:spLocks/>
          </p:cNvSpPr>
          <p:nvPr/>
        </p:nvSpPr>
        <p:spPr bwMode="auto">
          <a:xfrm>
            <a:off x="1943100" y="3322638"/>
            <a:ext cx="90488" cy="117475"/>
          </a:xfrm>
          <a:custGeom>
            <a:avLst/>
            <a:gdLst>
              <a:gd name="T0" fmla="*/ 57 w 115"/>
              <a:gd name="T1" fmla="*/ 149 h 149"/>
              <a:gd name="T2" fmla="*/ 115 w 115"/>
              <a:gd name="T3" fmla="*/ 75 h 149"/>
              <a:gd name="T4" fmla="*/ 57 w 115"/>
              <a:gd name="T5" fmla="*/ 0 h 149"/>
              <a:gd name="T6" fmla="*/ 0 w 115"/>
              <a:gd name="T7" fmla="*/ 75 h 149"/>
              <a:gd name="T8" fmla="*/ 57 w 115"/>
              <a:gd name="T9" fmla="*/ 149 h 149"/>
              <a:gd name="T10" fmla="*/ 57 w 115"/>
              <a:gd name="T11" fmla="*/ 14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5" h="149">
                <a:moveTo>
                  <a:pt x="57" y="149"/>
                </a:moveTo>
                <a:lnTo>
                  <a:pt x="115" y="75"/>
                </a:lnTo>
                <a:lnTo>
                  <a:pt x="57" y="0"/>
                </a:lnTo>
                <a:lnTo>
                  <a:pt x="0" y="75"/>
                </a:lnTo>
                <a:lnTo>
                  <a:pt x="57" y="149"/>
                </a:lnTo>
                <a:lnTo>
                  <a:pt x="57" y="149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647" name="Freeform 255"/>
          <p:cNvSpPr>
            <a:spLocks/>
          </p:cNvSpPr>
          <p:nvPr/>
        </p:nvSpPr>
        <p:spPr bwMode="auto">
          <a:xfrm>
            <a:off x="1943100" y="3322638"/>
            <a:ext cx="90488" cy="117475"/>
          </a:xfrm>
          <a:custGeom>
            <a:avLst/>
            <a:gdLst>
              <a:gd name="T0" fmla="*/ 57 w 115"/>
              <a:gd name="T1" fmla="*/ 149 h 149"/>
              <a:gd name="T2" fmla="*/ 115 w 115"/>
              <a:gd name="T3" fmla="*/ 75 h 149"/>
              <a:gd name="T4" fmla="*/ 57 w 115"/>
              <a:gd name="T5" fmla="*/ 0 h 149"/>
              <a:gd name="T6" fmla="*/ 0 w 115"/>
              <a:gd name="T7" fmla="*/ 75 h 149"/>
              <a:gd name="T8" fmla="*/ 57 w 115"/>
              <a:gd name="T9" fmla="*/ 149 h 149"/>
              <a:gd name="T10" fmla="*/ 57 w 115"/>
              <a:gd name="T11" fmla="*/ 149 h 149"/>
              <a:gd name="T12" fmla="*/ 57 w 115"/>
              <a:gd name="T13" fmla="*/ 14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5" h="149">
                <a:moveTo>
                  <a:pt x="57" y="149"/>
                </a:moveTo>
                <a:lnTo>
                  <a:pt x="115" y="75"/>
                </a:lnTo>
                <a:lnTo>
                  <a:pt x="57" y="0"/>
                </a:lnTo>
                <a:lnTo>
                  <a:pt x="0" y="75"/>
                </a:lnTo>
                <a:lnTo>
                  <a:pt x="57" y="149"/>
                </a:lnTo>
                <a:lnTo>
                  <a:pt x="57" y="149"/>
                </a:lnTo>
                <a:lnTo>
                  <a:pt x="57" y="149"/>
                </a:lnTo>
              </a:path>
            </a:pathLst>
          </a:custGeom>
          <a:noFill/>
          <a:ln w="15875">
            <a:solidFill>
              <a:srgbClr val="D0282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648" name="Freeform 256"/>
          <p:cNvSpPr>
            <a:spLocks/>
          </p:cNvSpPr>
          <p:nvPr/>
        </p:nvSpPr>
        <p:spPr bwMode="auto">
          <a:xfrm>
            <a:off x="2174875" y="3546475"/>
            <a:ext cx="92075" cy="117475"/>
          </a:xfrm>
          <a:custGeom>
            <a:avLst/>
            <a:gdLst>
              <a:gd name="T0" fmla="*/ 57 w 114"/>
              <a:gd name="T1" fmla="*/ 147 h 147"/>
              <a:gd name="T2" fmla="*/ 114 w 114"/>
              <a:gd name="T3" fmla="*/ 74 h 147"/>
              <a:gd name="T4" fmla="*/ 57 w 114"/>
              <a:gd name="T5" fmla="*/ 0 h 147"/>
              <a:gd name="T6" fmla="*/ 0 w 114"/>
              <a:gd name="T7" fmla="*/ 74 h 147"/>
              <a:gd name="T8" fmla="*/ 57 w 114"/>
              <a:gd name="T9" fmla="*/ 147 h 147"/>
              <a:gd name="T10" fmla="*/ 57 w 114"/>
              <a:gd name="T11" fmla="*/ 14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" h="147">
                <a:moveTo>
                  <a:pt x="57" y="147"/>
                </a:moveTo>
                <a:lnTo>
                  <a:pt x="114" y="74"/>
                </a:lnTo>
                <a:lnTo>
                  <a:pt x="57" y="0"/>
                </a:lnTo>
                <a:lnTo>
                  <a:pt x="0" y="74"/>
                </a:lnTo>
                <a:lnTo>
                  <a:pt x="57" y="147"/>
                </a:lnTo>
                <a:lnTo>
                  <a:pt x="57" y="147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649" name="Freeform 257"/>
          <p:cNvSpPr>
            <a:spLocks/>
          </p:cNvSpPr>
          <p:nvPr/>
        </p:nvSpPr>
        <p:spPr bwMode="auto">
          <a:xfrm>
            <a:off x="2174875" y="3546475"/>
            <a:ext cx="92075" cy="117475"/>
          </a:xfrm>
          <a:custGeom>
            <a:avLst/>
            <a:gdLst>
              <a:gd name="T0" fmla="*/ 57 w 114"/>
              <a:gd name="T1" fmla="*/ 147 h 147"/>
              <a:gd name="T2" fmla="*/ 114 w 114"/>
              <a:gd name="T3" fmla="*/ 74 h 147"/>
              <a:gd name="T4" fmla="*/ 57 w 114"/>
              <a:gd name="T5" fmla="*/ 0 h 147"/>
              <a:gd name="T6" fmla="*/ 0 w 114"/>
              <a:gd name="T7" fmla="*/ 74 h 147"/>
              <a:gd name="T8" fmla="*/ 57 w 114"/>
              <a:gd name="T9" fmla="*/ 147 h 147"/>
              <a:gd name="T10" fmla="*/ 57 w 114"/>
              <a:gd name="T11" fmla="*/ 147 h 147"/>
              <a:gd name="T12" fmla="*/ 57 w 114"/>
              <a:gd name="T13" fmla="*/ 14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4" h="147">
                <a:moveTo>
                  <a:pt x="57" y="147"/>
                </a:moveTo>
                <a:lnTo>
                  <a:pt x="114" y="74"/>
                </a:lnTo>
                <a:lnTo>
                  <a:pt x="57" y="0"/>
                </a:lnTo>
                <a:lnTo>
                  <a:pt x="0" y="74"/>
                </a:lnTo>
                <a:lnTo>
                  <a:pt x="57" y="147"/>
                </a:lnTo>
                <a:lnTo>
                  <a:pt x="57" y="147"/>
                </a:lnTo>
                <a:lnTo>
                  <a:pt x="57" y="147"/>
                </a:lnTo>
              </a:path>
            </a:pathLst>
          </a:custGeom>
          <a:noFill/>
          <a:ln w="15875">
            <a:solidFill>
              <a:srgbClr val="D0282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650" name="Freeform 258"/>
          <p:cNvSpPr>
            <a:spLocks/>
          </p:cNvSpPr>
          <p:nvPr/>
        </p:nvSpPr>
        <p:spPr bwMode="auto">
          <a:xfrm>
            <a:off x="2408238" y="3573463"/>
            <a:ext cx="90487" cy="117475"/>
          </a:xfrm>
          <a:custGeom>
            <a:avLst/>
            <a:gdLst>
              <a:gd name="T0" fmla="*/ 56 w 114"/>
              <a:gd name="T1" fmla="*/ 148 h 148"/>
              <a:gd name="T2" fmla="*/ 114 w 114"/>
              <a:gd name="T3" fmla="*/ 75 h 148"/>
              <a:gd name="T4" fmla="*/ 56 w 114"/>
              <a:gd name="T5" fmla="*/ 0 h 148"/>
              <a:gd name="T6" fmla="*/ 0 w 114"/>
              <a:gd name="T7" fmla="*/ 75 h 148"/>
              <a:gd name="T8" fmla="*/ 56 w 114"/>
              <a:gd name="T9" fmla="*/ 148 h 148"/>
              <a:gd name="T10" fmla="*/ 56 w 114"/>
              <a:gd name="T11" fmla="*/ 148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" h="148">
                <a:moveTo>
                  <a:pt x="56" y="148"/>
                </a:moveTo>
                <a:lnTo>
                  <a:pt x="114" y="75"/>
                </a:lnTo>
                <a:lnTo>
                  <a:pt x="56" y="0"/>
                </a:lnTo>
                <a:lnTo>
                  <a:pt x="0" y="75"/>
                </a:lnTo>
                <a:lnTo>
                  <a:pt x="56" y="148"/>
                </a:lnTo>
                <a:lnTo>
                  <a:pt x="56" y="148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651" name="Freeform 259"/>
          <p:cNvSpPr>
            <a:spLocks/>
          </p:cNvSpPr>
          <p:nvPr/>
        </p:nvSpPr>
        <p:spPr bwMode="auto">
          <a:xfrm>
            <a:off x="2408238" y="3573463"/>
            <a:ext cx="90487" cy="117475"/>
          </a:xfrm>
          <a:custGeom>
            <a:avLst/>
            <a:gdLst>
              <a:gd name="T0" fmla="*/ 56 w 114"/>
              <a:gd name="T1" fmla="*/ 148 h 148"/>
              <a:gd name="T2" fmla="*/ 114 w 114"/>
              <a:gd name="T3" fmla="*/ 75 h 148"/>
              <a:gd name="T4" fmla="*/ 56 w 114"/>
              <a:gd name="T5" fmla="*/ 0 h 148"/>
              <a:gd name="T6" fmla="*/ 0 w 114"/>
              <a:gd name="T7" fmla="*/ 75 h 148"/>
              <a:gd name="T8" fmla="*/ 56 w 114"/>
              <a:gd name="T9" fmla="*/ 148 h 148"/>
              <a:gd name="T10" fmla="*/ 56 w 114"/>
              <a:gd name="T11" fmla="*/ 148 h 148"/>
              <a:gd name="T12" fmla="*/ 56 w 114"/>
              <a:gd name="T13" fmla="*/ 148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4" h="148">
                <a:moveTo>
                  <a:pt x="56" y="148"/>
                </a:moveTo>
                <a:lnTo>
                  <a:pt x="114" y="75"/>
                </a:lnTo>
                <a:lnTo>
                  <a:pt x="56" y="0"/>
                </a:lnTo>
                <a:lnTo>
                  <a:pt x="0" y="75"/>
                </a:lnTo>
                <a:lnTo>
                  <a:pt x="56" y="148"/>
                </a:lnTo>
                <a:lnTo>
                  <a:pt x="56" y="148"/>
                </a:lnTo>
                <a:lnTo>
                  <a:pt x="56" y="148"/>
                </a:lnTo>
              </a:path>
            </a:pathLst>
          </a:custGeom>
          <a:noFill/>
          <a:ln w="15875">
            <a:solidFill>
              <a:srgbClr val="D0282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652" name="Freeform 260"/>
          <p:cNvSpPr>
            <a:spLocks/>
          </p:cNvSpPr>
          <p:nvPr/>
        </p:nvSpPr>
        <p:spPr bwMode="auto">
          <a:xfrm>
            <a:off x="2640013" y="3533775"/>
            <a:ext cx="90487" cy="119063"/>
          </a:xfrm>
          <a:custGeom>
            <a:avLst/>
            <a:gdLst>
              <a:gd name="T0" fmla="*/ 57 w 113"/>
              <a:gd name="T1" fmla="*/ 150 h 150"/>
              <a:gd name="T2" fmla="*/ 113 w 113"/>
              <a:gd name="T3" fmla="*/ 74 h 150"/>
              <a:gd name="T4" fmla="*/ 57 w 113"/>
              <a:gd name="T5" fmla="*/ 0 h 150"/>
              <a:gd name="T6" fmla="*/ 0 w 113"/>
              <a:gd name="T7" fmla="*/ 74 h 150"/>
              <a:gd name="T8" fmla="*/ 57 w 113"/>
              <a:gd name="T9" fmla="*/ 150 h 150"/>
              <a:gd name="T10" fmla="*/ 57 w 113"/>
              <a:gd name="T11" fmla="*/ 15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3" h="150">
                <a:moveTo>
                  <a:pt x="57" y="150"/>
                </a:moveTo>
                <a:lnTo>
                  <a:pt x="113" y="74"/>
                </a:lnTo>
                <a:lnTo>
                  <a:pt x="57" y="0"/>
                </a:lnTo>
                <a:lnTo>
                  <a:pt x="0" y="74"/>
                </a:lnTo>
                <a:lnTo>
                  <a:pt x="57" y="150"/>
                </a:lnTo>
                <a:lnTo>
                  <a:pt x="57" y="15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653" name="Freeform 261"/>
          <p:cNvSpPr>
            <a:spLocks/>
          </p:cNvSpPr>
          <p:nvPr/>
        </p:nvSpPr>
        <p:spPr bwMode="auto">
          <a:xfrm>
            <a:off x="2640013" y="3533775"/>
            <a:ext cx="90487" cy="119063"/>
          </a:xfrm>
          <a:custGeom>
            <a:avLst/>
            <a:gdLst>
              <a:gd name="T0" fmla="*/ 57 w 113"/>
              <a:gd name="T1" fmla="*/ 150 h 150"/>
              <a:gd name="T2" fmla="*/ 113 w 113"/>
              <a:gd name="T3" fmla="*/ 74 h 150"/>
              <a:gd name="T4" fmla="*/ 57 w 113"/>
              <a:gd name="T5" fmla="*/ 0 h 150"/>
              <a:gd name="T6" fmla="*/ 0 w 113"/>
              <a:gd name="T7" fmla="*/ 74 h 150"/>
              <a:gd name="T8" fmla="*/ 57 w 113"/>
              <a:gd name="T9" fmla="*/ 150 h 150"/>
              <a:gd name="T10" fmla="*/ 57 w 113"/>
              <a:gd name="T11" fmla="*/ 150 h 150"/>
              <a:gd name="T12" fmla="*/ 57 w 113"/>
              <a:gd name="T13" fmla="*/ 15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3" h="150">
                <a:moveTo>
                  <a:pt x="57" y="150"/>
                </a:moveTo>
                <a:lnTo>
                  <a:pt x="113" y="74"/>
                </a:lnTo>
                <a:lnTo>
                  <a:pt x="57" y="0"/>
                </a:lnTo>
                <a:lnTo>
                  <a:pt x="0" y="74"/>
                </a:lnTo>
                <a:lnTo>
                  <a:pt x="57" y="150"/>
                </a:lnTo>
                <a:lnTo>
                  <a:pt x="57" y="150"/>
                </a:lnTo>
                <a:lnTo>
                  <a:pt x="57" y="150"/>
                </a:lnTo>
              </a:path>
            </a:pathLst>
          </a:custGeom>
          <a:noFill/>
          <a:ln w="15875">
            <a:solidFill>
              <a:srgbClr val="D0282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654" name="Freeform 262"/>
          <p:cNvSpPr>
            <a:spLocks/>
          </p:cNvSpPr>
          <p:nvPr/>
        </p:nvSpPr>
        <p:spPr bwMode="auto">
          <a:xfrm>
            <a:off x="2873375" y="3533775"/>
            <a:ext cx="88900" cy="119063"/>
          </a:xfrm>
          <a:custGeom>
            <a:avLst/>
            <a:gdLst>
              <a:gd name="T0" fmla="*/ 57 w 113"/>
              <a:gd name="T1" fmla="*/ 150 h 150"/>
              <a:gd name="T2" fmla="*/ 113 w 113"/>
              <a:gd name="T3" fmla="*/ 74 h 150"/>
              <a:gd name="T4" fmla="*/ 57 w 113"/>
              <a:gd name="T5" fmla="*/ 0 h 150"/>
              <a:gd name="T6" fmla="*/ 0 w 113"/>
              <a:gd name="T7" fmla="*/ 74 h 150"/>
              <a:gd name="T8" fmla="*/ 57 w 113"/>
              <a:gd name="T9" fmla="*/ 150 h 150"/>
              <a:gd name="T10" fmla="*/ 57 w 113"/>
              <a:gd name="T11" fmla="*/ 15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3" h="150">
                <a:moveTo>
                  <a:pt x="57" y="150"/>
                </a:moveTo>
                <a:lnTo>
                  <a:pt x="113" y="74"/>
                </a:lnTo>
                <a:lnTo>
                  <a:pt x="57" y="0"/>
                </a:lnTo>
                <a:lnTo>
                  <a:pt x="0" y="74"/>
                </a:lnTo>
                <a:lnTo>
                  <a:pt x="57" y="150"/>
                </a:lnTo>
                <a:lnTo>
                  <a:pt x="57" y="15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655" name="Freeform 263"/>
          <p:cNvSpPr>
            <a:spLocks/>
          </p:cNvSpPr>
          <p:nvPr/>
        </p:nvSpPr>
        <p:spPr bwMode="auto">
          <a:xfrm>
            <a:off x="2873375" y="3533775"/>
            <a:ext cx="88900" cy="119063"/>
          </a:xfrm>
          <a:custGeom>
            <a:avLst/>
            <a:gdLst>
              <a:gd name="T0" fmla="*/ 57 w 113"/>
              <a:gd name="T1" fmla="*/ 150 h 150"/>
              <a:gd name="T2" fmla="*/ 113 w 113"/>
              <a:gd name="T3" fmla="*/ 74 h 150"/>
              <a:gd name="T4" fmla="*/ 57 w 113"/>
              <a:gd name="T5" fmla="*/ 0 h 150"/>
              <a:gd name="T6" fmla="*/ 0 w 113"/>
              <a:gd name="T7" fmla="*/ 74 h 150"/>
              <a:gd name="T8" fmla="*/ 57 w 113"/>
              <a:gd name="T9" fmla="*/ 150 h 150"/>
              <a:gd name="T10" fmla="*/ 57 w 113"/>
              <a:gd name="T11" fmla="*/ 150 h 150"/>
              <a:gd name="T12" fmla="*/ 57 w 113"/>
              <a:gd name="T13" fmla="*/ 15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3" h="150">
                <a:moveTo>
                  <a:pt x="57" y="150"/>
                </a:moveTo>
                <a:lnTo>
                  <a:pt x="113" y="74"/>
                </a:lnTo>
                <a:lnTo>
                  <a:pt x="57" y="0"/>
                </a:lnTo>
                <a:lnTo>
                  <a:pt x="0" y="74"/>
                </a:lnTo>
                <a:lnTo>
                  <a:pt x="57" y="150"/>
                </a:lnTo>
                <a:lnTo>
                  <a:pt x="57" y="150"/>
                </a:lnTo>
                <a:lnTo>
                  <a:pt x="57" y="150"/>
                </a:lnTo>
              </a:path>
            </a:pathLst>
          </a:custGeom>
          <a:noFill/>
          <a:ln w="15875">
            <a:solidFill>
              <a:srgbClr val="D0282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656" name="Freeform 264"/>
          <p:cNvSpPr>
            <a:spLocks/>
          </p:cNvSpPr>
          <p:nvPr/>
        </p:nvSpPr>
        <p:spPr bwMode="auto">
          <a:xfrm>
            <a:off x="3105150" y="3467100"/>
            <a:ext cx="90488" cy="117475"/>
          </a:xfrm>
          <a:custGeom>
            <a:avLst/>
            <a:gdLst>
              <a:gd name="T0" fmla="*/ 58 w 115"/>
              <a:gd name="T1" fmla="*/ 148 h 148"/>
              <a:gd name="T2" fmla="*/ 115 w 115"/>
              <a:gd name="T3" fmla="*/ 74 h 148"/>
              <a:gd name="T4" fmla="*/ 58 w 115"/>
              <a:gd name="T5" fmla="*/ 0 h 148"/>
              <a:gd name="T6" fmla="*/ 0 w 115"/>
              <a:gd name="T7" fmla="*/ 74 h 148"/>
              <a:gd name="T8" fmla="*/ 58 w 115"/>
              <a:gd name="T9" fmla="*/ 148 h 148"/>
              <a:gd name="T10" fmla="*/ 58 w 115"/>
              <a:gd name="T11" fmla="*/ 148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5" h="148">
                <a:moveTo>
                  <a:pt x="58" y="148"/>
                </a:moveTo>
                <a:lnTo>
                  <a:pt x="115" y="74"/>
                </a:lnTo>
                <a:lnTo>
                  <a:pt x="58" y="0"/>
                </a:lnTo>
                <a:lnTo>
                  <a:pt x="0" y="74"/>
                </a:lnTo>
                <a:lnTo>
                  <a:pt x="58" y="148"/>
                </a:lnTo>
                <a:lnTo>
                  <a:pt x="58" y="148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657" name="Freeform 265"/>
          <p:cNvSpPr>
            <a:spLocks/>
          </p:cNvSpPr>
          <p:nvPr/>
        </p:nvSpPr>
        <p:spPr bwMode="auto">
          <a:xfrm>
            <a:off x="3105150" y="3467100"/>
            <a:ext cx="90488" cy="117475"/>
          </a:xfrm>
          <a:custGeom>
            <a:avLst/>
            <a:gdLst>
              <a:gd name="T0" fmla="*/ 58 w 115"/>
              <a:gd name="T1" fmla="*/ 148 h 148"/>
              <a:gd name="T2" fmla="*/ 115 w 115"/>
              <a:gd name="T3" fmla="*/ 74 h 148"/>
              <a:gd name="T4" fmla="*/ 58 w 115"/>
              <a:gd name="T5" fmla="*/ 0 h 148"/>
              <a:gd name="T6" fmla="*/ 0 w 115"/>
              <a:gd name="T7" fmla="*/ 74 h 148"/>
              <a:gd name="T8" fmla="*/ 58 w 115"/>
              <a:gd name="T9" fmla="*/ 148 h 148"/>
              <a:gd name="T10" fmla="*/ 58 w 115"/>
              <a:gd name="T11" fmla="*/ 148 h 148"/>
              <a:gd name="T12" fmla="*/ 58 w 115"/>
              <a:gd name="T13" fmla="*/ 148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5" h="148">
                <a:moveTo>
                  <a:pt x="58" y="148"/>
                </a:moveTo>
                <a:lnTo>
                  <a:pt x="115" y="74"/>
                </a:lnTo>
                <a:lnTo>
                  <a:pt x="58" y="0"/>
                </a:lnTo>
                <a:lnTo>
                  <a:pt x="0" y="74"/>
                </a:lnTo>
                <a:lnTo>
                  <a:pt x="58" y="148"/>
                </a:lnTo>
                <a:lnTo>
                  <a:pt x="58" y="148"/>
                </a:lnTo>
                <a:lnTo>
                  <a:pt x="58" y="148"/>
                </a:lnTo>
              </a:path>
            </a:pathLst>
          </a:custGeom>
          <a:noFill/>
          <a:ln w="15875">
            <a:solidFill>
              <a:srgbClr val="D0282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658" name="Freeform 266"/>
          <p:cNvSpPr>
            <a:spLocks/>
          </p:cNvSpPr>
          <p:nvPr/>
        </p:nvSpPr>
        <p:spPr bwMode="auto">
          <a:xfrm>
            <a:off x="3335338" y="3414713"/>
            <a:ext cx="90487" cy="119062"/>
          </a:xfrm>
          <a:custGeom>
            <a:avLst/>
            <a:gdLst>
              <a:gd name="T0" fmla="*/ 57 w 113"/>
              <a:gd name="T1" fmla="*/ 149 h 149"/>
              <a:gd name="T2" fmla="*/ 113 w 113"/>
              <a:gd name="T3" fmla="*/ 75 h 149"/>
              <a:gd name="T4" fmla="*/ 57 w 113"/>
              <a:gd name="T5" fmla="*/ 0 h 149"/>
              <a:gd name="T6" fmla="*/ 0 w 113"/>
              <a:gd name="T7" fmla="*/ 75 h 149"/>
              <a:gd name="T8" fmla="*/ 57 w 113"/>
              <a:gd name="T9" fmla="*/ 149 h 149"/>
              <a:gd name="T10" fmla="*/ 57 w 113"/>
              <a:gd name="T11" fmla="*/ 14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3" h="149">
                <a:moveTo>
                  <a:pt x="57" y="149"/>
                </a:moveTo>
                <a:lnTo>
                  <a:pt x="113" y="75"/>
                </a:lnTo>
                <a:lnTo>
                  <a:pt x="57" y="0"/>
                </a:lnTo>
                <a:lnTo>
                  <a:pt x="0" y="75"/>
                </a:lnTo>
                <a:lnTo>
                  <a:pt x="57" y="149"/>
                </a:lnTo>
                <a:lnTo>
                  <a:pt x="57" y="149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659" name="Freeform 267"/>
          <p:cNvSpPr>
            <a:spLocks/>
          </p:cNvSpPr>
          <p:nvPr/>
        </p:nvSpPr>
        <p:spPr bwMode="auto">
          <a:xfrm>
            <a:off x="3335338" y="3414713"/>
            <a:ext cx="90487" cy="119062"/>
          </a:xfrm>
          <a:custGeom>
            <a:avLst/>
            <a:gdLst>
              <a:gd name="T0" fmla="*/ 57 w 113"/>
              <a:gd name="T1" fmla="*/ 149 h 149"/>
              <a:gd name="T2" fmla="*/ 113 w 113"/>
              <a:gd name="T3" fmla="*/ 75 h 149"/>
              <a:gd name="T4" fmla="*/ 57 w 113"/>
              <a:gd name="T5" fmla="*/ 0 h 149"/>
              <a:gd name="T6" fmla="*/ 0 w 113"/>
              <a:gd name="T7" fmla="*/ 75 h 149"/>
              <a:gd name="T8" fmla="*/ 57 w 113"/>
              <a:gd name="T9" fmla="*/ 149 h 149"/>
              <a:gd name="T10" fmla="*/ 57 w 113"/>
              <a:gd name="T11" fmla="*/ 149 h 149"/>
              <a:gd name="T12" fmla="*/ 57 w 113"/>
              <a:gd name="T13" fmla="*/ 14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3" h="149">
                <a:moveTo>
                  <a:pt x="57" y="149"/>
                </a:moveTo>
                <a:lnTo>
                  <a:pt x="113" y="75"/>
                </a:lnTo>
                <a:lnTo>
                  <a:pt x="57" y="0"/>
                </a:lnTo>
                <a:lnTo>
                  <a:pt x="0" y="75"/>
                </a:lnTo>
                <a:lnTo>
                  <a:pt x="57" y="149"/>
                </a:lnTo>
                <a:lnTo>
                  <a:pt x="57" y="149"/>
                </a:lnTo>
                <a:lnTo>
                  <a:pt x="57" y="149"/>
                </a:lnTo>
              </a:path>
            </a:pathLst>
          </a:custGeom>
          <a:noFill/>
          <a:ln w="15875">
            <a:solidFill>
              <a:srgbClr val="D0282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660" name="Freeform 268"/>
          <p:cNvSpPr>
            <a:spLocks/>
          </p:cNvSpPr>
          <p:nvPr/>
        </p:nvSpPr>
        <p:spPr bwMode="auto">
          <a:xfrm>
            <a:off x="3568700" y="3375025"/>
            <a:ext cx="90488" cy="117475"/>
          </a:xfrm>
          <a:custGeom>
            <a:avLst/>
            <a:gdLst>
              <a:gd name="T0" fmla="*/ 57 w 115"/>
              <a:gd name="T1" fmla="*/ 148 h 148"/>
              <a:gd name="T2" fmla="*/ 115 w 115"/>
              <a:gd name="T3" fmla="*/ 74 h 148"/>
              <a:gd name="T4" fmla="*/ 57 w 115"/>
              <a:gd name="T5" fmla="*/ 0 h 148"/>
              <a:gd name="T6" fmla="*/ 0 w 115"/>
              <a:gd name="T7" fmla="*/ 74 h 148"/>
              <a:gd name="T8" fmla="*/ 57 w 115"/>
              <a:gd name="T9" fmla="*/ 148 h 148"/>
              <a:gd name="T10" fmla="*/ 57 w 115"/>
              <a:gd name="T11" fmla="*/ 148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5" h="148">
                <a:moveTo>
                  <a:pt x="57" y="148"/>
                </a:moveTo>
                <a:lnTo>
                  <a:pt x="115" y="74"/>
                </a:lnTo>
                <a:lnTo>
                  <a:pt x="57" y="0"/>
                </a:lnTo>
                <a:lnTo>
                  <a:pt x="0" y="74"/>
                </a:lnTo>
                <a:lnTo>
                  <a:pt x="57" y="148"/>
                </a:lnTo>
                <a:lnTo>
                  <a:pt x="57" y="148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661" name="Freeform 269"/>
          <p:cNvSpPr>
            <a:spLocks/>
          </p:cNvSpPr>
          <p:nvPr/>
        </p:nvSpPr>
        <p:spPr bwMode="auto">
          <a:xfrm>
            <a:off x="3568700" y="3375025"/>
            <a:ext cx="90488" cy="117475"/>
          </a:xfrm>
          <a:custGeom>
            <a:avLst/>
            <a:gdLst>
              <a:gd name="T0" fmla="*/ 57 w 115"/>
              <a:gd name="T1" fmla="*/ 148 h 148"/>
              <a:gd name="T2" fmla="*/ 115 w 115"/>
              <a:gd name="T3" fmla="*/ 74 h 148"/>
              <a:gd name="T4" fmla="*/ 57 w 115"/>
              <a:gd name="T5" fmla="*/ 0 h 148"/>
              <a:gd name="T6" fmla="*/ 0 w 115"/>
              <a:gd name="T7" fmla="*/ 74 h 148"/>
              <a:gd name="T8" fmla="*/ 57 w 115"/>
              <a:gd name="T9" fmla="*/ 148 h 148"/>
              <a:gd name="T10" fmla="*/ 57 w 115"/>
              <a:gd name="T11" fmla="*/ 148 h 148"/>
              <a:gd name="T12" fmla="*/ 57 w 115"/>
              <a:gd name="T13" fmla="*/ 148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5" h="148">
                <a:moveTo>
                  <a:pt x="57" y="148"/>
                </a:moveTo>
                <a:lnTo>
                  <a:pt x="115" y="74"/>
                </a:lnTo>
                <a:lnTo>
                  <a:pt x="57" y="0"/>
                </a:lnTo>
                <a:lnTo>
                  <a:pt x="0" y="74"/>
                </a:lnTo>
                <a:lnTo>
                  <a:pt x="57" y="148"/>
                </a:lnTo>
                <a:lnTo>
                  <a:pt x="57" y="148"/>
                </a:lnTo>
                <a:lnTo>
                  <a:pt x="57" y="148"/>
                </a:lnTo>
              </a:path>
            </a:pathLst>
          </a:custGeom>
          <a:noFill/>
          <a:ln w="15875">
            <a:solidFill>
              <a:srgbClr val="D0282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662" name="Freeform 270"/>
          <p:cNvSpPr>
            <a:spLocks/>
          </p:cNvSpPr>
          <p:nvPr/>
        </p:nvSpPr>
        <p:spPr bwMode="auto">
          <a:xfrm>
            <a:off x="4729163" y="3028950"/>
            <a:ext cx="90487" cy="119063"/>
          </a:xfrm>
          <a:custGeom>
            <a:avLst/>
            <a:gdLst>
              <a:gd name="T0" fmla="*/ 58 w 115"/>
              <a:gd name="T1" fmla="*/ 148 h 148"/>
              <a:gd name="T2" fmla="*/ 115 w 115"/>
              <a:gd name="T3" fmla="*/ 74 h 148"/>
              <a:gd name="T4" fmla="*/ 58 w 115"/>
              <a:gd name="T5" fmla="*/ 0 h 148"/>
              <a:gd name="T6" fmla="*/ 0 w 115"/>
              <a:gd name="T7" fmla="*/ 74 h 148"/>
              <a:gd name="T8" fmla="*/ 58 w 115"/>
              <a:gd name="T9" fmla="*/ 148 h 148"/>
              <a:gd name="T10" fmla="*/ 58 w 115"/>
              <a:gd name="T11" fmla="*/ 148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5" h="148">
                <a:moveTo>
                  <a:pt x="58" y="148"/>
                </a:moveTo>
                <a:lnTo>
                  <a:pt x="115" y="74"/>
                </a:lnTo>
                <a:lnTo>
                  <a:pt x="58" y="0"/>
                </a:lnTo>
                <a:lnTo>
                  <a:pt x="0" y="74"/>
                </a:lnTo>
                <a:lnTo>
                  <a:pt x="58" y="148"/>
                </a:lnTo>
                <a:lnTo>
                  <a:pt x="58" y="148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663" name="Freeform 271"/>
          <p:cNvSpPr>
            <a:spLocks/>
          </p:cNvSpPr>
          <p:nvPr/>
        </p:nvSpPr>
        <p:spPr bwMode="auto">
          <a:xfrm>
            <a:off x="4729163" y="3028950"/>
            <a:ext cx="90487" cy="119063"/>
          </a:xfrm>
          <a:custGeom>
            <a:avLst/>
            <a:gdLst>
              <a:gd name="T0" fmla="*/ 58 w 115"/>
              <a:gd name="T1" fmla="*/ 148 h 148"/>
              <a:gd name="T2" fmla="*/ 115 w 115"/>
              <a:gd name="T3" fmla="*/ 74 h 148"/>
              <a:gd name="T4" fmla="*/ 58 w 115"/>
              <a:gd name="T5" fmla="*/ 0 h 148"/>
              <a:gd name="T6" fmla="*/ 0 w 115"/>
              <a:gd name="T7" fmla="*/ 74 h 148"/>
              <a:gd name="T8" fmla="*/ 58 w 115"/>
              <a:gd name="T9" fmla="*/ 148 h 148"/>
              <a:gd name="T10" fmla="*/ 58 w 115"/>
              <a:gd name="T11" fmla="*/ 148 h 148"/>
              <a:gd name="T12" fmla="*/ 58 w 115"/>
              <a:gd name="T13" fmla="*/ 148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5" h="148">
                <a:moveTo>
                  <a:pt x="58" y="148"/>
                </a:moveTo>
                <a:lnTo>
                  <a:pt x="115" y="74"/>
                </a:lnTo>
                <a:lnTo>
                  <a:pt x="58" y="0"/>
                </a:lnTo>
                <a:lnTo>
                  <a:pt x="0" y="74"/>
                </a:lnTo>
                <a:lnTo>
                  <a:pt x="58" y="148"/>
                </a:lnTo>
                <a:lnTo>
                  <a:pt x="58" y="148"/>
                </a:lnTo>
                <a:lnTo>
                  <a:pt x="58" y="148"/>
                </a:lnTo>
              </a:path>
            </a:pathLst>
          </a:custGeom>
          <a:noFill/>
          <a:ln w="15875">
            <a:solidFill>
              <a:srgbClr val="D0282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664" name="Freeform 272"/>
          <p:cNvSpPr>
            <a:spLocks/>
          </p:cNvSpPr>
          <p:nvPr/>
        </p:nvSpPr>
        <p:spPr bwMode="auto">
          <a:xfrm>
            <a:off x="5889625" y="3322638"/>
            <a:ext cx="92075" cy="117475"/>
          </a:xfrm>
          <a:custGeom>
            <a:avLst/>
            <a:gdLst>
              <a:gd name="T0" fmla="*/ 57 w 114"/>
              <a:gd name="T1" fmla="*/ 149 h 149"/>
              <a:gd name="T2" fmla="*/ 114 w 114"/>
              <a:gd name="T3" fmla="*/ 75 h 149"/>
              <a:gd name="T4" fmla="*/ 57 w 114"/>
              <a:gd name="T5" fmla="*/ 0 h 149"/>
              <a:gd name="T6" fmla="*/ 0 w 114"/>
              <a:gd name="T7" fmla="*/ 75 h 149"/>
              <a:gd name="T8" fmla="*/ 57 w 114"/>
              <a:gd name="T9" fmla="*/ 149 h 149"/>
              <a:gd name="T10" fmla="*/ 57 w 114"/>
              <a:gd name="T11" fmla="*/ 14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" h="149">
                <a:moveTo>
                  <a:pt x="57" y="149"/>
                </a:moveTo>
                <a:lnTo>
                  <a:pt x="114" y="75"/>
                </a:lnTo>
                <a:lnTo>
                  <a:pt x="57" y="0"/>
                </a:lnTo>
                <a:lnTo>
                  <a:pt x="0" y="75"/>
                </a:lnTo>
                <a:lnTo>
                  <a:pt x="57" y="149"/>
                </a:lnTo>
                <a:lnTo>
                  <a:pt x="57" y="149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665" name="Freeform 273"/>
          <p:cNvSpPr>
            <a:spLocks/>
          </p:cNvSpPr>
          <p:nvPr/>
        </p:nvSpPr>
        <p:spPr bwMode="auto">
          <a:xfrm>
            <a:off x="5889625" y="3322638"/>
            <a:ext cx="92075" cy="117475"/>
          </a:xfrm>
          <a:custGeom>
            <a:avLst/>
            <a:gdLst>
              <a:gd name="T0" fmla="*/ 57 w 114"/>
              <a:gd name="T1" fmla="*/ 149 h 149"/>
              <a:gd name="T2" fmla="*/ 114 w 114"/>
              <a:gd name="T3" fmla="*/ 75 h 149"/>
              <a:gd name="T4" fmla="*/ 57 w 114"/>
              <a:gd name="T5" fmla="*/ 0 h 149"/>
              <a:gd name="T6" fmla="*/ 0 w 114"/>
              <a:gd name="T7" fmla="*/ 75 h 149"/>
              <a:gd name="T8" fmla="*/ 57 w 114"/>
              <a:gd name="T9" fmla="*/ 149 h 149"/>
              <a:gd name="T10" fmla="*/ 57 w 114"/>
              <a:gd name="T11" fmla="*/ 149 h 149"/>
              <a:gd name="T12" fmla="*/ 57 w 114"/>
              <a:gd name="T13" fmla="*/ 14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4" h="149">
                <a:moveTo>
                  <a:pt x="57" y="149"/>
                </a:moveTo>
                <a:lnTo>
                  <a:pt x="114" y="75"/>
                </a:lnTo>
                <a:lnTo>
                  <a:pt x="57" y="0"/>
                </a:lnTo>
                <a:lnTo>
                  <a:pt x="0" y="75"/>
                </a:lnTo>
                <a:lnTo>
                  <a:pt x="57" y="149"/>
                </a:lnTo>
                <a:lnTo>
                  <a:pt x="57" y="149"/>
                </a:lnTo>
                <a:lnTo>
                  <a:pt x="57" y="149"/>
                </a:lnTo>
              </a:path>
            </a:pathLst>
          </a:custGeom>
          <a:noFill/>
          <a:ln w="15875">
            <a:solidFill>
              <a:srgbClr val="D0282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666" name="Freeform 274"/>
          <p:cNvSpPr>
            <a:spLocks/>
          </p:cNvSpPr>
          <p:nvPr/>
        </p:nvSpPr>
        <p:spPr bwMode="auto">
          <a:xfrm>
            <a:off x="8212138" y="3214688"/>
            <a:ext cx="90487" cy="119062"/>
          </a:xfrm>
          <a:custGeom>
            <a:avLst/>
            <a:gdLst>
              <a:gd name="T0" fmla="*/ 56 w 113"/>
              <a:gd name="T1" fmla="*/ 148 h 148"/>
              <a:gd name="T2" fmla="*/ 113 w 113"/>
              <a:gd name="T3" fmla="*/ 74 h 148"/>
              <a:gd name="T4" fmla="*/ 56 w 113"/>
              <a:gd name="T5" fmla="*/ 0 h 148"/>
              <a:gd name="T6" fmla="*/ 0 w 113"/>
              <a:gd name="T7" fmla="*/ 74 h 148"/>
              <a:gd name="T8" fmla="*/ 56 w 113"/>
              <a:gd name="T9" fmla="*/ 148 h 148"/>
              <a:gd name="T10" fmla="*/ 56 w 113"/>
              <a:gd name="T11" fmla="*/ 148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3" h="148">
                <a:moveTo>
                  <a:pt x="56" y="148"/>
                </a:moveTo>
                <a:lnTo>
                  <a:pt x="113" y="74"/>
                </a:lnTo>
                <a:lnTo>
                  <a:pt x="56" y="0"/>
                </a:lnTo>
                <a:lnTo>
                  <a:pt x="0" y="74"/>
                </a:lnTo>
                <a:lnTo>
                  <a:pt x="56" y="148"/>
                </a:lnTo>
                <a:lnTo>
                  <a:pt x="56" y="148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667" name="Freeform 275"/>
          <p:cNvSpPr>
            <a:spLocks/>
          </p:cNvSpPr>
          <p:nvPr/>
        </p:nvSpPr>
        <p:spPr bwMode="auto">
          <a:xfrm>
            <a:off x="8212138" y="3214688"/>
            <a:ext cx="90487" cy="119062"/>
          </a:xfrm>
          <a:custGeom>
            <a:avLst/>
            <a:gdLst>
              <a:gd name="T0" fmla="*/ 56 w 113"/>
              <a:gd name="T1" fmla="*/ 148 h 148"/>
              <a:gd name="T2" fmla="*/ 113 w 113"/>
              <a:gd name="T3" fmla="*/ 74 h 148"/>
              <a:gd name="T4" fmla="*/ 56 w 113"/>
              <a:gd name="T5" fmla="*/ 0 h 148"/>
              <a:gd name="T6" fmla="*/ 0 w 113"/>
              <a:gd name="T7" fmla="*/ 74 h 148"/>
              <a:gd name="T8" fmla="*/ 56 w 113"/>
              <a:gd name="T9" fmla="*/ 148 h 148"/>
              <a:gd name="T10" fmla="*/ 56 w 113"/>
              <a:gd name="T11" fmla="*/ 148 h 148"/>
              <a:gd name="T12" fmla="*/ 56 w 113"/>
              <a:gd name="T13" fmla="*/ 148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3" h="148">
                <a:moveTo>
                  <a:pt x="56" y="148"/>
                </a:moveTo>
                <a:lnTo>
                  <a:pt x="113" y="74"/>
                </a:lnTo>
                <a:lnTo>
                  <a:pt x="56" y="0"/>
                </a:lnTo>
                <a:lnTo>
                  <a:pt x="0" y="74"/>
                </a:lnTo>
                <a:lnTo>
                  <a:pt x="56" y="148"/>
                </a:lnTo>
                <a:lnTo>
                  <a:pt x="56" y="148"/>
                </a:lnTo>
                <a:lnTo>
                  <a:pt x="56" y="148"/>
                </a:lnTo>
              </a:path>
            </a:pathLst>
          </a:custGeom>
          <a:noFill/>
          <a:ln w="15875">
            <a:solidFill>
              <a:srgbClr val="D0282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668" name="Rectangle 276"/>
          <p:cNvSpPr>
            <a:spLocks noChangeArrowheads="1"/>
          </p:cNvSpPr>
          <p:nvPr/>
        </p:nvSpPr>
        <p:spPr bwMode="auto">
          <a:xfrm>
            <a:off x="2487613" y="6405563"/>
            <a:ext cx="48831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Helvetica" panose="020B0604020202020204" pitchFamily="34" charset="0"/>
              </a:rPr>
              <a:t>Number of Dependent Table Entries</a:t>
            </a:r>
            <a:endParaRPr lang="en-US"/>
          </a:p>
        </p:txBody>
      </p:sp>
      <p:sp>
        <p:nvSpPr>
          <p:cNvPr id="59669" name="Rectangle 277"/>
          <p:cNvSpPr>
            <a:spLocks noChangeArrowheads="1"/>
          </p:cNvSpPr>
          <p:nvPr/>
        </p:nvSpPr>
        <p:spPr bwMode="auto">
          <a:xfrm rot="16200000">
            <a:off x="-386556" y="3178969"/>
            <a:ext cx="20494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Helvetica" panose="020B0604020202020204" pitchFamily="34" charset="0"/>
              </a:rPr>
              <a:t>Filter Time (ns)</a:t>
            </a:r>
            <a:endParaRPr lang="en-US"/>
          </a:p>
        </p:txBody>
      </p:sp>
      <p:sp>
        <p:nvSpPr>
          <p:cNvPr id="59670" name="Rectangle 278"/>
          <p:cNvSpPr>
            <a:spLocks noChangeArrowheads="1"/>
          </p:cNvSpPr>
          <p:nvPr/>
        </p:nvSpPr>
        <p:spPr bwMode="auto">
          <a:xfrm>
            <a:off x="6373813" y="5265738"/>
            <a:ext cx="1706562" cy="4206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671" name="Rectangle 279"/>
          <p:cNvSpPr>
            <a:spLocks noChangeArrowheads="1"/>
          </p:cNvSpPr>
          <p:nvPr/>
        </p:nvSpPr>
        <p:spPr bwMode="auto">
          <a:xfrm>
            <a:off x="6376988" y="5268913"/>
            <a:ext cx="1700212" cy="414337"/>
          </a:xfrm>
          <a:prstGeom prst="rect">
            <a:avLst/>
          </a:prstGeom>
          <a:noFill/>
          <a:ln w="7938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672" name="Line 280"/>
          <p:cNvSpPr>
            <a:spLocks noChangeShapeType="1"/>
          </p:cNvSpPr>
          <p:nvPr/>
        </p:nvSpPr>
        <p:spPr bwMode="auto">
          <a:xfrm>
            <a:off x="6373813" y="5686425"/>
            <a:ext cx="1706562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673" name="Line 281"/>
          <p:cNvSpPr>
            <a:spLocks noChangeShapeType="1"/>
          </p:cNvSpPr>
          <p:nvPr/>
        </p:nvSpPr>
        <p:spPr bwMode="auto">
          <a:xfrm>
            <a:off x="6373813" y="5265738"/>
            <a:ext cx="1706562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674" name="Line 282"/>
          <p:cNvSpPr>
            <a:spLocks noChangeShapeType="1"/>
          </p:cNvSpPr>
          <p:nvPr/>
        </p:nvSpPr>
        <p:spPr bwMode="auto">
          <a:xfrm flipV="1">
            <a:off x="6373813" y="5265738"/>
            <a:ext cx="1587" cy="4206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675" name="Line 283"/>
          <p:cNvSpPr>
            <a:spLocks noChangeShapeType="1"/>
          </p:cNvSpPr>
          <p:nvPr/>
        </p:nvSpPr>
        <p:spPr bwMode="auto">
          <a:xfrm flipV="1">
            <a:off x="8080375" y="5265738"/>
            <a:ext cx="1588" cy="4206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676" name="Line 284"/>
          <p:cNvSpPr>
            <a:spLocks noChangeShapeType="1"/>
          </p:cNvSpPr>
          <p:nvPr/>
        </p:nvSpPr>
        <p:spPr bwMode="auto">
          <a:xfrm>
            <a:off x="6373813" y="5686425"/>
            <a:ext cx="1706562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677" name="Line 285"/>
          <p:cNvSpPr>
            <a:spLocks noChangeShapeType="1"/>
          </p:cNvSpPr>
          <p:nvPr/>
        </p:nvSpPr>
        <p:spPr bwMode="auto">
          <a:xfrm flipV="1">
            <a:off x="6373813" y="5265738"/>
            <a:ext cx="1587" cy="4206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678" name="Line 286"/>
          <p:cNvSpPr>
            <a:spLocks noChangeShapeType="1"/>
          </p:cNvSpPr>
          <p:nvPr/>
        </p:nvSpPr>
        <p:spPr bwMode="auto">
          <a:xfrm>
            <a:off x="6373813" y="5686425"/>
            <a:ext cx="1706562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679" name="Line 287"/>
          <p:cNvSpPr>
            <a:spLocks noChangeShapeType="1"/>
          </p:cNvSpPr>
          <p:nvPr/>
        </p:nvSpPr>
        <p:spPr bwMode="auto">
          <a:xfrm>
            <a:off x="6373813" y="5265738"/>
            <a:ext cx="1706562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680" name="Line 288"/>
          <p:cNvSpPr>
            <a:spLocks noChangeShapeType="1"/>
          </p:cNvSpPr>
          <p:nvPr/>
        </p:nvSpPr>
        <p:spPr bwMode="auto">
          <a:xfrm flipV="1">
            <a:off x="6373813" y="5265738"/>
            <a:ext cx="1587" cy="4206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681" name="Line 289"/>
          <p:cNvSpPr>
            <a:spLocks noChangeShapeType="1"/>
          </p:cNvSpPr>
          <p:nvPr/>
        </p:nvSpPr>
        <p:spPr bwMode="auto">
          <a:xfrm flipV="1">
            <a:off x="8080375" y="5265738"/>
            <a:ext cx="1588" cy="4206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682" name="Rectangle 290"/>
          <p:cNvSpPr>
            <a:spLocks noChangeArrowheads="1"/>
          </p:cNvSpPr>
          <p:nvPr/>
        </p:nvSpPr>
        <p:spPr bwMode="auto">
          <a:xfrm>
            <a:off x="6858000" y="5308600"/>
            <a:ext cx="10207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anose="020B0604020202020204" pitchFamily="34" charset="0"/>
              </a:rPr>
              <a:t>BPF+ Linear    </a:t>
            </a:r>
            <a:endParaRPr lang="en-US"/>
          </a:p>
        </p:txBody>
      </p:sp>
      <p:sp>
        <p:nvSpPr>
          <p:cNvPr id="59683" name="Rectangle 291"/>
          <p:cNvSpPr>
            <a:spLocks noChangeArrowheads="1"/>
          </p:cNvSpPr>
          <p:nvPr/>
        </p:nvSpPr>
        <p:spPr bwMode="auto">
          <a:xfrm>
            <a:off x="6858000" y="5481638"/>
            <a:ext cx="12049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anose="020B0604020202020204" pitchFamily="34" charset="0"/>
              </a:rPr>
              <a:t>BPF+ Hash Table</a:t>
            </a:r>
            <a:endParaRPr lang="en-US"/>
          </a:p>
        </p:txBody>
      </p:sp>
      <p:sp>
        <p:nvSpPr>
          <p:cNvPr id="59684" name="Line 292"/>
          <p:cNvSpPr>
            <a:spLocks noChangeShapeType="1"/>
          </p:cNvSpPr>
          <p:nvPr/>
        </p:nvSpPr>
        <p:spPr bwMode="auto">
          <a:xfrm>
            <a:off x="6470650" y="5395913"/>
            <a:ext cx="290513" cy="1587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685" name="Freeform 293"/>
          <p:cNvSpPr>
            <a:spLocks/>
          </p:cNvSpPr>
          <p:nvPr/>
        </p:nvSpPr>
        <p:spPr bwMode="auto">
          <a:xfrm>
            <a:off x="6616700" y="5394325"/>
            <a:ext cx="44450" cy="46038"/>
          </a:xfrm>
          <a:custGeom>
            <a:avLst/>
            <a:gdLst>
              <a:gd name="T0" fmla="*/ 57 w 57"/>
              <a:gd name="T1" fmla="*/ 0 h 57"/>
              <a:gd name="T2" fmla="*/ 50 w 57"/>
              <a:gd name="T3" fmla="*/ 28 h 57"/>
              <a:gd name="T4" fmla="*/ 30 w 57"/>
              <a:gd name="T5" fmla="*/ 50 h 57"/>
              <a:gd name="T6" fmla="*/ 0 w 57"/>
              <a:gd name="T7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" h="57">
                <a:moveTo>
                  <a:pt x="57" y="0"/>
                </a:moveTo>
                <a:lnTo>
                  <a:pt x="50" y="28"/>
                </a:lnTo>
                <a:lnTo>
                  <a:pt x="30" y="50"/>
                </a:lnTo>
                <a:lnTo>
                  <a:pt x="0" y="57"/>
                </a:lnTo>
              </a:path>
            </a:pathLst>
          </a:custGeom>
          <a:noFill/>
          <a:ln w="15875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686" name="Freeform 294"/>
          <p:cNvSpPr>
            <a:spLocks/>
          </p:cNvSpPr>
          <p:nvPr/>
        </p:nvSpPr>
        <p:spPr bwMode="auto">
          <a:xfrm>
            <a:off x="6570663" y="5394325"/>
            <a:ext cx="46037" cy="46038"/>
          </a:xfrm>
          <a:custGeom>
            <a:avLst/>
            <a:gdLst>
              <a:gd name="T0" fmla="*/ 56 w 56"/>
              <a:gd name="T1" fmla="*/ 57 h 57"/>
              <a:gd name="T2" fmla="*/ 27 w 56"/>
              <a:gd name="T3" fmla="*/ 50 h 57"/>
              <a:gd name="T4" fmla="*/ 7 w 56"/>
              <a:gd name="T5" fmla="*/ 28 h 57"/>
              <a:gd name="T6" fmla="*/ 0 w 56"/>
              <a:gd name="T7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" h="57">
                <a:moveTo>
                  <a:pt x="56" y="57"/>
                </a:moveTo>
                <a:lnTo>
                  <a:pt x="27" y="50"/>
                </a:lnTo>
                <a:lnTo>
                  <a:pt x="7" y="28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687" name="Freeform 295"/>
          <p:cNvSpPr>
            <a:spLocks/>
          </p:cNvSpPr>
          <p:nvPr/>
        </p:nvSpPr>
        <p:spPr bwMode="auto">
          <a:xfrm>
            <a:off x="6570663" y="5349875"/>
            <a:ext cx="46037" cy="44450"/>
          </a:xfrm>
          <a:custGeom>
            <a:avLst/>
            <a:gdLst>
              <a:gd name="T0" fmla="*/ 0 w 56"/>
              <a:gd name="T1" fmla="*/ 57 h 57"/>
              <a:gd name="T2" fmla="*/ 7 w 56"/>
              <a:gd name="T3" fmla="*/ 28 h 57"/>
              <a:gd name="T4" fmla="*/ 27 w 56"/>
              <a:gd name="T5" fmla="*/ 8 h 57"/>
              <a:gd name="T6" fmla="*/ 56 w 56"/>
              <a:gd name="T7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" h="57">
                <a:moveTo>
                  <a:pt x="0" y="57"/>
                </a:moveTo>
                <a:lnTo>
                  <a:pt x="7" y="28"/>
                </a:lnTo>
                <a:lnTo>
                  <a:pt x="27" y="8"/>
                </a:lnTo>
                <a:lnTo>
                  <a:pt x="56" y="0"/>
                </a:lnTo>
              </a:path>
            </a:pathLst>
          </a:custGeom>
          <a:noFill/>
          <a:ln w="15875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688" name="Freeform 296"/>
          <p:cNvSpPr>
            <a:spLocks/>
          </p:cNvSpPr>
          <p:nvPr/>
        </p:nvSpPr>
        <p:spPr bwMode="auto">
          <a:xfrm>
            <a:off x="6616700" y="5349875"/>
            <a:ext cx="44450" cy="44450"/>
          </a:xfrm>
          <a:custGeom>
            <a:avLst/>
            <a:gdLst>
              <a:gd name="T0" fmla="*/ 0 w 57"/>
              <a:gd name="T1" fmla="*/ 0 h 57"/>
              <a:gd name="T2" fmla="*/ 30 w 57"/>
              <a:gd name="T3" fmla="*/ 8 h 57"/>
              <a:gd name="T4" fmla="*/ 50 w 57"/>
              <a:gd name="T5" fmla="*/ 28 h 57"/>
              <a:gd name="T6" fmla="*/ 57 w 57"/>
              <a:gd name="T7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" h="57">
                <a:moveTo>
                  <a:pt x="0" y="0"/>
                </a:moveTo>
                <a:lnTo>
                  <a:pt x="30" y="8"/>
                </a:lnTo>
                <a:lnTo>
                  <a:pt x="50" y="28"/>
                </a:lnTo>
                <a:lnTo>
                  <a:pt x="57" y="57"/>
                </a:lnTo>
              </a:path>
            </a:pathLst>
          </a:custGeom>
          <a:noFill/>
          <a:ln w="15875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689" name="Line 297"/>
          <p:cNvSpPr>
            <a:spLocks noChangeShapeType="1"/>
          </p:cNvSpPr>
          <p:nvPr/>
        </p:nvSpPr>
        <p:spPr bwMode="auto">
          <a:xfrm>
            <a:off x="6470650" y="5570538"/>
            <a:ext cx="290513" cy="1587"/>
          </a:xfrm>
          <a:prstGeom prst="line">
            <a:avLst/>
          </a:prstGeom>
          <a:noFill/>
          <a:ln w="15875">
            <a:solidFill>
              <a:srgbClr val="D0282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690" name="Freeform 298"/>
          <p:cNvSpPr>
            <a:spLocks/>
          </p:cNvSpPr>
          <p:nvPr/>
        </p:nvSpPr>
        <p:spPr bwMode="auto">
          <a:xfrm>
            <a:off x="6570663" y="5511800"/>
            <a:ext cx="90487" cy="117475"/>
          </a:xfrm>
          <a:custGeom>
            <a:avLst/>
            <a:gdLst>
              <a:gd name="T0" fmla="*/ 57 w 114"/>
              <a:gd name="T1" fmla="*/ 148 h 148"/>
              <a:gd name="T2" fmla="*/ 114 w 114"/>
              <a:gd name="T3" fmla="*/ 74 h 148"/>
              <a:gd name="T4" fmla="*/ 57 w 114"/>
              <a:gd name="T5" fmla="*/ 0 h 148"/>
              <a:gd name="T6" fmla="*/ 0 w 114"/>
              <a:gd name="T7" fmla="*/ 74 h 148"/>
              <a:gd name="T8" fmla="*/ 57 w 114"/>
              <a:gd name="T9" fmla="*/ 148 h 148"/>
              <a:gd name="T10" fmla="*/ 57 w 114"/>
              <a:gd name="T11" fmla="*/ 148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" h="148">
                <a:moveTo>
                  <a:pt x="57" y="148"/>
                </a:moveTo>
                <a:lnTo>
                  <a:pt x="114" y="74"/>
                </a:lnTo>
                <a:lnTo>
                  <a:pt x="57" y="0"/>
                </a:lnTo>
                <a:lnTo>
                  <a:pt x="0" y="74"/>
                </a:lnTo>
                <a:lnTo>
                  <a:pt x="57" y="148"/>
                </a:lnTo>
                <a:lnTo>
                  <a:pt x="57" y="148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691" name="Freeform 299"/>
          <p:cNvSpPr>
            <a:spLocks/>
          </p:cNvSpPr>
          <p:nvPr/>
        </p:nvSpPr>
        <p:spPr bwMode="auto">
          <a:xfrm>
            <a:off x="6570663" y="5511800"/>
            <a:ext cx="90487" cy="117475"/>
          </a:xfrm>
          <a:custGeom>
            <a:avLst/>
            <a:gdLst>
              <a:gd name="T0" fmla="*/ 57 w 114"/>
              <a:gd name="T1" fmla="*/ 148 h 148"/>
              <a:gd name="T2" fmla="*/ 114 w 114"/>
              <a:gd name="T3" fmla="*/ 74 h 148"/>
              <a:gd name="T4" fmla="*/ 57 w 114"/>
              <a:gd name="T5" fmla="*/ 0 h 148"/>
              <a:gd name="T6" fmla="*/ 0 w 114"/>
              <a:gd name="T7" fmla="*/ 74 h 148"/>
              <a:gd name="T8" fmla="*/ 57 w 114"/>
              <a:gd name="T9" fmla="*/ 148 h 148"/>
              <a:gd name="T10" fmla="*/ 57 w 114"/>
              <a:gd name="T11" fmla="*/ 148 h 148"/>
              <a:gd name="T12" fmla="*/ 57 w 114"/>
              <a:gd name="T13" fmla="*/ 148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4" h="148">
                <a:moveTo>
                  <a:pt x="57" y="148"/>
                </a:moveTo>
                <a:lnTo>
                  <a:pt x="114" y="74"/>
                </a:lnTo>
                <a:lnTo>
                  <a:pt x="57" y="0"/>
                </a:lnTo>
                <a:lnTo>
                  <a:pt x="0" y="74"/>
                </a:lnTo>
                <a:lnTo>
                  <a:pt x="57" y="148"/>
                </a:lnTo>
                <a:lnTo>
                  <a:pt x="57" y="148"/>
                </a:lnTo>
                <a:lnTo>
                  <a:pt x="57" y="148"/>
                </a:lnTo>
              </a:path>
            </a:pathLst>
          </a:custGeom>
          <a:noFill/>
          <a:ln w="15875">
            <a:solidFill>
              <a:srgbClr val="D0282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692" name="Rectangle 300"/>
          <p:cNvSpPr>
            <a:spLocks noChangeArrowheads="1"/>
          </p:cNvSpPr>
          <p:nvPr/>
        </p:nvSpPr>
        <p:spPr bwMode="auto">
          <a:xfrm>
            <a:off x="522288" y="381000"/>
            <a:ext cx="8089900" cy="655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693" name="Text Box 301"/>
          <p:cNvSpPr txBox="1">
            <a:spLocks noChangeArrowheads="1"/>
          </p:cNvSpPr>
          <p:nvPr/>
        </p:nvSpPr>
        <p:spPr bwMode="auto">
          <a:xfrm>
            <a:off x="304800" y="136525"/>
            <a:ext cx="85344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000" b="1">
                <a:solidFill>
                  <a:schemeClr val="accent2"/>
                </a:solidFill>
              </a:rPr>
              <a:t>Comparison of Linear Search to Hash Lookup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71" name="Group 207"/>
          <p:cNvGrpSpPr>
            <a:grpSpLocks/>
          </p:cNvGrpSpPr>
          <p:nvPr/>
        </p:nvGrpSpPr>
        <p:grpSpPr bwMode="auto">
          <a:xfrm>
            <a:off x="912813" y="762000"/>
            <a:ext cx="7250112" cy="5599113"/>
            <a:chOff x="470" y="361"/>
            <a:chExt cx="4567" cy="3527"/>
          </a:xfrm>
        </p:grpSpPr>
        <p:sp>
          <p:nvSpPr>
            <p:cNvPr id="36871" name="Line 7"/>
            <p:cNvSpPr>
              <a:spLocks noChangeShapeType="1"/>
            </p:cNvSpPr>
            <p:nvPr/>
          </p:nvSpPr>
          <p:spPr bwMode="auto">
            <a:xfrm flipV="1">
              <a:off x="2799" y="3426"/>
              <a:ext cx="28" cy="3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2" name="Line 8"/>
            <p:cNvSpPr>
              <a:spLocks noChangeShapeType="1"/>
            </p:cNvSpPr>
            <p:nvPr/>
          </p:nvSpPr>
          <p:spPr bwMode="auto">
            <a:xfrm flipH="1" flipV="1">
              <a:off x="2799" y="3389"/>
              <a:ext cx="28" cy="3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3" name="Line 9"/>
            <p:cNvSpPr>
              <a:spLocks noChangeShapeType="1"/>
            </p:cNvSpPr>
            <p:nvPr/>
          </p:nvSpPr>
          <p:spPr bwMode="auto">
            <a:xfrm flipH="1">
              <a:off x="2771" y="3389"/>
              <a:ext cx="28" cy="3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4" name="Line 10"/>
            <p:cNvSpPr>
              <a:spLocks noChangeShapeType="1"/>
            </p:cNvSpPr>
            <p:nvPr/>
          </p:nvSpPr>
          <p:spPr bwMode="auto">
            <a:xfrm>
              <a:off x="2771" y="3426"/>
              <a:ext cx="28" cy="3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5" name="Line 11"/>
            <p:cNvSpPr>
              <a:spLocks noChangeShapeType="1"/>
            </p:cNvSpPr>
            <p:nvPr/>
          </p:nvSpPr>
          <p:spPr bwMode="auto">
            <a:xfrm>
              <a:off x="2799" y="3463"/>
              <a:ext cx="1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6" name="Line 12"/>
            <p:cNvSpPr>
              <a:spLocks noChangeShapeType="1"/>
            </p:cNvSpPr>
            <p:nvPr/>
          </p:nvSpPr>
          <p:spPr bwMode="auto">
            <a:xfrm>
              <a:off x="2799" y="3463"/>
              <a:ext cx="1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7" name="Rectangle 13"/>
            <p:cNvSpPr>
              <a:spLocks noChangeArrowheads="1"/>
            </p:cNvSpPr>
            <p:nvPr/>
          </p:nvSpPr>
          <p:spPr bwMode="auto">
            <a:xfrm>
              <a:off x="760" y="412"/>
              <a:ext cx="4223" cy="333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8" name="Line 14"/>
            <p:cNvSpPr>
              <a:spLocks noChangeShapeType="1"/>
            </p:cNvSpPr>
            <p:nvPr/>
          </p:nvSpPr>
          <p:spPr bwMode="auto">
            <a:xfrm flipV="1">
              <a:off x="760" y="412"/>
              <a:ext cx="1" cy="3331"/>
            </a:xfrm>
            <a:prstGeom prst="line">
              <a:avLst/>
            </a:prstGeom>
            <a:noFill/>
            <a:ln w="7938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9" name="Line 15"/>
            <p:cNvSpPr>
              <a:spLocks noChangeShapeType="1"/>
            </p:cNvSpPr>
            <p:nvPr/>
          </p:nvSpPr>
          <p:spPr bwMode="auto">
            <a:xfrm>
              <a:off x="760" y="412"/>
              <a:ext cx="4223" cy="1"/>
            </a:xfrm>
            <a:prstGeom prst="line">
              <a:avLst/>
            </a:prstGeom>
            <a:noFill/>
            <a:ln w="7938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0" name="Line 16"/>
            <p:cNvSpPr>
              <a:spLocks noChangeShapeType="1"/>
            </p:cNvSpPr>
            <p:nvPr/>
          </p:nvSpPr>
          <p:spPr bwMode="auto">
            <a:xfrm>
              <a:off x="4983" y="412"/>
              <a:ext cx="1" cy="3331"/>
            </a:xfrm>
            <a:prstGeom prst="line">
              <a:avLst/>
            </a:prstGeom>
            <a:noFill/>
            <a:ln w="7938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1" name="Line 17"/>
            <p:cNvSpPr>
              <a:spLocks noChangeShapeType="1"/>
            </p:cNvSpPr>
            <p:nvPr/>
          </p:nvSpPr>
          <p:spPr bwMode="auto">
            <a:xfrm flipH="1">
              <a:off x="760" y="3743"/>
              <a:ext cx="4223" cy="1"/>
            </a:xfrm>
            <a:prstGeom prst="line">
              <a:avLst/>
            </a:prstGeom>
            <a:noFill/>
            <a:ln w="7938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2" name="Line 18"/>
            <p:cNvSpPr>
              <a:spLocks noChangeShapeType="1"/>
            </p:cNvSpPr>
            <p:nvPr/>
          </p:nvSpPr>
          <p:spPr bwMode="auto">
            <a:xfrm>
              <a:off x="760" y="3743"/>
              <a:ext cx="422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3" name="Line 19"/>
            <p:cNvSpPr>
              <a:spLocks noChangeShapeType="1"/>
            </p:cNvSpPr>
            <p:nvPr/>
          </p:nvSpPr>
          <p:spPr bwMode="auto">
            <a:xfrm>
              <a:off x="760" y="412"/>
              <a:ext cx="422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4" name="Line 20"/>
            <p:cNvSpPr>
              <a:spLocks noChangeShapeType="1"/>
            </p:cNvSpPr>
            <p:nvPr/>
          </p:nvSpPr>
          <p:spPr bwMode="auto">
            <a:xfrm flipV="1">
              <a:off x="760" y="412"/>
              <a:ext cx="1" cy="333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5" name="Line 21"/>
            <p:cNvSpPr>
              <a:spLocks noChangeShapeType="1"/>
            </p:cNvSpPr>
            <p:nvPr/>
          </p:nvSpPr>
          <p:spPr bwMode="auto">
            <a:xfrm flipV="1">
              <a:off x="4983" y="412"/>
              <a:ext cx="1" cy="333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6" name="Line 22"/>
            <p:cNvSpPr>
              <a:spLocks noChangeShapeType="1"/>
            </p:cNvSpPr>
            <p:nvPr/>
          </p:nvSpPr>
          <p:spPr bwMode="auto">
            <a:xfrm>
              <a:off x="760" y="3743"/>
              <a:ext cx="422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7" name="Line 23"/>
            <p:cNvSpPr>
              <a:spLocks noChangeShapeType="1"/>
            </p:cNvSpPr>
            <p:nvPr/>
          </p:nvSpPr>
          <p:spPr bwMode="auto">
            <a:xfrm flipV="1">
              <a:off x="760" y="412"/>
              <a:ext cx="1" cy="333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8" name="Line 24"/>
            <p:cNvSpPr>
              <a:spLocks noChangeShapeType="1"/>
            </p:cNvSpPr>
            <p:nvPr/>
          </p:nvSpPr>
          <p:spPr bwMode="auto">
            <a:xfrm flipV="1">
              <a:off x="760" y="3700"/>
              <a:ext cx="1" cy="43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9" name="Line 25"/>
            <p:cNvSpPr>
              <a:spLocks noChangeShapeType="1"/>
            </p:cNvSpPr>
            <p:nvPr/>
          </p:nvSpPr>
          <p:spPr bwMode="auto">
            <a:xfrm>
              <a:off x="760" y="412"/>
              <a:ext cx="1" cy="43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0" name="Rectangle 26"/>
            <p:cNvSpPr>
              <a:spLocks noChangeArrowheads="1"/>
            </p:cNvSpPr>
            <p:nvPr/>
          </p:nvSpPr>
          <p:spPr bwMode="auto">
            <a:xfrm>
              <a:off x="734" y="3773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/>
            </a:p>
          </p:txBody>
        </p:sp>
        <p:sp>
          <p:nvSpPr>
            <p:cNvPr id="36891" name="Line 27"/>
            <p:cNvSpPr>
              <a:spLocks noChangeShapeType="1"/>
            </p:cNvSpPr>
            <p:nvPr/>
          </p:nvSpPr>
          <p:spPr bwMode="auto">
            <a:xfrm flipV="1">
              <a:off x="906" y="3700"/>
              <a:ext cx="1" cy="43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2" name="Line 28"/>
            <p:cNvSpPr>
              <a:spLocks noChangeShapeType="1"/>
            </p:cNvSpPr>
            <p:nvPr/>
          </p:nvSpPr>
          <p:spPr bwMode="auto">
            <a:xfrm>
              <a:off x="906" y="412"/>
              <a:ext cx="1" cy="43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3" name="Rectangle 29"/>
            <p:cNvSpPr>
              <a:spLocks noChangeArrowheads="1"/>
            </p:cNvSpPr>
            <p:nvPr/>
          </p:nvSpPr>
          <p:spPr bwMode="auto">
            <a:xfrm>
              <a:off x="880" y="3773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Helvetica" panose="020B0604020202020204" pitchFamily="34" charset="0"/>
                </a:rPr>
                <a:t>2</a:t>
              </a:r>
              <a:endParaRPr lang="en-US"/>
            </a:p>
          </p:txBody>
        </p:sp>
        <p:sp>
          <p:nvSpPr>
            <p:cNvPr id="36894" name="Line 30"/>
            <p:cNvSpPr>
              <a:spLocks noChangeShapeType="1"/>
            </p:cNvSpPr>
            <p:nvPr/>
          </p:nvSpPr>
          <p:spPr bwMode="auto">
            <a:xfrm flipV="1">
              <a:off x="1051" y="3700"/>
              <a:ext cx="1" cy="43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5" name="Line 31"/>
            <p:cNvSpPr>
              <a:spLocks noChangeShapeType="1"/>
            </p:cNvSpPr>
            <p:nvPr/>
          </p:nvSpPr>
          <p:spPr bwMode="auto">
            <a:xfrm>
              <a:off x="1051" y="412"/>
              <a:ext cx="1" cy="43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6" name="Rectangle 32"/>
            <p:cNvSpPr>
              <a:spLocks noChangeArrowheads="1"/>
            </p:cNvSpPr>
            <p:nvPr/>
          </p:nvSpPr>
          <p:spPr bwMode="auto">
            <a:xfrm>
              <a:off x="1025" y="3773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Helvetica" panose="020B0604020202020204" pitchFamily="34" charset="0"/>
                </a:rPr>
                <a:t>3</a:t>
              </a:r>
              <a:endParaRPr lang="en-US"/>
            </a:p>
          </p:txBody>
        </p:sp>
        <p:sp>
          <p:nvSpPr>
            <p:cNvPr id="36897" name="Line 33"/>
            <p:cNvSpPr>
              <a:spLocks noChangeShapeType="1"/>
            </p:cNvSpPr>
            <p:nvPr/>
          </p:nvSpPr>
          <p:spPr bwMode="auto">
            <a:xfrm flipV="1">
              <a:off x="1197" y="3700"/>
              <a:ext cx="1" cy="43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8" name="Line 34"/>
            <p:cNvSpPr>
              <a:spLocks noChangeShapeType="1"/>
            </p:cNvSpPr>
            <p:nvPr/>
          </p:nvSpPr>
          <p:spPr bwMode="auto">
            <a:xfrm>
              <a:off x="1197" y="412"/>
              <a:ext cx="1" cy="43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9" name="Rectangle 35"/>
            <p:cNvSpPr>
              <a:spLocks noChangeArrowheads="1"/>
            </p:cNvSpPr>
            <p:nvPr/>
          </p:nvSpPr>
          <p:spPr bwMode="auto">
            <a:xfrm>
              <a:off x="1171" y="3773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Helvetica" panose="020B0604020202020204" pitchFamily="34" charset="0"/>
                </a:rPr>
                <a:t>4</a:t>
              </a:r>
              <a:endParaRPr lang="en-US"/>
            </a:p>
          </p:txBody>
        </p:sp>
        <p:sp>
          <p:nvSpPr>
            <p:cNvPr id="36900" name="Line 36"/>
            <p:cNvSpPr>
              <a:spLocks noChangeShapeType="1"/>
            </p:cNvSpPr>
            <p:nvPr/>
          </p:nvSpPr>
          <p:spPr bwMode="auto">
            <a:xfrm flipV="1">
              <a:off x="1343" y="3700"/>
              <a:ext cx="1" cy="43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1" name="Line 37"/>
            <p:cNvSpPr>
              <a:spLocks noChangeShapeType="1"/>
            </p:cNvSpPr>
            <p:nvPr/>
          </p:nvSpPr>
          <p:spPr bwMode="auto">
            <a:xfrm>
              <a:off x="1343" y="412"/>
              <a:ext cx="1" cy="43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2" name="Rectangle 38"/>
            <p:cNvSpPr>
              <a:spLocks noChangeArrowheads="1"/>
            </p:cNvSpPr>
            <p:nvPr/>
          </p:nvSpPr>
          <p:spPr bwMode="auto">
            <a:xfrm>
              <a:off x="1317" y="3773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Helvetica" panose="020B0604020202020204" pitchFamily="34" charset="0"/>
                </a:rPr>
                <a:t>5</a:t>
              </a:r>
              <a:endParaRPr lang="en-US"/>
            </a:p>
          </p:txBody>
        </p:sp>
        <p:sp>
          <p:nvSpPr>
            <p:cNvPr id="36903" name="Line 39"/>
            <p:cNvSpPr>
              <a:spLocks noChangeShapeType="1"/>
            </p:cNvSpPr>
            <p:nvPr/>
          </p:nvSpPr>
          <p:spPr bwMode="auto">
            <a:xfrm flipV="1">
              <a:off x="1488" y="3700"/>
              <a:ext cx="1" cy="43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4" name="Line 40"/>
            <p:cNvSpPr>
              <a:spLocks noChangeShapeType="1"/>
            </p:cNvSpPr>
            <p:nvPr/>
          </p:nvSpPr>
          <p:spPr bwMode="auto">
            <a:xfrm>
              <a:off x="1488" y="412"/>
              <a:ext cx="1" cy="43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5" name="Rectangle 41"/>
            <p:cNvSpPr>
              <a:spLocks noChangeArrowheads="1"/>
            </p:cNvSpPr>
            <p:nvPr/>
          </p:nvSpPr>
          <p:spPr bwMode="auto">
            <a:xfrm>
              <a:off x="1462" y="3773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Helvetica" panose="020B0604020202020204" pitchFamily="34" charset="0"/>
                </a:rPr>
                <a:t>6</a:t>
              </a:r>
              <a:endParaRPr lang="en-US"/>
            </a:p>
          </p:txBody>
        </p:sp>
        <p:sp>
          <p:nvSpPr>
            <p:cNvPr id="36906" name="Line 42"/>
            <p:cNvSpPr>
              <a:spLocks noChangeShapeType="1"/>
            </p:cNvSpPr>
            <p:nvPr/>
          </p:nvSpPr>
          <p:spPr bwMode="auto">
            <a:xfrm flipV="1">
              <a:off x="1634" y="3700"/>
              <a:ext cx="1" cy="43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7" name="Line 43"/>
            <p:cNvSpPr>
              <a:spLocks noChangeShapeType="1"/>
            </p:cNvSpPr>
            <p:nvPr/>
          </p:nvSpPr>
          <p:spPr bwMode="auto">
            <a:xfrm>
              <a:off x="1634" y="412"/>
              <a:ext cx="1" cy="43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8" name="Rectangle 44"/>
            <p:cNvSpPr>
              <a:spLocks noChangeArrowheads="1"/>
            </p:cNvSpPr>
            <p:nvPr/>
          </p:nvSpPr>
          <p:spPr bwMode="auto">
            <a:xfrm>
              <a:off x="1608" y="3773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Helvetica" panose="020B0604020202020204" pitchFamily="34" charset="0"/>
                </a:rPr>
                <a:t>7</a:t>
              </a:r>
              <a:endParaRPr lang="en-US"/>
            </a:p>
          </p:txBody>
        </p:sp>
        <p:sp>
          <p:nvSpPr>
            <p:cNvPr id="36909" name="Line 45"/>
            <p:cNvSpPr>
              <a:spLocks noChangeShapeType="1"/>
            </p:cNvSpPr>
            <p:nvPr/>
          </p:nvSpPr>
          <p:spPr bwMode="auto">
            <a:xfrm flipV="1">
              <a:off x="1780" y="3700"/>
              <a:ext cx="1" cy="43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10" name="Line 46"/>
            <p:cNvSpPr>
              <a:spLocks noChangeShapeType="1"/>
            </p:cNvSpPr>
            <p:nvPr/>
          </p:nvSpPr>
          <p:spPr bwMode="auto">
            <a:xfrm>
              <a:off x="1780" y="412"/>
              <a:ext cx="1" cy="43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11" name="Rectangle 47"/>
            <p:cNvSpPr>
              <a:spLocks noChangeArrowheads="1"/>
            </p:cNvSpPr>
            <p:nvPr/>
          </p:nvSpPr>
          <p:spPr bwMode="auto">
            <a:xfrm>
              <a:off x="1754" y="3773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Helvetica" panose="020B0604020202020204" pitchFamily="34" charset="0"/>
                </a:rPr>
                <a:t>8</a:t>
              </a:r>
              <a:endParaRPr lang="en-US"/>
            </a:p>
          </p:txBody>
        </p:sp>
        <p:sp>
          <p:nvSpPr>
            <p:cNvPr id="36912" name="Line 48"/>
            <p:cNvSpPr>
              <a:spLocks noChangeShapeType="1"/>
            </p:cNvSpPr>
            <p:nvPr/>
          </p:nvSpPr>
          <p:spPr bwMode="auto">
            <a:xfrm flipV="1">
              <a:off x="1926" y="3700"/>
              <a:ext cx="1" cy="43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13" name="Line 49"/>
            <p:cNvSpPr>
              <a:spLocks noChangeShapeType="1"/>
            </p:cNvSpPr>
            <p:nvPr/>
          </p:nvSpPr>
          <p:spPr bwMode="auto">
            <a:xfrm>
              <a:off x="1926" y="412"/>
              <a:ext cx="1" cy="43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14" name="Rectangle 50"/>
            <p:cNvSpPr>
              <a:spLocks noChangeArrowheads="1"/>
            </p:cNvSpPr>
            <p:nvPr/>
          </p:nvSpPr>
          <p:spPr bwMode="auto">
            <a:xfrm>
              <a:off x="1900" y="3773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Helvetica" panose="020B0604020202020204" pitchFamily="34" charset="0"/>
                </a:rPr>
                <a:t>9</a:t>
              </a:r>
              <a:endParaRPr lang="en-US"/>
            </a:p>
          </p:txBody>
        </p:sp>
        <p:sp>
          <p:nvSpPr>
            <p:cNvPr id="36915" name="Line 51"/>
            <p:cNvSpPr>
              <a:spLocks noChangeShapeType="1"/>
            </p:cNvSpPr>
            <p:nvPr/>
          </p:nvSpPr>
          <p:spPr bwMode="auto">
            <a:xfrm flipV="1">
              <a:off x="2071" y="3700"/>
              <a:ext cx="1" cy="43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16" name="Line 52"/>
            <p:cNvSpPr>
              <a:spLocks noChangeShapeType="1"/>
            </p:cNvSpPr>
            <p:nvPr/>
          </p:nvSpPr>
          <p:spPr bwMode="auto">
            <a:xfrm>
              <a:off x="2071" y="412"/>
              <a:ext cx="1" cy="43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17" name="Rectangle 53"/>
            <p:cNvSpPr>
              <a:spLocks noChangeArrowheads="1"/>
            </p:cNvSpPr>
            <p:nvPr/>
          </p:nvSpPr>
          <p:spPr bwMode="auto">
            <a:xfrm>
              <a:off x="2019" y="3773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/>
            </a:p>
          </p:txBody>
        </p:sp>
        <p:sp>
          <p:nvSpPr>
            <p:cNvPr id="36918" name="Rectangle 54"/>
            <p:cNvSpPr>
              <a:spLocks noChangeArrowheads="1"/>
            </p:cNvSpPr>
            <p:nvPr/>
          </p:nvSpPr>
          <p:spPr bwMode="auto">
            <a:xfrm>
              <a:off x="2072" y="3773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/>
            </a:p>
          </p:txBody>
        </p:sp>
        <p:sp>
          <p:nvSpPr>
            <p:cNvPr id="36919" name="Line 55"/>
            <p:cNvSpPr>
              <a:spLocks noChangeShapeType="1"/>
            </p:cNvSpPr>
            <p:nvPr/>
          </p:nvSpPr>
          <p:spPr bwMode="auto">
            <a:xfrm flipV="1">
              <a:off x="2799" y="3700"/>
              <a:ext cx="1" cy="43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20" name="Line 56"/>
            <p:cNvSpPr>
              <a:spLocks noChangeShapeType="1"/>
            </p:cNvSpPr>
            <p:nvPr/>
          </p:nvSpPr>
          <p:spPr bwMode="auto">
            <a:xfrm>
              <a:off x="2799" y="412"/>
              <a:ext cx="1" cy="43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21" name="Rectangle 57"/>
            <p:cNvSpPr>
              <a:spLocks noChangeArrowheads="1"/>
            </p:cNvSpPr>
            <p:nvPr/>
          </p:nvSpPr>
          <p:spPr bwMode="auto">
            <a:xfrm>
              <a:off x="2747" y="3773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/>
            </a:p>
          </p:txBody>
        </p:sp>
        <p:sp>
          <p:nvSpPr>
            <p:cNvPr id="36922" name="Rectangle 58"/>
            <p:cNvSpPr>
              <a:spLocks noChangeArrowheads="1"/>
            </p:cNvSpPr>
            <p:nvPr/>
          </p:nvSpPr>
          <p:spPr bwMode="auto">
            <a:xfrm>
              <a:off x="2800" y="3773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Helvetica" panose="020B0604020202020204" pitchFamily="34" charset="0"/>
                </a:rPr>
                <a:t>5</a:t>
              </a:r>
              <a:endParaRPr lang="en-US"/>
            </a:p>
          </p:txBody>
        </p:sp>
        <p:sp>
          <p:nvSpPr>
            <p:cNvPr id="36923" name="Line 59"/>
            <p:cNvSpPr>
              <a:spLocks noChangeShapeType="1"/>
            </p:cNvSpPr>
            <p:nvPr/>
          </p:nvSpPr>
          <p:spPr bwMode="auto">
            <a:xfrm flipV="1">
              <a:off x="3527" y="3700"/>
              <a:ext cx="1" cy="43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24" name="Line 60"/>
            <p:cNvSpPr>
              <a:spLocks noChangeShapeType="1"/>
            </p:cNvSpPr>
            <p:nvPr/>
          </p:nvSpPr>
          <p:spPr bwMode="auto">
            <a:xfrm>
              <a:off x="3527" y="412"/>
              <a:ext cx="1" cy="43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25" name="Rectangle 61"/>
            <p:cNvSpPr>
              <a:spLocks noChangeArrowheads="1"/>
            </p:cNvSpPr>
            <p:nvPr/>
          </p:nvSpPr>
          <p:spPr bwMode="auto">
            <a:xfrm>
              <a:off x="3475" y="3773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Helvetica" panose="020B0604020202020204" pitchFamily="34" charset="0"/>
                </a:rPr>
                <a:t>2</a:t>
              </a:r>
              <a:endParaRPr lang="en-US"/>
            </a:p>
          </p:txBody>
        </p:sp>
        <p:sp>
          <p:nvSpPr>
            <p:cNvPr id="36926" name="Rectangle 62"/>
            <p:cNvSpPr>
              <a:spLocks noChangeArrowheads="1"/>
            </p:cNvSpPr>
            <p:nvPr/>
          </p:nvSpPr>
          <p:spPr bwMode="auto">
            <a:xfrm>
              <a:off x="3527" y="3773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/>
            </a:p>
          </p:txBody>
        </p:sp>
        <p:sp>
          <p:nvSpPr>
            <p:cNvPr id="36927" name="Line 63"/>
            <p:cNvSpPr>
              <a:spLocks noChangeShapeType="1"/>
            </p:cNvSpPr>
            <p:nvPr/>
          </p:nvSpPr>
          <p:spPr bwMode="auto">
            <a:xfrm flipV="1">
              <a:off x="4983" y="3700"/>
              <a:ext cx="1" cy="43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28" name="Line 64"/>
            <p:cNvSpPr>
              <a:spLocks noChangeShapeType="1"/>
            </p:cNvSpPr>
            <p:nvPr/>
          </p:nvSpPr>
          <p:spPr bwMode="auto">
            <a:xfrm>
              <a:off x="4983" y="412"/>
              <a:ext cx="1" cy="43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29" name="Rectangle 65"/>
            <p:cNvSpPr>
              <a:spLocks noChangeArrowheads="1"/>
            </p:cNvSpPr>
            <p:nvPr/>
          </p:nvSpPr>
          <p:spPr bwMode="auto">
            <a:xfrm>
              <a:off x="4931" y="3773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Helvetica" panose="020B0604020202020204" pitchFamily="34" charset="0"/>
                </a:rPr>
                <a:t>3</a:t>
              </a:r>
              <a:endParaRPr lang="en-US"/>
            </a:p>
          </p:txBody>
        </p:sp>
        <p:sp>
          <p:nvSpPr>
            <p:cNvPr id="36930" name="Rectangle 66"/>
            <p:cNvSpPr>
              <a:spLocks noChangeArrowheads="1"/>
            </p:cNvSpPr>
            <p:nvPr/>
          </p:nvSpPr>
          <p:spPr bwMode="auto">
            <a:xfrm>
              <a:off x="4984" y="3773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/>
            </a:p>
          </p:txBody>
        </p:sp>
        <p:sp>
          <p:nvSpPr>
            <p:cNvPr id="36931" name="Line 67"/>
            <p:cNvSpPr>
              <a:spLocks noChangeShapeType="1"/>
            </p:cNvSpPr>
            <p:nvPr/>
          </p:nvSpPr>
          <p:spPr bwMode="auto">
            <a:xfrm>
              <a:off x="760" y="3743"/>
              <a:ext cx="4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32" name="Line 68"/>
            <p:cNvSpPr>
              <a:spLocks noChangeShapeType="1"/>
            </p:cNvSpPr>
            <p:nvPr/>
          </p:nvSpPr>
          <p:spPr bwMode="auto">
            <a:xfrm flipH="1">
              <a:off x="4941" y="3743"/>
              <a:ext cx="42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33" name="Rectangle 69"/>
            <p:cNvSpPr>
              <a:spLocks noChangeArrowheads="1"/>
            </p:cNvSpPr>
            <p:nvPr/>
          </p:nvSpPr>
          <p:spPr bwMode="auto">
            <a:xfrm>
              <a:off x="681" y="3693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/>
            </a:p>
          </p:txBody>
        </p:sp>
        <p:sp>
          <p:nvSpPr>
            <p:cNvPr id="36934" name="Line 70"/>
            <p:cNvSpPr>
              <a:spLocks noChangeShapeType="1"/>
            </p:cNvSpPr>
            <p:nvPr/>
          </p:nvSpPr>
          <p:spPr bwMode="auto">
            <a:xfrm>
              <a:off x="760" y="3188"/>
              <a:ext cx="4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35" name="Line 71"/>
            <p:cNvSpPr>
              <a:spLocks noChangeShapeType="1"/>
            </p:cNvSpPr>
            <p:nvPr/>
          </p:nvSpPr>
          <p:spPr bwMode="auto">
            <a:xfrm flipH="1">
              <a:off x="4941" y="3188"/>
              <a:ext cx="42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36" name="Rectangle 72"/>
            <p:cNvSpPr>
              <a:spLocks noChangeArrowheads="1"/>
            </p:cNvSpPr>
            <p:nvPr/>
          </p:nvSpPr>
          <p:spPr bwMode="auto">
            <a:xfrm>
              <a:off x="523" y="3138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Helvetica" panose="020B0604020202020204" pitchFamily="34" charset="0"/>
                </a:rPr>
                <a:t>2</a:t>
              </a:r>
              <a:endParaRPr lang="en-US"/>
            </a:p>
          </p:txBody>
        </p:sp>
        <p:sp>
          <p:nvSpPr>
            <p:cNvPr id="36937" name="Rectangle 73"/>
            <p:cNvSpPr>
              <a:spLocks noChangeArrowheads="1"/>
            </p:cNvSpPr>
            <p:nvPr/>
          </p:nvSpPr>
          <p:spPr bwMode="auto">
            <a:xfrm>
              <a:off x="576" y="3138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/>
            </a:p>
          </p:txBody>
        </p:sp>
        <p:sp>
          <p:nvSpPr>
            <p:cNvPr id="36938" name="Rectangle 74"/>
            <p:cNvSpPr>
              <a:spLocks noChangeArrowheads="1"/>
            </p:cNvSpPr>
            <p:nvPr/>
          </p:nvSpPr>
          <p:spPr bwMode="auto">
            <a:xfrm>
              <a:off x="628" y="3138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/>
            </a:p>
          </p:txBody>
        </p:sp>
        <p:sp>
          <p:nvSpPr>
            <p:cNvPr id="36939" name="Rectangle 75"/>
            <p:cNvSpPr>
              <a:spLocks noChangeArrowheads="1"/>
            </p:cNvSpPr>
            <p:nvPr/>
          </p:nvSpPr>
          <p:spPr bwMode="auto">
            <a:xfrm>
              <a:off x="681" y="3138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/>
            </a:p>
          </p:txBody>
        </p:sp>
        <p:sp>
          <p:nvSpPr>
            <p:cNvPr id="36940" name="Line 76"/>
            <p:cNvSpPr>
              <a:spLocks noChangeShapeType="1"/>
            </p:cNvSpPr>
            <p:nvPr/>
          </p:nvSpPr>
          <p:spPr bwMode="auto">
            <a:xfrm>
              <a:off x="760" y="2633"/>
              <a:ext cx="4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41" name="Line 77"/>
            <p:cNvSpPr>
              <a:spLocks noChangeShapeType="1"/>
            </p:cNvSpPr>
            <p:nvPr/>
          </p:nvSpPr>
          <p:spPr bwMode="auto">
            <a:xfrm flipH="1">
              <a:off x="4941" y="2633"/>
              <a:ext cx="42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42" name="Rectangle 78"/>
            <p:cNvSpPr>
              <a:spLocks noChangeArrowheads="1"/>
            </p:cNvSpPr>
            <p:nvPr/>
          </p:nvSpPr>
          <p:spPr bwMode="auto">
            <a:xfrm>
              <a:off x="523" y="2582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Helvetica" panose="020B0604020202020204" pitchFamily="34" charset="0"/>
                </a:rPr>
                <a:t>4</a:t>
              </a:r>
              <a:endParaRPr lang="en-US"/>
            </a:p>
          </p:txBody>
        </p:sp>
        <p:sp>
          <p:nvSpPr>
            <p:cNvPr id="36943" name="Rectangle 79"/>
            <p:cNvSpPr>
              <a:spLocks noChangeArrowheads="1"/>
            </p:cNvSpPr>
            <p:nvPr/>
          </p:nvSpPr>
          <p:spPr bwMode="auto">
            <a:xfrm>
              <a:off x="576" y="2582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/>
            </a:p>
          </p:txBody>
        </p:sp>
        <p:sp>
          <p:nvSpPr>
            <p:cNvPr id="36944" name="Rectangle 80"/>
            <p:cNvSpPr>
              <a:spLocks noChangeArrowheads="1"/>
            </p:cNvSpPr>
            <p:nvPr/>
          </p:nvSpPr>
          <p:spPr bwMode="auto">
            <a:xfrm>
              <a:off x="628" y="2582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/>
            </a:p>
          </p:txBody>
        </p:sp>
        <p:sp>
          <p:nvSpPr>
            <p:cNvPr id="36945" name="Rectangle 81"/>
            <p:cNvSpPr>
              <a:spLocks noChangeArrowheads="1"/>
            </p:cNvSpPr>
            <p:nvPr/>
          </p:nvSpPr>
          <p:spPr bwMode="auto">
            <a:xfrm>
              <a:off x="681" y="2582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/>
            </a:p>
          </p:txBody>
        </p:sp>
        <p:sp>
          <p:nvSpPr>
            <p:cNvPr id="36946" name="Line 82"/>
            <p:cNvSpPr>
              <a:spLocks noChangeShapeType="1"/>
            </p:cNvSpPr>
            <p:nvPr/>
          </p:nvSpPr>
          <p:spPr bwMode="auto">
            <a:xfrm>
              <a:off x="760" y="2078"/>
              <a:ext cx="4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47" name="Line 83"/>
            <p:cNvSpPr>
              <a:spLocks noChangeShapeType="1"/>
            </p:cNvSpPr>
            <p:nvPr/>
          </p:nvSpPr>
          <p:spPr bwMode="auto">
            <a:xfrm flipH="1">
              <a:off x="4941" y="2078"/>
              <a:ext cx="42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48" name="Rectangle 84"/>
            <p:cNvSpPr>
              <a:spLocks noChangeArrowheads="1"/>
            </p:cNvSpPr>
            <p:nvPr/>
          </p:nvSpPr>
          <p:spPr bwMode="auto">
            <a:xfrm>
              <a:off x="523" y="2028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Helvetica" panose="020B0604020202020204" pitchFamily="34" charset="0"/>
                </a:rPr>
                <a:t>60</a:t>
              </a:r>
              <a:endParaRPr lang="en-US"/>
            </a:p>
          </p:txBody>
        </p:sp>
        <p:sp>
          <p:nvSpPr>
            <p:cNvPr id="36949" name="Rectangle 85"/>
            <p:cNvSpPr>
              <a:spLocks noChangeArrowheads="1"/>
            </p:cNvSpPr>
            <p:nvPr/>
          </p:nvSpPr>
          <p:spPr bwMode="auto">
            <a:xfrm>
              <a:off x="576" y="2028"/>
              <a:ext cx="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36950" name="Rectangle 86"/>
            <p:cNvSpPr>
              <a:spLocks noChangeArrowheads="1"/>
            </p:cNvSpPr>
            <p:nvPr/>
          </p:nvSpPr>
          <p:spPr bwMode="auto">
            <a:xfrm>
              <a:off x="628" y="2028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/>
            </a:p>
          </p:txBody>
        </p:sp>
        <p:sp>
          <p:nvSpPr>
            <p:cNvPr id="36951" name="Rectangle 87"/>
            <p:cNvSpPr>
              <a:spLocks noChangeArrowheads="1"/>
            </p:cNvSpPr>
            <p:nvPr/>
          </p:nvSpPr>
          <p:spPr bwMode="auto">
            <a:xfrm>
              <a:off x="681" y="2028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/>
            </a:p>
          </p:txBody>
        </p:sp>
        <p:sp>
          <p:nvSpPr>
            <p:cNvPr id="36952" name="Line 88"/>
            <p:cNvSpPr>
              <a:spLocks noChangeShapeType="1"/>
            </p:cNvSpPr>
            <p:nvPr/>
          </p:nvSpPr>
          <p:spPr bwMode="auto">
            <a:xfrm>
              <a:off x="760" y="1522"/>
              <a:ext cx="4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53" name="Line 89"/>
            <p:cNvSpPr>
              <a:spLocks noChangeShapeType="1"/>
            </p:cNvSpPr>
            <p:nvPr/>
          </p:nvSpPr>
          <p:spPr bwMode="auto">
            <a:xfrm flipH="1">
              <a:off x="4941" y="1522"/>
              <a:ext cx="42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54" name="Rectangle 90"/>
            <p:cNvSpPr>
              <a:spLocks noChangeArrowheads="1"/>
            </p:cNvSpPr>
            <p:nvPr/>
          </p:nvSpPr>
          <p:spPr bwMode="auto">
            <a:xfrm>
              <a:off x="523" y="1472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Helvetica" panose="020B0604020202020204" pitchFamily="34" charset="0"/>
                </a:rPr>
                <a:t>8</a:t>
              </a:r>
              <a:endParaRPr lang="en-US"/>
            </a:p>
          </p:txBody>
        </p:sp>
        <p:sp>
          <p:nvSpPr>
            <p:cNvPr id="36955" name="Rectangle 91"/>
            <p:cNvSpPr>
              <a:spLocks noChangeArrowheads="1"/>
            </p:cNvSpPr>
            <p:nvPr/>
          </p:nvSpPr>
          <p:spPr bwMode="auto">
            <a:xfrm>
              <a:off x="576" y="1472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/>
            </a:p>
          </p:txBody>
        </p:sp>
        <p:sp>
          <p:nvSpPr>
            <p:cNvPr id="36956" name="Rectangle 92"/>
            <p:cNvSpPr>
              <a:spLocks noChangeArrowheads="1"/>
            </p:cNvSpPr>
            <p:nvPr/>
          </p:nvSpPr>
          <p:spPr bwMode="auto">
            <a:xfrm>
              <a:off x="628" y="1472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/>
            </a:p>
          </p:txBody>
        </p:sp>
        <p:sp>
          <p:nvSpPr>
            <p:cNvPr id="36957" name="Rectangle 93"/>
            <p:cNvSpPr>
              <a:spLocks noChangeArrowheads="1"/>
            </p:cNvSpPr>
            <p:nvPr/>
          </p:nvSpPr>
          <p:spPr bwMode="auto">
            <a:xfrm>
              <a:off x="681" y="1472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/>
            </a:p>
          </p:txBody>
        </p:sp>
        <p:sp>
          <p:nvSpPr>
            <p:cNvPr id="36958" name="Line 94"/>
            <p:cNvSpPr>
              <a:spLocks noChangeShapeType="1"/>
            </p:cNvSpPr>
            <p:nvPr/>
          </p:nvSpPr>
          <p:spPr bwMode="auto">
            <a:xfrm>
              <a:off x="760" y="967"/>
              <a:ext cx="4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59" name="Line 95"/>
            <p:cNvSpPr>
              <a:spLocks noChangeShapeType="1"/>
            </p:cNvSpPr>
            <p:nvPr/>
          </p:nvSpPr>
          <p:spPr bwMode="auto">
            <a:xfrm flipH="1">
              <a:off x="4941" y="967"/>
              <a:ext cx="42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60" name="Rectangle 96"/>
            <p:cNvSpPr>
              <a:spLocks noChangeArrowheads="1"/>
            </p:cNvSpPr>
            <p:nvPr/>
          </p:nvSpPr>
          <p:spPr bwMode="auto">
            <a:xfrm>
              <a:off x="470" y="917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/>
            </a:p>
          </p:txBody>
        </p:sp>
        <p:sp>
          <p:nvSpPr>
            <p:cNvPr id="36961" name="Rectangle 97"/>
            <p:cNvSpPr>
              <a:spLocks noChangeArrowheads="1"/>
            </p:cNvSpPr>
            <p:nvPr/>
          </p:nvSpPr>
          <p:spPr bwMode="auto">
            <a:xfrm>
              <a:off x="522" y="917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/>
            </a:p>
          </p:txBody>
        </p:sp>
        <p:sp>
          <p:nvSpPr>
            <p:cNvPr id="36962" name="Rectangle 98"/>
            <p:cNvSpPr>
              <a:spLocks noChangeArrowheads="1"/>
            </p:cNvSpPr>
            <p:nvPr/>
          </p:nvSpPr>
          <p:spPr bwMode="auto">
            <a:xfrm>
              <a:off x="575" y="917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/>
            </a:p>
          </p:txBody>
        </p:sp>
        <p:sp>
          <p:nvSpPr>
            <p:cNvPr id="36963" name="Rectangle 99"/>
            <p:cNvSpPr>
              <a:spLocks noChangeArrowheads="1"/>
            </p:cNvSpPr>
            <p:nvPr/>
          </p:nvSpPr>
          <p:spPr bwMode="auto">
            <a:xfrm>
              <a:off x="628" y="917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/>
            </a:p>
          </p:txBody>
        </p:sp>
        <p:sp>
          <p:nvSpPr>
            <p:cNvPr id="36964" name="Rectangle 100"/>
            <p:cNvSpPr>
              <a:spLocks noChangeArrowheads="1"/>
            </p:cNvSpPr>
            <p:nvPr/>
          </p:nvSpPr>
          <p:spPr bwMode="auto">
            <a:xfrm>
              <a:off x="680" y="917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/>
            </a:p>
          </p:txBody>
        </p:sp>
        <p:sp>
          <p:nvSpPr>
            <p:cNvPr id="36965" name="Line 101"/>
            <p:cNvSpPr>
              <a:spLocks noChangeShapeType="1"/>
            </p:cNvSpPr>
            <p:nvPr/>
          </p:nvSpPr>
          <p:spPr bwMode="auto">
            <a:xfrm>
              <a:off x="760" y="412"/>
              <a:ext cx="4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66" name="Line 102"/>
            <p:cNvSpPr>
              <a:spLocks noChangeShapeType="1"/>
            </p:cNvSpPr>
            <p:nvPr/>
          </p:nvSpPr>
          <p:spPr bwMode="auto">
            <a:xfrm flipH="1">
              <a:off x="4941" y="412"/>
              <a:ext cx="42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67" name="Rectangle 103"/>
            <p:cNvSpPr>
              <a:spLocks noChangeArrowheads="1"/>
            </p:cNvSpPr>
            <p:nvPr/>
          </p:nvSpPr>
          <p:spPr bwMode="auto">
            <a:xfrm>
              <a:off x="470" y="361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Helvetica" panose="020B0604020202020204" pitchFamily="34" charset="0"/>
                </a:rPr>
                <a:t>1</a:t>
              </a:r>
              <a:endParaRPr lang="en-US"/>
            </a:p>
          </p:txBody>
        </p:sp>
        <p:sp>
          <p:nvSpPr>
            <p:cNvPr id="36968" name="Rectangle 104"/>
            <p:cNvSpPr>
              <a:spLocks noChangeArrowheads="1"/>
            </p:cNvSpPr>
            <p:nvPr/>
          </p:nvSpPr>
          <p:spPr bwMode="auto">
            <a:xfrm>
              <a:off x="522" y="361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Helvetica" panose="020B0604020202020204" pitchFamily="34" charset="0"/>
                </a:rPr>
                <a:t>2</a:t>
              </a:r>
              <a:endParaRPr lang="en-US"/>
            </a:p>
          </p:txBody>
        </p:sp>
        <p:sp>
          <p:nvSpPr>
            <p:cNvPr id="36969" name="Rectangle 105"/>
            <p:cNvSpPr>
              <a:spLocks noChangeArrowheads="1"/>
            </p:cNvSpPr>
            <p:nvPr/>
          </p:nvSpPr>
          <p:spPr bwMode="auto">
            <a:xfrm>
              <a:off x="575" y="361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/>
            </a:p>
          </p:txBody>
        </p:sp>
        <p:sp>
          <p:nvSpPr>
            <p:cNvPr id="36970" name="Rectangle 106"/>
            <p:cNvSpPr>
              <a:spLocks noChangeArrowheads="1"/>
            </p:cNvSpPr>
            <p:nvPr/>
          </p:nvSpPr>
          <p:spPr bwMode="auto">
            <a:xfrm>
              <a:off x="628" y="361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/>
            </a:p>
          </p:txBody>
        </p:sp>
        <p:sp>
          <p:nvSpPr>
            <p:cNvPr id="36971" name="Rectangle 107"/>
            <p:cNvSpPr>
              <a:spLocks noChangeArrowheads="1"/>
            </p:cNvSpPr>
            <p:nvPr/>
          </p:nvSpPr>
          <p:spPr bwMode="auto">
            <a:xfrm>
              <a:off x="680" y="361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Helvetica" panose="020B0604020202020204" pitchFamily="34" charset="0"/>
                </a:rPr>
                <a:t>0</a:t>
              </a:r>
              <a:endParaRPr lang="en-US"/>
            </a:p>
          </p:txBody>
        </p:sp>
        <p:sp>
          <p:nvSpPr>
            <p:cNvPr id="36972" name="Line 108"/>
            <p:cNvSpPr>
              <a:spLocks noChangeShapeType="1"/>
            </p:cNvSpPr>
            <p:nvPr/>
          </p:nvSpPr>
          <p:spPr bwMode="auto">
            <a:xfrm>
              <a:off x="760" y="3743"/>
              <a:ext cx="422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73" name="Line 109"/>
            <p:cNvSpPr>
              <a:spLocks noChangeShapeType="1"/>
            </p:cNvSpPr>
            <p:nvPr/>
          </p:nvSpPr>
          <p:spPr bwMode="auto">
            <a:xfrm>
              <a:off x="760" y="412"/>
              <a:ext cx="422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74" name="Line 110"/>
            <p:cNvSpPr>
              <a:spLocks noChangeShapeType="1"/>
            </p:cNvSpPr>
            <p:nvPr/>
          </p:nvSpPr>
          <p:spPr bwMode="auto">
            <a:xfrm flipV="1">
              <a:off x="760" y="412"/>
              <a:ext cx="1" cy="333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75" name="Line 111"/>
            <p:cNvSpPr>
              <a:spLocks noChangeShapeType="1"/>
            </p:cNvSpPr>
            <p:nvPr/>
          </p:nvSpPr>
          <p:spPr bwMode="auto">
            <a:xfrm flipV="1">
              <a:off x="4983" y="412"/>
              <a:ext cx="1" cy="333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76" name="Freeform 112"/>
            <p:cNvSpPr>
              <a:spLocks/>
            </p:cNvSpPr>
            <p:nvPr/>
          </p:nvSpPr>
          <p:spPr bwMode="auto">
            <a:xfrm>
              <a:off x="760" y="616"/>
              <a:ext cx="4223" cy="2782"/>
            </a:xfrm>
            <a:custGeom>
              <a:avLst/>
              <a:gdLst>
                <a:gd name="T0" fmla="*/ 0 w 8447"/>
                <a:gd name="T1" fmla="*/ 5562 h 5562"/>
                <a:gd name="T2" fmla="*/ 292 w 8447"/>
                <a:gd name="T3" fmla="*/ 5147 h 5562"/>
                <a:gd name="T4" fmla="*/ 582 w 8447"/>
                <a:gd name="T5" fmla="*/ 5058 h 5562"/>
                <a:gd name="T6" fmla="*/ 874 w 8447"/>
                <a:gd name="T7" fmla="*/ 4964 h 5562"/>
                <a:gd name="T8" fmla="*/ 1166 w 8447"/>
                <a:gd name="T9" fmla="*/ 4773 h 5562"/>
                <a:gd name="T10" fmla="*/ 1456 w 8447"/>
                <a:gd name="T11" fmla="*/ 4549 h 5562"/>
                <a:gd name="T12" fmla="*/ 1748 w 8447"/>
                <a:gd name="T13" fmla="*/ 4383 h 5562"/>
                <a:gd name="T14" fmla="*/ 2039 w 8447"/>
                <a:gd name="T15" fmla="*/ 4228 h 5562"/>
                <a:gd name="T16" fmla="*/ 2331 w 8447"/>
                <a:gd name="T17" fmla="*/ 4022 h 5562"/>
                <a:gd name="T18" fmla="*/ 2622 w 8447"/>
                <a:gd name="T19" fmla="*/ 3847 h 5562"/>
                <a:gd name="T20" fmla="*/ 4078 w 8447"/>
                <a:gd name="T21" fmla="*/ 2764 h 5562"/>
                <a:gd name="T22" fmla="*/ 5534 w 8447"/>
                <a:gd name="T23" fmla="*/ 1804 h 5562"/>
                <a:gd name="T24" fmla="*/ 8447 w 8447"/>
                <a:gd name="T25" fmla="*/ 0 h 5562"/>
                <a:gd name="T26" fmla="*/ 0 w 8447"/>
                <a:gd name="T27" fmla="*/ 5562 h 5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47" h="5562">
                  <a:moveTo>
                    <a:pt x="0" y="5562"/>
                  </a:moveTo>
                  <a:lnTo>
                    <a:pt x="292" y="5147"/>
                  </a:lnTo>
                  <a:lnTo>
                    <a:pt x="582" y="5058"/>
                  </a:lnTo>
                  <a:lnTo>
                    <a:pt x="874" y="4964"/>
                  </a:lnTo>
                  <a:lnTo>
                    <a:pt x="1166" y="4773"/>
                  </a:lnTo>
                  <a:lnTo>
                    <a:pt x="1456" y="4549"/>
                  </a:lnTo>
                  <a:lnTo>
                    <a:pt x="1748" y="4383"/>
                  </a:lnTo>
                  <a:lnTo>
                    <a:pt x="2039" y="4228"/>
                  </a:lnTo>
                  <a:lnTo>
                    <a:pt x="2331" y="4022"/>
                  </a:lnTo>
                  <a:lnTo>
                    <a:pt x="2622" y="3847"/>
                  </a:lnTo>
                  <a:lnTo>
                    <a:pt x="4078" y="2764"/>
                  </a:lnTo>
                  <a:lnTo>
                    <a:pt x="5534" y="1804"/>
                  </a:lnTo>
                  <a:lnTo>
                    <a:pt x="8447" y="0"/>
                  </a:lnTo>
                  <a:lnTo>
                    <a:pt x="0" y="55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77" name="Line 113"/>
            <p:cNvSpPr>
              <a:spLocks noChangeShapeType="1"/>
            </p:cNvSpPr>
            <p:nvPr/>
          </p:nvSpPr>
          <p:spPr bwMode="auto">
            <a:xfrm flipV="1">
              <a:off x="760" y="3190"/>
              <a:ext cx="146" cy="208"/>
            </a:xfrm>
            <a:prstGeom prst="line">
              <a:avLst/>
            </a:prstGeom>
            <a:noFill/>
            <a:ln w="19050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78" name="Line 114"/>
            <p:cNvSpPr>
              <a:spLocks noChangeShapeType="1"/>
            </p:cNvSpPr>
            <p:nvPr/>
          </p:nvSpPr>
          <p:spPr bwMode="auto">
            <a:xfrm flipV="1">
              <a:off x="906" y="3145"/>
              <a:ext cx="145" cy="45"/>
            </a:xfrm>
            <a:prstGeom prst="line">
              <a:avLst/>
            </a:prstGeom>
            <a:noFill/>
            <a:ln w="17463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79" name="Line 115"/>
            <p:cNvSpPr>
              <a:spLocks noChangeShapeType="1"/>
            </p:cNvSpPr>
            <p:nvPr/>
          </p:nvSpPr>
          <p:spPr bwMode="auto">
            <a:xfrm flipV="1">
              <a:off x="1051" y="3099"/>
              <a:ext cx="146" cy="46"/>
            </a:xfrm>
            <a:prstGeom prst="line">
              <a:avLst/>
            </a:prstGeom>
            <a:noFill/>
            <a:ln w="17463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80" name="Line 116"/>
            <p:cNvSpPr>
              <a:spLocks noChangeShapeType="1"/>
            </p:cNvSpPr>
            <p:nvPr/>
          </p:nvSpPr>
          <p:spPr bwMode="auto">
            <a:xfrm flipV="1">
              <a:off x="1197" y="3003"/>
              <a:ext cx="146" cy="96"/>
            </a:xfrm>
            <a:prstGeom prst="line">
              <a:avLst/>
            </a:prstGeom>
            <a:noFill/>
            <a:ln w="19050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81" name="Line 117"/>
            <p:cNvSpPr>
              <a:spLocks noChangeShapeType="1"/>
            </p:cNvSpPr>
            <p:nvPr/>
          </p:nvSpPr>
          <p:spPr bwMode="auto">
            <a:xfrm flipV="1">
              <a:off x="1343" y="2891"/>
              <a:ext cx="145" cy="112"/>
            </a:xfrm>
            <a:prstGeom prst="line">
              <a:avLst/>
            </a:prstGeom>
            <a:noFill/>
            <a:ln w="19050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82" name="Line 118"/>
            <p:cNvSpPr>
              <a:spLocks noChangeShapeType="1"/>
            </p:cNvSpPr>
            <p:nvPr/>
          </p:nvSpPr>
          <p:spPr bwMode="auto">
            <a:xfrm flipV="1">
              <a:off x="1488" y="2808"/>
              <a:ext cx="146" cy="83"/>
            </a:xfrm>
            <a:prstGeom prst="line">
              <a:avLst/>
            </a:prstGeom>
            <a:noFill/>
            <a:ln w="19050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83" name="Line 119"/>
            <p:cNvSpPr>
              <a:spLocks noChangeShapeType="1"/>
            </p:cNvSpPr>
            <p:nvPr/>
          </p:nvSpPr>
          <p:spPr bwMode="auto">
            <a:xfrm flipV="1">
              <a:off x="1634" y="2730"/>
              <a:ext cx="146" cy="78"/>
            </a:xfrm>
            <a:prstGeom prst="line">
              <a:avLst/>
            </a:prstGeom>
            <a:noFill/>
            <a:ln w="19050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84" name="Line 120"/>
            <p:cNvSpPr>
              <a:spLocks noChangeShapeType="1"/>
            </p:cNvSpPr>
            <p:nvPr/>
          </p:nvSpPr>
          <p:spPr bwMode="auto">
            <a:xfrm flipV="1">
              <a:off x="1780" y="2627"/>
              <a:ext cx="146" cy="103"/>
            </a:xfrm>
            <a:prstGeom prst="line">
              <a:avLst/>
            </a:prstGeom>
            <a:noFill/>
            <a:ln w="19050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85" name="Line 121"/>
            <p:cNvSpPr>
              <a:spLocks noChangeShapeType="1"/>
            </p:cNvSpPr>
            <p:nvPr/>
          </p:nvSpPr>
          <p:spPr bwMode="auto">
            <a:xfrm flipV="1">
              <a:off x="1926" y="2540"/>
              <a:ext cx="145" cy="87"/>
            </a:xfrm>
            <a:prstGeom prst="line">
              <a:avLst/>
            </a:prstGeom>
            <a:noFill/>
            <a:ln w="19050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86" name="Line 122"/>
            <p:cNvSpPr>
              <a:spLocks noChangeShapeType="1"/>
            </p:cNvSpPr>
            <p:nvPr/>
          </p:nvSpPr>
          <p:spPr bwMode="auto">
            <a:xfrm flipV="1">
              <a:off x="2071" y="1999"/>
              <a:ext cx="728" cy="541"/>
            </a:xfrm>
            <a:prstGeom prst="line">
              <a:avLst/>
            </a:prstGeom>
            <a:noFill/>
            <a:ln w="19050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87" name="Line 123"/>
            <p:cNvSpPr>
              <a:spLocks noChangeShapeType="1"/>
            </p:cNvSpPr>
            <p:nvPr/>
          </p:nvSpPr>
          <p:spPr bwMode="auto">
            <a:xfrm flipV="1">
              <a:off x="2799" y="1518"/>
              <a:ext cx="728" cy="481"/>
            </a:xfrm>
            <a:prstGeom prst="line">
              <a:avLst/>
            </a:prstGeom>
            <a:noFill/>
            <a:ln w="19050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88" name="Line 124"/>
            <p:cNvSpPr>
              <a:spLocks noChangeShapeType="1"/>
            </p:cNvSpPr>
            <p:nvPr/>
          </p:nvSpPr>
          <p:spPr bwMode="auto">
            <a:xfrm flipV="1">
              <a:off x="3527" y="616"/>
              <a:ext cx="1456" cy="902"/>
            </a:xfrm>
            <a:prstGeom prst="line">
              <a:avLst/>
            </a:prstGeom>
            <a:noFill/>
            <a:ln w="19050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89" name="Freeform 125"/>
            <p:cNvSpPr>
              <a:spLocks/>
            </p:cNvSpPr>
            <p:nvPr/>
          </p:nvSpPr>
          <p:spPr bwMode="auto">
            <a:xfrm>
              <a:off x="732" y="3370"/>
              <a:ext cx="57" cy="57"/>
            </a:xfrm>
            <a:custGeom>
              <a:avLst/>
              <a:gdLst>
                <a:gd name="T0" fmla="*/ 113 w 113"/>
                <a:gd name="T1" fmla="*/ 56 h 114"/>
                <a:gd name="T2" fmla="*/ 105 w 113"/>
                <a:gd name="T3" fmla="*/ 86 h 114"/>
                <a:gd name="T4" fmla="*/ 85 w 113"/>
                <a:gd name="T5" fmla="*/ 106 h 114"/>
                <a:gd name="T6" fmla="*/ 56 w 113"/>
                <a:gd name="T7" fmla="*/ 114 h 114"/>
                <a:gd name="T8" fmla="*/ 56 w 113"/>
                <a:gd name="T9" fmla="*/ 114 h 114"/>
                <a:gd name="T10" fmla="*/ 28 w 113"/>
                <a:gd name="T11" fmla="*/ 106 h 114"/>
                <a:gd name="T12" fmla="*/ 7 w 113"/>
                <a:gd name="T13" fmla="*/ 86 h 114"/>
                <a:gd name="T14" fmla="*/ 0 w 113"/>
                <a:gd name="T15" fmla="*/ 56 h 114"/>
                <a:gd name="T16" fmla="*/ 0 w 113"/>
                <a:gd name="T17" fmla="*/ 56 h 114"/>
                <a:gd name="T18" fmla="*/ 7 w 113"/>
                <a:gd name="T19" fmla="*/ 28 h 114"/>
                <a:gd name="T20" fmla="*/ 28 w 113"/>
                <a:gd name="T21" fmla="*/ 7 h 114"/>
                <a:gd name="T22" fmla="*/ 56 w 113"/>
                <a:gd name="T23" fmla="*/ 0 h 114"/>
                <a:gd name="T24" fmla="*/ 56 w 113"/>
                <a:gd name="T25" fmla="*/ 0 h 114"/>
                <a:gd name="T26" fmla="*/ 85 w 113"/>
                <a:gd name="T27" fmla="*/ 7 h 114"/>
                <a:gd name="T28" fmla="*/ 105 w 113"/>
                <a:gd name="T29" fmla="*/ 28 h 114"/>
                <a:gd name="T30" fmla="*/ 113 w 113"/>
                <a:gd name="T31" fmla="*/ 56 h 114"/>
                <a:gd name="T32" fmla="*/ 113 w 113"/>
                <a:gd name="T33" fmla="*/ 56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3" h="114">
                  <a:moveTo>
                    <a:pt x="113" y="56"/>
                  </a:moveTo>
                  <a:lnTo>
                    <a:pt x="105" y="86"/>
                  </a:lnTo>
                  <a:lnTo>
                    <a:pt x="85" y="106"/>
                  </a:lnTo>
                  <a:lnTo>
                    <a:pt x="56" y="114"/>
                  </a:lnTo>
                  <a:lnTo>
                    <a:pt x="56" y="114"/>
                  </a:lnTo>
                  <a:lnTo>
                    <a:pt x="28" y="106"/>
                  </a:lnTo>
                  <a:lnTo>
                    <a:pt x="7" y="8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7" y="28"/>
                  </a:lnTo>
                  <a:lnTo>
                    <a:pt x="28" y="7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85" y="7"/>
                  </a:lnTo>
                  <a:lnTo>
                    <a:pt x="105" y="28"/>
                  </a:lnTo>
                  <a:lnTo>
                    <a:pt x="113" y="56"/>
                  </a:lnTo>
                  <a:lnTo>
                    <a:pt x="113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90" name="Line 126"/>
            <p:cNvSpPr>
              <a:spLocks noChangeShapeType="1"/>
            </p:cNvSpPr>
            <p:nvPr/>
          </p:nvSpPr>
          <p:spPr bwMode="auto">
            <a:xfrm flipH="1">
              <a:off x="784" y="3398"/>
              <a:ext cx="5" cy="15"/>
            </a:xfrm>
            <a:prstGeom prst="line">
              <a:avLst/>
            </a:prstGeom>
            <a:noFill/>
            <a:ln w="17463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91" name="Line 127"/>
            <p:cNvSpPr>
              <a:spLocks noChangeShapeType="1"/>
            </p:cNvSpPr>
            <p:nvPr/>
          </p:nvSpPr>
          <p:spPr bwMode="auto">
            <a:xfrm flipH="1">
              <a:off x="775" y="3413"/>
              <a:ext cx="9" cy="10"/>
            </a:xfrm>
            <a:prstGeom prst="line">
              <a:avLst/>
            </a:prstGeom>
            <a:noFill/>
            <a:ln w="20638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92" name="Line 128"/>
            <p:cNvSpPr>
              <a:spLocks noChangeShapeType="1"/>
            </p:cNvSpPr>
            <p:nvPr/>
          </p:nvSpPr>
          <p:spPr bwMode="auto">
            <a:xfrm flipH="1">
              <a:off x="760" y="3423"/>
              <a:ext cx="15" cy="4"/>
            </a:xfrm>
            <a:prstGeom prst="line">
              <a:avLst/>
            </a:prstGeom>
            <a:noFill/>
            <a:ln w="17463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93" name="Line 129"/>
            <p:cNvSpPr>
              <a:spLocks noChangeShapeType="1"/>
            </p:cNvSpPr>
            <p:nvPr/>
          </p:nvSpPr>
          <p:spPr bwMode="auto">
            <a:xfrm flipH="1" flipV="1">
              <a:off x="746" y="3423"/>
              <a:ext cx="14" cy="4"/>
            </a:xfrm>
            <a:prstGeom prst="line">
              <a:avLst/>
            </a:prstGeom>
            <a:noFill/>
            <a:ln w="17463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94" name="Line 130"/>
            <p:cNvSpPr>
              <a:spLocks noChangeShapeType="1"/>
            </p:cNvSpPr>
            <p:nvPr/>
          </p:nvSpPr>
          <p:spPr bwMode="auto">
            <a:xfrm flipH="1" flipV="1">
              <a:off x="736" y="3413"/>
              <a:ext cx="10" cy="10"/>
            </a:xfrm>
            <a:prstGeom prst="line">
              <a:avLst/>
            </a:prstGeom>
            <a:noFill/>
            <a:ln w="20638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95" name="Line 131"/>
            <p:cNvSpPr>
              <a:spLocks noChangeShapeType="1"/>
            </p:cNvSpPr>
            <p:nvPr/>
          </p:nvSpPr>
          <p:spPr bwMode="auto">
            <a:xfrm flipH="1" flipV="1">
              <a:off x="732" y="3398"/>
              <a:ext cx="4" cy="15"/>
            </a:xfrm>
            <a:prstGeom prst="line">
              <a:avLst/>
            </a:prstGeom>
            <a:noFill/>
            <a:ln w="17463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96" name="Line 132"/>
            <p:cNvSpPr>
              <a:spLocks noChangeShapeType="1"/>
            </p:cNvSpPr>
            <p:nvPr/>
          </p:nvSpPr>
          <p:spPr bwMode="auto">
            <a:xfrm flipV="1">
              <a:off x="732" y="3384"/>
              <a:ext cx="4" cy="14"/>
            </a:xfrm>
            <a:prstGeom prst="line">
              <a:avLst/>
            </a:prstGeom>
            <a:noFill/>
            <a:ln w="17463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97" name="Line 133"/>
            <p:cNvSpPr>
              <a:spLocks noChangeShapeType="1"/>
            </p:cNvSpPr>
            <p:nvPr/>
          </p:nvSpPr>
          <p:spPr bwMode="auto">
            <a:xfrm flipV="1">
              <a:off x="736" y="3374"/>
              <a:ext cx="10" cy="10"/>
            </a:xfrm>
            <a:prstGeom prst="line">
              <a:avLst/>
            </a:prstGeom>
            <a:noFill/>
            <a:ln w="20638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98" name="Line 134"/>
            <p:cNvSpPr>
              <a:spLocks noChangeShapeType="1"/>
            </p:cNvSpPr>
            <p:nvPr/>
          </p:nvSpPr>
          <p:spPr bwMode="auto">
            <a:xfrm flipV="1">
              <a:off x="746" y="3370"/>
              <a:ext cx="14" cy="4"/>
            </a:xfrm>
            <a:prstGeom prst="line">
              <a:avLst/>
            </a:prstGeom>
            <a:noFill/>
            <a:ln w="17463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99" name="Line 135"/>
            <p:cNvSpPr>
              <a:spLocks noChangeShapeType="1"/>
            </p:cNvSpPr>
            <p:nvPr/>
          </p:nvSpPr>
          <p:spPr bwMode="auto">
            <a:xfrm>
              <a:off x="760" y="3370"/>
              <a:ext cx="15" cy="4"/>
            </a:xfrm>
            <a:prstGeom prst="line">
              <a:avLst/>
            </a:prstGeom>
            <a:noFill/>
            <a:ln w="17463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00" name="Line 136"/>
            <p:cNvSpPr>
              <a:spLocks noChangeShapeType="1"/>
            </p:cNvSpPr>
            <p:nvPr/>
          </p:nvSpPr>
          <p:spPr bwMode="auto">
            <a:xfrm>
              <a:off x="775" y="3374"/>
              <a:ext cx="9" cy="10"/>
            </a:xfrm>
            <a:prstGeom prst="line">
              <a:avLst/>
            </a:prstGeom>
            <a:noFill/>
            <a:ln w="20638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01" name="Line 137"/>
            <p:cNvSpPr>
              <a:spLocks noChangeShapeType="1"/>
            </p:cNvSpPr>
            <p:nvPr/>
          </p:nvSpPr>
          <p:spPr bwMode="auto">
            <a:xfrm>
              <a:off x="784" y="3384"/>
              <a:ext cx="5" cy="14"/>
            </a:xfrm>
            <a:prstGeom prst="line">
              <a:avLst/>
            </a:prstGeom>
            <a:noFill/>
            <a:ln w="17463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02" name="Freeform 138"/>
            <p:cNvSpPr>
              <a:spLocks/>
            </p:cNvSpPr>
            <p:nvPr/>
          </p:nvSpPr>
          <p:spPr bwMode="auto">
            <a:xfrm>
              <a:off x="877" y="3161"/>
              <a:ext cx="57" cy="57"/>
            </a:xfrm>
            <a:custGeom>
              <a:avLst/>
              <a:gdLst>
                <a:gd name="T0" fmla="*/ 114 w 114"/>
                <a:gd name="T1" fmla="*/ 57 h 114"/>
                <a:gd name="T2" fmla="*/ 105 w 114"/>
                <a:gd name="T3" fmla="*/ 86 h 114"/>
                <a:gd name="T4" fmla="*/ 86 w 114"/>
                <a:gd name="T5" fmla="*/ 105 h 114"/>
                <a:gd name="T6" fmla="*/ 57 w 114"/>
                <a:gd name="T7" fmla="*/ 114 h 114"/>
                <a:gd name="T8" fmla="*/ 57 w 114"/>
                <a:gd name="T9" fmla="*/ 114 h 114"/>
                <a:gd name="T10" fmla="*/ 28 w 114"/>
                <a:gd name="T11" fmla="*/ 105 h 114"/>
                <a:gd name="T12" fmla="*/ 8 w 114"/>
                <a:gd name="T13" fmla="*/ 86 h 114"/>
                <a:gd name="T14" fmla="*/ 0 w 114"/>
                <a:gd name="T15" fmla="*/ 57 h 114"/>
                <a:gd name="T16" fmla="*/ 0 w 114"/>
                <a:gd name="T17" fmla="*/ 57 h 114"/>
                <a:gd name="T18" fmla="*/ 8 w 114"/>
                <a:gd name="T19" fmla="*/ 28 h 114"/>
                <a:gd name="T20" fmla="*/ 28 w 114"/>
                <a:gd name="T21" fmla="*/ 8 h 114"/>
                <a:gd name="T22" fmla="*/ 57 w 114"/>
                <a:gd name="T23" fmla="*/ 0 h 114"/>
                <a:gd name="T24" fmla="*/ 57 w 114"/>
                <a:gd name="T25" fmla="*/ 0 h 114"/>
                <a:gd name="T26" fmla="*/ 86 w 114"/>
                <a:gd name="T27" fmla="*/ 8 h 114"/>
                <a:gd name="T28" fmla="*/ 105 w 114"/>
                <a:gd name="T29" fmla="*/ 28 h 114"/>
                <a:gd name="T30" fmla="*/ 114 w 114"/>
                <a:gd name="T31" fmla="*/ 57 h 114"/>
                <a:gd name="T32" fmla="*/ 114 w 114"/>
                <a:gd name="T33" fmla="*/ 57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4" h="114">
                  <a:moveTo>
                    <a:pt x="114" y="57"/>
                  </a:moveTo>
                  <a:lnTo>
                    <a:pt x="105" y="86"/>
                  </a:lnTo>
                  <a:lnTo>
                    <a:pt x="86" y="105"/>
                  </a:lnTo>
                  <a:lnTo>
                    <a:pt x="57" y="114"/>
                  </a:lnTo>
                  <a:lnTo>
                    <a:pt x="57" y="114"/>
                  </a:lnTo>
                  <a:lnTo>
                    <a:pt x="28" y="105"/>
                  </a:lnTo>
                  <a:lnTo>
                    <a:pt x="8" y="86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8" y="28"/>
                  </a:lnTo>
                  <a:lnTo>
                    <a:pt x="28" y="8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86" y="8"/>
                  </a:lnTo>
                  <a:lnTo>
                    <a:pt x="105" y="28"/>
                  </a:lnTo>
                  <a:lnTo>
                    <a:pt x="114" y="57"/>
                  </a:lnTo>
                  <a:lnTo>
                    <a:pt x="114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03" name="Line 139"/>
            <p:cNvSpPr>
              <a:spLocks noChangeShapeType="1"/>
            </p:cNvSpPr>
            <p:nvPr/>
          </p:nvSpPr>
          <p:spPr bwMode="auto">
            <a:xfrm flipH="1">
              <a:off x="930" y="3189"/>
              <a:ext cx="4" cy="15"/>
            </a:xfrm>
            <a:prstGeom prst="line">
              <a:avLst/>
            </a:prstGeom>
            <a:noFill/>
            <a:ln w="17463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04" name="Line 140"/>
            <p:cNvSpPr>
              <a:spLocks noChangeShapeType="1"/>
            </p:cNvSpPr>
            <p:nvPr/>
          </p:nvSpPr>
          <p:spPr bwMode="auto">
            <a:xfrm flipH="1">
              <a:off x="920" y="3204"/>
              <a:ext cx="10" cy="10"/>
            </a:xfrm>
            <a:prstGeom prst="line">
              <a:avLst/>
            </a:prstGeom>
            <a:noFill/>
            <a:ln w="20638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05" name="Line 141"/>
            <p:cNvSpPr>
              <a:spLocks noChangeShapeType="1"/>
            </p:cNvSpPr>
            <p:nvPr/>
          </p:nvSpPr>
          <p:spPr bwMode="auto">
            <a:xfrm flipH="1">
              <a:off x="905" y="3214"/>
              <a:ext cx="15" cy="4"/>
            </a:xfrm>
            <a:prstGeom prst="line">
              <a:avLst/>
            </a:prstGeom>
            <a:noFill/>
            <a:ln w="17463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06" name="Line 142"/>
            <p:cNvSpPr>
              <a:spLocks noChangeShapeType="1"/>
            </p:cNvSpPr>
            <p:nvPr/>
          </p:nvSpPr>
          <p:spPr bwMode="auto">
            <a:xfrm flipH="1" flipV="1">
              <a:off x="891" y="3214"/>
              <a:ext cx="14" cy="4"/>
            </a:xfrm>
            <a:prstGeom prst="line">
              <a:avLst/>
            </a:prstGeom>
            <a:noFill/>
            <a:ln w="17463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07" name="Line 143"/>
            <p:cNvSpPr>
              <a:spLocks noChangeShapeType="1"/>
            </p:cNvSpPr>
            <p:nvPr/>
          </p:nvSpPr>
          <p:spPr bwMode="auto">
            <a:xfrm flipH="1" flipV="1">
              <a:off x="881" y="3204"/>
              <a:ext cx="10" cy="10"/>
            </a:xfrm>
            <a:prstGeom prst="line">
              <a:avLst/>
            </a:prstGeom>
            <a:noFill/>
            <a:ln w="20638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08" name="Line 144"/>
            <p:cNvSpPr>
              <a:spLocks noChangeShapeType="1"/>
            </p:cNvSpPr>
            <p:nvPr/>
          </p:nvSpPr>
          <p:spPr bwMode="auto">
            <a:xfrm flipH="1" flipV="1">
              <a:off x="877" y="3189"/>
              <a:ext cx="4" cy="15"/>
            </a:xfrm>
            <a:prstGeom prst="line">
              <a:avLst/>
            </a:prstGeom>
            <a:noFill/>
            <a:ln w="17463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09" name="Line 145"/>
            <p:cNvSpPr>
              <a:spLocks noChangeShapeType="1"/>
            </p:cNvSpPr>
            <p:nvPr/>
          </p:nvSpPr>
          <p:spPr bwMode="auto">
            <a:xfrm flipV="1">
              <a:off x="877" y="3175"/>
              <a:ext cx="4" cy="14"/>
            </a:xfrm>
            <a:prstGeom prst="line">
              <a:avLst/>
            </a:prstGeom>
            <a:noFill/>
            <a:ln w="17463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10" name="Line 146"/>
            <p:cNvSpPr>
              <a:spLocks noChangeShapeType="1"/>
            </p:cNvSpPr>
            <p:nvPr/>
          </p:nvSpPr>
          <p:spPr bwMode="auto">
            <a:xfrm flipV="1">
              <a:off x="881" y="3165"/>
              <a:ext cx="10" cy="10"/>
            </a:xfrm>
            <a:prstGeom prst="line">
              <a:avLst/>
            </a:prstGeom>
            <a:noFill/>
            <a:ln w="20638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11" name="Line 147"/>
            <p:cNvSpPr>
              <a:spLocks noChangeShapeType="1"/>
            </p:cNvSpPr>
            <p:nvPr/>
          </p:nvSpPr>
          <p:spPr bwMode="auto">
            <a:xfrm flipV="1">
              <a:off x="891" y="3161"/>
              <a:ext cx="14" cy="4"/>
            </a:xfrm>
            <a:prstGeom prst="line">
              <a:avLst/>
            </a:prstGeom>
            <a:noFill/>
            <a:ln w="17463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12" name="Line 148"/>
            <p:cNvSpPr>
              <a:spLocks noChangeShapeType="1"/>
            </p:cNvSpPr>
            <p:nvPr/>
          </p:nvSpPr>
          <p:spPr bwMode="auto">
            <a:xfrm>
              <a:off x="905" y="3161"/>
              <a:ext cx="15" cy="4"/>
            </a:xfrm>
            <a:prstGeom prst="line">
              <a:avLst/>
            </a:prstGeom>
            <a:noFill/>
            <a:ln w="17463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13" name="Line 149"/>
            <p:cNvSpPr>
              <a:spLocks noChangeShapeType="1"/>
            </p:cNvSpPr>
            <p:nvPr/>
          </p:nvSpPr>
          <p:spPr bwMode="auto">
            <a:xfrm>
              <a:off x="920" y="3165"/>
              <a:ext cx="10" cy="10"/>
            </a:xfrm>
            <a:prstGeom prst="line">
              <a:avLst/>
            </a:prstGeom>
            <a:noFill/>
            <a:ln w="20638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14" name="Line 150"/>
            <p:cNvSpPr>
              <a:spLocks noChangeShapeType="1"/>
            </p:cNvSpPr>
            <p:nvPr/>
          </p:nvSpPr>
          <p:spPr bwMode="auto">
            <a:xfrm>
              <a:off x="930" y="3175"/>
              <a:ext cx="4" cy="14"/>
            </a:xfrm>
            <a:prstGeom prst="line">
              <a:avLst/>
            </a:prstGeom>
            <a:noFill/>
            <a:ln w="17463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15" name="Freeform 151"/>
            <p:cNvSpPr>
              <a:spLocks/>
            </p:cNvSpPr>
            <p:nvPr/>
          </p:nvSpPr>
          <p:spPr bwMode="auto">
            <a:xfrm>
              <a:off x="1022" y="3118"/>
              <a:ext cx="57" cy="57"/>
            </a:xfrm>
            <a:custGeom>
              <a:avLst/>
              <a:gdLst>
                <a:gd name="T0" fmla="*/ 114 w 114"/>
                <a:gd name="T1" fmla="*/ 58 h 114"/>
                <a:gd name="T2" fmla="*/ 105 w 114"/>
                <a:gd name="T3" fmla="*/ 86 h 114"/>
                <a:gd name="T4" fmla="*/ 86 w 114"/>
                <a:gd name="T5" fmla="*/ 107 h 114"/>
                <a:gd name="T6" fmla="*/ 56 w 114"/>
                <a:gd name="T7" fmla="*/ 114 h 114"/>
                <a:gd name="T8" fmla="*/ 56 w 114"/>
                <a:gd name="T9" fmla="*/ 114 h 114"/>
                <a:gd name="T10" fmla="*/ 28 w 114"/>
                <a:gd name="T11" fmla="*/ 107 h 114"/>
                <a:gd name="T12" fmla="*/ 8 w 114"/>
                <a:gd name="T13" fmla="*/ 86 h 114"/>
                <a:gd name="T14" fmla="*/ 0 w 114"/>
                <a:gd name="T15" fmla="*/ 58 h 114"/>
                <a:gd name="T16" fmla="*/ 0 w 114"/>
                <a:gd name="T17" fmla="*/ 58 h 114"/>
                <a:gd name="T18" fmla="*/ 8 w 114"/>
                <a:gd name="T19" fmla="*/ 29 h 114"/>
                <a:gd name="T20" fmla="*/ 28 w 114"/>
                <a:gd name="T21" fmla="*/ 8 h 114"/>
                <a:gd name="T22" fmla="*/ 56 w 114"/>
                <a:gd name="T23" fmla="*/ 0 h 114"/>
                <a:gd name="T24" fmla="*/ 56 w 114"/>
                <a:gd name="T25" fmla="*/ 0 h 114"/>
                <a:gd name="T26" fmla="*/ 86 w 114"/>
                <a:gd name="T27" fmla="*/ 8 h 114"/>
                <a:gd name="T28" fmla="*/ 105 w 114"/>
                <a:gd name="T29" fmla="*/ 29 h 114"/>
                <a:gd name="T30" fmla="*/ 114 w 114"/>
                <a:gd name="T31" fmla="*/ 58 h 114"/>
                <a:gd name="T32" fmla="*/ 114 w 114"/>
                <a:gd name="T33" fmla="*/ 5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4" h="114">
                  <a:moveTo>
                    <a:pt x="114" y="58"/>
                  </a:moveTo>
                  <a:lnTo>
                    <a:pt x="105" y="86"/>
                  </a:lnTo>
                  <a:lnTo>
                    <a:pt x="86" y="107"/>
                  </a:lnTo>
                  <a:lnTo>
                    <a:pt x="56" y="114"/>
                  </a:lnTo>
                  <a:lnTo>
                    <a:pt x="56" y="114"/>
                  </a:lnTo>
                  <a:lnTo>
                    <a:pt x="28" y="107"/>
                  </a:lnTo>
                  <a:lnTo>
                    <a:pt x="8" y="86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8" y="29"/>
                  </a:lnTo>
                  <a:lnTo>
                    <a:pt x="28" y="8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86" y="8"/>
                  </a:lnTo>
                  <a:lnTo>
                    <a:pt x="105" y="29"/>
                  </a:lnTo>
                  <a:lnTo>
                    <a:pt x="114" y="58"/>
                  </a:lnTo>
                  <a:lnTo>
                    <a:pt x="114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16" name="Line 152"/>
            <p:cNvSpPr>
              <a:spLocks noChangeShapeType="1"/>
            </p:cNvSpPr>
            <p:nvPr/>
          </p:nvSpPr>
          <p:spPr bwMode="auto">
            <a:xfrm flipH="1">
              <a:off x="1075" y="3146"/>
              <a:ext cx="4" cy="15"/>
            </a:xfrm>
            <a:prstGeom prst="line">
              <a:avLst/>
            </a:prstGeom>
            <a:noFill/>
            <a:ln w="17463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17" name="Line 153"/>
            <p:cNvSpPr>
              <a:spLocks noChangeShapeType="1"/>
            </p:cNvSpPr>
            <p:nvPr/>
          </p:nvSpPr>
          <p:spPr bwMode="auto">
            <a:xfrm flipH="1">
              <a:off x="1065" y="3161"/>
              <a:ext cx="10" cy="10"/>
            </a:xfrm>
            <a:prstGeom prst="line">
              <a:avLst/>
            </a:prstGeom>
            <a:noFill/>
            <a:ln w="20638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18" name="Line 154"/>
            <p:cNvSpPr>
              <a:spLocks noChangeShapeType="1"/>
            </p:cNvSpPr>
            <p:nvPr/>
          </p:nvSpPr>
          <p:spPr bwMode="auto">
            <a:xfrm flipH="1">
              <a:off x="1051" y="3171"/>
              <a:ext cx="14" cy="4"/>
            </a:xfrm>
            <a:prstGeom prst="line">
              <a:avLst/>
            </a:prstGeom>
            <a:noFill/>
            <a:ln w="17463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19" name="Line 155"/>
            <p:cNvSpPr>
              <a:spLocks noChangeShapeType="1"/>
            </p:cNvSpPr>
            <p:nvPr/>
          </p:nvSpPr>
          <p:spPr bwMode="auto">
            <a:xfrm flipH="1" flipV="1">
              <a:off x="1037" y="3171"/>
              <a:ext cx="14" cy="4"/>
            </a:xfrm>
            <a:prstGeom prst="line">
              <a:avLst/>
            </a:prstGeom>
            <a:noFill/>
            <a:ln w="17463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20" name="Line 156"/>
            <p:cNvSpPr>
              <a:spLocks noChangeShapeType="1"/>
            </p:cNvSpPr>
            <p:nvPr/>
          </p:nvSpPr>
          <p:spPr bwMode="auto">
            <a:xfrm flipH="1" flipV="1">
              <a:off x="1026" y="3161"/>
              <a:ext cx="11" cy="10"/>
            </a:xfrm>
            <a:prstGeom prst="line">
              <a:avLst/>
            </a:prstGeom>
            <a:noFill/>
            <a:ln w="20638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21" name="Line 157"/>
            <p:cNvSpPr>
              <a:spLocks noChangeShapeType="1"/>
            </p:cNvSpPr>
            <p:nvPr/>
          </p:nvSpPr>
          <p:spPr bwMode="auto">
            <a:xfrm flipH="1" flipV="1">
              <a:off x="1022" y="3146"/>
              <a:ext cx="4" cy="15"/>
            </a:xfrm>
            <a:prstGeom prst="line">
              <a:avLst/>
            </a:prstGeom>
            <a:noFill/>
            <a:ln w="17463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22" name="Line 158"/>
            <p:cNvSpPr>
              <a:spLocks noChangeShapeType="1"/>
            </p:cNvSpPr>
            <p:nvPr/>
          </p:nvSpPr>
          <p:spPr bwMode="auto">
            <a:xfrm flipV="1">
              <a:off x="1022" y="3132"/>
              <a:ext cx="4" cy="14"/>
            </a:xfrm>
            <a:prstGeom prst="line">
              <a:avLst/>
            </a:prstGeom>
            <a:noFill/>
            <a:ln w="17463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23" name="Line 159"/>
            <p:cNvSpPr>
              <a:spLocks noChangeShapeType="1"/>
            </p:cNvSpPr>
            <p:nvPr/>
          </p:nvSpPr>
          <p:spPr bwMode="auto">
            <a:xfrm flipV="1">
              <a:off x="1026" y="3121"/>
              <a:ext cx="11" cy="11"/>
            </a:xfrm>
            <a:prstGeom prst="line">
              <a:avLst/>
            </a:prstGeom>
            <a:noFill/>
            <a:ln w="20638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24" name="Line 160"/>
            <p:cNvSpPr>
              <a:spLocks noChangeShapeType="1"/>
            </p:cNvSpPr>
            <p:nvPr/>
          </p:nvSpPr>
          <p:spPr bwMode="auto">
            <a:xfrm flipV="1">
              <a:off x="1037" y="3118"/>
              <a:ext cx="14" cy="3"/>
            </a:xfrm>
            <a:prstGeom prst="line">
              <a:avLst/>
            </a:prstGeom>
            <a:noFill/>
            <a:ln w="17463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25" name="Line 161"/>
            <p:cNvSpPr>
              <a:spLocks noChangeShapeType="1"/>
            </p:cNvSpPr>
            <p:nvPr/>
          </p:nvSpPr>
          <p:spPr bwMode="auto">
            <a:xfrm>
              <a:off x="1051" y="3118"/>
              <a:ext cx="14" cy="3"/>
            </a:xfrm>
            <a:prstGeom prst="line">
              <a:avLst/>
            </a:prstGeom>
            <a:noFill/>
            <a:ln w="17463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26" name="Line 162"/>
            <p:cNvSpPr>
              <a:spLocks noChangeShapeType="1"/>
            </p:cNvSpPr>
            <p:nvPr/>
          </p:nvSpPr>
          <p:spPr bwMode="auto">
            <a:xfrm>
              <a:off x="1065" y="3121"/>
              <a:ext cx="10" cy="11"/>
            </a:xfrm>
            <a:prstGeom prst="line">
              <a:avLst/>
            </a:prstGeom>
            <a:noFill/>
            <a:ln w="20638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27" name="Line 163"/>
            <p:cNvSpPr>
              <a:spLocks noChangeShapeType="1"/>
            </p:cNvSpPr>
            <p:nvPr/>
          </p:nvSpPr>
          <p:spPr bwMode="auto">
            <a:xfrm>
              <a:off x="1075" y="3132"/>
              <a:ext cx="4" cy="14"/>
            </a:xfrm>
            <a:prstGeom prst="line">
              <a:avLst/>
            </a:prstGeom>
            <a:noFill/>
            <a:ln w="17463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28" name="Freeform 164"/>
            <p:cNvSpPr>
              <a:spLocks/>
            </p:cNvSpPr>
            <p:nvPr/>
          </p:nvSpPr>
          <p:spPr bwMode="auto">
            <a:xfrm>
              <a:off x="1168" y="3070"/>
              <a:ext cx="56" cy="57"/>
            </a:xfrm>
            <a:custGeom>
              <a:avLst/>
              <a:gdLst>
                <a:gd name="T0" fmla="*/ 113 w 113"/>
                <a:gd name="T1" fmla="*/ 57 h 114"/>
                <a:gd name="T2" fmla="*/ 105 w 113"/>
                <a:gd name="T3" fmla="*/ 86 h 114"/>
                <a:gd name="T4" fmla="*/ 85 w 113"/>
                <a:gd name="T5" fmla="*/ 106 h 114"/>
                <a:gd name="T6" fmla="*/ 56 w 113"/>
                <a:gd name="T7" fmla="*/ 114 h 114"/>
                <a:gd name="T8" fmla="*/ 56 w 113"/>
                <a:gd name="T9" fmla="*/ 114 h 114"/>
                <a:gd name="T10" fmla="*/ 28 w 113"/>
                <a:gd name="T11" fmla="*/ 106 h 114"/>
                <a:gd name="T12" fmla="*/ 7 w 113"/>
                <a:gd name="T13" fmla="*/ 86 h 114"/>
                <a:gd name="T14" fmla="*/ 0 w 113"/>
                <a:gd name="T15" fmla="*/ 57 h 114"/>
                <a:gd name="T16" fmla="*/ 0 w 113"/>
                <a:gd name="T17" fmla="*/ 57 h 114"/>
                <a:gd name="T18" fmla="*/ 7 w 113"/>
                <a:gd name="T19" fmla="*/ 28 h 114"/>
                <a:gd name="T20" fmla="*/ 28 w 113"/>
                <a:gd name="T21" fmla="*/ 9 h 114"/>
                <a:gd name="T22" fmla="*/ 56 w 113"/>
                <a:gd name="T23" fmla="*/ 0 h 114"/>
                <a:gd name="T24" fmla="*/ 56 w 113"/>
                <a:gd name="T25" fmla="*/ 0 h 114"/>
                <a:gd name="T26" fmla="*/ 85 w 113"/>
                <a:gd name="T27" fmla="*/ 9 h 114"/>
                <a:gd name="T28" fmla="*/ 105 w 113"/>
                <a:gd name="T29" fmla="*/ 28 h 114"/>
                <a:gd name="T30" fmla="*/ 113 w 113"/>
                <a:gd name="T31" fmla="*/ 57 h 114"/>
                <a:gd name="T32" fmla="*/ 113 w 113"/>
                <a:gd name="T33" fmla="*/ 57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3" h="114">
                  <a:moveTo>
                    <a:pt x="113" y="57"/>
                  </a:moveTo>
                  <a:lnTo>
                    <a:pt x="105" y="86"/>
                  </a:lnTo>
                  <a:lnTo>
                    <a:pt x="85" y="106"/>
                  </a:lnTo>
                  <a:lnTo>
                    <a:pt x="56" y="114"/>
                  </a:lnTo>
                  <a:lnTo>
                    <a:pt x="56" y="114"/>
                  </a:lnTo>
                  <a:lnTo>
                    <a:pt x="28" y="106"/>
                  </a:lnTo>
                  <a:lnTo>
                    <a:pt x="7" y="86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7" y="28"/>
                  </a:lnTo>
                  <a:lnTo>
                    <a:pt x="28" y="9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85" y="9"/>
                  </a:lnTo>
                  <a:lnTo>
                    <a:pt x="105" y="28"/>
                  </a:lnTo>
                  <a:lnTo>
                    <a:pt x="113" y="57"/>
                  </a:lnTo>
                  <a:lnTo>
                    <a:pt x="113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29" name="Line 165"/>
            <p:cNvSpPr>
              <a:spLocks noChangeShapeType="1"/>
            </p:cNvSpPr>
            <p:nvPr/>
          </p:nvSpPr>
          <p:spPr bwMode="auto">
            <a:xfrm flipH="1">
              <a:off x="1220" y="3099"/>
              <a:ext cx="4" cy="14"/>
            </a:xfrm>
            <a:prstGeom prst="line">
              <a:avLst/>
            </a:prstGeom>
            <a:noFill/>
            <a:ln w="17463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30" name="Line 166"/>
            <p:cNvSpPr>
              <a:spLocks noChangeShapeType="1"/>
            </p:cNvSpPr>
            <p:nvPr/>
          </p:nvSpPr>
          <p:spPr bwMode="auto">
            <a:xfrm flipH="1">
              <a:off x="1211" y="3113"/>
              <a:ext cx="9" cy="10"/>
            </a:xfrm>
            <a:prstGeom prst="line">
              <a:avLst/>
            </a:prstGeom>
            <a:noFill/>
            <a:ln w="20638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31" name="Line 167"/>
            <p:cNvSpPr>
              <a:spLocks noChangeShapeType="1"/>
            </p:cNvSpPr>
            <p:nvPr/>
          </p:nvSpPr>
          <p:spPr bwMode="auto">
            <a:xfrm flipH="1">
              <a:off x="1196" y="3123"/>
              <a:ext cx="15" cy="4"/>
            </a:xfrm>
            <a:prstGeom prst="line">
              <a:avLst/>
            </a:prstGeom>
            <a:noFill/>
            <a:ln w="17463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32" name="Line 168"/>
            <p:cNvSpPr>
              <a:spLocks noChangeShapeType="1"/>
            </p:cNvSpPr>
            <p:nvPr/>
          </p:nvSpPr>
          <p:spPr bwMode="auto">
            <a:xfrm flipH="1" flipV="1">
              <a:off x="1182" y="3123"/>
              <a:ext cx="14" cy="4"/>
            </a:xfrm>
            <a:prstGeom prst="line">
              <a:avLst/>
            </a:prstGeom>
            <a:noFill/>
            <a:ln w="17463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33" name="Line 169"/>
            <p:cNvSpPr>
              <a:spLocks noChangeShapeType="1"/>
            </p:cNvSpPr>
            <p:nvPr/>
          </p:nvSpPr>
          <p:spPr bwMode="auto">
            <a:xfrm flipH="1" flipV="1">
              <a:off x="1172" y="3113"/>
              <a:ext cx="10" cy="10"/>
            </a:xfrm>
            <a:prstGeom prst="line">
              <a:avLst/>
            </a:prstGeom>
            <a:noFill/>
            <a:ln w="20638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34" name="Line 170"/>
            <p:cNvSpPr>
              <a:spLocks noChangeShapeType="1"/>
            </p:cNvSpPr>
            <p:nvPr/>
          </p:nvSpPr>
          <p:spPr bwMode="auto">
            <a:xfrm flipH="1" flipV="1">
              <a:off x="1168" y="3099"/>
              <a:ext cx="4" cy="14"/>
            </a:xfrm>
            <a:prstGeom prst="line">
              <a:avLst/>
            </a:prstGeom>
            <a:noFill/>
            <a:ln w="17463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35" name="Line 171"/>
            <p:cNvSpPr>
              <a:spLocks noChangeShapeType="1"/>
            </p:cNvSpPr>
            <p:nvPr/>
          </p:nvSpPr>
          <p:spPr bwMode="auto">
            <a:xfrm flipV="1">
              <a:off x="1168" y="3084"/>
              <a:ext cx="4" cy="15"/>
            </a:xfrm>
            <a:prstGeom prst="line">
              <a:avLst/>
            </a:prstGeom>
            <a:noFill/>
            <a:ln w="17463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36" name="Line 172"/>
            <p:cNvSpPr>
              <a:spLocks noChangeShapeType="1"/>
            </p:cNvSpPr>
            <p:nvPr/>
          </p:nvSpPr>
          <p:spPr bwMode="auto">
            <a:xfrm flipV="1">
              <a:off x="1172" y="3074"/>
              <a:ext cx="10" cy="10"/>
            </a:xfrm>
            <a:prstGeom prst="line">
              <a:avLst/>
            </a:prstGeom>
            <a:noFill/>
            <a:ln w="20638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37" name="Line 173"/>
            <p:cNvSpPr>
              <a:spLocks noChangeShapeType="1"/>
            </p:cNvSpPr>
            <p:nvPr/>
          </p:nvSpPr>
          <p:spPr bwMode="auto">
            <a:xfrm flipV="1">
              <a:off x="1182" y="3070"/>
              <a:ext cx="14" cy="4"/>
            </a:xfrm>
            <a:prstGeom prst="line">
              <a:avLst/>
            </a:prstGeom>
            <a:noFill/>
            <a:ln w="17463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38" name="Line 174"/>
            <p:cNvSpPr>
              <a:spLocks noChangeShapeType="1"/>
            </p:cNvSpPr>
            <p:nvPr/>
          </p:nvSpPr>
          <p:spPr bwMode="auto">
            <a:xfrm>
              <a:off x="1196" y="3070"/>
              <a:ext cx="15" cy="4"/>
            </a:xfrm>
            <a:prstGeom prst="line">
              <a:avLst/>
            </a:prstGeom>
            <a:noFill/>
            <a:ln w="17463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39" name="Line 175"/>
            <p:cNvSpPr>
              <a:spLocks noChangeShapeType="1"/>
            </p:cNvSpPr>
            <p:nvPr/>
          </p:nvSpPr>
          <p:spPr bwMode="auto">
            <a:xfrm>
              <a:off x="1211" y="3074"/>
              <a:ext cx="9" cy="10"/>
            </a:xfrm>
            <a:prstGeom prst="line">
              <a:avLst/>
            </a:prstGeom>
            <a:noFill/>
            <a:ln w="20638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40" name="Line 176"/>
            <p:cNvSpPr>
              <a:spLocks noChangeShapeType="1"/>
            </p:cNvSpPr>
            <p:nvPr/>
          </p:nvSpPr>
          <p:spPr bwMode="auto">
            <a:xfrm>
              <a:off x="1220" y="3084"/>
              <a:ext cx="4" cy="15"/>
            </a:xfrm>
            <a:prstGeom prst="line">
              <a:avLst/>
            </a:prstGeom>
            <a:noFill/>
            <a:ln w="17463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41" name="Freeform 177"/>
            <p:cNvSpPr>
              <a:spLocks/>
            </p:cNvSpPr>
            <p:nvPr/>
          </p:nvSpPr>
          <p:spPr bwMode="auto">
            <a:xfrm>
              <a:off x="1315" y="2975"/>
              <a:ext cx="57" cy="56"/>
            </a:xfrm>
            <a:custGeom>
              <a:avLst/>
              <a:gdLst>
                <a:gd name="T0" fmla="*/ 114 w 114"/>
                <a:gd name="T1" fmla="*/ 56 h 113"/>
                <a:gd name="T2" fmla="*/ 105 w 114"/>
                <a:gd name="T3" fmla="*/ 85 h 113"/>
                <a:gd name="T4" fmla="*/ 86 w 114"/>
                <a:gd name="T5" fmla="*/ 105 h 113"/>
                <a:gd name="T6" fmla="*/ 56 w 114"/>
                <a:gd name="T7" fmla="*/ 113 h 113"/>
                <a:gd name="T8" fmla="*/ 56 w 114"/>
                <a:gd name="T9" fmla="*/ 113 h 113"/>
                <a:gd name="T10" fmla="*/ 28 w 114"/>
                <a:gd name="T11" fmla="*/ 105 h 113"/>
                <a:gd name="T12" fmla="*/ 7 w 114"/>
                <a:gd name="T13" fmla="*/ 85 h 113"/>
                <a:gd name="T14" fmla="*/ 0 w 114"/>
                <a:gd name="T15" fmla="*/ 56 h 113"/>
                <a:gd name="T16" fmla="*/ 0 w 114"/>
                <a:gd name="T17" fmla="*/ 56 h 113"/>
                <a:gd name="T18" fmla="*/ 7 w 114"/>
                <a:gd name="T19" fmla="*/ 28 h 113"/>
                <a:gd name="T20" fmla="*/ 28 w 114"/>
                <a:gd name="T21" fmla="*/ 8 h 113"/>
                <a:gd name="T22" fmla="*/ 56 w 114"/>
                <a:gd name="T23" fmla="*/ 0 h 113"/>
                <a:gd name="T24" fmla="*/ 56 w 114"/>
                <a:gd name="T25" fmla="*/ 0 h 113"/>
                <a:gd name="T26" fmla="*/ 86 w 114"/>
                <a:gd name="T27" fmla="*/ 8 h 113"/>
                <a:gd name="T28" fmla="*/ 105 w 114"/>
                <a:gd name="T29" fmla="*/ 28 h 113"/>
                <a:gd name="T30" fmla="*/ 114 w 114"/>
                <a:gd name="T31" fmla="*/ 56 h 113"/>
                <a:gd name="T32" fmla="*/ 114 w 114"/>
                <a:gd name="T33" fmla="*/ 5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4" h="113">
                  <a:moveTo>
                    <a:pt x="114" y="56"/>
                  </a:moveTo>
                  <a:lnTo>
                    <a:pt x="105" y="85"/>
                  </a:lnTo>
                  <a:lnTo>
                    <a:pt x="86" y="105"/>
                  </a:lnTo>
                  <a:lnTo>
                    <a:pt x="56" y="113"/>
                  </a:lnTo>
                  <a:lnTo>
                    <a:pt x="56" y="113"/>
                  </a:lnTo>
                  <a:lnTo>
                    <a:pt x="28" y="105"/>
                  </a:lnTo>
                  <a:lnTo>
                    <a:pt x="7" y="85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7" y="28"/>
                  </a:lnTo>
                  <a:lnTo>
                    <a:pt x="28" y="8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86" y="8"/>
                  </a:lnTo>
                  <a:lnTo>
                    <a:pt x="105" y="28"/>
                  </a:lnTo>
                  <a:lnTo>
                    <a:pt x="114" y="56"/>
                  </a:lnTo>
                  <a:lnTo>
                    <a:pt x="114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42" name="Line 178"/>
            <p:cNvSpPr>
              <a:spLocks noChangeShapeType="1"/>
            </p:cNvSpPr>
            <p:nvPr/>
          </p:nvSpPr>
          <p:spPr bwMode="auto">
            <a:xfrm flipH="1">
              <a:off x="1368" y="3003"/>
              <a:ext cx="4" cy="14"/>
            </a:xfrm>
            <a:prstGeom prst="line">
              <a:avLst/>
            </a:prstGeom>
            <a:noFill/>
            <a:ln w="17463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43" name="Line 179"/>
            <p:cNvSpPr>
              <a:spLocks noChangeShapeType="1"/>
            </p:cNvSpPr>
            <p:nvPr/>
          </p:nvSpPr>
          <p:spPr bwMode="auto">
            <a:xfrm flipH="1">
              <a:off x="1358" y="3017"/>
              <a:ext cx="10" cy="11"/>
            </a:xfrm>
            <a:prstGeom prst="line">
              <a:avLst/>
            </a:prstGeom>
            <a:noFill/>
            <a:ln w="20638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44" name="Line 180"/>
            <p:cNvSpPr>
              <a:spLocks noChangeShapeType="1"/>
            </p:cNvSpPr>
            <p:nvPr/>
          </p:nvSpPr>
          <p:spPr bwMode="auto">
            <a:xfrm flipH="1">
              <a:off x="1344" y="3028"/>
              <a:ext cx="14" cy="3"/>
            </a:xfrm>
            <a:prstGeom prst="line">
              <a:avLst/>
            </a:prstGeom>
            <a:noFill/>
            <a:ln w="17463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45" name="Line 181"/>
            <p:cNvSpPr>
              <a:spLocks noChangeShapeType="1"/>
            </p:cNvSpPr>
            <p:nvPr/>
          </p:nvSpPr>
          <p:spPr bwMode="auto">
            <a:xfrm flipH="1" flipV="1">
              <a:off x="1330" y="3028"/>
              <a:ext cx="14" cy="3"/>
            </a:xfrm>
            <a:prstGeom prst="line">
              <a:avLst/>
            </a:prstGeom>
            <a:noFill/>
            <a:ln w="17463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46" name="Line 182"/>
            <p:cNvSpPr>
              <a:spLocks noChangeShapeType="1"/>
            </p:cNvSpPr>
            <p:nvPr/>
          </p:nvSpPr>
          <p:spPr bwMode="auto">
            <a:xfrm flipH="1" flipV="1">
              <a:off x="1319" y="3017"/>
              <a:ext cx="11" cy="11"/>
            </a:xfrm>
            <a:prstGeom prst="line">
              <a:avLst/>
            </a:prstGeom>
            <a:noFill/>
            <a:ln w="20638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47" name="Line 183"/>
            <p:cNvSpPr>
              <a:spLocks noChangeShapeType="1"/>
            </p:cNvSpPr>
            <p:nvPr/>
          </p:nvSpPr>
          <p:spPr bwMode="auto">
            <a:xfrm flipH="1" flipV="1">
              <a:off x="1315" y="3003"/>
              <a:ext cx="4" cy="14"/>
            </a:xfrm>
            <a:prstGeom prst="line">
              <a:avLst/>
            </a:prstGeom>
            <a:noFill/>
            <a:ln w="17463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48" name="Line 184"/>
            <p:cNvSpPr>
              <a:spLocks noChangeShapeType="1"/>
            </p:cNvSpPr>
            <p:nvPr/>
          </p:nvSpPr>
          <p:spPr bwMode="auto">
            <a:xfrm flipV="1">
              <a:off x="1315" y="2989"/>
              <a:ext cx="4" cy="14"/>
            </a:xfrm>
            <a:prstGeom prst="line">
              <a:avLst/>
            </a:prstGeom>
            <a:noFill/>
            <a:ln w="17463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49" name="Line 185"/>
            <p:cNvSpPr>
              <a:spLocks noChangeShapeType="1"/>
            </p:cNvSpPr>
            <p:nvPr/>
          </p:nvSpPr>
          <p:spPr bwMode="auto">
            <a:xfrm flipV="1">
              <a:off x="1319" y="2979"/>
              <a:ext cx="11" cy="10"/>
            </a:xfrm>
            <a:prstGeom prst="line">
              <a:avLst/>
            </a:prstGeom>
            <a:noFill/>
            <a:ln w="20638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50" name="Line 186"/>
            <p:cNvSpPr>
              <a:spLocks noChangeShapeType="1"/>
            </p:cNvSpPr>
            <p:nvPr/>
          </p:nvSpPr>
          <p:spPr bwMode="auto">
            <a:xfrm flipV="1">
              <a:off x="1330" y="2975"/>
              <a:ext cx="14" cy="4"/>
            </a:xfrm>
            <a:prstGeom prst="line">
              <a:avLst/>
            </a:prstGeom>
            <a:noFill/>
            <a:ln w="17463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51" name="Line 187"/>
            <p:cNvSpPr>
              <a:spLocks noChangeShapeType="1"/>
            </p:cNvSpPr>
            <p:nvPr/>
          </p:nvSpPr>
          <p:spPr bwMode="auto">
            <a:xfrm>
              <a:off x="1344" y="2975"/>
              <a:ext cx="14" cy="4"/>
            </a:xfrm>
            <a:prstGeom prst="line">
              <a:avLst/>
            </a:prstGeom>
            <a:noFill/>
            <a:ln w="17463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52" name="Line 188"/>
            <p:cNvSpPr>
              <a:spLocks noChangeShapeType="1"/>
            </p:cNvSpPr>
            <p:nvPr/>
          </p:nvSpPr>
          <p:spPr bwMode="auto">
            <a:xfrm>
              <a:off x="1358" y="2979"/>
              <a:ext cx="10" cy="10"/>
            </a:xfrm>
            <a:prstGeom prst="line">
              <a:avLst/>
            </a:prstGeom>
            <a:noFill/>
            <a:ln w="20638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53" name="Line 189"/>
            <p:cNvSpPr>
              <a:spLocks noChangeShapeType="1"/>
            </p:cNvSpPr>
            <p:nvPr/>
          </p:nvSpPr>
          <p:spPr bwMode="auto">
            <a:xfrm>
              <a:off x="1368" y="2989"/>
              <a:ext cx="4" cy="14"/>
            </a:xfrm>
            <a:prstGeom prst="line">
              <a:avLst/>
            </a:prstGeom>
            <a:noFill/>
            <a:ln w="17463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54" name="Freeform 190"/>
            <p:cNvSpPr>
              <a:spLocks/>
            </p:cNvSpPr>
            <p:nvPr/>
          </p:nvSpPr>
          <p:spPr bwMode="auto">
            <a:xfrm>
              <a:off x="1461" y="2861"/>
              <a:ext cx="57" cy="57"/>
            </a:xfrm>
            <a:custGeom>
              <a:avLst/>
              <a:gdLst>
                <a:gd name="T0" fmla="*/ 113 w 113"/>
                <a:gd name="T1" fmla="*/ 58 h 114"/>
                <a:gd name="T2" fmla="*/ 105 w 113"/>
                <a:gd name="T3" fmla="*/ 86 h 114"/>
                <a:gd name="T4" fmla="*/ 85 w 113"/>
                <a:gd name="T5" fmla="*/ 106 h 114"/>
                <a:gd name="T6" fmla="*/ 56 w 113"/>
                <a:gd name="T7" fmla="*/ 114 h 114"/>
                <a:gd name="T8" fmla="*/ 56 w 113"/>
                <a:gd name="T9" fmla="*/ 114 h 114"/>
                <a:gd name="T10" fmla="*/ 28 w 113"/>
                <a:gd name="T11" fmla="*/ 106 h 114"/>
                <a:gd name="T12" fmla="*/ 7 w 113"/>
                <a:gd name="T13" fmla="*/ 86 h 114"/>
                <a:gd name="T14" fmla="*/ 0 w 113"/>
                <a:gd name="T15" fmla="*/ 58 h 114"/>
                <a:gd name="T16" fmla="*/ 0 w 113"/>
                <a:gd name="T17" fmla="*/ 58 h 114"/>
                <a:gd name="T18" fmla="*/ 7 w 113"/>
                <a:gd name="T19" fmla="*/ 28 h 114"/>
                <a:gd name="T20" fmla="*/ 28 w 113"/>
                <a:gd name="T21" fmla="*/ 8 h 114"/>
                <a:gd name="T22" fmla="*/ 56 w 113"/>
                <a:gd name="T23" fmla="*/ 0 h 114"/>
                <a:gd name="T24" fmla="*/ 56 w 113"/>
                <a:gd name="T25" fmla="*/ 0 h 114"/>
                <a:gd name="T26" fmla="*/ 85 w 113"/>
                <a:gd name="T27" fmla="*/ 8 h 114"/>
                <a:gd name="T28" fmla="*/ 105 w 113"/>
                <a:gd name="T29" fmla="*/ 28 h 114"/>
                <a:gd name="T30" fmla="*/ 113 w 113"/>
                <a:gd name="T31" fmla="*/ 58 h 114"/>
                <a:gd name="T32" fmla="*/ 113 w 113"/>
                <a:gd name="T33" fmla="*/ 5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3" h="114">
                  <a:moveTo>
                    <a:pt x="113" y="58"/>
                  </a:moveTo>
                  <a:lnTo>
                    <a:pt x="105" y="86"/>
                  </a:lnTo>
                  <a:lnTo>
                    <a:pt x="85" y="106"/>
                  </a:lnTo>
                  <a:lnTo>
                    <a:pt x="56" y="114"/>
                  </a:lnTo>
                  <a:lnTo>
                    <a:pt x="56" y="114"/>
                  </a:lnTo>
                  <a:lnTo>
                    <a:pt x="28" y="106"/>
                  </a:lnTo>
                  <a:lnTo>
                    <a:pt x="7" y="86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7" y="28"/>
                  </a:lnTo>
                  <a:lnTo>
                    <a:pt x="28" y="8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85" y="8"/>
                  </a:lnTo>
                  <a:lnTo>
                    <a:pt x="105" y="28"/>
                  </a:lnTo>
                  <a:lnTo>
                    <a:pt x="113" y="58"/>
                  </a:lnTo>
                  <a:lnTo>
                    <a:pt x="11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55" name="Line 191"/>
            <p:cNvSpPr>
              <a:spLocks noChangeShapeType="1"/>
            </p:cNvSpPr>
            <p:nvPr/>
          </p:nvSpPr>
          <p:spPr bwMode="auto">
            <a:xfrm flipH="1">
              <a:off x="1513" y="2890"/>
              <a:ext cx="5" cy="14"/>
            </a:xfrm>
            <a:prstGeom prst="line">
              <a:avLst/>
            </a:prstGeom>
            <a:noFill/>
            <a:ln w="17463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56" name="Line 192"/>
            <p:cNvSpPr>
              <a:spLocks noChangeShapeType="1"/>
            </p:cNvSpPr>
            <p:nvPr/>
          </p:nvSpPr>
          <p:spPr bwMode="auto">
            <a:xfrm flipH="1">
              <a:off x="1504" y="2904"/>
              <a:ext cx="9" cy="10"/>
            </a:xfrm>
            <a:prstGeom prst="line">
              <a:avLst/>
            </a:prstGeom>
            <a:noFill/>
            <a:ln w="20638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57" name="Line 193"/>
            <p:cNvSpPr>
              <a:spLocks noChangeShapeType="1"/>
            </p:cNvSpPr>
            <p:nvPr/>
          </p:nvSpPr>
          <p:spPr bwMode="auto">
            <a:xfrm flipH="1">
              <a:off x="1489" y="2914"/>
              <a:ext cx="15" cy="4"/>
            </a:xfrm>
            <a:prstGeom prst="line">
              <a:avLst/>
            </a:prstGeom>
            <a:noFill/>
            <a:ln w="17463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58" name="Line 194"/>
            <p:cNvSpPr>
              <a:spLocks noChangeShapeType="1"/>
            </p:cNvSpPr>
            <p:nvPr/>
          </p:nvSpPr>
          <p:spPr bwMode="auto">
            <a:xfrm flipH="1" flipV="1">
              <a:off x="1475" y="2914"/>
              <a:ext cx="14" cy="4"/>
            </a:xfrm>
            <a:prstGeom prst="line">
              <a:avLst/>
            </a:prstGeom>
            <a:noFill/>
            <a:ln w="17463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59" name="Line 195"/>
            <p:cNvSpPr>
              <a:spLocks noChangeShapeType="1"/>
            </p:cNvSpPr>
            <p:nvPr/>
          </p:nvSpPr>
          <p:spPr bwMode="auto">
            <a:xfrm flipH="1" flipV="1">
              <a:off x="1465" y="2904"/>
              <a:ext cx="10" cy="10"/>
            </a:xfrm>
            <a:prstGeom prst="line">
              <a:avLst/>
            </a:prstGeom>
            <a:noFill/>
            <a:ln w="20638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60" name="Line 196"/>
            <p:cNvSpPr>
              <a:spLocks noChangeShapeType="1"/>
            </p:cNvSpPr>
            <p:nvPr/>
          </p:nvSpPr>
          <p:spPr bwMode="auto">
            <a:xfrm flipH="1" flipV="1">
              <a:off x="1461" y="2890"/>
              <a:ext cx="4" cy="14"/>
            </a:xfrm>
            <a:prstGeom prst="line">
              <a:avLst/>
            </a:prstGeom>
            <a:noFill/>
            <a:ln w="17463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61" name="Line 197"/>
            <p:cNvSpPr>
              <a:spLocks noChangeShapeType="1"/>
            </p:cNvSpPr>
            <p:nvPr/>
          </p:nvSpPr>
          <p:spPr bwMode="auto">
            <a:xfrm flipV="1">
              <a:off x="1461" y="2875"/>
              <a:ext cx="4" cy="15"/>
            </a:xfrm>
            <a:prstGeom prst="line">
              <a:avLst/>
            </a:prstGeom>
            <a:noFill/>
            <a:ln w="17463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62" name="Line 198"/>
            <p:cNvSpPr>
              <a:spLocks noChangeShapeType="1"/>
            </p:cNvSpPr>
            <p:nvPr/>
          </p:nvSpPr>
          <p:spPr bwMode="auto">
            <a:xfrm flipV="1">
              <a:off x="1465" y="2865"/>
              <a:ext cx="10" cy="10"/>
            </a:xfrm>
            <a:prstGeom prst="line">
              <a:avLst/>
            </a:prstGeom>
            <a:noFill/>
            <a:ln w="20638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63" name="Line 199"/>
            <p:cNvSpPr>
              <a:spLocks noChangeShapeType="1"/>
            </p:cNvSpPr>
            <p:nvPr/>
          </p:nvSpPr>
          <p:spPr bwMode="auto">
            <a:xfrm flipV="1">
              <a:off x="1475" y="2861"/>
              <a:ext cx="14" cy="4"/>
            </a:xfrm>
            <a:prstGeom prst="line">
              <a:avLst/>
            </a:prstGeom>
            <a:noFill/>
            <a:ln w="17463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64" name="Line 200"/>
            <p:cNvSpPr>
              <a:spLocks noChangeShapeType="1"/>
            </p:cNvSpPr>
            <p:nvPr/>
          </p:nvSpPr>
          <p:spPr bwMode="auto">
            <a:xfrm>
              <a:off x="1489" y="2861"/>
              <a:ext cx="15" cy="4"/>
            </a:xfrm>
            <a:prstGeom prst="line">
              <a:avLst/>
            </a:prstGeom>
            <a:noFill/>
            <a:ln w="17463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65" name="Line 201"/>
            <p:cNvSpPr>
              <a:spLocks noChangeShapeType="1"/>
            </p:cNvSpPr>
            <p:nvPr/>
          </p:nvSpPr>
          <p:spPr bwMode="auto">
            <a:xfrm>
              <a:off x="1504" y="2865"/>
              <a:ext cx="9" cy="10"/>
            </a:xfrm>
            <a:prstGeom prst="line">
              <a:avLst/>
            </a:prstGeom>
            <a:noFill/>
            <a:ln w="20638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66" name="Line 202"/>
            <p:cNvSpPr>
              <a:spLocks noChangeShapeType="1"/>
            </p:cNvSpPr>
            <p:nvPr/>
          </p:nvSpPr>
          <p:spPr bwMode="auto">
            <a:xfrm>
              <a:off x="1513" y="2875"/>
              <a:ext cx="5" cy="15"/>
            </a:xfrm>
            <a:prstGeom prst="line">
              <a:avLst/>
            </a:prstGeom>
            <a:noFill/>
            <a:ln w="17463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67" name="Freeform 203"/>
            <p:cNvSpPr>
              <a:spLocks/>
            </p:cNvSpPr>
            <p:nvPr/>
          </p:nvSpPr>
          <p:spPr bwMode="auto">
            <a:xfrm>
              <a:off x="1606" y="2780"/>
              <a:ext cx="57" cy="56"/>
            </a:xfrm>
            <a:custGeom>
              <a:avLst/>
              <a:gdLst>
                <a:gd name="T0" fmla="*/ 114 w 114"/>
                <a:gd name="T1" fmla="*/ 57 h 113"/>
                <a:gd name="T2" fmla="*/ 106 w 114"/>
                <a:gd name="T3" fmla="*/ 85 h 113"/>
                <a:gd name="T4" fmla="*/ 86 w 114"/>
                <a:gd name="T5" fmla="*/ 106 h 113"/>
                <a:gd name="T6" fmla="*/ 57 w 114"/>
                <a:gd name="T7" fmla="*/ 113 h 113"/>
                <a:gd name="T8" fmla="*/ 57 w 114"/>
                <a:gd name="T9" fmla="*/ 113 h 113"/>
                <a:gd name="T10" fmla="*/ 29 w 114"/>
                <a:gd name="T11" fmla="*/ 106 h 113"/>
                <a:gd name="T12" fmla="*/ 8 w 114"/>
                <a:gd name="T13" fmla="*/ 85 h 113"/>
                <a:gd name="T14" fmla="*/ 0 w 114"/>
                <a:gd name="T15" fmla="*/ 57 h 113"/>
                <a:gd name="T16" fmla="*/ 0 w 114"/>
                <a:gd name="T17" fmla="*/ 57 h 113"/>
                <a:gd name="T18" fmla="*/ 8 w 114"/>
                <a:gd name="T19" fmla="*/ 28 h 113"/>
                <a:gd name="T20" fmla="*/ 29 w 114"/>
                <a:gd name="T21" fmla="*/ 8 h 113"/>
                <a:gd name="T22" fmla="*/ 57 w 114"/>
                <a:gd name="T23" fmla="*/ 0 h 113"/>
                <a:gd name="T24" fmla="*/ 57 w 114"/>
                <a:gd name="T25" fmla="*/ 0 h 113"/>
                <a:gd name="T26" fmla="*/ 86 w 114"/>
                <a:gd name="T27" fmla="*/ 8 h 113"/>
                <a:gd name="T28" fmla="*/ 106 w 114"/>
                <a:gd name="T29" fmla="*/ 28 h 113"/>
                <a:gd name="T30" fmla="*/ 114 w 114"/>
                <a:gd name="T31" fmla="*/ 57 h 113"/>
                <a:gd name="T32" fmla="*/ 114 w 114"/>
                <a:gd name="T33" fmla="*/ 57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4" h="113">
                  <a:moveTo>
                    <a:pt x="114" y="57"/>
                  </a:moveTo>
                  <a:lnTo>
                    <a:pt x="106" y="85"/>
                  </a:lnTo>
                  <a:lnTo>
                    <a:pt x="86" y="106"/>
                  </a:lnTo>
                  <a:lnTo>
                    <a:pt x="57" y="113"/>
                  </a:lnTo>
                  <a:lnTo>
                    <a:pt x="57" y="113"/>
                  </a:lnTo>
                  <a:lnTo>
                    <a:pt x="29" y="106"/>
                  </a:lnTo>
                  <a:lnTo>
                    <a:pt x="8" y="85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8" y="28"/>
                  </a:lnTo>
                  <a:lnTo>
                    <a:pt x="29" y="8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86" y="8"/>
                  </a:lnTo>
                  <a:lnTo>
                    <a:pt x="106" y="28"/>
                  </a:lnTo>
                  <a:lnTo>
                    <a:pt x="114" y="57"/>
                  </a:lnTo>
                  <a:lnTo>
                    <a:pt x="114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68" name="Line 204"/>
            <p:cNvSpPr>
              <a:spLocks noChangeShapeType="1"/>
            </p:cNvSpPr>
            <p:nvPr/>
          </p:nvSpPr>
          <p:spPr bwMode="auto">
            <a:xfrm flipH="1">
              <a:off x="1659" y="2808"/>
              <a:ext cx="4" cy="14"/>
            </a:xfrm>
            <a:prstGeom prst="line">
              <a:avLst/>
            </a:prstGeom>
            <a:noFill/>
            <a:ln w="17463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69" name="Line 205"/>
            <p:cNvSpPr>
              <a:spLocks noChangeShapeType="1"/>
            </p:cNvSpPr>
            <p:nvPr/>
          </p:nvSpPr>
          <p:spPr bwMode="auto">
            <a:xfrm flipH="1">
              <a:off x="1649" y="2822"/>
              <a:ext cx="10" cy="10"/>
            </a:xfrm>
            <a:prstGeom prst="line">
              <a:avLst/>
            </a:prstGeom>
            <a:noFill/>
            <a:ln w="20638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70" name="Line 206"/>
            <p:cNvSpPr>
              <a:spLocks noChangeShapeType="1"/>
            </p:cNvSpPr>
            <p:nvPr/>
          </p:nvSpPr>
          <p:spPr bwMode="auto">
            <a:xfrm flipH="1">
              <a:off x="1634" y="2832"/>
              <a:ext cx="15" cy="4"/>
            </a:xfrm>
            <a:prstGeom prst="line">
              <a:avLst/>
            </a:prstGeom>
            <a:noFill/>
            <a:ln w="17463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7272" name="Group 408"/>
          <p:cNvGrpSpPr>
            <a:grpSpLocks/>
          </p:cNvGrpSpPr>
          <p:nvPr/>
        </p:nvGrpSpPr>
        <p:grpSpPr bwMode="auto">
          <a:xfrm>
            <a:off x="1328738" y="1123950"/>
            <a:ext cx="6794500" cy="4940300"/>
            <a:chOff x="732" y="589"/>
            <a:chExt cx="4280" cy="3112"/>
          </a:xfrm>
        </p:grpSpPr>
        <p:sp>
          <p:nvSpPr>
            <p:cNvPr id="37072" name="Line 208"/>
            <p:cNvSpPr>
              <a:spLocks noChangeShapeType="1"/>
            </p:cNvSpPr>
            <p:nvPr/>
          </p:nvSpPr>
          <p:spPr bwMode="auto">
            <a:xfrm flipH="1" flipV="1">
              <a:off x="1620" y="2832"/>
              <a:ext cx="14" cy="4"/>
            </a:xfrm>
            <a:prstGeom prst="line">
              <a:avLst/>
            </a:prstGeom>
            <a:noFill/>
            <a:ln w="17463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73" name="Line 209"/>
            <p:cNvSpPr>
              <a:spLocks noChangeShapeType="1"/>
            </p:cNvSpPr>
            <p:nvPr/>
          </p:nvSpPr>
          <p:spPr bwMode="auto">
            <a:xfrm flipH="1" flipV="1">
              <a:off x="1610" y="2822"/>
              <a:ext cx="10" cy="10"/>
            </a:xfrm>
            <a:prstGeom prst="line">
              <a:avLst/>
            </a:prstGeom>
            <a:noFill/>
            <a:ln w="20638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74" name="Line 210"/>
            <p:cNvSpPr>
              <a:spLocks noChangeShapeType="1"/>
            </p:cNvSpPr>
            <p:nvPr/>
          </p:nvSpPr>
          <p:spPr bwMode="auto">
            <a:xfrm flipH="1" flipV="1">
              <a:off x="1606" y="2808"/>
              <a:ext cx="4" cy="14"/>
            </a:xfrm>
            <a:prstGeom prst="line">
              <a:avLst/>
            </a:prstGeom>
            <a:noFill/>
            <a:ln w="17463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75" name="Line 211"/>
            <p:cNvSpPr>
              <a:spLocks noChangeShapeType="1"/>
            </p:cNvSpPr>
            <p:nvPr/>
          </p:nvSpPr>
          <p:spPr bwMode="auto">
            <a:xfrm flipV="1">
              <a:off x="1606" y="2793"/>
              <a:ext cx="4" cy="15"/>
            </a:xfrm>
            <a:prstGeom prst="line">
              <a:avLst/>
            </a:prstGeom>
            <a:noFill/>
            <a:ln w="17463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76" name="Line 212"/>
            <p:cNvSpPr>
              <a:spLocks noChangeShapeType="1"/>
            </p:cNvSpPr>
            <p:nvPr/>
          </p:nvSpPr>
          <p:spPr bwMode="auto">
            <a:xfrm flipV="1">
              <a:off x="1610" y="2784"/>
              <a:ext cx="10" cy="9"/>
            </a:xfrm>
            <a:prstGeom prst="line">
              <a:avLst/>
            </a:prstGeom>
            <a:noFill/>
            <a:ln w="20638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77" name="Line 213"/>
            <p:cNvSpPr>
              <a:spLocks noChangeShapeType="1"/>
            </p:cNvSpPr>
            <p:nvPr/>
          </p:nvSpPr>
          <p:spPr bwMode="auto">
            <a:xfrm flipV="1">
              <a:off x="1620" y="2780"/>
              <a:ext cx="14" cy="4"/>
            </a:xfrm>
            <a:prstGeom prst="line">
              <a:avLst/>
            </a:prstGeom>
            <a:noFill/>
            <a:ln w="17463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78" name="Line 214"/>
            <p:cNvSpPr>
              <a:spLocks noChangeShapeType="1"/>
            </p:cNvSpPr>
            <p:nvPr/>
          </p:nvSpPr>
          <p:spPr bwMode="auto">
            <a:xfrm>
              <a:off x="1634" y="2780"/>
              <a:ext cx="15" cy="4"/>
            </a:xfrm>
            <a:prstGeom prst="line">
              <a:avLst/>
            </a:prstGeom>
            <a:noFill/>
            <a:ln w="17463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79" name="Line 215"/>
            <p:cNvSpPr>
              <a:spLocks noChangeShapeType="1"/>
            </p:cNvSpPr>
            <p:nvPr/>
          </p:nvSpPr>
          <p:spPr bwMode="auto">
            <a:xfrm>
              <a:off x="1649" y="2784"/>
              <a:ext cx="10" cy="9"/>
            </a:xfrm>
            <a:prstGeom prst="line">
              <a:avLst/>
            </a:prstGeom>
            <a:noFill/>
            <a:ln w="20638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80" name="Line 216"/>
            <p:cNvSpPr>
              <a:spLocks noChangeShapeType="1"/>
            </p:cNvSpPr>
            <p:nvPr/>
          </p:nvSpPr>
          <p:spPr bwMode="auto">
            <a:xfrm>
              <a:off x="1659" y="2793"/>
              <a:ext cx="4" cy="15"/>
            </a:xfrm>
            <a:prstGeom prst="line">
              <a:avLst/>
            </a:prstGeom>
            <a:noFill/>
            <a:ln w="17463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81" name="Freeform 217"/>
            <p:cNvSpPr>
              <a:spLocks/>
            </p:cNvSpPr>
            <p:nvPr/>
          </p:nvSpPr>
          <p:spPr bwMode="auto">
            <a:xfrm>
              <a:off x="1752" y="2702"/>
              <a:ext cx="56" cy="57"/>
            </a:xfrm>
            <a:custGeom>
              <a:avLst/>
              <a:gdLst>
                <a:gd name="T0" fmla="*/ 114 w 114"/>
                <a:gd name="T1" fmla="*/ 58 h 114"/>
                <a:gd name="T2" fmla="*/ 105 w 114"/>
                <a:gd name="T3" fmla="*/ 86 h 114"/>
                <a:gd name="T4" fmla="*/ 86 w 114"/>
                <a:gd name="T5" fmla="*/ 107 h 114"/>
                <a:gd name="T6" fmla="*/ 56 w 114"/>
                <a:gd name="T7" fmla="*/ 114 h 114"/>
                <a:gd name="T8" fmla="*/ 56 w 114"/>
                <a:gd name="T9" fmla="*/ 114 h 114"/>
                <a:gd name="T10" fmla="*/ 28 w 114"/>
                <a:gd name="T11" fmla="*/ 107 h 114"/>
                <a:gd name="T12" fmla="*/ 8 w 114"/>
                <a:gd name="T13" fmla="*/ 86 h 114"/>
                <a:gd name="T14" fmla="*/ 0 w 114"/>
                <a:gd name="T15" fmla="*/ 58 h 114"/>
                <a:gd name="T16" fmla="*/ 0 w 114"/>
                <a:gd name="T17" fmla="*/ 58 h 114"/>
                <a:gd name="T18" fmla="*/ 8 w 114"/>
                <a:gd name="T19" fmla="*/ 28 h 114"/>
                <a:gd name="T20" fmla="*/ 28 w 114"/>
                <a:gd name="T21" fmla="*/ 8 h 114"/>
                <a:gd name="T22" fmla="*/ 56 w 114"/>
                <a:gd name="T23" fmla="*/ 0 h 114"/>
                <a:gd name="T24" fmla="*/ 56 w 114"/>
                <a:gd name="T25" fmla="*/ 0 h 114"/>
                <a:gd name="T26" fmla="*/ 86 w 114"/>
                <a:gd name="T27" fmla="*/ 8 h 114"/>
                <a:gd name="T28" fmla="*/ 105 w 114"/>
                <a:gd name="T29" fmla="*/ 28 h 114"/>
                <a:gd name="T30" fmla="*/ 114 w 114"/>
                <a:gd name="T31" fmla="*/ 58 h 114"/>
                <a:gd name="T32" fmla="*/ 114 w 114"/>
                <a:gd name="T33" fmla="*/ 5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4" h="114">
                  <a:moveTo>
                    <a:pt x="114" y="58"/>
                  </a:moveTo>
                  <a:lnTo>
                    <a:pt x="105" y="86"/>
                  </a:lnTo>
                  <a:lnTo>
                    <a:pt x="86" y="107"/>
                  </a:lnTo>
                  <a:lnTo>
                    <a:pt x="56" y="114"/>
                  </a:lnTo>
                  <a:lnTo>
                    <a:pt x="56" y="114"/>
                  </a:lnTo>
                  <a:lnTo>
                    <a:pt x="28" y="107"/>
                  </a:lnTo>
                  <a:lnTo>
                    <a:pt x="8" y="86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8" y="28"/>
                  </a:lnTo>
                  <a:lnTo>
                    <a:pt x="28" y="8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86" y="8"/>
                  </a:lnTo>
                  <a:lnTo>
                    <a:pt x="105" y="28"/>
                  </a:lnTo>
                  <a:lnTo>
                    <a:pt x="114" y="58"/>
                  </a:lnTo>
                  <a:lnTo>
                    <a:pt x="114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82" name="Line 218"/>
            <p:cNvSpPr>
              <a:spLocks noChangeShapeType="1"/>
            </p:cNvSpPr>
            <p:nvPr/>
          </p:nvSpPr>
          <p:spPr bwMode="auto">
            <a:xfrm flipH="1">
              <a:off x="1804" y="2731"/>
              <a:ext cx="4" cy="14"/>
            </a:xfrm>
            <a:prstGeom prst="line">
              <a:avLst/>
            </a:prstGeom>
            <a:noFill/>
            <a:ln w="17463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83" name="Line 219"/>
            <p:cNvSpPr>
              <a:spLocks noChangeShapeType="1"/>
            </p:cNvSpPr>
            <p:nvPr/>
          </p:nvSpPr>
          <p:spPr bwMode="auto">
            <a:xfrm flipH="1">
              <a:off x="1794" y="2745"/>
              <a:ext cx="10" cy="10"/>
            </a:xfrm>
            <a:prstGeom prst="line">
              <a:avLst/>
            </a:prstGeom>
            <a:noFill/>
            <a:ln w="20638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84" name="Line 220"/>
            <p:cNvSpPr>
              <a:spLocks noChangeShapeType="1"/>
            </p:cNvSpPr>
            <p:nvPr/>
          </p:nvSpPr>
          <p:spPr bwMode="auto">
            <a:xfrm flipH="1">
              <a:off x="1780" y="2755"/>
              <a:ext cx="14" cy="4"/>
            </a:xfrm>
            <a:prstGeom prst="line">
              <a:avLst/>
            </a:prstGeom>
            <a:noFill/>
            <a:ln w="17463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85" name="Line 221"/>
            <p:cNvSpPr>
              <a:spLocks noChangeShapeType="1"/>
            </p:cNvSpPr>
            <p:nvPr/>
          </p:nvSpPr>
          <p:spPr bwMode="auto">
            <a:xfrm flipH="1" flipV="1">
              <a:off x="1766" y="2755"/>
              <a:ext cx="14" cy="4"/>
            </a:xfrm>
            <a:prstGeom prst="line">
              <a:avLst/>
            </a:prstGeom>
            <a:noFill/>
            <a:ln w="17463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86" name="Line 222"/>
            <p:cNvSpPr>
              <a:spLocks noChangeShapeType="1"/>
            </p:cNvSpPr>
            <p:nvPr/>
          </p:nvSpPr>
          <p:spPr bwMode="auto">
            <a:xfrm flipH="1" flipV="1">
              <a:off x="1755" y="2745"/>
              <a:ext cx="11" cy="10"/>
            </a:xfrm>
            <a:prstGeom prst="line">
              <a:avLst/>
            </a:prstGeom>
            <a:noFill/>
            <a:ln w="20638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87" name="Line 223"/>
            <p:cNvSpPr>
              <a:spLocks noChangeShapeType="1"/>
            </p:cNvSpPr>
            <p:nvPr/>
          </p:nvSpPr>
          <p:spPr bwMode="auto">
            <a:xfrm flipH="1" flipV="1">
              <a:off x="1752" y="2731"/>
              <a:ext cx="3" cy="14"/>
            </a:xfrm>
            <a:prstGeom prst="line">
              <a:avLst/>
            </a:prstGeom>
            <a:noFill/>
            <a:ln w="17463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88" name="Line 224"/>
            <p:cNvSpPr>
              <a:spLocks noChangeShapeType="1"/>
            </p:cNvSpPr>
            <p:nvPr/>
          </p:nvSpPr>
          <p:spPr bwMode="auto">
            <a:xfrm flipV="1">
              <a:off x="1752" y="2716"/>
              <a:ext cx="3" cy="15"/>
            </a:xfrm>
            <a:prstGeom prst="line">
              <a:avLst/>
            </a:prstGeom>
            <a:noFill/>
            <a:ln w="17463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89" name="Line 225"/>
            <p:cNvSpPr>
              <a:spLocks noChangeShapeType="1"/>
            </p:cNvSpPr>
            <p:nvPr/>
          </p:nvSpPr>
          <p:spPr bwMode="auto">
            <a:xfrm flipV="1">
              <a:off x="1755" y="2706"/>
              <a:ext cx="11" cy="10"/>
            </a:xfrm>
            <a:prstGeom prst="line">
              <a:avLst/>
            </a:prstGeom>
            <a:noFill/>
            <a:ln w="20638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90" name="Line 226"/>
            <p:cNvSpPr>
              <a:spLocks noChangeShapeType="1"/>
            </p:cNvSpPr>
            <p:nvPr/>
          </p:nvSpPr>
          <p:spPr bwMode="auto">
            <a:xfrm flipV="1">
              <a:off x="1766" y="2702"/>
              <a:ext cx="14" cy="4"/>
            </a:xfrm>
            <a:prstGeom prst="line">
              <a:avLst/>
            </a:prstGeom>
            <a:noFill/>
            <a:ln w="17463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91" name="Line 227"/>
            <p:cNvSpPr>
              <a:spLocks noChangeShapeType="1"/>
            </p:cNvSpPr>
            <p:nvPr/>
          </p:nvSpPr>
          <p:spPr bwMode="auto">
            <a:xfrm>
              <a:off x="1780" y="2702"/>
              <a:ext cx="14" cy="4"/>
            </a:xfrm>
            <a:prstGeom prst="line">
              <a:avLst/>
            </a:prstGeom>
            <a:noFill/>
            <a:ln w="17463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92" name="Line 228"/>
            <p:cNvSpPr>
              <a:spLocks noChangeShapeType="1"/>
            </p:cNvSpPr>
            <p:nvPr/>
          </p:nvSpPr>
          <p:spPr bwMode="auto">
            <a:xfrm>
              <a:off x="1794" y="2706"/>
              <a:ext cx="10" cy="10"/>
            </a:xfrm>
            <a:prstGeom prst="line">
              <a:avLst/>
            </a:prstGeom>
            <a:noFill/>
            <a:ln w="20638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93" name="Line 229"/>
            <p:cNvSpPr>
              <a:spLocks noChangeShapeType="1"/>
            </p:cNvSpPr>
            <p:nvPr/>
          </p:nvSpPr>
          <p:spPr bwMode="auto">
            <a:xfrm>
              <a:off x="1804" y="2716"/>
              <a:ext cx="4" cy="15"/>
            </a:xfrm>
            <a:prstGeom prst="line">
              <a:avLst/>
            </a:prstGeom>
            <a:noFill/>
            <a:ln w="17463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94" name="Freeform 230"/>
            <p:cNvSpPr>
              <a:spLocks/>
            </p:cNvSpPr>
            <p:nvPr/>
          </p:nvSpPr>
          <p:spPr bwMode="auto">
            <a:xfrm>
              <a:off x="1897" y="2598"/>
              <a:ext cx="57" cy="56"/>
            </a:xfrm>
            <a:custGeom>
              <a:avLst/>
              <a:gdLst>
                <a:gd name="T0" fmla="*/ 114 w 114"/>
                <a:gd name="T1" fmla="*/ 56 h 113"/>
                <a:gd name="T2" fmla="*/ 105 w 114"/>
                <a:gd name="T3" fmla="*/ 85 h 113"/>
                <a:gd name="T4" fmla="*/ 86 w 114"/>
                <a:gd name="T5" fmla="*/ 105 h 113"/>
                <a:gd name="T6" fmla="*/ 56 w 114"/>
                <a:gd name="T7" fmla="*/ 113 h 113"/>
                <a:gd name="T8" fmla="*/ 56 w 114"/>
                <a:gd name="T9" fmla="*/ 113 h 113"/>
                <a:gd name="T10" fmla="*/ 28 w 114"/>
                <a:gd name="T11" fmla="*/ 105 h 113"/>
                <a:gd name="T12" fmla="*/ 7 w 114"/>
                <a:gd name="T13" fmla="*/ 85 h 113"/>
                <a:gd name="T14" fmla="*/ 0 w 114"/>
                <a:gd name="T15" fmla="*/ 56 h 113"/>
                <a:gd name="T16" fmla="*/ 0 w 114"/>
                <a:gd name="T17" fmla="*/ 56 h 113"/>
                <a:gd name="T18" fmla="*/ 7 w 114"/>
                <a:gd name="T19" fmla="*/ 28 h 113"/>
                <a:gd name="T20" fmla="*/ 28 w 114"/>
                <a:gd name="T21" fmla="*/ 8 h 113"/>
                <a:gd name="T22" fmla="*/ 56 w 114"/>
                <a:gd name="T23" fmla="*/ 0 h 113"/>
                <a:gd name="T24" fmla="*/ 56 w 114"/>
                <a:gd name="T25" fmla="*/ 0 h 113"/>
                <a:gd name="T26" fmla="*/ 86 w 114"/>
                <a:gd name="T27" fmla="*/ 8 h 113"/>
                <a:gd name="T28" fmla="*/ 105 w 114"/>
                <a:gd name="T29" fmla="*/ 28 h 113"/>
                <a:gd name="T30" fmla="*/ 114 w 114"/>
                <a:gd name="T31" fmla="*/ 56 h 113"/>
                <a:gd name="T32" fmla="*/ 114 w 114"/>
                <a:gd name="T33" fmla="*/ 5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4" h="113">
                  <a:moveTo>
                    <a:pt x="114" y="56"/>
                  </a:moveTo>
                  <a:lnTo>
                    <a:pt x="105" y="85"/>
                  </a:lnTo>
                  <a:lnTo>
                    <a:pt x="86" y="105"/>
                  </a:lnTo>
                  <a:lnTo>
                    <a:pt x="56" y="113"/>
                  </a:lnTo>
                  <a:lnTo>
                    <a:pt x="56" y="113"/>
                  </a:lnTo>
                  <a:lnTo>
                    <a:pt x="28" y="105"/>
                  </a:lnTo>
                  <a:lnTo>
                    <a:pt x="7" y="85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7" y="28"/>
                  </a:lnTo>
                  <a:lnTo>
                    <a:pt x="28" y="8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86" y="8"/>
                  </a:lnTo>
                  <a:lnTo>
                    <a:pt x="105" y="28"/>
                  </a:lnTo>
                  <a:lnTo>
                    <a:pt x="114" y="56"/>
                  </a:lnTo>
                  <a:lnTo>
                    <a:pt x="114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95" name="Line 231"/>
            <p:cNvSpPr>
              <a:spLocks noChangeShapeType="1"/>
            </p:cNvSpPr>
            <p:nvPr/>
          </p:nvSpPr>
          <p:spPr bwMode="auto">
            <a:xfrm flipH="1">
              <a:off x="1950" y="2626"/>
              <a:ext cx="4" cy="14"/>
            </a:xfrm>
            <a:prstGeom prst="line">
              <a:avLst/>
            </a:prstGeom>
            <a:noFill/>
            <a:ln w="17463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96" name="Line 232"/>
            <p:cNvSpPr>
              <a:spLocks noChangeShapeType="1"/>
            </p:cNvSpPr>
            <p:nvPr/>
          </p:nvSpPr>
          <p:spPr bwMode="auto">
            <a:xfrm flipH="1">
              <a:off x="1940" y="2640"/>
              <a:ext cx="10" cy="11"/>
            </a:xfrm>
            <a:prstGeom prst="line">
              <a:avLst/>
            </a:prstGeom>
            <a:noFill/>
            <a:ln w="20638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97" name="Line 233"/>
            <p:cNvSpPr>
              <a:spLocks noChangeShapeType="1"/>
            </p:cNvSpPr>
            <p:nvPr/>
          </p:nvSpPr>
          <p:spPr bwMode="auto">
            <a:xfrm flipH="1">
              <a:off x="1925" y="2651"/>
              <a:ext cx="15" cy="3"/>
            </a:xfrm>
            <a:prstGeom prst="line">
              <a:avLst/>
            </a:prstGeom>
            <a:noFill/>
            <a:ln w="17463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98" name="Line 234"/>
            <p:cNvSpPr>
              <a:spLocks noChangeShapeType="1"/>
            </p:cNvSpPr>
            <p:nvPr/>
          </p:nvSpPr>
          <p:spPr bwMode="auto">
            <a:xfrm flipH="1" flipV="1">
              <a:off x="1911" y="2651"/>
              <a:ext cx="14" cy="3"/>
            </a:xfrm>
            <a:prstGeom prst="line">
              <a:avLst/>
            </a:prstGeom>
            <a:noFill/>
            <a:ln w="17463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99" name="Line 235"/>
            <p:cNvSpPr>
              <a:spLocks noChangeShapeType="1"/>
            </p:cNvSpPr>
            <p:nvPr/>
          </p:nvSpPr>
          <p:spPr bwMode="auto">
            <a:xfrm flipH="1" flipV="1">
              <a:off x="1901" y="2640"/>
              <a:ext cx="10" cy="11"/>
            </a:xfrm>
            <a:prstGeom prst="line">
              <a:avLst/>
            </a:prstGeom>
            <a:noFill/>
            <a:ln w="20638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00" name="Line 236"/>
            <p:cNvSpPr>
              <a:spLocks noChangeShapeType="1"/>
            </p:cNvSpPr>
            <p:nvPr/>
          </p:nvSpPr>
          <p:spPr bwMode="auto">
            <a:xfrm flipH="1" flipV="1">
              <a:off x="1897" y="2626"/>
              <a:ext cx="4" cy="14"/>
            </a:xfrm>
            <a:prstGeom prst="line">
              <a:avLst/>
            </a:prstGeom>
            <a:noFill/>
            <a:ln w="17463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01" name="Line 237"/>
            <p:cNvSpPr>
              <a:spLocks noChangeShapeType="1"/>
            </p:cNvSpPr>
            <p:nvPr/>
          </p:nvSpPr>
          <p:spPr bwMode="auto">
            <a:xfrm flipV="1">
              <a:off x="1897" y="2612"/>
              <a:ext cx="4" cy="14"/>
            </a:xfrm>
            <a:prstGeom prst="line">
              <a:avLst/>
            </a:prstGeom>
            <a:noFill/>
            <a:ln w="17463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02" name="Line 238"/>
            <p:cNvSpPr>
              <a:spLocks noChangeShapeType="1"/>
            </p:cNvSpPr>
            <p:nvPr/>
          </p:nvSpPr>
          <p:spPr bwMode="auto">
            <a:xfrm flipV="1">
              <a:off x="1901" y="2602"/>
              <a:ext cx="10" cy="10"/>
            </a:xfrm>
            <a:prstGeom prst="line">
              <a:avLst/>
            </a:prstGeom>
            <a:noFill/>
            <a:ln w="20638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03" name="Line 239"/>
            <p:cNvSpPr>
              <a:spLocks noChangeShapeType="1"/>
            </p:cNvSpPr>
            <p:nvPr/>
          </p:nvSpPr>
          <p:spPr bwMode="auto">
            <a:xfrm flipV="1">
              <a:off x="1911" y="2598"/>
              <a:ext cx="14" cy="4"/>
            </a:xfrm>
            <a:prstGeom prst="line">
              <a:avLst/>
            </a:prstGeom>
            <a:noFill/>
            <a:ln w="17463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04" name="Line 240"/>
            <p:cNvSpPr>
              <a:spLocks noChangeShapeType="1"/>
            </p:cNvSpPr>
            <p:nvPr/>
          </p:nvSpPr>
          <p:spPr bwMode="auto">
            <a:xfrm>
              <a:off x="1925" y="2598"/>
              <a:ext cx="15" cy="4"/>
            </a:xfrm>
            <a:prstGeom prst="line">
              <a:avLst/>
            </a:prstGeom>
            <a:noFill/>
            <a:ln w="17463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05" name="Line 241"/>
            <p:cNvSpPr>
              <a:spLocks noChangeShapeType="1"/>
            </p:cNvSpPr>
            <p:nvPr/>
          </p:nvSpPr>
          <p:spPr bwMode="auto">
            <a:xfrm>
              <a:off x="1940" y="2602"/>
              <a:ext cx="10" cy="10"/>
            </a:xfrm>
            <a:prstGeom prst="line">
              <a:avLst/>
            </a:prstGeom>
            <a:noFill/>
            <a:ln w="20638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06" name="Line 242"/>
            <p:cNvSpPr>
              <a:spLocks noChangeShapeType="1"/>
            </p:cNvSpPr>
            <p:nvPr/>
          </p:nvSpPr>
          <p:spPr bwMode="auto">
            <a:xfrm>
              <a:off x="1950" y="2612"/>
              <a:ext cx="4" cy="14"/>
            </a:xfrm>
            <a:prstGeom prst="line">
              <a:avLst/>
            </a:prstGeom>
            <a:noFill/>
            <a:ln w="17463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07" name="Freeform 243"/>
            <p:cNvSpPr>
              <a:spLocks/>
            </p:cNvSpPr>
            <p:nvPr/>
          </p:nvSpPr>
          <p:spPr bwMode="auto">
            <a:xfrm>
              <a:off x="2042" y="2512"/>
              <a:ext cx="57" cy="56"/>
            </a:xfrm>
            <a:custGeom>
              <a:avLst/>
              <a:gdLst>
                <a:gd name="T0" fmla="*/ 112 w 112"/>
                <a:gd name="T1" fmla="*/ 57 h 113"/>
                <a:gd name="T2" fmla="*/ 105 w 112"/>
                <a:gd name="T3" fmla="*/ 85 h 113"/>
                <a:gd name="T4" fmla="*/ 85 w 112"/>
                <a:gd name="T5" fmla="*/ 106 h 113"/>
                <a:gd name="T6" fmla="*/ 56 w 112"/>
                <a:gd name="T7" fmla="*/ 113 h 113"/>
                <a:gd name="T8" fmla="*/ 56 w 112"/>
                <a:gd name="T9" fmla="*/ 113 h 113"/>
                <a:gd name="T10" fmla="*/ 28 w 112"/>
                <a:gd name="T11" fmla="*/ 106 h 113"/>
                <a:gd name="T12" fmla="*/ 7 w 112"/>
                <a:gd name="T13" fmla="*/ 85 h 113"/>
                <a:gd name="T14" fmla="*/ 0 w 112"/>
                <a:gd name="T15" fmla="*/ 57 h 113"/>
                <a:gd name="T16" fmla="*/ 0 w 112"/>
                <a:gd name="T17" fmla="*/ 57 h 113"/>
                <a:gd name="T18" fmla="*/ 7 w 112"/>
                <a:gd name="T19" fmla="*/ 28 h 113"/>
                <a:gd name="T20" fmla="*/ 28 w 112"/>
                <a:gd name="T21" fmla="*/ 8 h 113"/>
                <a:gd name="T22" fmla="*/ 56 w 112"/>
                <a:gd name="T23" fmla="*/ 0 h 113"/>
                <a:gd name="T24" fmla="*/ 56 w 112"/>
                <a:gd name="T25" fmla="*/ 0 h 113"/>
                <a:gd name="T26" fmla="*/ 85 w 112"/>
                <a:gd name="T27" fmla="*/ 8 h 113"/>
                <a:gd name="T28" fmla="*/ 105 w 112"/>
                <a:gd name="T29" fmla="*/ 28 h 113"/>
                <a:gd name="T30" fmla="*/ 112 w 112"/>
                <a:gd name="T31" fmla="*/ 57 h 113"/>
                <a:gd name="T32" fmla="*/ 112 w 112"/>
                <a:gd name="T33" fmla="*/ 57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2" h="113">
                  <a:moveTo>
                    <a:pt x="112" y="57"/>
                  </a:moveTo>
                  <a:lnTo>
                    <a:pt x="105" y="85"/>
                  </a:lnTo>
                  <a:lnTo>
                    <a:pt x="85" y="106"/>
                  </a:lnTo>
                  <a:lnTo>
                    <a:pt x="56" y="113"/>
                  </a:lnTo>
                  <a:lnTo>
                    <a:pt x="56" y="113"/>
                  </a:lnTo>
                  <a:lnTo>
                    <a:pt x="28" y="106"/>
                  </a:lnTo>
                  <a:lnTo>
                    <a:pt x="7" y="85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7" y="28"/>
                  </a:lnTo>
                  <a:lnTo>
                    <a:pt x="28" y="8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85" y="8"/>
                  </a:lnTo>
                  <a:lnTo>
                    <a:pt x="105" y="28"/>
                  </a:lnTo>
                  <a:lnTo>
                    <a:pt x="112" y="57"/>
                  </a:lnTo>
                  <a:lnTo>
                    <a:pt x="112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08" name="Line 244"/>
            <p:cNvSpPr>
              <a:spLocks noChangeShapeType="1"/>
            </p:cNvSpPr>
            <p:nvPr/>
          </p:nvSpPr>
          <p:spPr bwMode="auto">
            <a:xfrm flipH="1">
              <a:off x="2095" y="2540"/>
              <a:ext cx="4" cy="14"/>
            </a:xfrm>
            <a:prstGeom prst="line">
              <a:avLst/>
            </a:prstGeom>
            <a:noFill/>
            <a:ln w="17463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09" name="Line 245"/>
            <p:cNvSpPr>
              <a:spLocks noChangeShapeType="1"/>
            </p:cNvSpPr>
            <p:nvPr/>
          </p:nvSpPr>
          <p:spPr bwMode="auto">
            <a:xfrm flipH="1">
              <a:off x="2085" y="2554"/>
              <a:ext cx="10" cy="10"/>
            </a:xfrm>
            <a:prstGeom prst="line">
              <a:avLst/>
            </a:prstGeom>
            <a:noFill/>
            <a:ln w="20638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10" name="Line 246"/>
            <p:cNvSpPr>
              <a:spLocks noChangeShapeType="1"/>
            </p:cNvSpPr>
            <p:nvPr/>
          </p:nvSpPr>
          <p:spPr bwMode="auto">
            <a:xfrm flipH="1">
              <a:off x="2070" y="2564"/>
              <a:ext cx="15" cy="4"/>
            </a:xfrm>
            <a:prstGeom prst="line">
              <a:avLst/>
            </a:prstGeom>
            <a:noFill/>
            <a:ln w="17463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11" name="Line 247"/>
            <p:cNvSpPr>
              <a:spLocks noChangeShapeType="1"/>
            </p:cNvSpPr>
            <p:nvPr/>
          </p:nvSpPr>
          <p:spPr bwMode="auto">
            <a:xfrm flipH="1" flipV="1">
              <a:off x="2056" y="2564"/>
              <a:ext cx="14" cy="4"/>
            </a:xfrm>
            <a:prstGeom prst="line">
              <a:avLst/>
            </a:prstGeom>
            <a:noFill/>
            <a:ln w="17463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12" name="Line 248"/>
            <p:cNvSpPr>
              <a:spLocks noChangeShapeType="1"/>
            </p:cNvSpPr>
            <p:nvPr/>
          </p:nvSpPr>
          <p:spPr bwMode="auto">
            <a:xfrm flipH="1" flipV="1">
              <a:off x="2046" y="2554"/>
              <a:ext cx="10" cy="10"/>
            </a:xfrm>
            <a:prstGeom prst="line">
              <a:avLst/>
            </a:prstGeom>
            <a:noFill/>
            <a:ln w="20638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13" name="Line 249"/>
            <p:cNvSpPr>
              <a:spLocks noChangeShapeType="1"/>
            </p:cNvSpPr>
            <p:nvPr/>
          </p:nvSpPr>
          <p:spPr bwMode="auto">
            <a:xfrm flipH="1" flipV="1">
              <a:off x="2042" y="2540"/>
              <a:ext cx="4" cy="14"/>
            </a:xfrm>
            <a:prstGeom prst="line">
              <a:avLst/>
            </a:prstGeom>
            <a:noFill/>
            <a:ln w="17463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14" name="Line 250"/>
            <p:cNvSpPr>
              <a:spLocks noChangeShapeType="1"/>
            </p:cNvSpPr>
            <p:nvPr/>
          </p:nvSpPr>
          <p:spPr bwMode="auto">
            <a:xfrm flipV="1">
              <a:off x="2042" y="2525"/>
              <a:ext cx="4" cy="15"/>
            </a:xfrm>
            <a:prstGeom prst="line">
              <a:avLst/>
            </a:prstGeom>
            <a:noFill/>
            <a:ln w="17463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15" name="Line 251"/>
            <p:cNvSpPr>
              <a:spLocks noChangeShapeType="1"/>
            </p:cNvSpPr>
            <p:nvPr/>
          </p:nvSpPr>
          <p:spPr bwMode="auto">
            <a:xfrm flipV="1">
              <a:off x="2046" y="2516"/>
              <a:ext cx="10" cy="9"/>
            </a:xfrm>
            <a:prstGeom prst="line">
              <a:avLst/>
            </a:prstGeom>
            <a:noFill/>
            <a:ln w="20638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16" name="Line 252"/>
            <p:cNvSpPr>
              <a:spLocks noChangeShapeType="1"/>
            </p:cNvSpPr>
            <p:nvPr/>
          </p:nvSpPr>
          <p:spPr bwMode="auto">
            <a:xfrm flipV="1">
              <a:off x="2056" y="2512"/>
              <a:ext cx="14" cy="4"/>
            </a:xfrm>
            <a:prstGeom prst="line">
              <a:avLst/>
            </a:prstGeom>
            <a:noFill/>
            <a:ln w="17463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17" name="Line 253"/>
            <p:cNvSpPr>
              <a:spLocks noChangeShapeType="1"/>
            </p:cNvSpPr>
            <p:nvPr/>
          </p:nvSpPr>
          <p:spPr bwMode="auto">
            <a:xfrm>
              <a:off x="2070" y="2512"/>
              <a:ext cx="15" cy="4"/>
            </a:xfrm>
            <a:prstGeom prst="line">
              <a:avLst/>
            </a:prstGeom>
            <a:noFill/>
            <a:ln w="17463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18" name="Line 254"/>
            <p:cNvSpPr>
              <a:spLocks noChangeShapeType="1"/>
            </p:cNvSpPr>
            <p:nvPr/>
          </p:nvSpPr>
          <p:spPr bwMode="auto">
            <a:xfrm>
              <a:off x="2085" y="2516"/>
              <a:ext cx="10" cy="9"/>
            </a:xfrm>
            <a:prstGeom prst="line">
              <a:avLst/>
            </a:prstGeom>
            <a:noFill/>
            <a:ln w="20638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19" name="Line 255"/>
            <p:cNvSpPr>
              <a:spLocks noChangeShapeType="1"/>
            </p:cNvSpPr>
            <p:nvPr/>
          </p:nvSpPr>
          <p:spPr bwMode="auto">
            <a:xfrm>
              <a:off x="2095" y="2525"/>
              <a:ext cx="4" cy="15"/>
            </a:xfrm>
            <a:prstGeom prst="line">
              <a:avLst/>
            </a:prstGeom>
            <a:noFill/>
            <a:ln w="17463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20" name="Freeform 256"/>
            <p:cNvSpPr>
              <a:spLocks/>
            </p:cNvSpPr>
            <p:nvPr/>
          </p:nvSpPr>
          <p:spPr bwMode="auto">
            <a:xfrm>
              <a:off x="2771" y="1969"/>
              <a:ext cx="57" cy="57"/>
            </a:xfrm>
            <a:custGeom>
              <a:avLst/>
              <a:gdLst>
                <a:gd name="T0" fmla="*/ 113 w 113"/>
                <a:gd name="T1" fmla="*/ 57 h 114"/>
                <a:gd name="T2" fmla="*/ 105 w 113"/>
                <a:gd name="T3" fmla="*/ 86 h 114"/>
                <a:gd name="T4" fmla="*/ 85 w 113"/>
                <a:gd name="T5" fmla="*/ 106 h 114"/>
                <a:gd name="T6" fmla="*/ 56 w 113"/>
                <a:gd name="T7" fmla="*/ 114 h 114"/>
                <a:gd name="T8" fmla="*/ 56 w 113"/>
                <a:gd name="T9" fmla="*/ 114 h 114"/>
                <a:gd name="T10" fmla="*/ 28 w 113"/>
                <a:gd name="T11" fmla="*/ 106 h 114"/>
                <a:gd name="T12" fmla="*/ 7 w 113"/>
                <a:gd name="T13" fmla="*/ 86 h 114"/>
                <a:gd name="T14" fmla="*/ 0 w 113"/>
                <a:gd name="T15" fmla="*/ 57 h 114"/>
                <a:gd name="T16" fmla="*/ 0 w 113"/>
                <a:gd name="T17" fmla="*/ 57 h 114"/>
                <a:gd name="T18" fmla="*/ 7 w 113"/>
                <a:gd name="T19" fmla="*/ 29 h 114"/>
                <a:gd name="T20" fmla="*/ 28 w 113"/>
                <a:gd name="T21" fmla="*/ 8 h 114"/>
                <a:gd name="T22" fmla="*/ 56 w 113"/>
                <a:gd name="T23" fmla="*/ 0 h 114"/>
                <a:gd name="T24" fmla="*/ 56 w 113"/>
                <a:gd name="T25" fmla="*/ 0 h 114"/>
                <a:gd name="T26" fmla="*/ 85 w 113"/>
                <a:gd name="T27" fmla="*/ 8 h 114"/>
                <a:gd name="T28" fmla="*/ 105 w 113"/>
                <a:gd name="T29" fmla="*/ 29 h 114"/>
                <a:gd name="T30" fmla="*/ 113 w 113"/>
                <a:gd name="T31" fmla="*/ 57 h 114"/>
                <a:gd name="T32" fmla="*/ 113 w 113"/>
                <a:gd name="T33" fmla="*/ 57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3" h="114">
                  <a:moveTo>
                    <a:pt x="113" y="57"/>
                  </a:moveTo>
                  <a:lnTo>
                    <a:pt x="105" y="86"/>
                  </a:lnTo>
                  <a:lnTo>
                    <a:pt x="85" y="106"/>
                  </a:lnTo>
                  <a:lnTo>
                    <a:pt x="56" y="114"/>
                  </a:lnTo>
                  <a:lnTo>
                    <a:pt x="56" y="114"/>
                  </a:lnTo>
                  <a:lnTo>
                    <a:pt x="28" y="106"/>
                  </a:lnTo>
                  <a:lnTo>
                    <a:pt x="7" y="86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7" y="29"/>
                  </a:lnTo>
                  <a:lnTo>
                    <a:pt x="28" y="8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85" y="8"/>
                  </a:lnTo>
                  <a:lnTo>
                    <a:pt x="105" y="29"/>
                  </a:lnTo>
                  <a:lnTo>
                    <a:pt x="113" y="57"/>
                  </a:lnTo>
                  <a:lnTo>
                    <a:pt x="113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21" name="Line 257"/>
            <p:cNvSpPr>
              <a:spLocks noChangeShapeType="1"/>
            </p:cNvSpPr>
            <p:nvPr/>
          </p:nvSpPr>
          <p:spPr bwMode="auto">
            <a:xfrm flipH="1">
              <a:off x="2823" y="1997"/>
              <a:ext cx="5" cy="15"/>
            </a:xfrm>
            <a:prstGeom prst="line">
              <a:avLst/>
            </a:prstGeom>
            <a:noFill/>
            <a:ln w="17463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22" name="Line 258"/>
            <p:cNvSpPr>
              <a:spLocks noChangeShapeType="1"/>
            </p:cNvSpPr>
            <p:nvPr/>
          </p:nvSpPr>
          <p:spPr bwMode="auto">
            <a:xfrm flipH="1">
              <a:off x="2814" y="2012"/>
              <a:ext cx="9" cy="10"/>
            </a:xfrm>
            <a:prstGeom prst="line">
              <a:avLst/>
            </a:prstGeom>
            <a:noFill/>
            <a:ln w="20638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23" name="Line 259"/>
            <p:cNvSpPr>
              <a:spLocks noChangeShapeType="1"/>
            </p:cNvSpPr>
            <p:nvPr/>
          </p:nvSpPr>
          <p:spPr bwMode="auto">
            <a:xfrm flipH="1">
              <a:off x="2799" y="2022"/>
              <a:ext cx="15" cy="4"/>
            </a:xfrm>
            <a:prstGeom prst="line">
              <a:avLst/>
            </a:prstGeom>
            <a:noFill/>
            <a:ln w="17463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24" name="Line 260"/>
            <p:cNvSpPr>
              <a:spLocks noChangeShapeType="1"/>
            </p:cNvSpPr>
            <p:nvPr/>
          </p:nvSpPr>
          <p:spPr bwMode="auto">
            <a:xfrm flipH="1" flipV="1">
              <a:off x="2785" y="2022"/>
              <a:ext cx="14" cy="4"/>
            </a:xfrm>
            <a:prstGeom prst="line">
              <a:avLst/>
            </a:prstGeom>
            <a:noFill/>
            <a:ln w="17463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25" name="Line 261"/>
            <p:cNvSpPr>
              <a:spLocks noChangeShapeType="1"/>
            </p:cNvSpPr>
            <p:nvPr/>
          </p:nvSpPr>
          <p:spPr bwMode="auto">
            <a:xfrm flipH="1" flipV="1">
              <a:off x="2775" y="2012"/>
              <a:ext cx="10" cy="10"/>
            </a:xfrm>
            <a:prstGeom prst="line">
              <a:avLst/>
            </a:prstGeom>
            <a:noFill/>
            <a:ln w="20638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26" name="Line 262"/>
            <p:cNvSpPr>
              <a:spLocks noChangeShapeType="1"/>
            </p:cNvSpPr>
            <p:nvPr/>
          </p:nvSpPr>
          <p:spPr bwMode="auto">
            <a:xfrm flipH="1" flipV="1">
              <a:off x="2771" y="1997"/>
              <a:ext cx="4" cy="15"/>
            </a:xfrm>
            <a:prstGeom prst="line">
              <a:avLst/>
            </a:prstGeom>
            <a:noFill/>
            <a:ln w="17463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27" name="Line 263"/>
            <p:cNvSpPr>
              <a:spLocks noChangeShapeType="1"/>
            </p:cNvSpPr>
            <p:nvPr/>
          </p:nvSpPr>
          <p:spPr bwMode="auto">
            <a:xfrm flipV="1">
              <a:off x="2771" y="1983"/>
              <a:ext cx="4" cy="14"/>
            </a:xfrm>
            <a:prstGeom prst="line">
              <a:avLst/>
            </a:prstGeom>
            <a:noFill/>
            <a:ln w="17463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28" name="Line 264"/>
            <p:cNvSpPr>
              <a:spLocks noChangeShapeType="1"/>
            </p:cNvSpPr>
            <p:nvPr/>
          </p:nvSpPr>
          <p:spPr bwMode="auto">
            <a:xfrm flipV="1">
              <a:off x="2775" y="1973"/>
              <a:ext cx="10" cy="10"/>
            </a:xfrm>
            <a:prstGeom prst="line">
              <a:avLst/>
            </a:prstGeom>
            <a:noFill/>
            <a:ln w="20638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29" name="Line 265"/>
            <p:cNvSpPr>
              <a:spLocks noChangeShapeType="1"/>
            </p:cNvSpPr>
            <p:nvPr/>
          </p:nvSpPr>
          <p:spPr bwMode="auto">
            <a:xfrm flipV="1">
              <a:off x="2785" y="1969"/>
              <a:ext cx="14" cy="4"/>
            </a:xfrm>
            <a:prstGeom prst="line">
              <a:avLst/>
            </a:prstGeom>
            <a:noFill/>
            <a:ln w="17463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30" name="Line 266"/>
            <p:cNvSpPr>
              <a:spLocks noChangeShapeType="1"/>
            </p:cNvSpPr>
            <p:nvPr/>
          </p:nvSpPr>
          <p:spPr bwMode="auto">
            <a:xfrm>
              <a:off x="2799" y="1969"/>
              <a:ext cx="15" cy="4"/>
            </a:xfrm>
            <a:prstGeom prst="line">
              <a:avLst/>
            </a:prstGeom>
            <a:noFill/>
            <a:ln w="17463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31" name="Line 267"/>
            <p:cNvSpPr>
              <a:spLocks noChangeShapeType="1"/>
            </p:cNvSpPr>
            <p:nvPr/>
          </p:nvSpPr>
          <p:spPr bwMode="auto">
            <a:xfrm>
              <a:off x="2814" y="1973"/>
              <a:ext cx="9" cy="10"/>
            </a:xfrm>
            <a:prstGeom prst="line">
              <a:avLst/>
            </a:prstGeom>
            <a:noFill/>
            <a:ln w="20638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32" name="Line 268"/>
            <p:cNvSpPr>
              <a:spLocks noChangeShapeType="1"/>
            </p:cNvSpPr>
            <p:nvPr/>
          </p:nvSpPr>
          <p:spPr bwMode="auto">
            <a:xfrm>
              <a:off x="2823" y="1983"/>
              <a:ext cx="5" cy="14"/>
            </a:xfrm>
            <a:prstGeom prst="line">
              <a:avLst/>
            </a:prstGeom>
            <a:noFill/>
            <a:ln w="17463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33" name="Freeform 269"/>
            <p:cNvSpPr>
              <a:spLocks/>
            </p:cNvSpPr>
            <p:nvPr/>
          </p:nvSpPr>
          <p:spPr bwMode="auto">
            <a:xfrm>
              <a:off x="3498" y="1490"/>
              <a:ext cx="56" cy="57"/>
            </a:xfrm>
            <a:custGeom>
              <a:avLst/>
              <a:gdLst>
                <a:gd name="T0" fmla="*/ 113 w 113"/>
                <a:gd name="T1" fmla="*/ 57 h 113"/>
                <a:gd name="T2" fmla="*/ 106 w 113"/>
                <a:gd name="T3" fmla="*/ 85 h 113"/>
                <a:gd name="T4" fmla="*/ 85 w 113"/>
                <a:gd name="T5" fmla="*/ 106 h 113"/>
                <a:gd name="T6" fmla="*/ 57 w 113"/>
                <a:gd name="T7" fmla="*/ 113 h 113"/>
                <a:gd name="T8" fmla="*/ 57 w 113"/>
                <a:gd name="T9" fmla="*/ 113 h 113"/>
                <a:gd name="T10" fmla="*/ 29 w 113"/>
                <a:gd name="T11" fmla="*/ 106 h 113"/>
                <a:gd name="T12" fmla="*/ 8 w 113"/>
                <a:gd name="T13" fmla="*/ 85 h 113"/>
                <a:gd name="T14" fmla="*/ 0 w 113"/>
                <a:gd name="T15" fmla="*/ 57 h 113"/>
                <a:gd name="T16" fmla="*/ 0 w 113"/>
                <a:gd name="T17" fmla="*/ 57 h 113"/>
                <a:gd name="T18" fmla="*/ 8 w 113"/>
                <a:gd name="T19" fmla="*/ 29 h 113"/>
                <a:gd name="T20" fmla="*/ 29 w 113"/>
                <a:gd name="T21" fmla="*/ 8 h 113"/>
                <a:gd name="T22" fmla="*/ 57 w 113"/>
                <a:gd name="T23" fmla="*/ 0 h 113"/>
                <a:gd name="T24" fmla="*/ 57 w 113"/>
                <a:gd name="T25" fmla="*/ 0 h 113"/>
                <a:gd name="T26" fmla="*/ 85 w 113"/>
                <a:gd name="T27" fmla="*/ 8 h 113"/>
                <a:gd name="T28" fmla="*/ 106 w 113"/>
                <a:gd name="T29" fmla="*/ 29 h 113"/>
                <a:gd name="T30" fmla="*/ 113 w 113"/>
                <a:gd name="T31" fmla="*/ 57 h 113"/>
                <a:gd name="T32" fmla="*/ 113 w 113"/>
                <a:gd name="T33" fmla="*/ 57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3" h="113">
                  <a:moveTo>
                    <a:pt x="113" y="57"/>
                  </a:moveTo>
                  <a:lnTo>
                    <a:pt x="106" y="85"/>
                  </a:lnTo>
                  <a:lnTo>
                    <a:pt x="85" y="106"/>
                  </a:lnTo>
                  <a:lnTo>
                    <a:pt x="57" y="113"/>
                  </a:lnTo>
                  <a:lnTo>
                    <a:pt x="57" y="113"/>
                  </a:lnTo>
                  <a:lnTo>
                    <a:pt x="29" y="106"/>
                  </a:lnTo>
                  <a:lnTo>
                    <a:pt x="8" y="85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8" y="29"/>
                  </a:lnTo>
                  <a:lnTo>
                    <a:pt x="29" y="8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85" y="8"/>
                  </a:lnTo>
                  <a:lnTo>
                    <a:pt x="106" y="29"/>
                  </a:lnTo>
                  <a:lnTo>
                    <a:pt x="113" y="57"/>
                  </a:lnTo>
                  <a:lnTo>
                    <a:pt x="113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34" name="Line 270"/>
            <p:cNvSpPr>
              <a:spLocks noChangeShapeType="1"/>
            </p:cNvSpPr>
            <p:nvPr/>
          </p:nvSpPr>
          <p:spPr bwMode="auto">
            <a:xfrm flipH="1">
              <a:off x="3550" y="1518"/>
              <a:ext cx="4" cy="15"/>
            </a:xfrm>
            <a:prstGeom prst="line">
              <a:avLst/>
            </a:prstGeom>
            <a:noFill/>
            <a:ln w="17463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35" name="Line 271"/>
            <p:cNvSpPr>
              <a:spLocks noChangeShapeType="1"/>
            </p:cNvSpPr>
            <p:nvPr/>
          </p:nvSpPr>
          <p:spPr bwMode="auto">
            <a:xfrm flipH="1">
              <a:off x="3540" y="1533"/>
              <a:ext cx="10" cy="10"/>
            </a:xfrm>
            <a:prstGeom prst="line">
              <a:avLst/>
            </a:prstGeom>
            <a:noFill/>
            <a:ln w="20638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36" name="Line 272"/>
            <p:cNvSpPr>
              <a:spLocks noChangeShapeType="1"/>
            </p:cNvSpPr>
            <p:nvPr/>
          </p:nvSpPr>
          <p:spPr bwMode="auto">
            <a:xfrm flipH="1">
              <a:off x="3526" y="1543"/>
              <a:ext cx="14" cy="4"/>
            </a:xfrm>
            <a:prstGeom prst="line">
              <a:avLst/>
            </a:prstGeom>
            <a:noFill/>
            <a:ln w="17463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37" name="Line 273"/>
            <p:cNvSpPr>
              <a:spLocks noChangeShapeType="1"/>
            </p:cNvSpPr>
            <p:nvPr/>
          </p:nvSpPr>
          <p:spPr bwMode="auto">
            <a:xfrm flipH="1" flipV="1">
              <a:off x="3512" y="1543"/>
              <a:ext cx="14" cy="4"/>
            </a:xfrm>
            <a:prstGeom prst="line">
              <a:avLst/>
            </a:prstGeom>
            <a:noFill/>
            <a:ln w="17463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38" name="Line 274"/>
            <p:cNvSpPr>
              <a:spLocks noChangeShapeType="1"/>
            </p:cNvSpPr>
            <p:nvPr/>
          </p:nvSpPr>
          <p:spPr bwMode="auto">
            <a:xfrm flipH="1" flipV="1">
              <a:off x="3501" y="1533"/>
              <a:ext cx="11" cy="10"/>
            </a:xfrm>
            <a:prstGeom prst="line">
              <a:avLst/>
            </a:prstGeom>
            <a:noFill/>
            <a:ln w="20638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39" name="Line 275"/>
            <p:cNvSpPr>
              <a:spLocks noChangeShapeType="1"/>
            </p:cNvSpPr>
            <p:nvPr/>
          </p:nvSpPr>
          <p:spPr bwMode="auto">
            <a:xfrm flipH="1" flipV="1">
              <a:off x="3498" y="1518"/>
              <a:ext cx="3" cy="15"/>
            </a:xfrm>
            <a:prstGeom prst="line">
              <a:avLst/>
            </a:prstGeom>
            <a:noFill/>
            <a:ln w="17463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40" name="Line 276"/>
            <p:cNvSpPr>
              <a:spLocks noChangeShapeType="1"/>
            </p:cNvSpPr>
            <p:nvPr/>
          </p:nvSpPr>
          <p:spPr bwMode="auto">
            <a:xfrm flipV="1">
              <a:off x="3498" y="1504"/>
              <a:ext cx="3" cy="14"/>
            </a:xfrm>
            <a:prstGeom prst="line">
              <a:avLst/>
            </a:prstGeom>
            <a:noFill/>
            <a:ln w="17463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41" name="Line 277"/>
            <p:cNvSpPr>
              <a:spLocks noChangeShapeType="1"/>
            </p:cNvSpPr>
            <p:nvPr/>
          </p:nvSpPr>
          <p:spPr bwMode="auto">
            <a:xfrm flipV="1">
              <a:off x="3501" y="1494"/>
              <a:ext cx="11" cy="10"/>
            </a:xfrm>
            <a:prstGeom prst="line">
              <a:avLst/>
            </a:prstGeom>
            <a:noFill/>
            <a:ln w="20638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42" name="Line 278"/>
            <p:cNvSpPr>
              <a:spLocks noChangeShapeType="1"/>
            </p:cNvSpPr>
            <p:nvPr/>
          </p:nvSpPr>
          <p:spPr bwMode="auto">
            <a:xfrm flipV="1">
              <a:off x="3512" y="1490"/>
              <a:ext cx="14" cy="4"/>
            </a:xfrm>
            <a:prstGeom prst="line">
              <a:avLst/>
            </a:prstGeom>
            <a:noFill/>
            <a:ln w="17463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43" name="Line 279"/>
            <p:cNvSpPr>
              <a:spLocks noChangeShapeType="1"/>
            </p:cNvSpPr>
            <p:nvPr/>
          </p:nvSpPr>
          <p:spPr bwMode="auto">
            <a:xfrm>
              <a:off x="3526" y="1490"/>
              <a:ext cx="14" cy="4"/>
            </a:xfrm>
            <a:prstGeom prst="line">
              <a:avLst/>
            </a:prstGeom>
            <a:noFill/>
            <a:ln w="17463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44" name="Line 280"/>
            <p:cNvSpPr>
              <a:spLocks noChangeShapeType="1"/>
            </p:cNvSpPr>
            <p:nvPr/>
          </p:nvSpPr>
          <p:spPr bwMode="auto">
            <a:xfrm>
              <a:off x="3540" y="1494"/>
              <a:ext cx="10" cy="10"/>
            </a:xfrm>
            <a:prstGeom prst="line">
              <a:avLst/>
            </a:prstGeom>
            <a:noFill/>
            <a:ln w="20638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45" name="Line 281"/>
            <p:cNvSpPr>
              <a:spLocks noChangeShapeType="1"/>
            </p:cNvSpPr>
            <p:nvPr/>
          </p:nvSpPr>
          <p:spPr bwMode="auto">
            <a:xfrm>
              <a:off x="3550" y="1504"/>
              <a:ext cx="4" cy="14"/>
            </a:xfrm>
            <a:prstGeom prst="line">
              <a:avLst/>
            </a:prstGeom>
            <a:noFill/>
            <a:ln w="17463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46" name="Freeform 282"/>
            <p:cNvSpPr>
              <a:spLocks/>
            </p:cNvSpPr>
            <p:nvPr/>
          </p:nvSpPr>
          <p:spPr bwMode="auto">
            <a:xfrm>
              <a:off x="4956" y="589"/>
              <a:ext cx="56" cy="56"/>
            </a:xfrm>
            <a:custGeom>
              <a:avLst/>
              <a:gdLst>
                <a:gd name="T0" fmla="*/ 113 w 113"/>
                <a:gd name="T1" fmla="*/ 57 h 113"/>
                <a:gd name="T2" fmla="*/ 106 w 113"/>
                <a:gd name="T3" fmla="*/ 85 h 113"/>
                <a:gd name="T4" fmla="*/ 85 w 113"/>
                <a:gd name="T5" fmla="*/ 105 h 113"/>
                <a:gd name="T6" fmla="*/ 57 w 113"/>
                <a:gd name="T7" fmla="*/ 113 h 113"/>
                <a:gd name="T8" fmla="*/ 57 w 113"/>
                <a:gd name="T9" fmla="*/ 113 h 113"/>
                <a:gd name="T10" fmla="*/ 29 w 113"/>
                <a:gd name="T11" fmla="*/ 105 h 113"/>
                <a:gd name="T12" fmla="*/ 8 w 113"/>
                <a:gd name="T13" fmla="*/ 85 h 113"/>
                <a:gd name="T14" fmla="*/ 0 w 113"/>
                <a:gd name="T15" fmla="*/ 57 h 113"/>
                <a:gd name="T16" fmla="*/ 0 w 113"/>
                <a:gd name="T17" fmla="*/ 57 h 113"/>
                <a:gd name="T18" fmla="*/ 8 w 113"/>
                <a:gd name="T19" fmla="*/ 27 h 113"/>
                <a:gd name="T20" fmla="*/ 29 w 113"/>
                <a:gd name="T21" fmla="*/ 8 h 113"/>
                <a:gd name="T22" fmla="*/ 57 w 113"/>
                <a:gd name="T23" fmla="*/ 0 h 113"/>
                <a:gd name="T24" fmla="*/ 57 w 113"/>
                <a:gd name="T25" fmla="*/ 0 h 113"/>
                <a:gd name="T26" fmla="*/ 85 w 113"/>
                <a:gd name="T27" fmla="*/ 8 h 113"/>
                <a:gd name="T28" fmla="*/ 106 w 113"/>
                <a:gd name="T29" fmla="*/ 27 h 113"/>
                <a:gd name="T30" fmla="*/ 113 w 113"/>
                <a:gd name="T31" fmla="*/ 57 h 113"/>
                <a:gd name="T32" fmla="*/ 113 w 113"/>
                <a:gd name="T33" fmla="*/ 57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3" h="113">
                  <a:moveTo>
                    <a:pt x="113" y="57"/>
                  </a:moveTo>
                  <a:lnTo>
                    <a:pt x="106" y="85"/>
                  </a:lnTo>
                  <a:lnTo>
                    <a:pt x="85" y="105"/>
                  </a:lnTo>
                  <a:lnTo>
                    <a:pt x="57" y="113"/>
                  </a:lnTo>
                  <a:lnTo>
                    <a:pt x="57" y="113"/>
                  </a:lnTo>
                  <a:lnTo>
                    <a:pt x="29" y="105"/>
                  </a:lnTo>
                  <a:lnTo>
                    <a:pt x="8" y="85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8" y="27"/>
                  </a:lnTo>
                  <a:lnTo>
                    <a:pt x="29" y="8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85" y="8"/>
                  </a:lnTo>
                  <a:lnTo>
                    <a:pt x="106" y="27"/>
                  </a:lnTo>
                  <a:lnTo>
                    <a:pt x="113" y="57"/>
                  </a:lnTo>
                  <a:lnTo>
                    <a:pt x="113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47" name="Line 283"/>
            <p:cNvSpPr>
              <a:spLocks noChangeShapeType="1"/>
            </p:cNvSpPr>
            <p:nvPr/>
          </p:nvSpPr>
          <p:spPr bwMode="auto">
            <a:xfrm flipH="1">
              <a:off x="5008" y="617"/>
              <a:ext cx="4" cy="14"/>
            </a:xfrm>
            <a:prstGeom prst="line">
              <a:avLst/>
            </a:prstGeom>
            <a:noFill/>
            <a:ln w="17463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48" name="Line 284"/>
            <p:cNvSpPr>
              <a:spLocks noChangeShapeType="1"/>
            </p:cNvSpPr>
            <p:nvPr/>
          </p:nvSpPr>
          <p:spPr bwMode="auto">
            <a:xfrm flipH="1">
              <a:off x="4998" y="631"/>
              <a:ext cx="10" cy="10"/>
            </a:xfrm>
            <a:prstGeom prst="line">
              <a:avLst/>
            </a:prstGeom>
            <a:noFill/>
            <a:ln w="20638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49" name="Line 285"/>
            <p:cNvSpPr>
              <a:spLocks noChangeShapeType="1"/>
            </p:cNvSpPr>
            <p:nvPr/>
          </p:nvSpPr>
          <p:spPr bwMode="auto">
            <a:xfrm flipH="1">
              <a:off x="4984" y="641"/>
              <a:ext cx="14" cy="4"/>
            </a:xfrm>
            <a:prstGeom prst="line">
              <a:avLst/>
            </a:prstGeom>
            <a:noFill/>
            <a:ln w="17463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50" name="Line 286"/>
            <p:cNvSpPr>
              <a:spLocks noChangeShapeType="1"/>
            </p:cNvSpPr>
            <p:nvPr/>
          </p:nvSpPr>
          <p:spPr bwMode="auto">
            <a:xfrm flipH="1" flipV="1">
              <a:off x="4970" y="641"/>
              <a:ext cx="14" cy="4"/>
            </a:xfrm>
            <a:prstGeom prst="line">
              <a:avLst/>
            </a:prstGeom>
            <a:noFill/>
            <a:ln w="17463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51" name="Line 287"/>
            <p:cNvSpPr>
              <a:spLocks noChangeShapeType="1"/>
            </p:cNvSpPr>
            <p:nvPr/>
          </p:nvSpPr>
          <p:spPr bwMode="auto">
            <a:xfrm flipH="1" flipV="1">
              <a:off x="4960" y="631"/>
              <a:ext cx="10" cy="10"/>
            </a:xfrm>
            <a:prstGeom prst="line">
              <a:avLst/>
            </a:prstGeom>
            <a:noFill/>
            <a:ln w="20638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52" name="Line 288"/>
            <p:cNvSpPr>
              <a:spLocks noChangeShapeType="1"/>
            </p:cNvSpPr>
            <p:nvPr/>
          </p:nvSpPr>
          <p:spPr bwMode="auto">
            <a:xfrm flipH="1" flipV="1">
              <a:off x="4956" y="617"/>
              <a:ext cx="4" cy="14"/>
            </a:xfrm>
            <a:prstGeom prst="line">
              <a:avLst/>
            </a:prstGeom>
            <a:noFill/>
            <a:ln w="17463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53" name="Line 289"/>
            <p:cNvSpPr>
              <a:spLocks noChangeShapeType="1"/>
            </p:cNvSpPr>
            <p:nvPr/>
          </p:nvSpPr>
          <p:spPr bwMode="auto">
            <a:xfrm flipV="1">
              <a:off x="4956" y="602"/>
              <a:ext cx="4" cy="15"/>
            </a:xfrm>
            <a:prstGeom prst="line">
              <a:avLst/>
            </a:prstGeom>
            <a:noFill/>
            <a:ln w="17463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54" name="Line 290"/>
            <p:cNvSpPr>
              <a:spLocks noChangeShapeType="1"/>
            </p:cNvSpPr>
            <p:nvPr/>
          </p:nvSpPr>
          <p:spPr bwMode="auto">
            <a:xfrm flipV="1">
              <a:off x="4960" y="592"/>
              <a:ext cx="10" cy="10"/>
            </a:xfrm>
            <a:prstGeom prst="line">
              <a:avLst/>
            </a:prstGeom>
            <a:noFill/>
            <a:ln w="20638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55" name="Line 291"/>
            <p:cNvSpPr>
              <a:spLocks noChangeShapeType="1"/>
            </p:cNvSpPr>
            <p:nvPr/>
          </p:nvSpPr>
          <p:spPr bwMode="auto">
            <a:xfrm flipV="1">
              <a:off x="4970" y="589"/>
              <a:ext cx="14" cy="3"/>
            </a:xfrm>
            <a:prstGeom prst="line">
              <a:avLst/>
            </a:prstGeom>
            <a:noFill/>
            <a:ln w="17463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56" name="Line 292"/>
            <p:cNvSpPr>
              <a:spLocks noChangeShapeType="1"/>
            </p:cNvSpPr>
            <p:nvPr/>
          </p:nvSpPr>
          <p:spPr bwMode="auto">
            <a:xfrm>
              <a:off x="4984" y="589"/>
              <a:ext cx="14" cy="3"/>
            </a:xfrm>
            <a:prstGeom prst="line">
              <a:avLst/>
            </a:prstGeom>
            <a:noFill/>
            <a:ln w="17463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57" name="Line 293"/>
            <p:cNvSpPr>
              <a:spLocks noChangeShapeType="1"/>
            </p:cNvSpPr>
            <p:nvPr/>
          </p:nvSpPr>
          <p:spPr bwMode="auto">
            <a:xfrm>
              <a:off x="4998" y="592"/>
              <a:ext cx="10" cy="10"/>
            </a:xfrm>
            <a:prstGeom prst="line">
              <a:avLst/>
            </a:prstGeom>
            <a:noFill/>
            <a:ln w="20638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58" name="Line 294"/>
            <p:cNvSpPr>
              <a:spLocks noChangeShapeType="1"/>
            </p:cNvSpPr>
            <p:nvPr/>
          </p:nvSpPr>
          <p:spPr bwMode="auto">
            <a:xfrm>
              <a:off x="5008" y="602"/>
              <a:ext cx="4" cy="15"/>
            </a:xfrm>
            <a:prstGeom prst="line">
              <a:avLst/>
            </a:prstGeom>
            <a:noFill/>
            <a:ln w="17463">
              <a:solidFill>
                <a:srgbClr val="ED201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59" name="Line 295"/>
            <p:cNvSpPr>
              <a:spLocks noChangeShapeType="1"/>
            </p:cNvSpPr>
            <p:nvPr/>
          </p:nvSpPr>
          <p:spPr bwMode="auto">
            <a:xfrm>
              <a:off x="760" y="3422"/>
              <a:ext cx="146" cy="24"/>
            </a:xfrm>
            <a:prstGeom prst="line">
              <a:avLst/>
            </a:prstGeom>
            <a:noFill/>
            <a:ln w="7938">
              <a:solidFill>
                <a:srgbClr val="00BF0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60" name="Line 296"/>
            <p:cNvSpPr>
              <a:spLocks noChangeShapeType="1"/>
            </p:cNvSpPr>
            <p:nvPr/>
          </p:nvSpPr>
          <p:spPr bwMode="auto">
            <a:xfrm flipV="1">
              <a:off x="906" y="3401"/>
              <a:ext cx="145" cy="45"/>
            </a:xfrm>
            <a:prstGeom prst="line">
              <a:avLst/>
            </a:prstGeom>
            <a:noFill/>
            <a:ln w="9525">
              <a:solidFill>
                <a:srgbClr val="00BF0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61" name="Line 297"/>
            <p:cNvSpPr>
              <a:spLocks noChangeShapeType="1"/>
            </p:cNvSpPr>
            <p:nvPr/>
          </p:nvSpPr>
          <p:spPr bwMode="auto">
            <a:xfrm>
              <a:off x="1051" y="3401"/>
              <a:ext cx="146" cy="36"/>
            </a:xfrm>
            <a:prstGeom prst="line">
              <a:avLst/>
            </a:prstGeom>
            <a:noFill/>
            <a:ln w="7938">
              <a:solidFill>
                <a:srgbClr val="00BF0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62" name="Line 298"/>
            <p:cNvSpPr>
              <a:spLocks noChangeShapeType="1"/>
            </p:cNvSpPr>
            <p:nvPr/>
          </p:nvSpPr>
          <p:spPr bwMode="auto">
            <a:xfrm flipV="1">
              <a:off x="1197" y="3432"/>
              <a:ext cx="146" cy="5"/>
            </a:xfrm>
            <a:prstGeom prst="line">
              <a:avLst/>
            </a:prstGeom>
            <a:noFill/>
            <a:ln w="7938">
              <a:solidFill>
                <a:srgbClr val="00BF0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63" name="Line 299"/>
            <p:cNvSpPr>
              <a:spLocks noChangeShapeType="1"/>
            </p:cNvSpPr>
            <p:nvPr/>
          </p:nvSpPr>
          <p:spPr bwMode="auto">
            <a:xfrm>
              <a:off x="1343" y="3432"/>
              <a:ext cx="145" cy="6"/>
            </a:xfrm>
            <a:prstGeom prst="line">
              <a:avLst/>
            </a:prstGeom>
            <a:noFill/>
            <a:ln w="7938">
              <a:solidFill>
                <a:srgbClr val="00BF0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64" name="Line 300"/>
            <p:cNvSpPr>
              <a:spLocks noChangeShapeType="1"/>
            </p:cNvSpPr>
            <p:nvPr/>
          </p:nvSpPr>
          <p:spPr bwMode="auto">
            <a:xfrm flipV="1">
              <a:off x="1488" y="3436"/>
              <a:ext cx="146" cy="2"/>
            </a:xfrm>
            <a:prstGeom prst="line">
              <a:avLst/>
            </a:prstGeom>
            <a:noFill/>
            <a:ln w="7938">
              <a:solidFill>
                <a:srgbClr val="00BF0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65" name="Line 301"/>
            <p:cNvSpPr>
              <a:spLocks noChangeShapeType="1"/>
            </p:cNvSpPr>
            <p:nvPr/>
          </p:nvSpPr>
          <p:spPr bwMode="auto">
            <a:xfrm flipV="1">
              <a:off x="1634" y="3406"/>
              <a:ext cx="146" cy="30"/>
            </a:xfrm>
            <a:prstGeom prst="line">
              <a:avLst/>
            </a:prstGeom>
            <a:noFill/>
            <a:ln w="7938">
              <a:solidFill>
                <a:srgbClr val="00BF0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66" name="Line 302"/>
            <p:cNvSpPr>
              <a:spLocks noChangeShapeType="1"/>
            </p:cNvSpPr>
            <p:nvPr/>
          </p:nvSpPr>
          <p:spPr bwMode="auto">
            <a:xfrm>
              <a:off x="1780" y="3406"/>
              <a:ext cx="146" cy="25"/>
            </a:xfrm>
            <a:prstGeom prst="line">
              <a:avLst/>
            </a:prstGeom>
            <a:noFill/>
            <a:ln w="7938">
              <a:solidFill>
                <a:srgbClr val="00BF0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67" name="Line 303"/>
            <p:cNvSpPr>
              <a:spLocks noChangeShapeType="1"/>
            </p:cNvSpPr>
            <p:nvPr/>
          </p:nvSpPr>
          <p:spPr bwMode="auto">
            <a:xfrm flipV="1">
              <a:off x="1926" y="3423"/>
              <a:ext cx="145" cy="8"/>
            </a:xfrm>
            <a:prstGeom prst="line">
              <a:avLst/>
            </a:prstGeom>
            <a:noFill/>
            <a:ln w="7938">
              <a:solidFill>
                <a:srgbClr val="00BF0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68" name="Line 304"/>
            <p:cNvSpPr>
              <a:spLocks noChangeShapeType="1"/>
            </p:cNvSpPr>
            <p:nvPr/>
          </p:nvSpPr>
          <p:spPr bwMode="auto">
            <a:xfrm flipV="1">
              <a:off x="2071" y="3420"/>
              <a:ext cx="728" cy="3"/>
            </a:xfrm>
            <a:prstGeom prst="line">
              <a:avLst/>
            </a:prstGeom>
            <a:noFill/>
            <a:ln w="7938">
              <a:solidFill>
                <a:srgbClr val="00BF0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69" name="Line 305"/>
            <p:cNvSpPr>
              <a:spLocks noChangeShapeType="1"/>
            </p:cNvSpPr>
            <p:nvPr/>
          </p:nvSpPr>
          <p:spPr bwMode="auto">
            <a:xfrm flipV="1">
              <a:off x="2799" y="3399"/>
              <a:ext cx="728" cy="21"/>
            </a:xfrm>
            <a:prstGeom prst="line">
              <a:avLst/>
            </a:prstGeom>
            <a:noFill/>
            <a:ln w="7938">
              <a:solidFill>
                <a:srgbClr val="00BF0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70" name="Line 306"/>
            <p:cNvSpPr>
              <a:spLocks noChangeShapeType="1"/>
            </p:cNvSpPr>
            <p:nvPr/>
          </p:nvSpPr>
          <p:spPr bwMode="auto">
            <a:xfrm flipV="1">
              <a:off x="3527" y="3378"/>
              <a:ext cx="1456" cy="21"/>
            </a:xfrm>
            <a:prstGeom prst="line">
              <a:avLst/>
            </a:prstGeom>
            <a:noFill/>
            <a:ln w="7938">
              <a:solidFill>
                <a:srgbClr val="00BF0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71" name="Line 307"/>
            <p:cNvSpPr>
              <a:spLocks noChangeShapeType="1"/>
            </p:cNvSpPr>
            <p:nvPr/>
          </p:nvSpPr>
          <p:spPr bwMode="auto">
            <a:xfrm>
              <a:off x="740" y="3402"/>
              <a:ext cx="40" cy="40"/>
            </a:xfrm>
            <a:prstGeom prst="line">
              <a:avLst/>
            </a:prstGeom>
            <a:noFill/>
            <a:ln w="11113">
              <a:solidFill>
                <a:srgbClr val="00BF0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72" name="Line 308"/>
            <p:cNvSpPr>
              <a:spLocks noChangeShapeType="1"/>
            </p:cNvSpPr>
            <p:nvPr/>
          </p:nvSpPr>
          <p:spPr bwMode="auto">
            <a:xfrm flipH="1">
              <a:off x="740" y="3402"/>
              <a:ext cx="40" cy="40"/>
            </a:xfrm>
            <a:prstGeom prst="line">
              <a:avLst/>
            </a:prstGeom>
            <a:noFill/>
            <a:ln w="11113">
              <a:solidFill>
                <a:srgbClr val="00BF0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73" name="Line 309"/>
            <p:cNvSpPr>
              <a:spLocks noChangeShapeType="1"/>
            </p:cNvSpPr>
            <p:nvPr/>
          </p:nvSpPr>
          <p:spPr bwMode="auto">
            <a:xfrm>
              <a:off x="886" y="3427"/>
              <a:ext cx="40" cy="39"/>
            </a:xfrm>
            <a:prstGeom prst="line">
              <a:avLst/>
            </a:prstGeom>
            <a:noFill/>
            <a:ln w="11113">
              <a:solidFill>
                <a:srgbClr val="00BF0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74" name="Line 310"/>
            <p:cNvSpPr>
              <a:spLocks noChangeShapeType="1"/>
            </p:cNvSpPr>
            <p:nvPr/>
          </p:nvSpPr>
          <p:spPr bwMode="auto">
            <a:xfrm flipH="1">
              <a:off x="886" y="3427"/>
              <a:ext cx="40" cy="39"/>
            </a:xfrm>
            <a:prstGeom prst="line">
              <a:avLst/>
            </a:prstGeom>
            <a:noFill/>
            <a:ln w="11113">
              <a:solidFill>
                <a:srgbClr val="00BF0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75" name="Line 311"/>
            <p:cNvSpPr>
              <a:spLocks noChangeShapeType="1"/>
            </p:cNvSpPr>
            <p:nvPr/>
          </p:nvSpPr>
          <p:spPr bwMode="auto">
            <a:xfrm>
              <a:off x="1032" y="3381"/>
              <a:ext cx="39" cy="39"/>
            </a:xfrm>
            <a:prstGeom prst="line">
              <a:avLst/>
            </a:prstGeom>
            <a:noFill/>
            <a:ln w="11113">
              <a:solidFill>
                <a:srgbClr val="00BF0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76" name="Line 312"/>
            <p:cNvSpPr>
              <a:spLocks noChangeShapeType="1"/>
            </p:cNvSpPr>
            <p:nvPr/>
          </p:nvSpPr>
          <p:spPr bwMode="auto">
            <a:xfrm flipH="1">
              <a:off x="1032" y="3381"/>
              <a:ext cx="39" cy="39"/>
            </a:xfrm>
            <a:prstGeom prst="line">
              <a:avLst/>
            </a:prstGeom>
            <a:noFill/>
            <a:ln w="11113">
              <a:solidFill>
                <a:srgbClr val="00BF0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77" name="Line 313"/>
            <p:cNvSpPr>
              <a:spLocks noChangeShapeType="1"/>
            </p:cNvSpPr>
            <p:nvPr/>
          </p:nvSpPr>
          <p:spPr bwMode="auto">
            <a:xfrm>
              <a:off x="1178" y="3417"/>
              <a:ext cx="39" cy="39"/>
            </a:xfrm>
            <a:prstGeom prst="line">
              <a:avLst/>
            </a:prstGeom>
            <a:noFill/>
            <a:ln w="11113">
              <a:solidFill>
                <a:srgbClr val="00BF0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78" name="Line 314"/>
            <p:cNvSpPr>
              <a:spLocks noChangeShapeType="1"/>
            </p:cNvSpPr>
            <p:nvPr/>
          </p:nvSpPr>
          <p:spPr bwMode="auto">
            <a:xfrm flipH="1">
              <a:off x="1178" y="3417"/>
              <a:ext cx="39" cy="39"/>
            </a:xfrm>
            <a:prstGeom prst="line">
              <a:avLst/>
            </a:prstGeom>
            <a:noFill/>
            <a:ln w="11113">
              <a:solidFill>
                <a:srgbClr val="00BF0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79" name="Line 315"/>
            <p:cNvSpPr>
              <a:spLocks noChangeShapeType="1"/>
            </p:cNvSpPr>
            <p:nvPr/>
          </p:nvSpPr>
          <p:spPr bwMode="auto">
            <a:xfrm>
              <a:off x="1324" y="3412"/>
              <a:ext cx="39" cy="39"/>
            </a:xfrm>
            <a:prstGeom prst="line">
              <a:avLst/>
            </a:prstGeom>
            <a:noFill/>
            <a:ln w="11113">
              <a:solidFill>
                <a:srgbClr val="00BF0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80" name="Line 316"/>
            <p:cNvSpPr>
              <a:spLocks noChangeShapeType="1"/>
            </p:cNvSpPr>
            <p:nvPr/>
          </p:nvSpPr>
          <p:spPr bwMode="auto">
            <a:xfrm flipH="1">
              <a:off x="1324" y="3412"/>
              <a:ext cx="39" cy="39"/>
            </a:xfrm>
            <a:prstGeom prst="line">
              <a:avLst/>
            </a:prstGeom>
            <a:noFill/>
            <a:ln w="11113">
              <a:solidFill>
                <a:srgbClr val="00BF0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81" name="Line 317"/>
            <p:cNvSpPr>
              <a:spLocks noChangeShapeType="1"/>
            </p:cNvSpPr>
            <p:nvPr/>
          </p:nvSpPr>
          <p:spPr bwMode="auto">
            <a:xfrm>
              <a:off x="1468" y="3418"/>
              <a:ext cx="40" cy="40"/>
            </a:xfrm>
            <a:prstGeom prst="line">
              <a:avLst/>
            </a:prstGeom>
            <a:noFill/>
            <a:ln w="11113">
              <a:solidFill>
                <a:srgbClr val="00BF0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82" name="Line 318"/>
            <p:cNvSpPr>
              <a:spLocks noChangeShapeType="1"/>
            </p:cNvSpPr>
            <p:nvPr/>
          </p:nvSpPr>
          <p:spPr bwMode="auto">
            <a:xfrm flipH="1">
              <a:off x="1468" y="3418"/>
              <a:ext cx="40" cy="40"/>
            </a:xfrm>
            <a:prstGeom prst="line">
              <a:avLst/>
            </a:prstGeom>
            <a:noFill/>
            <a:ln w="11113">
              <a:solidFill>
                <a:srgbClr val="00BF0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83" name="Line 319"/>
            <p:cNvSpPr>
              <a:spLocks noChangeShapeType="1"/>
            </p:cNvSpPr>
            <p:nvPr/>
          </p:nvSpPr>
          <p:spPr bwMode="auto">
            <a:xfrm>
              <a:off x="1614" y="3416"/>
              <a:ext cx="40" cy="39"/>
            </a:xfrm>
            <a:prstGeom prst="line">
              <a:avLst/>
            </a:prstGeom>
            <a:noFill/>
            <a:ln w="11113">
              <a:solidFill>
                <a:srgbClr val="00BF0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84" name="Line 320"/>
            <p:cNvSpPr>
              <a:spLocks noChangeShapeType="1"/>
            </p:cNvSpPr>
            <p:nvPr/>
          </p:nvSpPr>
          <p:spPr bwMode="auto">
            <a:xfrm flipH="1">
              <a:off x="1614" y="3416"/>
              <a:ext cx="40" cy="39"/>
            </a:xfrm>
            <a:prstGeom prst="line">
              <a:avLst/>
            </a:prstGeom>
            <a:noFill/>
            <a:ln w="11113">
              <a:solidFill>
                <a:srgbClr val="00BF0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85" name="Line 321"/>
            <p:cNvSpPr>
              <a:spLocks noChangeShapeType="1"/>
            </p:cNvSpPr>
            <p:nvPr/>
          </p:nvSpPr>
          <p:spPr bwMode="auto">
            <a:xfrm>
              <a:off x="1760" y="3387"/>
              <a:ext cx="40" cy="39"/>
            </a:xfrm>
            <a:prstGeom prst="line">
              <a:avLst/>
            </a:prstGeom>
            <a:noFill/>
            <a:ln w="11113">
              <a:solidFill>
                <a:srgbClr val="00BF0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86" name="Line 322"/>
            <p:cNvSpPr>
              <a:spLocks noChangeShapeType="1"/>
            </p:cNvSpPr>
            <p:nvPr/>
          </p:nvSpPr>
          <p:spPr bwMode="auto">
            <a:xfrm flipH="1">
              <a:off x="1760" y="3387"/>
              <a:ext cx="40" cy="39"/>
            </a:xfrm>
            <a:prstGeom prst="line">
              <a:avLst/>
            </a:prstGeom>
            <a:noFill/>
            <a:ln w="11113">
              <a:solidFill>
                <a:srgbClr val="00BF0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87" name="Line 323"/>
            <p:cNvSpPr>
              <a:spLocks noChangeShapeType="1"/>
            </p:cNvSpPr>
            <p:nvPr/>
          </p:nvSpPr>
          <p:spPr bwMode="auto">
            <a:xfrm>
              <a:off x="1906" y="3411"/>
              <a:ext cx="40" cy="40"/>
            </a:xfrm>
            <a:prstGeom prst="line">
              <a:avLst/>
            </a:prstGeom>
            <a:noFill/>
            <a:ln w="11113">
              <a:solidFill>
                <a:srgbClr val="00BF0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88" name="Line 324"/>
            <p:cNvSpPr>
              <a:spLocks noChangeShapeType="1"/>
            </p:cNvSpPr>
            <p:nvPr/>
          </p:nvSpPr>
          <p:spPr bwMode="auto">
            <a:xfrm flipH="1">
              <a:off x="1906" y="3411"/>
              <a:ext cx="40" cy="40"/>
            </a:xfrm>
            <a:prstGeom prst="line">
              <a:avLst/>
            </a:prstGeom>
            <a:noFill/>
            <a:ln w="11113">
              <a:solidFill>
                <a:srgbClr val="00BF0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89" name="Line 325"/>
            <p:cNvSpPr>
              <a:spLocks noChangeShapeType="1"/>
            </p:cNvSpPr>
            <p:nvPr/>
          </p:nvSpPr>
          <p:spPr bwMode="auto">
            <a:xfrm>
              <a:off x="2051" y="3403"/>
              <a:ext cx="40" cy="40"/>
            </a:xfrm>
            <a:prstGeom prst="line">
              <a:avLst/>
            </a:prstGeom>
            <a:noFill/>
            <a:ln w="11113">
              <a:solidFill>
                <a:srgbClr val="00BF0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90" name="Line 326"/>
            <p:cNvSpPr>
              <a:spLocks noChangeShapeType="1"/>
            </p:cNvSpPr>
            <p:nvPr/>
          </p:nvSpPr>
          <p:spPr bwMode="auto">
            <a:xfrm flipH="1">
              <a:off x="2051" y="3403"/>
              <a:ext cx="40" cy="40"/>
            </a:xfrm>
            <a:prstGeom prst="line">
              <a:avLst/>
            </a:prstGeom>
            <a:noFill/>
            <a:ln w="11113">
              <a:solidFill>
                <a:srgbClr val="00BF0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91" name="Line 327"/>
            <p:cNvSpPr>
              <a:spLocks noChangeShapeType="1"/>
            </p:cNvSpPr>
            <p:nvPr/>
          </p:nvSpPr>
          <p:spPr bwMode="auto">
            <a:xfrm>
              <a:off x="2779" y="3400"/>
              <a:ext cx="40" cy="39"/>
            </a:xfrm>
            <a:prstGeom prst="line">
              <a:avLst/>
            </a:prstGeom>
            <a:noFill/>
            <a:ln w="11113">
              <a:solidFill>
                <a:srgbClr val="00BF0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92" name="Line 328"/>
            <p:cNvSpPr>
              <a:spLocks noChangeShapeType="1"/>
            </p:cNvSpPr>
            <p:nvPr/>
          </p:nvSpPr>
          <p:spPr bwMode="auto">
            <a:xfrm flipH="1">
              <a:off x="2779" y="3400"/>
              <a:ext cx="40" cy="39"/>
            </a:xfrm>
            <a:prstGeom prst="line">
              <a:avLst/>
            </a:prstGeom>
            <a:noFill/>
            <a:ln w="11113">
              <a:solidFill>
                <a:srgbClr val="00BF0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93" name="Line 329"/>
            <p:cNvSpPr>
              <a:spLocks noChangeShapeType="1"/>
            </p:cNvSpPr>
            <p:nvPr/>
          </p:nvSpPr>
          <p:spPr bwMode="auto">
            <a:xfrm>
              <a:off x="3507" y="3380"/>
              <a:ext cx="39" cy="39"/>
            </a:xfrm>
            <a:prstGeom prst="line">
              <a:avLst/>
            </a:prstGeom>
            <a:noFill/>
            <a:ln w="11113">
              <a:solidFill>
                <a:srgbClr val="00BF0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94" name="Line 330"/>
            <p:cNvSpPr>
              <a:spLocks noChangeShapeType="1"/>
            </p:cNvSpPr>
            <p:nvPr/>
          </p:nvSpPr>
          <p:spPr bwMode="auto">
            <a:xfrm flipH="1">
              <a:off x="3507" y="3380"/>
              <a:ext cx="39" cy="39"/>
            </a:xfrm>
            <a:prstGeom prst="line">
              <a:avLst/>
            </a:prstGeom>
            <a:noFill/>
            <a:ln w="11113">
              <a:solidFill>
                <a:srgbClr val="00BF0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95" name="Line 331"/>
            <p:cNvSpPr>
              <a:spLocks noChangeShapeType="1"/>
            </p:cNvSpPr>
            <p:nvPr/>
          </p:nvSpPr>
          <p:spPr bwMode="auto">
            <a:xfrm>
              <a:off x="4964" y="3359"/>
              <a:ext cx="39" cy="39"/>
            </a:xfrm>
            <a:prstGeom prst="line">
              <a:avLst/>
            </a:prstGeom>
            <a:noFill/>
            <a:ln w="11113">
              <a:solidFill>
                <a:srgbClr val="00BF0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96" name="Line 332"/>
            <p:cNvSpPr>
              <a:spLocks noChangeShapeType="1"/>
            </p:cNvSpPr>
            <p:nvPr/>
          </p:nvSpPr>
          <p:spPr bwMode="auto">
            <a:xfrm flipH="1">
              <a:off x="4964" y="3359"/>
              <a:ext cx="39" cy="39"/>
            </a:xfrm>
            <a:prstGeom prst="line">
              <a:avLst/>
            </a:prstGeom>
            <a:noFill/>
            <a:ln w="11113">
              <a:solidFill>
                <a:srgbClr val="00BF0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97" name="Line 333"/>
            <p:cNvSpPr>
              <a:spLocks noChangeShapeType="1"/>
            </p:cNvSpPr>
            <p:nvPr/>
          </p:nvSpPr>
          <p:spPr bwMode="auto">
            <a:xfrm flipV="1">
              <a:off x="760" y="3640"/>
              <a:ext cx="146" cy="23"/>
            </a:xfrm>
            <a:prstGeom prst="line">
              <a:avLst/>
            </a:prstGeom>
            <a:noFill/>
            <a:ln w="7938">
              <a:solidFill>
                <a:srgbClr val="0003D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98" name="Line 334"/>
            <p:cNvSpPr>
              <a:spLocks noChangeShapeType="1"/>
            </p:cNvSpPr>
            <p:nvPr/>
          </p:nvSpPr>
          <p:spPr bwMode="auto">
            <a:xfrm flipV="1">
              <a:off x="906" y="3585"/>
              <a:ext cx="145" cy="55"/>
            </a:xfrm>
            <a:prstGeom prst="line">
              <a:avLst/>
            </a:prstGeom>
            <a:noFill/>
            <a:ln w="9525">
              <a:solidFill>
                <a:srgbClr val="0003D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99" name="Line 335"/>
            <p:cNvSpPr>
              <a:spLocks noChangeShapeType="1"/>
            </p:cNvSpPr>
            <p:nvPr/>
          </p:nvSpPr>
          <p:spPr bwMode="auto">
            <a:xfrm>
              <a:off x="1051" y="3585"/>
              <a:ext cx="146" cy="31"/>
            </a:xfrm>
            <a:prstGeom prst="line">
              <a:avLst/>
            </a:prstGeom>
            <a:noFill/>
            <a:ln w="7938">
              <a:solidFill>
                <a:srgbClr val="0003D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200" name="Line 336"/>
            <p:cNvSpPr>
              <a:spLocks noChangeShapeType="1"/>
            </p:cNvSpPr>
            <p:nvPr/>
          </p:nvSpPr>
          <p:spPr bwMode="auto">
            <a:xfrm flipV="1">
              <a:off x="1197" y="3602"/>
              <a:ext cx="146" cy="14"/>
            </a:xfrm>
            <a:prstGeom prst="line">
              <a:avLst/>
            </a:prstGeom>
            <a:noFill/>
            <a:ln w="7938">
              <a:solidFill>
                <a:srgbClr val="0003D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201" name="Line 337"/>
            <p:cNvSpPr>
              <a:spLocks noChangeShapeType="1"/>
            </p:cNvSpPr>
            <p:nvPr/>
          </p:nvSpPr>
          <p:spPr bwMode="auto">
            <a:xfrm flipV="1">
              <a:off x="1343" y="3585"/>
              <a:ext cx="145" cy="17"/>
            </a:xfrm>
            <a:prstGeom prst="line">
              <a:avLst/>
            </a:prstGeom>
            <a:noFill/>
            <a:ln w="7938">
              <a:solidFill>
                <a:srgbClr val="0003D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202" name="Line 338"/>
            <p:cNvSpPr>
              <a:spLocks noChangeShapeType="1"/>
            </p:cNvSpPr>
            <p:nvPr/>
          </p:nvSpPr>
          <p:spPr bwMode="auto">
            <a:xfrm flipV="1">
              <a:off x="1488" y="3569"/>
              <a:ext cx="146" cy="16"/>
            </a:xfrm>
            <a:prstGeom prst="line">
              <a:avLst/>
            </a:prstGeom>
            <a:noFill/>
            <a:ln w="7938">
              <a:solidFill>
                <a:srgbClr val="0003D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203" name="Line 339"/>
            <p:cNvSpPr>
              <a:spLocks noChangeShapeType="1"/>
            </p:cNvSpPr>
            <p:nvPr/>
          </p:nvSpPr>
          <p:spPr bwMode="auto">
            <a:xfrm flipV="1">
              <a:off x="1634" y="3552"/>
              <a:ext cx="146" cy="17"/>
            </a:xfrm>
            <a:prstGeom prst="line">
              <a:avLst/>
            </a:prstGeom>
            <a:noFill/>
            <a:ln w="7938">
              <a:solidFill>
                <a:srgbClr val="0003D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204" name="Line 340"/>
            <p:cNvSpPr>
              <a:spLocks noChangeShapeType="1"/>
            </p:cNvSpPr>
            <p:nvPr/>
          </p:nvSpPr>
          <p:spPr bwMode="auto">
            <a:xfrm flipV="1">
              <a:off x="1780" y="3536"/>
              <a:ext cx="146" cy="16"/>
            </a:xfrm>
            <a:prstGeom prst="line">
              <a:avLst/>
            </a:prstGeom>
            <a:noFill/>
            <a:ln w="7938">
              <a:solidFill>
                <a:srgbClr val="0003D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205" name="Line 341"/>
            <p:cNvSpPr>
              <a:spLocks noChangeShapeType="1"/>
            </p:cNvSpPr>
            <p:nvPr/>
          </p:nvSpPr>
          <p:spPr bwMode="auto">
            <a:xfrm flipV="1">
              <a:off x="1926" y="3514"/>
              <a:ext cx="145" cy="22"/>
            </a:xfrm>
            <a:prstGeom prst="line">
              <a:avLst/>
            </a:prstGeom>
            <a:noFill/>
            <a:ln w="7938">
              <a:solidFill>
                <a:srgbClr val="0003D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206" name="Line 342"/>
            <p:cNvSpPr>
              <a:spLocks noChangeShapeType="1"/>
            </p:cNvSpPr>
            <p:nvPr/>
          </p:nvSpPr>
          <p:spPr bwMode="auto">
            <a:xfrm flipV="1">
              <a:off x="2071" y="3426"/>
              <a:ext cx="728" cy="88"/>
            </a:xfrm>
            <a:prstGeom prst="line">
              <a:avLst/>
            </a:prstGeom>
            <a:noFill/>
            <a:ln w="7938">
              <a:solidFill>
                <a:srgbClr val="0003D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207" name="Line 343"/>
            <p:cNvSpPr>
              <a:spLocks noChangeShapeType="1"/>
            </p:cNvSpPr>
            <p:nvPr/>
          </p:nvSpPr>
          <p:spPr bwMode="auto">
            <a:xfrm flipV="1">
              <a:off x="2799" y="3317"/>
              <a:ext cx="728" cy="109"/>
            </a:xfrm>
            <a:prstGeom prst="line">
              <a:avLst/>
            </a:prstGeom>
            <a:noFill/>
            <a:ln w="7938">
              <a:solidFill>
                <a:srgbClr val="0003D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208" name="Line 344"/>
            <p:cNvSpPr>
              <a:spLocks noChangeShapeType="1"/>
            </p:cNvSpPr>
            <p:nvPr/>
          </p:nvSpPr>
          <p:spPr bwMode="auto">
            <a:xfrm flipV="1">
              <a:off x="3527" y="3130"/>
              <a:ext cx="1456" cy="187"/>
            </a:xfrm>
            <a:prstGeom prst="line">
              <a:avLst/>
            </a:prstGeom>
            <a:noFill/>
            <a:ln w="7938">
              <a:solidFill>
                <a:srgbClr val="0003D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209" name="Line 345"/>
            <p:cNvSpPr>
              <a:spLocks noChangeShapeType="1"/>
            </p:cNvSpPr>
            <p:nvPr/>
          </p:nvSpPr>
          <p:spPr bwMode="auto">
            <a:xfrm flipV="1">
              <a:off x="760" y="3663"/>
              <a:ext cx="29" cy="37"/>
            </a:xfrm>
            <a:prstGeom prst="line">
              <a:avLst/>
            </a:prstGeom>
            <a:noFill/>
            <a:ln w="11113">
              <a:solidFill>
                <a:srgbClr val="0003D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210" name="Line 346"/>
            <p:cNvSpPr>
              <a:spLocks noChangeShapeType="1"/>
            </p:cNvSpPr>
            <p:nvPr/>
          </p:nvSpPr>
          <p:spPr bwMode="auto">
            <a:xfrm flipH="1" flipV="1">
              <a:off x="760" y="3627"/>
              <a:ext cx="29" cy="36"/>
            </a:xfrm>
            <a:prstGeom prst="line">
              <a:avLst/>
            </a:prstGeom>
            <a:noFill/>
            <a:ln w="11113">
              <a:solidFill>
                <a:srgbClr val="0003D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211" name="Line 347"/>
            <p:cNvSpPr>
              <a:spLocks noChangeShapeType="1"/>
            </p:cNvSpPr>
            <p:nvPr/>
          </p:nvSpPr>
          <p:spPr bwMode="auto">
            <a:xfrm flipH="1">
              <a:off x="732" y="3627"/>
              <a:ext cx="28" cy="36"/>
            </a:xfrm>
            <a:prstGeom prst="line">
              <a:avLst/>
            </a:prstGeom>
            <a:noFill/>
            <a:ln w="11113">
              <a:solidFill>
                <a:srgbClr val="0003D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212" name="Line 348"/>
            <p:cNvSpPr>
              <a:spLocks noChangeShapeType="1"/>
            </p:cNvSpPr>
            <p:nvPr/>
          </p:nvSpPr>
          <p:spPr bwMode="auto">
            <a:xfrm>
              <a:off x="732" y="3663"/>
              <a:ext cx="28" cy="37"/>
            </a:xfrm>
            <a:prstGeom prst="line">
              <a:avLst/>
            </a:prstGeom>
            <a:noFill/>
            <a:ln w="11113">
              <a:solidFill>
                <a:srgbClr val="0003D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213" name="Line 349"/>
            <p:cNvSpPr>
              <a:spLocks noChangeShapeType="1"/>
            </p:cNvSpPr>
            <p:nvPr/>
          </p:nvSpPr>
          <p:spPr bwMode="auto">
            <a:xfrm>
              <a:off x="760" y="3700"/>
              <a:ext cx="1" cy="1"/>
            </a:xfrm>
            <a:prstGeom prst="line">
              <a:avLst/>
            </a:prstGeom>
            <a:noFill/>
            <a:ln w="7938">
              <a:solidFill>
                <a:srgbClr val="0003D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214" name="Line 350"/>
            <p:cNvSpPr>
              <a:spLocks noChangeShapeType="1"/>
            </p:cNvSpPr>
            <p:nvPr/>
          </p:nvSpPr>
          <p:spPr bwMode="auto">
            <a:xfrm>
              <a:off x="760" y="3700"/>
              <a:ext cx="1" cy="1"/>
            </a:xfrm>
            <a:prstGeom prst="line">
              <a:avLst/>
            </a:prstGeom>
            <a:noFill/>
            <a:ln w="7938">
              <a:solidFill>
                <a:srgbClr val="0003D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215" name="Line 351"/>
            <p:cNvSpPr>
              <a:spLocks noChangeShapeType="1"/>
            </p:cNvSpPr>
            <p:nvPr/>
          </p:nvSpPr>
          <p:spPr bwMode="auto">
            <a:xfrm flipV="1">
              <a:off x="906" y="3640"/>
              <a:ext cx="29" cy="37"/>
            </a:xfrm>
            <a:prstGeom prst="line">
              <a:avLst/>
            </a:prstGeom>
            <a:noFill/>
            <a:ln w="11113">
              <a:solidFill>
                <a:srgbClr val="0003D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216" name="Line 352"/>
            <p:cNvSpPr>
              <a:spLocks noChangeShapeType="1"/>
            </p:cNvSpPr>
            <p:nvPr/>
          </p:nvSpPr>
          <p:spPr bwMode="auto">
            <a:xfrm flipH="1" flipV="1">
              <a:off x="906" y="3603"/>
              <a:ext cx="29" cy="37"/>
            </a:xfrm>
            <a:prstGeom prst="line">
              <a:avLst/>
            </a:prstGeom>
            <a:noFill/>
            <a:ln w="11113">
              <a:solidFill>
                <a:srgbClr val="0003D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217" name="Line 353"/>
            <p:cNvSpPr>
              <a:spLocks noChangeShapeType="1"/>
            </p:cNvSpPr>
            <p:nvPr/>
          </p:nvSpPr>
          <p:spPr bwMode="auto">
            <a:xfrm flipH="1">
              <a:off x="878" y="3603"/>
              <a:ext cx="28" cy="37"/>
            </a:xfrm>
            <a:prstGeom prst="line">
              <a:avLst/>
            </a:prstGeom>
            <a:noFill/>
            <a:ln w="11113">
              <a:solidFill>
                <a:srgbClr val="0003D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218" name="Line 354"/>
            <p:cNvSpPr>
              <a:spLocks noChangeShapeType="1"/>
            </p:cNvSpPr>
            <p:nvPr/>
          </p:nvSpPr>
          <p:spPr bwMode="auto">
            <a:xfrm>
              <a:off x="878" y="3640"/>
              <a:ext cx="28" cy="37"/>
            </a:xfrm>
            <a:prstGeom prst="line">
              <a:avLst/>
            </a:prstGeom>
            <a:noFill/>
            <a:ln w="11113">
              <a:solidFill>
                <a:srgbClr val="0003D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219" name="Line 355"/>
            <p:cNvSpPr>
              <a:spLocks noChangeShapeType="1"/>
            </p:cNvSpPr>
            <p:nvPr/>
          </p:nvSpPr>
          <p:spPr bwMode="auto">
            <a:xfrm>
              <a:off x="906" y="3677"/>
              <a:ext cx="1" cy="1"/>
            </a:xfrm>
            <a:prstGeom prst="line">
              <a:avLst/>
            </a:prstGeom>
            <a:noFill/>
            <a:ln w="7938">
              <a:solidFill>
                <a:srgbClr val="0003D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220" name="Line 356"/>
            <p:cNvSpPr>
              <a:spLocks noChangeShapeType="1"/>
            </p:cNvSpPr>
            <p:nvPr/>
          </p:nvSpPr>
          <p:spPr bwMode="auto">
            <a:xfrm>
              <a:off x="906" y="3677"/>
              <a:ext cx="1" cy="1"/>
            </a:xfrm>
            <a:prstGeom prst="line">
              <a:avLst/>
            </a:prstGeom>
            <a:noFill/>
            <a:ln w="7938">
              <a:solidFill>
                <a:srgbClr val="0003D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221" name="Line 357"/>
            <p:cNvSpPr>
              <a:spLocks noChangeShapeType="1"/>
            </p:cNvSpPr>
            <p:nvPr/>
          </p:nvSpPr>
          <p:spPr bwMode="auto">
            <a:xfrm flipV="1">
              <a:off x="1051" y="3585"/>
              <a:ext cx="28" cy="37"/>
            </a:xfrm>
            <a:prstGeom prst="line">
              <a:avLst/>
            </a:prstGeom>
            <a:noFill/>
            <a:ln w="11113">
              <a:solidFill>
                <a:srgbClr val="0003D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222" name="Line 358"/>
            <p:cNvSpPr>
              <a:spLocks noChangeShapeType="1"/>
            </p:cNvSpPr>
            <p:nvPr/>
          </p:nvSpPr>
          <p:spPr bwMode="auto">
            <a:xfrm flipH="1" flipV="1">
              <a:off x="1051" y="3547"/>
              <a:ext cx="28" cy="38"/>
            </a:xfrm>
            <a:prstGeom prst="line">
              <a:avLst/>
            </a:prstGeom>
            <a:noFill/>
            <a:ln w="11113">
              <a:solidFill>
                <a:srgbClr val="0003D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223" name="Line 359"/>
            <p:cNvSpPr>
              <a:spLocks noChangeShapeType="1"/>
            </p:cNvSpPr>
            <p:nvPr/>
          </p:nvSpPr>
          <p:spPr bwMode="auto">
            <a:xfrm flipH="1">
              <a:off x="1023" y="3547"/>
              <a:ext cx="28" cy="38"/>
            </a:xfrm>
            <a:prstGeom prst="line">
              <a:avLst/>
            </a:prstGeom>
            <a:noFill/>
            <a:ln w="11113">
              <a:solidFill>
                <a:srgbClr val="0003D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224" name="Line 360"/>
            <p:cNvSpPr>
              <a:spLocks noChangeShapeType="1"/>
            </p:cNvSpPr>
            <p:nvPr/>
          </p:nvSpPr>
          <p:spPr bwMode="auto">
            <a:xfrm>
              <a:off x="1023" y="3585"/>
              <a:ext cx="28" cy="37"/>
            </a:xfrm>
            <a:prstGeom prst="line">
              <a:avLst/>
            </a:prstGeom>
            <a:noFill/>
            <a:ln w="11113">
              <a:solidFill>
                <a:srgbClr val="0003D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225" name="Line 361"/>
            <p:cNvSpPr>
              <a:spLocks noChangeShapeType="1"/>
            </p:cNvSpPr>
            <p:nvPr/>
          </p:nvSpPr>
          <p:spPr bwMode="auto">
            <a:xfrm>
              <a:off x="1051" y="3622"/>
              <a:ext cx="1" cy="1"/>
            </a:xfrm>
            <a:prstGeom prst="line">
              <a:avLst/>
            </a:prstGeom>
            <a:noFill/>
            <a:ln w="7938">
              <a:solidFill>
                <a:srgbClr val="0003D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226" name="Line 362"/>
            <p:cNvSpPr>
              <a:spLocks noChangeShapeType="1"/>
            </p:cNvSpPr>
            <p:nvPr/>
          </p:nvSpPr>
          <p:spPr bwMode="auto">
            <a:xfrm>
              <a:off x="1051" y="3622"/>
              <a:ext cx="1" cy="1"/>
            </a:xfrm>
            <a:prstGeom prst="line">
              <a:avLst/>
            </a:prstGeom>
            <a:noFill/>
            <a:ln w="7938">
              <a:solidFill>
                <a:srgbClr val="0003D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227" name="Line 363"/>
            <p:cNvSpPr>
              <a:spLocks noChangeShapeType="1"/>
            </p:cNvSpPr>
            <p:nvPr/>
          </p:nvSpPr>
          <p:spPr bwMode="auto">
            <a:xfrm flipV="1">
              <a:off x="1197" y="3616"/>
              <a:ext cx="28" cy="37"/>
            </a:xfrm>
            <a:prstGeom prst="line">
              <a:avLst/>
            </a:prstGeom>
            <a:noFill/>
            <a:ln w="11113">
              <a:solidFill>
                <a:srgbClr val="0003D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228" name="Line 364"/>
            <p:cNvSpPr>
              <a:spLocks noChangeShapeType="1"/>
            </p:cNvSpPr>
            <p:nvPr/>
          </p:nvSpPr>
          <p:spPr bwMode="auto">
            <a:xfrm flipH="1" flipV="1">
              <a:off x="1197" y="3579"/>
              <a:ext cx="28" cy="37"/>
            </a:xfrm>
            <a:prstGeom prst="line">
              <a:avLst/>
            </a:prstGeom>
            <a:noFill/>
            <a:ln w="11113">
              <a:solidFill>
                <a:srgbClr val="0003D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229" name="Line 365"/>
            <p:cNvSpPr>
              <a:spLocks noChangeShapeType="1"/>
            </p:cNvSpPr>
            <p:nvPr/>
          </p:nvSpPr>
          <p:spPr bwMode="auto">
            <a:xfrm flipH="1">
              <a:off x="1169" y="3579"/>
              <a:ext cx="28" cy="37"/>
            </a:xfrm>
            <a:prstGeom prst="line">
              <a:avLst/>
            </a:prstGeom>
            <a:noFill/>
            <a:ln w="11113">
              <a:solidFill>
                <a:srgbClr val="0003D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230" name="Line 366"/>
            <p:cNvSpPr>
              <a:spLocks noChangeShapeType="1"/>
            </p:cNvSpPr>
            <p:nvPr/>
          </p:nvSpPr>
          <p:spPr bwMode="auto">
            <a:xfrm>
              <a:off x="1169" y="3616"/>
              <a:ext cx="28" cy="37"/>
            </a:xfrm>
            <a:prstGeom prst="line">
              <a:avLst/>
            </a:prstGeom>
            <a:noFill/>
            <a:ln w="11113">
              <a:solidFill>
                <a:srgbClr val="0003D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231" name="Line 367"/>
            <p:cNvSpPr>
              <a:spLocks noChangeShapeType="1"/>
            </p:cNvSpPr>
            <p:nvPr/>
          </p:nvSpPr>
          <p:spPr bwMode="auto">
            <a:xfrm>
              <a:off x="1197" y="3653"/>
              <a:ext cx="1" cy="1"/>
            </a:xfrm>
            <a:prstGeom prst="line">
              <a:avLst/>
            </a:prstGeom>
            <a:noFill/>
            <a:ln w="7938">
              <a:solidFill>
                <a:srgbClr val="0003D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232" name="Line 368"/>
            <p:cNvSpPr>
              <a:spLocks noChangeShapeType="1"/>
            </p:cNvSpPr>
            <p:nvPr/>
          </p:nvSpPr>
          <p:spPr bwMode="auto">
            <a:xfrm>
              <a:off x="1197" y="3653"/>
              <a:ext cx="1" cy="1"/>
            </a:xfrm>
            <a:prstGeom prst="line">
              <a:avLst/>
            </a:prstGeom>
            <a:noFill/>
            <a:ln w="7938">
              <a:solidFill>
                <a:srgbClr val="0003D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233" name="Line 369"/>
            <p:cNvSpPr>
              <a:spLocks noChangeShapeType="1"/>
            </p:cNvSpPr>
            <p:nvPr/>
          </p:nvSpPr>
          <p:spPr bwMode="auto">
            <a:xfrm flipV="1">
              <a:off x="1343" y="3602"/>
              <a:ext cx="28" cy="37"/>
            </a:xfrm>
            <a:prstGeom prst="line">
              <a:avLst/>
            </a:prstGeom>
            <a:noFill/>
            <a:ln w="11113">
              <a:solidFill>
                <a:srgbClr val="0003D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234" name="Line 370"/>
            <p:cNvSpPr>
              <a:spLocks noChangeShapeType="1"/>
            </p:cNvSpPr>
            <p:nvPr/>
          </p:nvSpPr>
          <p:spPr bwMode="auto">
            <a:xfrm flipH="1" flipV="1">
              <a:off x="1343" y="3565"/>
              <a:ext cx="28" cy="37"/>
            </a:xfrm>
            <a:prstGeom prst="line">
              <a:avLst/>
            </a:prstGeom>
            <a:noFill/>
            <a:ln w="11113">
              <a:solidFill>
                <a:srgbClr val="0003D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235" name="Line 371"/>
            <p:cNvSpPr>
              <a:spLocks noChangeShapeType="1"/>
            </p:cNvSpPr>
            <p:nvPr/>
          </p:nvSpPr>
          <p:spPr bwMode="auto">
            <a:xfrm flipH="1">
              <a:off x="1315" y="3565"/>
              <a:ext cx="28" cy="37"/>
            </a:xfrm>
            <a:prstGeom prst="line">
              <a:avLst/>
            </a:prstGeom>
            <a:noFill/>
            <a:ln w="11113">
              <a:solidFill>
                <a:srgbClr val="0003D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236" name="Line 372"/>
            <p:cNvSpPr>
              <a:spLocks noChangeShapeType="1"/>
            </p:cNvSpPr>
            <p:nvPr/>
          </p:nvSpPr>
          <p:spPr bwMode="auto">
            <a:xfrm>
              <a:off x="1315" y="3602"/>
              <a:ext cx="28" cy="37"/>
            </a:xfrm>
            <a:prstGeom prst="line">
              <a:avLst/>
            </a:prstGeom>
            <a:noFill/>
            <a:ln w="11113">
              <a:solidFill>
                <a:srgbClr val="0003D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237" name="Line 373"/>
            <p:cNvSpPr>
              <a:spLocks noChangeShapeType="1"/>
            </p:cNvSpPr>
            <p:nvPr/>
          </p:nvSpPr>
          <p:spPr bwMode="auto">
            <a:xfrm>
              <a:off x="1343" y="3639"/>
              <a:ext cx="1" cy="1"/>
            </a:xfrm>
            <a:prstGeom prst="line">
              <a:avLst/>
            </a:prstGeom>
            <a:noFill/>
            <a:ln w="7938">
              <a:solidFill>
                <a:srgbClr val="0003D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238" name="Line 374"/>
            <p:cNvSpPr>
              <a:spLocks noChangeShapeType="1"/>
            </p:cNvSpPr>
            <p:nvPr/>
          </p:nvSpPr>
          <p:spPr bwMode="auto">
            <a:xfrm>
              <a:off x="1343" y="3639"/>
              <a:ext cx="1" cy="1"/>
            </a:xfrm>
            <a:prstGeom prst="line">
              <a:avLst/>
            </a:prstGeom>
            <a:noFill/>
            <a:ln w="7938">
              <a:solidFill>
                <a:srgbClr val="0003D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239" name="Line 375"/>
            <p:cNvSpPr>
              <a:spLocks noChangeShapeType="1"/>
            </p:cNvSpPr>
            <p:nvPr/>
          </p:nvSpPr>
          <p:spPr bwMode="auto">
            <a:xfrm flipV="1">
              <a:off x="1488" y="3585"/>
              <a:ext cx="29" cy="37"/>
            </a:xfrm>
            <a:prstGeom prst="line">
              <a:avLst/>
            </a:prstGeom>
            <a:noFill/>
            <a:ln w="11113">
              <a:solidFill>
                <a:srgbClr val="0003D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240" name="Line 376"/>
            <p:cNvSpPr>
              <a:spLocks noChangeShapeType="1"/>
            </p:cNvSpPr>
            <p:nvPr/>
          </p:nvSpPr>
          <p:spPr bwMode="auto">
            <a:xfrm flipH="1" flipV="1">
              <a:off x="1488" y="3547"/>
              <a:ext cx="29" cy="38"/>
            </a:xfrm>
            <a:prstGeom prst="line">
              <a:avLst/>
            </a:prstGeom>
            <a:noFill/>
            <a:ln w="11113">
              <a:solidFill>
                <a:srgbClr val="0003D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241" name="Line 377"/>
            <p:cNvSpPr>
              <a:spLocks noChangeShapeType="1"/>
            </p:cNvSpPr>
            <p:nvPr/>
          </p:nvSpPr>
          <p:spPr bwMode="auto">
            <a:xfrm flipH="1">
              <a:off x="1460" y="3547"/>
              <a:ext cx="28" cy="38"/>
            </a:xfrm>
            <a:prstGeom prst="line">
              <a:avLst/>
            </a:prstGeom>
            <a:noFill/>
            <a:ln w="11113">
              <a:solidFill>
                <a:srgbClr val="0003D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242" name="Line 378"/>
            <p:cNvSpPr>
              <a:spLocks noChangeShapeType="1"/>
            </p:cNvSpPr>
            <p:nvPr/>
          </p:nvSpPr>
          <p:spPr bwMode="auto">
            <a:xfrm>
              <a:off x="1460" y="3585"/>
              <a:ext cx="28" cy="37"/>
            </a:xfrm>
            <a:prstGeom prst="line">
              <a:avLst/>
            </a:prstGeom>
            <a:noFill/>
            <a:ln w="11113">
              <a:solidFill>
                <a:srgbClr val="0003D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243" name="Line 379"/>
            <p:cNvSpPr>
              <a:spLocks noChangeShapeType="1"/>
            </p:cNvSpPr>
            <p:nvPr/>
          </p:nvSpPr>
          <p:spPr bwMode="auto">
            <a:xfrm>
              <a:off x="1488" y="3622"/>
              <a:ext cx="1" cy="1"/>
            </a:xfrm>
            <a:prstGeom prst="line">
              <a:avLst/>
            </a:prstGeom>
            <a:noFill/>
            <a:ln w="7938">
              <a:solidFill>
                <a:srgbClr val="0003D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244" name="Line 380"/>
            <p:cNvSpPr>
              <a:spLocks noChangeShapeType="1"/>
            </p:cNvSpPr>
            <p:nvPr/>
          </p:nvSpPr>
          <p:spPr bwMode="auto">
            <a:xfrm>
              <a:off x="1488" y="3622"/>
              <a:ext cx="1" cy="1"/>
            </a:xfrm>
            <a:prstGeom prst="line">
              <a:avLst/>
            </a:prstGeom>
            <a:noFill/>
            <a:ln w="7938">
              <a:solidFill>
                <a:srgbClr val="0003D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245" name="Line 381"/>
            <p:cNvSpPr>
              <a:spLocks noChangeShapeType="1"/>
            </p:cNvSpPr>
            <p:nvPr/>
          </p:nvSpPr>
          <p:spPr bwMode="auto">
            <a:xfrm flipV="1">
              <a:off x="1634" y="3569"/>
              <a:ext cx="29" cy="37"/>
            </a:xfrm>
            <a:prstGeom prst="line">
              <a:avLst/>
            </a:prstGeom>
            <a:noFill/>
            <a:ln w="11113">
              <a:solidFill>
                <a:srgbClr val="0003D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246" name="Line 382"/>
            <p:cNvSpPr>
              <a:spLocks noChangeShapeType="1"/>
            </p:cNvSpPr>
            <p:nvPr/>
          </p:nvSpPr>
          <p:spPr bwMode="auto">
            <a:xfrm flipH="1" flipV="1">
              <a:off x="1634" y="3532"/>
              <a:ext cx="29" cy="37"/>
            </a:xfrm>
            <a:prstGeom prst="line">
              <a:avLst/>
            </a:prstGeom>
            <a:noFill/>
            <a:ln w="11113">
              <a:solidFill>
                <a:srgbClr val="0003D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247" name="Line 383"/>
            <p:cNvSpPr>
              <a:spLocks noChangeShapeType="1"/>
            </p:cNvSpPr>
            <p:nvPr/>
          </p:nvSpPr>
          <p:spPr bwMode="auto">
            <a:xfrm flipH="1">
              <a:off x="1606" y="3532"/>
              <a:ext cx="28" cy="37"/>
            </a:xfrm>
            <a:prstGeom prst="line">
              <a:avLst/>
            </a:prstGeom>
            <a:noFill/>
            <a:ln w="11113">
              <a:solidFill>
                <a:srgbClr val="0003D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248" name="Line 384"/>
            <p:cNvSpPr>
              <a:spLocks noChangeShapeType="1"/>
            </p:cNvSpPr>
            <p:nvPr/>
          </p:nvSpPr>
          <p:spPr bwMode="auto">
            <a:xfrm>
              <a:off x="1606" y="3569"/>
              <a:ext cx="28" cy="37"/>
            </a:xfrm>
            <a:prstGeom prst="line">
              <a:avLst/>
            </a:prstGeom>
            <a:noFill/>
            <a:ln w="11113">
              <a:solidFill>
                <a:srgbClr val="0003D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249" name="Line 385"/>
            <p:cNvSpPr>
              <a:spLocks noChangeShapeType="1"/>
            </p:cNvSpPr>
            <p:nvPr/>
          </p:nvSpPr>
          <p:spPr bwMode="auto">
            <a:xfrm>
              <a:off x="1634" y="3606"/>
              <a:ext cx="1" cy="1"/>
            </a:xfrm>
            <a:prstGeom prst="line">
              <a:avLst/>
            </a:prstGeom>
            <a:noFill/>
            <a:ln w="7938">
              <a:solidFill>
                <a:srgbClr val="0003D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250" name="Line 386"/>
            <p:cNvSpPr>
              <a:spLocks noChangeShapeType="1"/>
            </p:cNvSpPr>
            <p:nvPr/>
          </p:nvSpPr>
          <p:spPr bwMode="auto">
            <a:xfrm>
              <a:off x="1634" y="3606"/>
              <a:ext cx="1" cy="1"/>
            </a:xfrm>
            <a:prstGeom prst="line">
              <a:avLst/>
            </a:prstGeom>
            <a:noFill/>
            <a:ln w="7938">
              <a:solidFill>
                <a:srgbClr val="0003D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251" name="Line 387"/>
            <p:cNvSpPr>
              <a:spLocks noChangeShapeType="1"/>
            </p:cNvSpPr>
            <p:nvPr/>
          </p:nvSpPr>
          <p:spPr bwMode="auto">
            <a:xfrm flipV="1">
              <a:off x="1780" y="3552"/>
              <a:ext cx="28" cy="37"/>
            </a:xfrm>
            <a:prstGeom prst="line">
              <a:avLst/>
            </a:prstGeom>
            <a:noFill/>
            <a:ln w="11113">
              <a:solidFill>
                <a:srgbClr val="0003D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252" name="Line 388"/>
            <p:cNvSpPr>
              <a:spLocks noChangeShapeType="1"/>
            </p:cNvSpPr>
            <p:nvPr/>
          </p:nvSpPr>
          <p:spPr bwMode="auto">
            <a:xfrm flipH="1" flipV="1">
              <a:off x="1780" y="3514"/>
              <a:ext cx="28" cy="38"/>
            </a:xfrm>
            <a:prstGeom prst="line">
              <a:avLst/>
            </a:prstGeom>
            <a:noFill/>
            <a:ln w="11113">
              <a:solidFill>
                <a:srgbClr val="0003D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253" name="Line 389"/>
            <p:cNvSpPr>
              <a:spLocks noChangeShapeType="1"/>
            </p:cNvSpPr>
            <p:nvPr/>
          </p:nvSpPr>
          <p:spPr bwMode="auto">
            <a:xfrm flipH="1">
              <a:off x="1752" y="3514"/>
              <a:ext cx="28" cy="38"/>
            </a:xfrm>
            <a:prstGeom prst="line">
              <a:avLst/>
            </a:prstGeom>
            <a:noFill/>
            <a:ln w="11113">
              <a:solidFill>
                <a:srgbClr val="0003D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254" name="Line 390"/>
            <p:cNvSpPr>
              <a:spLocks noChangeShapeType="1"/>
            </p:cNvSpPr>
            <p:nvPr/>
          </p:nvSpPr>
          <p:spPr bwMode="auto">
            <a:xfrm>
              <a:off x="1752" y="3552"/>
              <a:ext cx="28" cy="37"/>
            </a:xfrm>
            <a:prstGeom prst="line">
              <a:avLst/>
            </a:prstGeom>
            <a:noFill/>
            <a:ln w="11113">
              <a:solidFill>
                <a:srgbClr val="0003D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255" name="Line 391"/>
            <p:cNvSpPr>
              <a:spLocks noChangeShapeType="1"/>
            </p:cNvSpPr>
            <p:nvPr/>
          </p:nvSpPr>
          <p:spPr bwMode="auto">
            <a:xfrm>
              <a:off x="1780" y="3589"/>
              <a:ext cx="1" cy="1"/>
            </a:xfrm>
            <a:prstGeom prst="line">
              <a:avLst/>
            </a:prstGeom>
            <a:noFill/>
            <a:ln w="7938">
              <a:solidFill>
                <a:srgbClr val="0003D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256" name="Line 392"/>
            <p:cNvSpPr>
              <a:spLocks noChangeShapeType="1"/>
            </p:cNvSpPr>
            <p:nvPr/>
          </p:nvSpPr>
          <p:spPr bwMode="auto">
            <a:xfrm>
              <a:off x="1780" y="3589"/>
              <a:ext cx="1" cy="1"/>
            </a:xfrm>
            <a:prstGeom prst="line">
              <a:avLst/>
            </a:prstGeom>
            <a:noFill/>
            <a:ln w="7938">
              <a:solidFill>
                <a:srgbClr val="0003D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257" name="Line 393"/>
            <p:cNvSpPr>
              <a:spLocks noChangeShapeType="1"/>
            </p:cNvSpPr>
            <p:nvPr/>
          </p:nvSpPr>
          <p:spPr bwMode="auto">
            <a:xfrm flipV="1">
              <a:off x="1926" y="3536"/>
              <a:ext cx="28" cy="37"/>
            </a:xfrm>
            <a:prstGeom prst="line">
              <a:avLst/>
            </a:prstGeom>
            <a:noFill/>
            <a:ln w="11113">
              <a:solidFill>
                <a:srgbClr val="0003D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258" name="Line 394"/>
            <p:cNvSpPr>
              <a:spLocks noChangeShapeType="1"/>
            </p:cNvSpPr>
            <p:nvPr/>
          </p:nvSpPr>
          <p:spPr bwMode="auto">
            <a:xfrm flipH="1" flipV="1">
              <a:off x="1926" y="3500"/>
              <a:ext cx="28" cy="36"/>
            </a:xfrm>
            <a:prstGeom prst="line">
              <a:avLst/>
            </a:prstGeom>
            <a:noFill/>
            <a:ln w="11113">
              <a:solidFill>
                <a:srgbClr val="0003D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259" name="Line 395"/>
            <p:cNvSpPr>
              <a:spLocks noChangeShapeType="1"/>
            </p:cNvSpPr>
            <p:nvPr/>
          </p:nvSpPr>
          <p:spPr bwMode="auto">
            <a:xfrm flipH="1">
              <a:off x="1897" y="3500"/>
              <a:ext cx="29" cy="36"/>
            </a:xfrm>
            <a:prstGeom prst="line">
              <a:avLst/>
            </a:prstGeom>
            <a:noFill/>
            <a:ln w="11113">
              <a:solidFill>
                <a:srgbClr val="0003D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260" name="Line 396"/>
            <p:cNvSpPr>
              <a:spLocks noChangeShapeType="1"/>
            </p:cNvSpPr>
            <p:nvPr/>
          </p:nvSpPr>
          <p:spPr bwMode="auto">
            <a:xfrm>
              <a:off x="1897" y="3536"/>
              <a:ext cx="29" cy="37"/>
            </a:xfrm>
            <a:prstGeom prst="line">
              <a:avLst/>
            </a:prstGeom>
            <a:noFill/>
            <a:ln w="11113">
              <a:solidFill>
                <a:srgbClr val="0003D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261" name="Line 397"/>
            <p:cNvSpPr>
              <a:spLocks noChangeShapeType="1"/>
            </p:cNvSpPr>
            <p:nvPr/>
          </p:nvSpPr>
          <p:spPr bwMode="auto">
            <a:xfrm>
              <a:off x="1926" y="3573"/>
              <a:ext cx="1" cy="1"/>
            </a:xfrm>
            <a:prstGeom prst="line">
              <a:avLst/>
            </a:prstGeom>
            <a:noFill/>
            <a:ln w="7938">
              <a:solidFill>
                <a:srgbClr val="0003D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262" name="Line 398"/>
            <p:cNvSpPr>
              <a:spLocks noChangeShapeType="1"/>
            </p:cNvSpPr>
            <p:nvPr/>
          </p:nvSpPr>
          <p:spPr bwMode="auto">
            <a:xfrm>
              <a:off x="1926" y="3573"/>
              <a:ext cx="1" cy="1"/>
            </a:xfrm>
            <a:prstGeom prst="line">
              <a:avLst/>
            </a:prstGeom>
            <a:noFill/>
            <a:ln w="7938">
              <a:solidFill>
                <a:srgbClr val="0003D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263" name="Line 399"/>
            <p:cNvSpPr>
              <a:spLocks noChangeShapeType="1"/>
            </p:cNvSpPr>
            <p:nvPr/>
          </p:nvSpPr>
          <p:spPr bwMode="auto">
            <a:xfrm flipV="1">
              <a:off x="2071" y="3514"/>
              <a:ext cx="28" cy="38"/>
            </a:xfrm>
            <a:prstGeom prst="line">
              <a:avLst/>
            </a:prstGeom>
            <a:noFill/>
            <a:ln w="11113">
              <a:solidFill>
                <a:srgbClr val="0003D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264" name="Line 400"/>
            <p:cNvSpPr>
              <a:spLocks noChangeShapeType="1"/>
            </p:cNvSpPr>
            <p:nvPr/>
          </p:nvSpPr>
          <p:spPr bwMode="auto">
            <a:xfrm flipH="1" flipV="1">
              <a:off x="2071" y="3477"/>
              <a:ext cx="28" cy="37"/>
            </a:xfrm>
            <a:prstGeom prst="line">
              <a:avLst/>
            </a:prstGeom>
            <a:noFill/>
            <a:ln w="11113">
              <a:solidFill>
                <a:srgbClr val="0003D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265" name="Line 401"/>
            <p:cNvSpPr>
              <a:spLocks noChangeShapeType="1"/>
            </p:cNvSpPr>
            <p:nvPr/>
          </p:nvSpPr>
          <p:spPr bwMode="auto">
            <a:xfrm flipH="1">
              <a:off x="2042" y="3477"/>
              <a:ext cx="29" cy="37"/>
            </a:xfrm>
            <a:prstGeom prst="line">
              <a:avLst/>
            </a:prstGeom>
            <a:noFill/>
            <a:ln w="11113">
              <a:solidFill>
                <a:srgbClr val="0003D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266" name="Line 402"/>
            <p:cNvSpPr>
              <a:spLocks noChangeShapeType="1"/>
            </p:cNvSpPr>
            <p:nvPr/>
          </p:nvSpPr>
          <p:spPr bwMode="auto">
            <a:xfrm>
              <a:off x="2042" y="3514"/>
              <a:ext cx="29" cy="38"/>
            </a:xfrm>
            <a:prstGeom prst="line">
              <a:avLst/>
            </a:prstGeom>
            <a:noFill/>
            <a:ln w="11113">
              <a:solidFill>
                <a:srgbClr val="0003D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267" name="Line 403"/>
            <p:cNvSpPr>
              <a:spLocks noChangeShapeType="1"/>
            </p:cNvSpPr>
            <p:nvPr/>
          </p:nvSpPr>
          <p:spPr bwMode="auto">
            <a:xfrm>
              <a:off x="2071" y="3552"/>
              <a:ext cx="1" cy="1"/>
            </a:xfrm>
            <a:prstGeom prst="line">
              <a:avLst/>
            </a:prstGeom>
            <a:noFill/>
            <a:ln w="7938">
              <a:solidFill>
                <a:srgbClr val="0003D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268" name="Line 404"/>
            <p:cNvSpPr>
              <a:spLocks noChangeShapeType="1"/>
            </p:cNvSpPr>
            <p:nvPr/>
          </p:nvSpPr>
          <p:spPr bwMode="auto">
            <a:xfrm>
              <a:off x="2071" y="3552"/>
              <a:ext cx="1" cy="1"/>
            </a:xfrm>
            <a:prstGeom prst="line">
              <a:avLst/>
            </a:prstGeom>
            <a:noFill/>
            <a:ln w="7938">
              <a:solidFill>
                <a:srgbClr val="0003D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269" name="Line 405"/>
            <p:cNvSpPr>
              <a:spLocks noChangeShapeType="1"/>
            </p:cNvSpPr>
            <p:nvPr/>
          </p:nvSpPr>
          <p:spPr bwMode="auto">
            <a:xfrm flipV="1">
              <a:off x="3527" y="3317"/>
              <a:ext cx="28" cy="37"/>
            </a:xfrm>
            <a:prstGeom prst="line">
              <a:avLst/>
            </a:prstGeom>
            <a:noFill/>
            <a:ln w="11113">
              <a:solidFill>
                <a:srgbClr val="0003D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270" name="Line 406"/>
            <p:cNvSpPr>
              <a:spLocks noChangeShapeType="1"/>
            </p:cNvSpPr>
            <p:nvPr/>
          </p:nvSpPr>
          <p:spPr bwMode="auto">
            <a:xfrm flipH="1" flipV="1">
              <a:off x="3527" y="3280"/>
              <a:ext cx="28" cy="37"/>
            </a:xfrm>
            <a:prstGeom prst="line">
              <a:avLst/>
            </a:prstGeom>
            <a:noFill/>
            <a:ln w="11113">
              <a:solidFill>
                <a:srgbClr val="0003D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271" name="Line 407"/>
            <p:cNvSpPr>
              <a:spLocks noChangeShapeType="1"/>
            </p:cNvSpPr>
            <p:nvPr/>
          </p:nvSpPr>
          <p:spPr bwMode="auto">
            <a:xfrm flipH="1">
              <a:off x="3499" y="3280"/>
              <a:ext cx="28" cy="37"/>
            </a:xfrm>
            <a:prstGeom prst="line">
              <a:avLst/>
            </a:prstGeom>
            <a:noFill/>
            <a:ln w="11113">
              <a:solidFill>
                <a:srgbClr val="0003D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273" name="Line 409"/>
          <p:cNvSpPr>
            <a:spLocks noChangeShapeType="1"/>
          </p:cNvSpPr>
          <p:nvPr/>
        </p:nvSpPr>
        <p:spPr bwMode="auto">
          <a:xfrm>
            <a:off x="5721350" y="5454650"/>
            <a:ext cx="44450" cy="58738"/>
          </a:xfrm>
          <a:prstGeom prst="line">
            <a:avLst/>
          </a:prstGeom>
          <a:noFill/>
          <a:ln w="11113">
            <a:solidFill>
              <a:srgbClr val="0003D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274" name="Line 410"/>
          <p:cNvSpPr>
            <a:spLocks noChangeShapeType="1"/>
          </p:cNvSpPr>
          <p:nvPr/>
        </p:nvSpPr>
        <p:spPr bwMode="auto">
          <a:xfrm>
            <a:off x="5765800" y="5513388"/>
            <a:ext cx="1588" cy="1587"/>
          </a:xfrm>
          <a:prstGeom prst="line">
            <a:avLst/>
          </a:prstGeom>
          <a:noFill/>
          <a:ln w="7938">
            <a:solidFill>
              <a:srgbClr val="0003D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275" name="Line 411"/>
          <p:cNvSpPr>
            <a:spLocks noChangeShapeType="1"/>
          </p:cNvSpPr>
          <p:nvPr/>
        </p:nvSpPr>
        <p:spPr bwMode="auto">
          <a:xfrm>
            <a:off x="5765800" y="5513388"/>
            <a:ext cx="1588" cy="1587"/>
          </a:xfrm>
          <a:prstGeom prst="line">
            <a:avLst/>
          </a:prstGeom>
          <a:noFill/>
          <a:ln w="7938">
            <a:solidFill>
              <a:srgbClr val="0003D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276" name="Line 412"/>
          <p:cNvSpPr>
            <a:spLocks noChangeShapeType="1"/>
          </p:cNvSpPr>
          <p:nvPr/>
        </p:nvSpPr>
        <p:spPr bwMode="auto">
          <a:xfrm flipV="1">
            <a:off x="8077200" y="5157788"/>
            <a:ext cx="46038" cy="58737"/>
          </a:xfrm>
          <a:prstGeom prst="line">
            <a:avLst/>
          </a:prstGeom>
          <a:noFill/>
          <a:ln w="11113">
            <a:solidFill>
              <a:srgbClr val="0003D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277" name="Line 413"/>
          <p:cNvSpPr>
            <a:spLocks noChangeShapeType="1"/>
          </p:cNvSpPr>
          <p:nvPr/>
        </p:nvSpPr>
        <p:spPr bwMode="auto">
          <a:xfrm flipH="1" flipV="1">
            <a:off x="8077200" y="5099050"/>
            <a:ext cx="46038" cy="58738"/>
          </a:xfrm>
          <a:prstGeom prst="line">
            <a:avLst/>
          </a:prstGeom>
          <a:noFill/>
          <a:ln w="11113">
            <a:solidFill>
              <a:srgbClr val="0003D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278" name="Line 414"/>
          <p:cNvSpPr>
            <a:spLocks noChangeShapeType="1"/>
          </p:cNvSpPr>
          <p:nvPr/>
        </p:nvSpPr>
        <p:spPr bwMode="auto">
          <a:xfrm flipH="1">
            <a:off x="8032750" y="5099050"/>
            <a:ext cx="44450" cy="58738"/>
          </a:xfrm>
          <a:prstGeom prst="line">
            <a:avLst/>
          </a:prstGeom>
          <a:noFill/>
          <a:ln w="11113">
            <a:solidFill>
              <a:srgbClr val="0003D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279" name="Line 415"/>
          <p:cNvSpPr>
            <a:spLocks noChangeShapeType="1"/>
          </p:cNvSpPr>
          <p:nvPr/>
        </p:nvSpPr>
        <p:spPr bwMode="auto">
          <a:xfrm>
            <a:off x="8032750" y="5157788"/>
            <a:ext cx="44450" cy="58737"/>
          </a:xfrm>
          <a:prstGeom prst="line">
            <a:avLst/>
          </a:prstGeom>
          <a:noFill/>
          <a:ln w="11113">
            <a:solidFill>
              <a:srgbClr val="0003D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280" name="Line 416"/>
          <p:cNvSpPr>
            <a:spLocks noChangeShapeType="1"/>
          </p:cNvSpPr>
          <p:nvPr/>
        </p:nvSpPr>
        <p:spPr bwMode="auto">
          <a:xfrm>
            <a:off x="8077200" y="5216525"/>
            <a:ext cx="1588" cy="1588"/>
          </a:xfrm>
          <a:prstGeom prst="line">
            <a:avLst/>
          </a:prstGeom>
          <a:noFill/>
          <a:ln w="7938">
            <a:solidFill>
              <a:srgbClr val="0003D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281" name="Line 417"/>
          <p:cNvSpPr>
            <a:spLocks noChangeShapeType="1"/>
          </p:cNvSpPr>
          <p:nvPr/>
        </p:nvSpPr>
        <p:spPr bwMode="auto">
          <a:xfrm>
            <a:off x="8077200" y="5216525"/>
            <a:ext cx="1588" cy="1588"/>
          </a:xfrm>
          <a:prstGeom prst="line">
            <a:avLst/>
          </a:prstGeom>
          <a:noFill/>
          <a:ln w="7938">
            <a:solidFill>
              <a:srgbClr val="0003D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282" name="Line 418"/>
          <p:cNvSpPr>
            <a:spLocks noChangeShapeType="1"/>
          </p:cNvSpPr>
          <p:nvPr/>
        </p:nvSpPr>
        <p:spPr bwMode="auto">
          <a:xfrm flipV="1">
            <a:off x="1373188" y="6018213"/>
            <a:ext cx="231775" cy="9525"/>
          </a:xfrm>
          <a:prstGeom prst="line">
            <a:avLst/>
          </a:prstGeom>
          <a:noFill/>
          <a:ln w="7938">
            <a:solidFill>
              <a:srgbClr val="9F00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283" name="Line 419"/>
          <p:cNvSpPr>
            <a:spLocks noChangeShapeType="1"/>
          </p:cNvSpPr>
          <p:nvPr/>
        </p:nvSpPr>
        <p:spPr bwMode="auto">
          <a:xfrm flipV="1">
            <a:off x="1604963" y="6008688"/>
            <a:ext cx="230187" cy="9525"/>
          </a:xfrm>
          <a:prstGeom prst="line">
            <a:avLst/>
          </a:prstGeom>
          <a:noFill/>
          <a:ln w="7938">
            <a:solidFill>
              <a:srgbClr val="9F00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284" name="Line 420"/>
          <p:cNvSpPr>
            <a:spLocks noChangeShapeType="1"/>
          </p:cNvSpPr>
          <p:nvPr/>
        </p:nvSpPr>
        <p:spPr bwMode="auto">
          <a:xfrm>
            <a:off x="1835150" y="6008688"/>
            <a:ext cx="231775" cy="1587"/>
          </a:xfrm>
          <a:prstGeom prst="line">
            <a:avLst/>
          </a:prstGeom>
          <a:noFill/>
          <a:ln w="7938">
            <a:solidFill>
              <a:srgbClr val="9F00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285" name="Line 421"/>
          <p:cNvSpPr>
            <a:spLocks noChangeShapeType="1"/>
          </p:cNvSpPr>
          <p:nvPr/>
        </p:nvSpPr>
        <p:spPr bwMode="auto">
          <a:xfrm flipV="1">
            <a:off x="2066925" y="6000750"/>
            <a:ext cx="231775" cy="9525"/>
          </a:xfrm>
          <a:prstGeom prst="line">
            <a:avLst/>
          </a:prstGeom>
          <a:noFill/>
          <a:ln w="7938">
            <a:solidFill>
              <a:srgbClr val="9F00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286" name="Line 422"/>
          <p:cNvSpPr>
            <a:spLocks noChangeShapeType="1"/>
          </p:cNvSpPr>
          <p:nvPr/>
        </p:nvSpPr>
        <p:spPr bwMode="auto">
          <a:xfrm>
            <a:off x="2298700" y="6000750"/>
            <a:ext cx="230188" cy="1588"/>
          </a:xfrm>
          <a:prstGeom prst="line">
            <a:avLst/>
          </a:prstGeom>
          <a:noFill/>
          <a:ln w="7938">
            <a:solidFill>
              <a:srgbClr val="9F00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287" name="Line 423"/>
          <p:cNvSpPr>
            <a:spLocks noChangeShapeType="1"/>
          </p:cNvSpPr>
          <p:nvPr/>
        </p:nvSpPr>
        <p:spPr bwMode="auto">
          <a:xfrm flipV="1">
            <a:off x="2528888" y="5995988"/>
            <a:ext cx="231775" cy="4762"/>
          </a:xfrm>
          <a:prstGeom prst="line">
            <a:avLst/>
          </a:prstGeom>
          <a:noFill/>
          <a:ln w="7938">
            <a:solidFill>
              <a:srgbClr val="9F00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288" name="Line 424"/>
          <p:cNvSpPr>
            <a:spLocks noChangeShapeType="1"/>
          </p:cNvSpPr>
          <p:nvPr/>
        </p:nvSpPr>
        <p:spPr bwMode="auto">
          <a:xfrm flipV="1">
            <a:off x="2760663" y="5992813"/>
            <a:ext cx="231775" cy="3175"/>
          </a:xfrm>
          <a:prstGeom prst="line">
            <a:avLst/>
          </a:prstGeom>
          <a:noFill/>
          <a:ln w="7938">
            <a:solidFill>
              <a:srgbClr val="9F00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289" name="Line 425"/>
          <p:cNvSpPr>
            <a:spLocks noChangeShapeType="1"/>
          </p:cNvSpPr>
          <p:nvPr/>
        </p:nvSpPr>
        <p:spPr bwMode="auto">
          <a:xfrm flipV="1">
            <a:off x="2992438" y="5989638"/>
            <a:ext cx="231775" cy="3175"/>
          </a:xfrm>
          <a:prstGeom prst="line">
            <a:avLst/>
          </a:prstGeom>
          <a:noFill/>
          <a:ln w="7938">
            <a:solidFill>
              <a:srgbClr val="9F00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290" name="Line 426"/>
          <p:cNvSpPr>
            <a:spLocks noChangeShapeType="1"/>
          </p:cNvSpPr>
          <p:nvPr/>
        </p:nvSpPr>
        <p:spPr bwMode="auto">
          <a:xfrm>
            <a:off x="3224213" y="5989638"/>
            <a:ext cx="230187" cy="4762"/>
          </a:xfrm>
          <a:prstGeom prst="line">
            <a:avLst/>
          </a:prstGeom>
          <a:noFill/>
          <a:ln w="7938">
            <a:solidFill>
              <a:srgbClr val="9F00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291" name="Line 427"/>
          <p:cNvSpPr>
            <a:spLocks noChangeShapeType="1"/>
          </p:cNvSpPr>
          <p:nvPr/>
        </p:nvSpPr>
        <p:spPr bwMode="auto">
          <a:xfrm flipV="1">
            <a:off x="3454400" y="5973763"/>
            <a:ext cx="1155700" cy="20637"/>
          </a:xfrm>
          <a:prstGeom prst="line">
            <a:avLst/>
          </a:prstGeom>
          <a:noFill/>
          <a:ln w="7938">
            <a:solidFill>
              <a:srgbClr val="9F00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292" name="Line 428"/>
          <p:cNvSpPr>
            <a:spLocks noChangeShapeType="1"/>
          </p:cNvSpPr>
          <p:nvPr/>
        </p:nvSpPr>
        <p:spPr bwMode="auto">
          <a:xfrm flipV="1">
            <a:off x="4610100" y="5969000"/>
            <a:ext cx="1155700" cy="4763"/>
          </a:xfrm>
          <a:prstGeom prst="line">
            <a:avLst/>
          </a:prstGeom>
          <a:noFill/>
          <a:ln w="7938">
            <a:solidFill>
              <a:srgbClr val="9F00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293" name="Line 429"/>
          <p:cNvSpPr>
            <a:spLocks noChangeShapeType="1"/>
          </p:cNvSpPr>
          <p:nvPr/>
        </p:nvSpPr>
        <p:spPr bwMode="auto">
          <a:xfrm flipV="1">
            <a:off x="5765800" y="5943600"/>
            <a:ext cx="2311400" cy="25400"/>
          </a:xfrm>
          <a:prstGeom prst="line">
            <a:avLst/>
          </a:prstGeom>
          <a:noFill/>
          <a:ln w="7938">
            <a:solidFill>
              <a:srgbClr val="9F00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294" name="Line 430"/>
          <p:cNvSpPr>
            <a:spLocks noChangeShapeType="1"/>
          </p:cNvSpPr>
          <p:nvPr/>
        </p:nvSpPr>
        <p:spPr bwMode="auto">
          <a:xfrm>
            <a:off x="1336675" y="5991225"/>
            <a:ext cx="73025" cy="1588"/>
          </a:xfrm>
          <a:prstGeom prst="line">
            <a:avLst/>
          </a:prstGeom>
          <a:noFill/>
          <a:ln w="7938">
            <a:solidFill>
              <a:srgbClr val="9F00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295" name="Line 431"/>
          <p:cNvSpPr>
            <a:spLocks noChangeShapeType="1"/>
          </p:cNvSpPr>
          <p:nvPr/>
        </p:nvSpPr>
        <p:spPr bwMode="auto">
          <a:xfrm>
            <a:off x="1409700" y="5991225"/>
            <a:ext cx="1588" cy="71438"/>
          </a:xfrm>
          <a:prstGeom prst="line">
            <a:avLst/>
          </a:prstGeom>
          <a:noFill/>
          <a:ln w="7938">
            <a:solidFill>
              <a:srgbClr val="9F00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296" name="Line 432"/>
          <p:cNvSpPr>
            <a:spLocks noChangeShapeType="1"/>
          </p:cNvSpPr>
          <p:nvPr/>
        </p:nvSpPr>
        <p:spPr bwMode="auto">
          <a:xfrm flipH="1">
            <a:off x="1336675" y="6062663"/>
            <a:ext cx="73025" cy="1587"/>
          </a:xfrm>
          <a:prstGeom prst="line">
            <a:avLst/>
          </a:prstGeom>
          <a:noFill/>
          <a:ln w="7938">
            <a:solidFill>
              <a:srgbClr val="9F00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297" name="Line 433"/>
          <p:cNvSpPr>
            <a:spLocks noChangeShapeType="1"/>
          </p:cNvSpPr>
          <p:nvPr/>
        </p:nvSpPr>
        <p:spPr bwMode="auto">
          <a:xfrm flipV="1">
            <a:off x="1336675" y="5991225"/>
            <a:ext cx="1588" cy="71438"/>
          </a:xfrm>
          <a:prstGeom prst="line">
            <a:avLst/>
          </a:prstGeom>
          <a:noFill/>
          <a:ln w="7938">
            <a:solidFill>
              <a:srgbClr val="9F00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298" name="Line 434"/>
          <p:cNvSpPr>
            <a:spLocks noChangeShapeType="1"/>
          </p:cNvSpPr>
          <p:nvPr/>
        </p:nvSpPr>
        <p:spPr bwMode="auto">
          <a:xfrm>
            <a:off x="1336675" y="5991225"/>
            <a:ext cx="1588" cy="1588"/>
          </a:xfrm>
          <a:prstGeom prst="line">
            <a:avLst/>
          </a:prstGeom>
          <a:noFill/>
          <a:ln w="7938">
            <a:solidFill>
              <a:srgbClr val="9F00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299" name="Line 435"/>
          <p:cNvSpPr>
            <a:spLocks noChangeShapeType="1"/>
          </p:cNvSpPr>
          <p:nvPr/>
        </p:nvSpPr>
        <p:spPr bwMode="auto">
          <a:xfrm>
            <a:off x="1336675" y="5991225"/>
            <a:ext cx="1588" cy="1588"/>
          </a:xfrm>
          <a:prstGeom prst="line">
            <a:avLst/>
          </a:prstGeom>
          <a:noFill/>
          <a:ln w="7938">
            <a:solidFill>
              <a:srgbClr val="9F00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300" name="Line 436"/>
          <p:cNvSpPr>
            <a:spLocks noChangeShapeType="1"/>
          </p:cNvSpPr>
          <p:nvPr/>
        </p:nvSpPr>
        <p:spPr bwMode="auto">
          <a:xfrm>
            <a:off x="1568450" y="5981700"/>
            <a:ext cx="73025" cy="1588"/>
          </a:xfrm>
          <a:prstGeom prst="line">
            <a:avLst/>
          </a:prstGeom>
          <a:noFill/>
          <a:ln w="7938">
            <a:solidFill>
              <a:srgbClr val="9F00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301" name="Line 437"/>
          <p:cNvSpPr>
            <a:spLocks noChangeShapeType="1"/>
          </p:cNvSpPr>
          <p:nvPr/>
        </p:nvSpPr>
        <p:spPr bwMode="auto">
          <a:xfrm>
            <a:off x="1641475" y="5981700"/>
            <a:ext cx="1588" cy="73025"/>
          </a:xfrm>
          <a:prstGeom prst="line">
            <a:avLst/>
          </a:prstGeom>
          <a:noFill/>
          <a:ln w="7938">
            <a:solidFill>
              <a:srgbClr val="9F00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302" name="Line 438"/>
          <p:cNvSpPr>
            <a:spLocks noChangeShapeType="1"/>
          </p:cNvSpPr>
          <p:nvPr/>
        </p:nvSpPr>
        <p:spPr bwMode="auto">
          <a:xfrm flipH="1">
            <a:off x="1568450" y="6054725"/>
            <a:ext cx="73025" cy="1588"/>
          </a:xfrm>
          <a:prstGeom prst="line">
            <a:avLst/>
          </a:prstGeom>
          <a:noFill/>
          <a:ln w="7938">
            <a:solidFill>
              <a:srgbClr val="9F00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303" name="Line 439"/>
          <p:cNvSpPr>
            <a:spLocks noChangeShapeType="1"/>
          </p:cNvSpPr>
          <p:nvPr/>
        </p:nvSpPr>
        <p:spPr bwMode="auto">
          <a:xfrm flipV="1">
            <a:off x="1568450" y="5981700"/>
            <a:ext cx="1588" cy="73025"/>
          </a:xfrm>
          <a:prstGeom prst="line">
            <a:avLst/>
          </a:prstGeom>
          <a:noFill/>
          <a:ln w="7938">
            <a:solidFill>
              <a:srgbClr val="9F00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304" name="Line 440"/>
          <p:cNvSpPr>
            <a:spLocks noChangeShapeType="1"/>
          </p:cNvSpPr>
          <p:nvPr/>
        </p:nvSpPr>
        <p:spPr bwMode="auto">
          <a:xfrm>
            <a:off x="1568450" y="5981700"/>
            <a:ext cx="1588" cy="1588"/>
          </a:xfrm>
          <a:prstGeom prst="line">
            <a:avLst/>
          </a:prstGeom>
          <a:noFill/>
          <a:ln w="7938">
            <a:solidFill>
              <a:srgbClr val="9F00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305" name="Line 441"/>
          <p:cNvSpPr>
            <a:spLocks noChangeShapeType="1"/>
          </p:cNvSpPr>
          <p:nvPr/>
        </p:nvSpPr>
        <p:spPr bwMode="auto">
          <a:xfrm>
            <a:off x="1568450" y="5981700"/>
            <a:ext cx="1588" cy="1588"/>
          </a:xfrm>
          <a:prstGeom prst="line">
            <a:avLst/>
          </a:prstGeom>
          <a:noFill/>
          <a:ln w="7938">
            <a:solidFill>
              <a:srgbClr val="9F00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306" name="Line 442"/>
          <p:cNvSpPr>
            <a:spLocks noChangeShapeType="1"/>
          </p:cNvSpPr>
          <p:nvPr/>
        </p:nvSpPr>
        <p:spPr bwMode="auto">
          <a:xfrm>
            <a:off x="1798638" y="5972175"/>
            <a:ext cx="73025" cy="1588"/>
          </a:xfrm>
          <a:prstGeom prst="line">
            <a:avLst/>
          </a:prstGeom>
          <a:noFill/>
          <a:ln w="7938">
            <a:solidFill>
              <a:srgbClr val="9F00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307" name="Line 443"/>
          <p:cNvSpPr>
            <a:spLocks noChangeShapeType="1"/>
          </p:cNvSpPr>
          <p:nvPr/>
        </p:nvSpPr>
        <p:spPr bwMode="auto">
          <a:xfrm>
            <a:off x="1871663" y="5972175"/>
            <a:ext cx="1587" cy="73025"/>
          </a:xfrm>
          <a:prstGeom prst="line">
            <a:avLst/>
          </a:prstGeom>
          <a:noFill/>
          <a:ln w="7938">
            <a:solidFill>
              <a:srgbClr val="9F00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308" name="Line 444"/>
          <p:cNvSpPr>
            <a:spLocks noChangeShapeType="1"/>
          </p:cNvSpPr>
          <p:nvPr/>
        </p:nvSpPr>
        <p:spPr bwMode="auto">
          <a:xfrm flipH="1">
            <a:off x="1798638" y="6045200"/>
            <a:ext cx="73025" cy="1588"/>
          </a:xfrm>
          <a:prstGeom prst="line">
            <a:avLst/>
          </a:prstGeom>
          <a:noFill/>
          <a:ln w="7938">
            <a:solidFill>
              <a:srgbClr val="9F00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309" name="Line 445"/>
          <p:cNvSpPr>
            <a:spLocks noChangeShapeType="1"/>
          </p:cNvSpPr>
          <p:nvPr/>
        </p:nvSpPr>
        <p:spPr bwMode="auto">
          <a:xfrm flipV="1">
            <a:off x="1798638" y="5972175"/>
            <a:ext cx="1587" cy="73025"/>
          </a:xfrm>
          <a:prstGeom prst="line">
            <a:avLst/>
          </a:prstGeom>
          <a:noFill/>
          <a:ln w="7938">
            <a:solidFill>
              <a:srgbClr val="9F00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310" name="Line 446"/>
          <p:cNvSpPr>
            <a:spLocks noChangeShapeType="1"/>
          </p:cNvSpPr>
          <p:nvPr/>
        </p:nvSpPr>
        <p:spPr bwMode="auto">
          <a:xfrm>
            <a:off x="1798638" y="5972175"/>
            <a:ext cx="1587" cy="1588"/>
          </a:xfrm>
          <a:prstGeom prst="line">
            <a:avLst/>
          </a:prstGeom>
          <a:noFill/>
          <a:ln w="7938">
            <a:solidFill>
              <a:srgbClr val="9F00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311" name="Line 447"/>
          <p:cNvSpPr>
            <a:spLocks noChangeShapeType="1"/>
          </p:cNvSpPr>
          <p:nvPr/>
        </p:nvSpPr>
        <p:spPr bwMode="auto">
          <a:xfrm>
            <a:off x="1798638" y="5972175"/>
            <a:ext cx="1587" cy="1588"/>
          </a:xfrm>
          <a:prstGeom prst="line">
            <a:avLst/>
          </a:prstGeom>
          <a:noFill/>
          <a:ln w="7938">
            <a:solidFill>
              <a:srgbClr val="9F00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312" name="Line 448"/>
          <p:cNvSpPr>
            <a:spLocks noChangeShapeType="1"/>
          </p:cNvSpPr>
          <p:nvPr/>
        </p:nvSpPr>
        <p:spPr bwMode="auto">
          <a:xfrm>
            <a:off x="2030413" y="5973763"/>
            <a:ext cx="73025" cy="1587"/>
          </a:xfrm>
          <a:prstGeom prst="line">
            <a:avLst/>
          </a:prstGeom>
          <a:noFill/>
          <a:ln w="7938">
            <a:solidFill>
              <a:srgbClr val="9F00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313" name="Line 449"/>
          <p:cNvSpPr>
            <a:spLocks noChangeShapeType="1"/>
          </p:cNvSpPr>
          <p:nvPr/>
        </p:nvSpPr>
        <p:spPr bwMode="auto">
          <a:xfrm>
            <a:off x="2103438" y="5973763"/>
            <a:ext cx="1587" cy="74612"/>
          </a:xfrm>
          <a:prstGeom prst="line">
            <a:avLst/>
          </a:prstGeom>
          <a:noFill/>
          <a:ln w="7938">
            <a:solidFill>
              <a:srgbClr val="9F00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314" name="Line 450"/>
          <p:cNvSpPr>
            <a:spLocks noChangeShapeType="1"/>
          </p:cNvSpPr>
          <p:nvPr/>
        </p:nvSpPr>
        <p:spPr bwMode="auto">
          <a:xfrm flipH="1">
            <a:off x="2030413" y="6048375"/>
            <a:ext cx="73025" cy="1588"/>
          </a:xfrm>
          <a:prstGeom prst="line">
            <a:avLst/>
          </a:prstGeom>
          <a:noFill/>
          <a:ln w="7938">
            <a:solidFill>
              <a:srgbClr val="9F00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315" name="Line 451"/>
          <p:cNvSpPr>
            <a:spLocks noChangeShapeType="1"/>
          </p:cNvSpPr>
          <p:nvPr/>
        </p:nvSpPr>
        <p:spPr bwMode="auto">
          <a:xfrm flipV="1">
            <a:off x="2030413" y="5973763"/>
            <a:ext cx="1587" cy="74612"/>
          </a:xfrm>
          <a:prstGeom prst="line">
            <a:avLst/>
          </a:prstGeom>
          <a:noFill/>
          <a:ln w="7938">
            <a:solidFill>
              <a:srgbClr val="9F00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316" name="Line 452"/>
          <p:cNvSpPr>
            <a:spLocks noChangeShapeType="1"/>
          </p:cNvSpPr>
          <p:nvPr/>
        </p:nvSpPr>
        <p:spPr bwMode="auto">
          <a:xfrm>
            <a:off x="2030413" y="5973763"/>
            <a:ext cx="1587" cy="1587"/>
          </a:xfrm>
          <a:prstGeom prst="line">
            <a:avLst/>
          </a:prstGeom>
          <a:noFill/>
          <a:ln w="7938">
            <a:solidFill>
              <a:srgbClr val="9F00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317" name="Line 453"/>
          <p:cNvSpPr>
            <a:spLocks noChangeShapeType="1"/>
          </p:cNvSpPr>
          <p:nvPr/>
        </p:nvSpPr>
        <p:spPr bwMode="auto">
          <a:xfrm>
            <a:off x="2030413" y="5973763"/>
            <a:ext cx="1587" cy="1587"/>
          </a:xfrm>
          <a:prstGeom prst="line">
            <a:avLst/>
          </a:prstGeom>
          <a:noFill/>
          <a:ln w="7938">
            <a:solidFill>
              <a:srgbClr val="9F00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318" name="Line 454"/>
          <p:cNvSpPr>
            <a:spLocks noChangeShapeType="1"/>
          </p:cNvSpPr>
          <p:nvPr/>
        </p:nvSpPr>
        <p:spPr bwMode="auto">
          <a:xfrm>
            <a:off x="2262188" y="5964238"/>
            <a:ext cx="73025" cy="1587"/>
          </a:xfrm>
          <a:prstGeom prst="line">
            <a:avLst/>
          </a:prstGeom>
          <a:noFill/>
          <a:ln w="7938">
            <a:solidFill>
              <a:srgbClr val="9F00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319" name="Line 455"/>
          <p:cNvSpPr>
            <a:spLocks noChangeShapeType="1"/>
          </p:cNvSpPr>
          <p:nvPr/>
        </p:nvSpPr>
        <p:spPr bwMode="auto">
          <a:xfrm>
            <a:off x="2335213" y="5964238"/>
            <a:ext cx="1587" cy="73025"/>
          </a:xfrm>
          <a:prstGeom prst="line">
            <a:avLst/>
          </a:prstGeom>
          <a:noFill/>
          <a:ln w="7938">
            <a:solidFill>
              <a:srgbClr val="9F00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320" name="Line 456"/>
          <p:cNvSpPr>
            <a:spLocks noChangeShapeType="1"/>
          </p:cNvSpPr>
          <p:nvPr/>
        </p:nvSpPr>
        <p:spPr bwMode="auto">
          <a:xfrm flipH="1">
            <a:off x="2262188" y="6037263"/>
            <a:ext cx="73025" cy="1587"/>
          </a:xfrm>
          <a:prstGeom prst="line">
            <a:avLst/>
          </a:prstGeom>
          <a:noFill/>
          <a:ln w="7938">
            <a:solidFill>
              <a:srgbClr val="9F00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321" name="Line 457"/>
          <p:cNvSpPr>
            <a:spLocks noChangeShapeType="1"/>
          </p:cNvSpPr>
          <p:nvPr/>
        </p:nvSpPr>
        <p:spPr bwMode="auto">
          <a:xfrm flipV="1">
            <a:off x="2262188" y="5964238"/>
            <a:ext cx="1587" cy="73025"/>
          </a:xfrm>
          <a:prstGeom prst="line">
            <a:avLst/>
          </a:prstGeom>
          <a:noFill/>
          <a:ln w="7938">
            <a:solidFill>
              <a:srgbClr val="9F00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322" name="Line 458"/>
          <p:cNvSpPr>
            <a:spLocks noChangeShapeType="1"/>
          </p:cNvSpPr>
          <p:nvPr/>
        </p:nvSpPr>
        <p:spPr bwMode="auto">
          <a:xfrm>
            <a:off x="2262188" y="5964238"/>
            <a:ext cx="1587" cy="1587"/>
          </a:xfrm>
          <a:prstGeom prst="line">
            <a:avLst/>
          </a:prstGeom>
          <a:noFill/>
          <a:ln w="7938">
            <a:solidFill>
              <a:srgbClr val="9F00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323" name="Line 459"/>
          <p:cNvSpPr>
            <a:spLocks noChangeShapeType="1"/>
          </p:cNvSpPr>
          <p:nvPr/>
        </p:nvSpPr>
        <p:spPr bwMode="auto">
          <a:xfrm>
            <a:off x="2262188" y="5964238"/>
            <a:ext cx="1587" cy="1587"/>
          </a:xfrm>
          <a:prstGeom prst="line">
            <a:avLst/>
          </a:prstGeom>
          <a:noFill/>
          <a:ln w="7938">
            <a:solidFill>
              <a:srgbClr val="9F00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324" name="Line 460"/>
          <p:cNvSpPr>
            <a:spLocks noChangeShapeType="1"/>
          </p:cNvSpPr>
          <p:nvPr/>
        </p:nvSpPr>
        <p:spPr bwMode="auto">
          <a:xfrm>
            <a:off x="2492375" y="5964238"/>
            <a:ext cx="73025" cy="1587"/>
          </a:xfrm>
          <a:prstGeom prst="line">
            <a:avLst/>
          </a:prstGeom>
          <a:noFill/>
          <a:ln w="7938">
            <a:solidFill>
              <a:srgbClr val="9F00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325" name="Line 461"/>
          <p:cNvSpPr>
            <a:spLocks noChangeShapeType="1"/>
          </p:cNvSpPr>
          <p:nvPr/>
        </p:nvSpPr>
        <p:spPr bwMode="auto">
          <a:xfrm>
            <a:off x="2565400" y="5964238"/>
            <a:ext cx="1588" cy="73025"/>
          </a:xfrm>
          <a:prstGeom prst="line">
            <a:avLst/>
          </a:prstGeom>
          <a:noFill/>
          <a:ln w="7938">
            <a:solidFill>
              <a:srgbClr val="9F00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326" name="Line 462"/>
          <p:cNvSpPr>
            <a:spLocks noChangeShapeType="1"/>
          </p:cNvSpPr>
          <p:nvPr/>
        </p:nvSpPr>
        <p:spPr bwMode="auto">
          <a:xfrm flipH="1">
            <a:off x="2492375" y="6037263"/>
            <a:ext cx="73025" cy="1587"/>
          </a:xfrm>
          <a:prstGeom prst="line">
            <a:avLst/>
          </a:prstGeom>
          <a:noFill/>
          <a:ln w="7938">
            <a:solidFill>
              <a:srgbClr val="9F00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327" name="Line 463"/>
          <p:cNvSpPr>
            <a:spLocks noChangeShapeType="1"/>
          </p:cNvSpPr>
          <p:nvPr/>
        </p:nvSpPr>
        <p:spPr bwMode="auto">
          <a:xfrm flipV="1">
            <a:off x="2492375" y="5964238"/>
            <a:ext cx="1588" cy="73025"/>
          </a:xfrm>
          <a:prstGeom prst="line">
            <a:avLst/>
          </a:prstGeom>
          <a:noFill/>
          <a:ln w="7938">
            <a:solidFill>
              <a:srgbClr val="9F00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328" name="Line 464"/>
          <p:cNvSpPr>
            <a:spLocks noChangeShapeType="1"/>
          </p:cNvSpPr>
          <p:nvPr/>
        </p:nvSpPr>
        <p:spPr bwMode="auto">
          <a:xfrm>
            <a:off x="2492375" y="5964238"/>
            <a:ext cx="1588" cy="1587"/>
          </a:xfrm>
          <a:prstGeom prst="line">
            <a:avLst/>
          </a:prstGeom>
          <a:noFill/>
          <a:ln w="7938">
            <a:solidFill>
              <a:srgbClr val="9F00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329" name="Line 465"/>
          <p:cNvSpPr>
            <a:spLocks noChangeShapeType="1"/>
          </p:cNvSpPr>
          <p:nvPr/>
        </p:nvSpPr>
        <p:spPr bwMode="auto">
          <a:xfrm>
            <a:off x="2492375" y="5964238"/>
            <a:ext cx="1588" cy="1587"/>
          </a:xfrm>
          <a:prstGeom prst="line">
            <a:avLst/>
          </a:prstGeom>
          <a:noFill/>
          <a:ln w="7938">
            <a:solidFill>
              <a:srgbClr val="9F00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330" name="Line 466"/>
          <p:cNvSpPr>
            <a:spLocks noChangeShapeType="1"/>
          </p:cNvSpPr>
          <p:nvPr/>
        </p:nvSpPr>
        <p:spPr bwMode="auto">
          <a:xfrm>
            <a:off x="2724150" y="5959475"/>
            <a:ext cx="73025" cy="1588"/>
          </a:xfrm>
          <a:prstGeom prst="line">
            <a:avLst/>
          </a:prstGeom>
          <a:noFill/>
          <a:ln w="7938">
            <a:solidFill>
              <a:srgbClr val="9F00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331" name="Line 467"/>
          <p:cNvSpPr>
            <a:spLocks noChangeShapeType="1"/>
          </p:cNvSpPr>
          <p:nvPr/>
        </p:nvSpPr>
        <p:spPr bwMode="auto">
          <a:xfrm>
            <a:off x="2797175" y="5959475"/>
            <a:ext cx="1588" cy="73025"/>
          </a:xfrm>
          <a:prstGeom prst="line">
            <a:avLst/>
          </a:prstGeom>
          <a:noFill/>
          <a:ln w="7938">
            <a:solidFill>
              <a:srgbClr val="9F00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332" name="Line 468"/>
          <p:cNvSpPr>
            <a:spLocks noChangeShapeType="1"/>
          </p:cNvSpPr>
          <p:nvPr/>
        </p:nvSpPr>
        <p:spPr bwMode="auto">
          <a:xfrm flipH="1">
            <a:off x="2724150" y="6032500"/>
            <a:ext cx="73025" cy="1588"/>
          </a:xfrm>
          <a:prstGeom prst="line">
            <a:avLst/>
          </a:prstGeom>
          <a:noFill/>
          <a:ln w="7938">
            <a:solidFill>
              <a:srgbClr val="9F00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333" name="Line 469"/>
          <p:cNvSpPr>
            <a:spLocks noChangeShapeType="1"/>
          </p:cNvSpPr>
          <p:nvPr/>
        </p:nvSpPr>
        <p:spPr bwMode="auto">
          <a:xfrm flipV="1">
            <a:off x="2724150" y="5959475"/>
            <a:ext cx="1588" cy="73025"/>
          </a:xfrm>
          <a:prstGeom prst="line">
            <a:avLst/>
          </a:prstGeom>
          <a:noFill/>
          <a:ln w="7938">
            <a:solidFill>
              <a:srgbClr val="9F00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334" name="Line 470"/>
          <p:cNvSpPr>
            <a:spLocks noChangeShapeType="1"/>
          </p:cNvSpPr>
          <p:nvPr/>
        </p:nvSpPr>
        <p:spPr bwMode="auto">
          <a:xfrm>
            <a:off x="2724150" y="5959475"/>
            <a:ext cx="1588" cy="1588"/>
          </a:xfrm>
          <a:prstGeom prst="line">
            <a:avLst/>
          </a:prstGeom>
          <a:noFill/>
          <a:ln w="7938">
            <a:solidFill>
              <a:srgbClr val="9F00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335" name="Line 471"/>
          <p:cNvSpPr>
            <a:spLocks noChangeShapeType="1"/>
          </p:cNvSpPr>
          <p:nvPr/>
        </p:nvSpPr>
        <p:spPr bwMode="auto">
          <a:xfrm>
            <a:off x="2724150" y="5959475"/>
            <a:ext cx="1588" cy="1588"/>
          </a:xfrm>
          <a:prstGeom prst="line">
            <a:avLst/>
          </a:prstGeom>
          <a:noFill/>
          <a:ln w="7938">
            <a:solidFill>
              <a:srgbClr val="9F00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336" name="Line 472"/>
          <p:cNvSpPr>
            <a:spLocks noChangeShapeType="1"/>
          </p:cNvSpPr>
          <p:nvPr/>
        </p:nvSpPr>
        <p:spPr bwMode="auto">
          <a:xfrm>
            <a:off x="2955925" y="5954713"/>
            <a:ext cx="73025" cy="1587"/>
          </a:xfrm>
          <a:prstGeom prst="line">
            <a:avLst/>
          </a:prstGeom>
          <a:noFill/>
          <a:ln w="7938">
            <a:solidFill>
              <a:srgbClr val="9F00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337" name="Line 473"/>
          <p:cNvSpPr>
            <a:spLocks noChangeShapeType="1"/>
          </p:cNvSpPr>
          <p:nvPr/>
        </p:nvSpPr>
        <p:spPr bwMode="auto">
          <a:xfrm>
            <a:off x="3028950" y="5954713"/>
            <a:ext cx="1588" cy="74612"/>
          </a:xfrm>
          <a:prstGeom prst="line">
            <a:avLst/>
          </a:prstGeom>
          <a:noFill/>
          <a:ln w="7938">
            <a:solidFill>
              <a:srgbClr val="9F00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338" name="Line 474"/>
          <p:cNvSpPr>
            <a:spLocks noChangeShapeType="1"/>
          </p:cNvSpPr>
          <p:nvPr/>
        </p:nvSpPr>
        <p:spPr bwMode="auto">
          <a:xfrm flipH="1">
            <a:off x="2955925" y="6029325"/>
            <a:ext cx="73025" cy="1588"/>
          </a:xfrm>
          <a:prstGeom prst="line">
            <a:avLst/>
          </a:prstGeom>
          <a:noFill/>
          <a:ln w="7938">
            <a:solidFill>
              <a:srgbClr val="9F00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339" name="Line 475"/>
          <p:cNvSpPr>
            <a:spLocks noChangeShapeType="1"/>
          </p:cNvSpPr>
          <p:nvPr/>
        </p:nvSpPr>
        <p:spPr bwMode="auto">
          <a:xfrm flipV="1">
            <a:off x="2955925" y="5954713"/>
            <a:ext cx="1588" cy="74612"/>
          </a:xfrm>
          <a:prstGeom prst="line">
            <a:avLst/>
          </a:prstGeom>
          <a:noFill/>
          <a:ln w="7938">
            <a:solidFill>
              <a:srgbClr val="9F00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340" name="Line 476"/>
          <p:cNvSpPr>
            <a:spLocks noChangeShapeType="1"/>
          </p:cNvSpPr>
          <p:nvPr/>
        </p:nvSpPr>
        <p:spPr bwMode="auto">
          <a:xfrm>
            <a:off x="2955925" y="5954713"/>
            <a:ext cx="1588" cy="1587"/>
          </a:xfrm>
          <a:prstGeom prst="line">
            <a:avLst/>
          </a:prstGeom>
          <a:noFill/>
          <a:ln w="7938">
            <a:solidFill>
              <a:srgbClr val="9F00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341" name="Line 477"/>
          <p:cNvSpPr>
            <a:spLocks noChangeShapeType="1"/>
          </p:cNvSpPr>
          <p:nvPr/>
        </p:nvSpPr>
        <p:spPr bwMode="auto">
          <a:xfrm>
            <a:off x="2955925" y="5954713"/>
            <a:ext cx="1588" cy="1587"/>
          </a:xfrm>
          <a:prstGeom prst="line">
            <a:avLst/>
          </a:prstGeom>
          <a:noFill/>
          <a:ln w="7938">
            <a:solidFill>
              <a:srgbClr val="9F00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342" name="Line 478"/>
          <p:cNvSpPr>
            <a:spLocks noChangeShapeType="1"/>
          </p:cNvSpPr>
          <p:nvPr/>
        </p:nvSpPr>
        <p:spPr bwMode="auto">
          <a:xfrm>
            <a:off x="3187700" y="5953125"/>
            <a:ext cx="71438" cy="1588"/>
          </a:xfrm>
          <a:prstGeom prst="line">
            <a:avLst/>
          </a:prstGeom>
          <a:noFill/>
          <a:ln w="7938">
            <a:solidFill>
              <a:srgbClr val="9F00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343" name="Line 479"/>
          <p:cNvSpPr>
            <a:spLocks noChangeShapeType="1"/>
          </p:cNvSpPr>
          <p:nvPr/>
        </p:nvSpPr>
        <p:spPr bwMode="auto">
          <a:xfrm>
            <a:off x="3259138" y="5953125"/>
            <a:ext cx="1587" cy="73025"/>
          </a:xfrm>
          <a:prstGeom prst="line">
            <a:avLst/>
          </a:prstGeom>
          <a:noFill/>
          <a:ln w="7938">
            <a:solidFill>
              <a:srgbClr val="9F00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344" name="Line 480"/>
          <p:cNvSpPr>
            <a:spLocks noChangeShapeType="1"/>
          </p:cNvSpPr>
          <p:nvPr/>
        </p:nvSpPr>
        <p:spPr bwMode="auto">
          <a:xfrm flipH="1">
            <a:off x="3187700" y="6026150"/>
            <a:ext cx="71438" cy="1588"/>
          </a:xfrm>
          <a:prstGeom prst="line">
            <a:avLst/>
          </a:prstGeom>
          <a:noFill/>
          <a:ln w="7938">
            <a:solidFill>
              <a:srgbClr val="9F00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345" name="Line 481"/>
          <p:cNvSpPr>
            <a:spLocks noChangeShapeType="1"/>
          </p:cNvSpPr>
          <p:nvPr/>
        </p:nvSpPr>
        <p:spPr bwMode="auto">
          <a:xfrm flipV="1">
            <a:off x="3187700" y="5953125"/>
            <a:ext cx="1588" cy="73025"/>
          </a:xfrm>
          <a:prstGeom prst="line">
            <a:avLst/>
          </a:prstGeom>
          <a:noFill/>
          <a:ln w="7938">
            <a:solidFill>
              <a:srgbClr val="9F00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346" name="Line 482"/>
          <p:cNvSpPr>
            <a:spLocks noChangeShapeType="1"/>
          </p:cNvSpPr>
          <p:nvPr/>
        </p:nvSpPr>
        <p:spPr bwMode="auto">
          <a:xfrm>
            <a:off x="3187700" y="5953125"/>
            <a:ext cx="1588" cy="1588"/>
          </a:xfrm>
          <a:prstGeom prst="line">
            <a:avLst/>
          </a:prstGeom>
          <a:noFill/>
          <a:ln w="7938">
            <a:solidFill>
              <a:srgbClr val="9F00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347" name="Line 483"/>
          <p:cNvSpPr>
            <a:spLocks noChangeShapeType="1"/>
          </p:cNvSpPr>
          <p:nvPr/>
        </p:nvSpPr>
        <p:spPr bwMode="auto">
          <a:xfrm>
            <a:off x="3187700" y="5953125"/>
            <a:ext cx="1588" cy="1588"/>
          </a:xfrm>
          <a:prstGeom prst="line">
            <a:avLst/>
          </a:prstGeom>
          <a:noFill/>
          <a:ln w="7938">
            <a:solidFill>
              <a:srgbClr val="9F00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348" name="Line 484"/>
          <p:cNvSpPr>
            <a:spLocks noChangeShapeType="1"/>
          </p:cNvSpPr>
          <p:nvPr/>
        </p:nvSpPr>
        <p:spPr bwMode="auto">
          <a:xfrm>
            <a:off x="3417888" y="5957888"/>
            <a:ext cx="73025" cy="1587"/>
          </a:xfrm>
          <a:prstGeom prst="line">
            <a:avLst/>
          </a:prstGeom>
          <a:noFill/>
          <a:ln w="7938">
            <a:solidFill>
              <a:srgbClr val="9F00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349" name="Line 485"/>
          <p:cNvSpPr>
            <a:spLocks noChangeShapeType="1"/>
          </p:cNvSpPr>
          <p:nvPr/>
        </p:nvSpPr>
        <p:spPr bwMode="auto">
          <a:xfrm>
            <a:off x="3490913" y="5957888"/>
            <a:ext cx="1587" cy="73025"/>
          </a:xfrm>
          <a:prstGeom prst="line">
            <a:avLst/>
          </a:prstGeom>
          <a:noFill/>
          <a:ln w="7938">
            <a:solidFill>
              <a:srgbClr val="9F00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350" name="Line 486"/>
          <p:cNvSpPr>
            <a:spLocks noChangeShapeType="1"/>
          </p:cNvSpPr>
          <p:nvPr/>
        </p:nvSpPr>
        <p:spPr bwMode="auto">
          <a:xfrm flipH="1">
            <a:off x="3417888" y="6030913"/>
            <a:ext cx="73025" cy="1587"/>
          </a:xfrm>
          <a:prstGeom prst="line">
            <a:avLst/>
          </a:prstGeom>
          <a:noFill/>
          <a:ln w="7938">
            <a:solidFill>
              <a:srgbClr val="9F00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351" name="Line 487"/>
          <p:cNvSpPr>
            <a:spLocks noChangeShapeType="1"/>
          </p:cNvSpPr>
          <p:nvPr/>
        </p:nvSpPr>
        <p:spPr bwMode="auto">
          <a:xfrm flipV="1">
            <a:off x="3417888" y="5957888"/>
            <a:ext cx="1587" cy="73025"/>
          </a:xfrm>
          <a:prstGeom prst="line">
            <a:avLst/>
          </a:prstGeom>
          <a:noFill/>
          <a:ln w="7938">
            <a:solidFill>
              <a:srgbClr val="9F00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352" name="Line 488"/>
          <p:cNvSpPr>
            <a:spLocks noChangeShapeType="1"/>
          </p:cNvSpPr>
          <p:nvPr/>
        </p:nvSpPr>
        <p:spPr bwMode="auto">
          <a:xfrm>
            <a:off x="3417888" y="5957888"/>
            <a:ext cx="1587" cy="1587"/>
          </a:xfrm>
          <a:prstGeom prst="line">
            <a:avLst/>
          </a:prstGeom>
          <a:noFill/>
          <a:ln w="7938">
            <a:solidFill>
              <a:srgbClr val="9F00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353" name="Line 489"/>
          <p:cNvSpPr>
            <a:spLocks noChangeShapeType="1"/>
          </p:cNvSpPr>
          <p:nvPr/>
        </p:nvSpPr>
        <p:spPr bwMode="auto">
          <a:xfrm>
            <a:off x="3417888" y="5957888"/>
            <a:ext cx="1587" cy="1587"/>
          </a:xfrm>
          <a:prstGeom prst="line">
            <a:avLst/>
          </a:prstGeom>
          <a:noFill/>
          <a:ln w="7938">
            <a:solidFill>
              <a:srgbClr val="9F00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354" name="Line 490"/>
          <p:cNvSpPr>
            <a:spLocks noChangeShapeType="1"/>
          </p:cNvSpPr>
          <p:nvPr/>
        </p:nvSpPr>
        <p:spPr bwMode="auto">
          <a:xfrm>
            <a:off x="4573588" y="5938838"/>
            <a:ext cx="73025" cy="1587"/>
          </a:xfrm>
          <a:prstGeom prst="line">
            <a:avLst/>
          </a:prstGeom>
          <a:noFill/>
          <a:ln w="7938">
            <a:solidFill>
              <a:srgbClr val="9F00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355" name="Line 491"/>
          <p:cNvSpPr>
            <a:spLocks noChangeShapeType="1"/>
          </p:cNvSpPr>
          <p:nvPr/>
        </p:nvSpPr>
        <p:spPr bwMode="auto">
          <a:xfrm>
            <a:off x="4646613" y="5938838"/>
            <a:ext cx="1587" cy="71437"/>
          </a:xfrm>
          <a:prstGeom prst="line">
            <a:avLst/>
          </a:prstGeom>
          <a:noFill/>
          <a:ln w="7938">
            <a:solidFill>
              <a:srgbClr val="9F00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356" name="Line 492"/>
          <p:cNvSpPr>
            <a:spLocks noChangeShapeType="1"/>
          </p:cNvSpPr>
          <p:nvPr/>
        </p:nvSpPr>
        <p:spPr bwMode="auto">
          <a:xfrm flipH="1">
            <a:off x="4573588" y="6010275"/>
            <a:ext cx="73025" cy="1588"/>
          </a:xfrm>
          <a:prstGeom prst="line">
            <a:avLst/>
          </a:prstGeom>
          <a:noFill/>
          <a:ln w="7938">
            <a:solidFill>
              <a:srgbClr val="9F00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357" name="Line 493"/>
          <p:cNvSpPr>
            <a:spLocks noChangeShapeType="1"/>
          </p:cNvSpPr>
          <p:nvPr/>
        </p:nvSpPr>
        <p:spPr bwMode="auto">
          <a:xfrm flipV="1">
            <a:off x="4573588" y="5938838"/>
            <a:ext cx="1587" cy="71437"/>
          </a:xfrm>
          <a:prstGeom prst="line">
            <a:avLst/>
          </a:prstGeom>
          <a:noFill/>
          <a:ln w="7938">
            <a:solidFill>
              <a:srgbClr val="9F00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358" name="Line 494"/>
          <p:cNvSpPr>
            <a:spLocks noChangeShapeType="1"/>
          </p:cNvSpPr>
          <p:nvPr/>
        </p:nvSpPr>
        <p:spPr bwMode="auto">
          <a:xfrm>
            <a:off x="4573588" y="5938838"/>
            <a:ext cx="1587" cy="1587"/>
          </a:xfrm>
          <a:prstGeom prst="line">
            <a:avLst/>
          </a:prstGeom>
          <a:noFill/>
          <a:ln w="7938">
            <a:solidFill>
              <a:srgbClr val="9F00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359" name="Line 495"/>
          <p:cNvSpPr>
            <a:spLocks noChangeShapeType="1"/>
          </p:cNvSpPr>
          <p:nvPr/>
        </p:nvSpPr>
        <p:spPr bwMode="auto">
          <a:xfrm>
            <a:off x="4573588" y="5938838"/>
            <a:ext cx="1587" cy="1587"/>
          </a:xfrm>
          <a:prstGeom prst="line">
            <a:avLst/>
          </a:prstGeom>
          <a:noFill/>
          <a:ln w="7938">
            <a:solidFill>
              <a:srgbClr val="9F00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360" name="Line 496"/>
          <p:cNvSpPr>
            <a:spLocks noChangeShapeType="1"/>
          </p:cNvSpPr>
          <p:nvPr/>
        </p:nvSpPr>
        <p:spPr bwMode="auto">
          <a:xfrm>
            <a:off x="5729288" y="5932488"/>
            <a:ext cx="73025" cy="1587"/>
          </a:xfrm>
          <a:prstGeom prst="line">
            <a:avLst/>
          </a:prstGeom>
          <a:noFill/>
          <a:ln w="7938">
            <a:solidFill>
              <a:srgbClr val="9F00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361" name="Line 497"/>
          <p:cNvSpPr>
            <a:spLocks noChangeShapeType="1"/>
          </p:cNvSpPr>
          <p:nvPr/>
        </p:nvSpPr>
        <p:spPr bwMode="auto">
          <a:xfrm>
            <a:off x="5802313" y="5932488"/>
            <a:ext cx="1587" cy="71437"/>
          </a:xfrm>
          <a:prstGeom prst="line">
            <a:avLst/>
          </a:prstGeom>
          <a:noFill/>
          <a:ln w="7938">
            <a:solidFill>
              <a:srgbClr val="9F00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362" name="Line 498"/>
          <p:cNvSpPr>
            <a:spLocks noChangeShapeType="1"/>
          </p:cNvSpPr>
          <p:nvPr/>
        </p:nvSpPr>
        <p:spPr bwMode="auto">
          <a:xfrm flipH="1">
            <a:off x="5729288" y="6003925"/>
            <a:ext cx="73025" cy="1588"/>
          </a:xfrm>
          <a:prstGeom prst="line">
            <a:avLst/>
          </a:prstGeom>
          <a:noFill/>
          <a:ln w="7938">
            <a:solidFill>
              <a:srgbClr val="9F00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363" name="Line 499"/>
          <p:cNvSpPr>
            <a:spLocks noChangeShapeType="1"/>
          </p:cNvSpPr>
          <p:nvPr/>
        </p:nvSpPr>
        <p:spPr bwMode="auto">
          <a:xfrm flipV="1">
            <a:off x="5729288" y="5932488"/>
            <a:ext cx="1587" cy="71437"/>
          </a:xfrm>
          <a:prstGeom prst="line">
            <a:avLst/>
          </a:prstGeom>
          <a:noFill/>
          <a:ln w="7938">
            <a:solidFill>
              <a:srgbClr val="9F00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364" name="Line 500"/>
          <p:cNvSpPr>
            <a:spLocks noChangeShapeType="1"/>
          </p:cNvSpPr>
          <p:nvPr/>
        </p:nvSpPr>
        <p:spPr bwMode="auto">
          <a:xfrm>
            <a:off x="5729288" y="5932488"/>
            <a:ext cx="1587" cy="1587"/>
          </a:xfrm>
          <a:prstGeom prst="line">
            <a:avLst/>
          </a:prstGeom>
          <a:noFill/>
          <a:ln w="7938">
            <a:solidFill>
              <a:srgbClr val="9F00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365" name="Line 501"/>
          <p:cNvSpPr>
            <a:spLocks noChangeShapeType="1"/>
          </p:cNvSpPr>
          <p:nvPr/>
        </p:nvSpPr>
        <p:spPr bwMode="auto">
          <a:xfrm>
            <a:off x="5729288" y="5932488"/>
            <a:ext cx="1587" cy="1587"/>
          </a:xfrm>
          <a:prstGeom prst="line">
            <a:avLst/>
          </a:prstGeom>
          <a:noFill/>
          <a:ln w="7938">
            <a:solidFill>
              <a:srgbClr val="9F00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366" name="Line 502"/>
          <p:cNvSpPr>
            <a:spLocks noChangeShapeType="1"/>
          </p:cNvSpPr>
          <p:nvPr/>
        </p:nvSpPr>
        <p:spPr bwMode="auto">
          <a:xfrm>
            <a:off x="8042275" y="5907088"/>
            <a:ext cx="71438" cy="1587"/>
          </a:xfrm>
          <a:prstGeom prst="line">
            <a:avLst/>
          </a:prstGeom>
          <a:noFill/>
          <a:ln w="7938">
            <a:solidFill>
              <a:srgbClr val="9F00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367" name="Line 503"/>
          <p:cNvSpPr>
            <a:spLocks noChangeShapeType="1"/>
          </p:cNvSpPr>
          <p:nvPr/>
        </p:nvSpPr>
        <p:spPr bwMode="auto">
          <a:xfrm>
            <a:off x="8113713" y="5907088"/>
            <a:ext cx="1587" cy="73025"/>
          </a:xfrm>
          <a:prstGeom prst="line">
            <a:avLst/>
          </a:prstGeom>
          <a:noFill/>
          <a:ln w="7938">
            <a:solidFill>
              <a:srgbClr val="9F00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368" name="Line 504"/>
          <p:cNvSpPr>
            <a:spLocks noChangeShapeType="1"/>
          </p:cNvSpPr>
          <p:nvPr/>
        </p:nvSpPr>
        <p:spPr bwMode="auto">
          <a:xfrm flipH="1">
            <a:off x="8042275" y="5980113"/>
            <a:ext cx="71438" cy="1587"/>
          </a:xfrm>
          <a:prstGeom prst="line">
            <a:avLst/>
          </a:prstGeom>
          <a:noFill/>
          <a:ln w="7938">
            <a:solidFill>
              <a:srgbClr val="9F00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369" name="Line 505"/>
          <p:cNvSpPr>
            <a:spLocks noChangeShapeType="1"/>
          </p:cNvSpPr>
          <p:nvPr/>
        </p:nvSpPr>
        <p:spPr bwMode="auto">
          <a:xfrm flipV="1">
            <a:off x="8042275" y="5907088"/>
            <a:ext cx="1588" cy="73025"/>
          </a:xfrm>
          <a:prstGeom prst="line">
            <a:avLst/>
          </a:prstGeom>
          <a:noFill/>
          <a:ln w="7938">
            <a:solidFill>
              <a:srgbClr val="9F00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370" name="Line 506"/>
          <p:cNvSpPr>
            <a:spLocks noChangeShapeType="1"/>
          </p:cNvSpPr>
          <p:nvPr/>
        </p:nvSpPr>
        <p:spPr bwMode="auto">
          <a:xfrm>
            <a:off x="8042275" y="5907088"/>
            <a:ext cx="1588" cy="1587"/>
          </a:xfrm>
          <a:prstGeom prst="line">
            <a:avLst/>
          </a:prstGeom>
          <a:noFill/>
          <a:ln w="7938">
            <a:solidFill>
              <a:srgbClr val="9F00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371" name="Line 507"/>
          <p:cNvSpPr>
            <a:spLocks noChangeShapeType="1"/>
          </p:cNvSpPr>
          <p:nvPr/>
        </p:nvSpPr>
        <p:spPr bwMode="auto">
          <a:xfrm>
            <a:off x="8042275" y="5907088"/>
            <a:ext cx="1588" cy="1587"/>
          </a:xfrm>
          <a:prstGeom prst="line">
            <a:avLst/>
          </a:prstGeom>
          <a:noFill/>
          <a:ln w="7938">
            <a:solidFill>
              <a:srgbClr val="9F00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372" name="Rectangle 508"/>
          <p:cNvSpPr>
            <a:spLocks noChangeArrowheads="1"/>
          </p:cNvSpPr>
          <p:nvPr/>
        </p:nvSpPr>
        <p:spPr bwMode="auto">
          <a:xfrm>
            <a:off x="2346325" y="6470650"/>
            <a:ext cx="2206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Helvetica" panose="020B0604020202020204" pitchFamily="34" charset="0"/>
              </a:rPr>
              <a:t>N</a:t>
            </a:r>
            <a:endParaRPr lang="en-US"/>
          </a:p>
        </p:txBody>
      </p:sp>
      <p:sp>
        <p:nvSpPr>
          <p:cNvPr id="37373" name="Rectangle 509"/>
          <p:cNvSpPr>
            <a:spLocks noChangeArrowheads="1"/>
          </p:cNvSpPr>
          <p:nvPr/>
        </p:nvSpPr>
        <p:spPr bwMode="auto">
          <a:xfrm>
            <a:off x="2563813" y="6470650"/>
            <a:ext cx="1698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Helvetica" panose="020B0604020202020204" pitchFamily="34" charset="0"/>
              </a:rPr>
              <a:t>u</a:t>
            </a:r>
            <a:endParaRPr lang="en-US"/>
          </a:p>
        </p:txBody>
      </p:sp>
      <p:sp>
        <p:nvSpPr>
          <p:cNvPr id="37374" name="Rectangle 510"/>
          <p:cNvSpPr>
            <a:spLocks noChangeArrowheads="1"/>
          </p:cNvSpPr>
          <p:nvPr/>
        </p:nvSpPr>
        <p:spPr bwMode="auto">
          <a:xfrm>
            <a:off x="2730500" y="6470650"/>
            <a:ext cx="254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Helvetica" panose="020B0604020202020204" pitchFamily="34" charset="0"/>
              </a:rPr>
              <a:t>m</a:t>
            </a:r>
            <a:endParaRPr lang="en-US"/>
          </a:p>
        </p:txBody>
      </p:sp>
      <p:sp>
        <p:nvSpPr>
          <p:cNvPr id="37375" name="Rectangle 511"/>
          <p:cNvSpPr>
            <a:spLocks noChangeArrowheads="1"/>
          </p:cNvSpPr>
          <p:nvPr/>
        </p:nvSpPr>
        <p:spPr bwMode="auto">
          <a:xfrm>
            <a:off x="2981325" y="6470650"/>
            <a:ext cx="1698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Helvetica" panose="020B0604020202020204" pitchFamily="34" charset="0"/>
              </a:rPr>
              <a:t>b</a:t>
            </a:r>
            <a:endParaRPr lang="en-US"/>
          </a:p>
        </p:txBody>
      </p:sp>
      <p:sp>
        <p:nvSpPr>
          <p:cNvPr id="37376" name="Rectangle 512"/>
          <p:cNvSpPr>
            <a:spLocks noChangeArrowheads="1"/>
          </p:cNvSpPr>
          <p:nvPr/>
        </p:nvSpPr>
        <p:spPr bwMode="auto">
          <a:xfrm>
            <a:off x="3148013" y="6470650"/>
            <a:ext cx="1698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Helvetica" panose="020B0604020202020204" pitchFamily="34" charset="0"/>
              </a:rPr>
              <a:t>e</a:t>
            </a:r>
            <a:endParaRPr lang="en-US"/>
          </a:p>
        </p:txBody>
      </p:sp>
      <p:sp>
        <p:nvSpPr>
          <p:cNvPr id="37377" name="Rectangle 513"/>
          <p:cNvSpPr>
            <a:spLocks noChangeArrowheads="1"/>
          </p:cNvSpPr>
          <p:nvPr/>
        </p:nvSpPr>
        <p:spPr bwMode="auto">
          <a:xfrm>
            <a:off x="3314700" y="6470650"/>
            <a:ext cx="101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Helvetica" panose="020B0604020202020204" pitchFamily="34" charset="0"/>
              </a:rPr>
              <a:t>r</a:t>
            </a:r>
            <a:endParaRPr lang="en-US"/>
          </a:p>
        </p:txBody>
      </p:sp>
      <p:sp>
        <p:nvSpPr>
          <p:cNvPr id="37378" name="Rectangle 514"/>
          <p:cNvSpPr>
            <a:spLocks noChangeArrowheads="1"/>
          </p:cNvSpPr>
          <p:nvPr/>
        </p:nvSpPr>
        <p:spPr bwMode="auto">
          <a:xfrm>
            <a:off x="3414713" y="6470650"/>
            <a:ext cx="841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endParaRPr lang="en-US"/>
          </a:p>
        </p:txBody>
      </p:sp>
      <p:sp>
        <p:nvSpPr>
          <p:cNvPr id="37379" name="Rectangle 515"/>
          <p:cNvSpPr>
            <a:spLocks noChangeArrowheads="1"/>
          </p:cNvSpPr>
          <p:nvPr/>
        </p:nvSpPr>
        <p:spPr bwMode="auto">
          <a:xfrm>
            <a:off x="3498850" y="6470650"/>
            <a:ext cx="1698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Helvetica" panose="020B0604020202020204" pitchFamily="34" charset="0"/>
              </a:rPr>
              <a:t>o</a:t>
            </a:r>
            <a:endParaRPr lang="en-US"/>
          </a:p>
        </p:txBody>
      </p:sp>
      <p:sp>
        <p:nvSpPr>
          <p:cNvPr id="37380" name="Rectangle 516"/>
          <p:cNvSpPr>
            <a:spLocks noChangeArrowheads="1"/>
          </p:cNvSpPr>
          <p:nvPr/>
        </p:nvSpPr>
        <p:spPr bwMode="auto">
          <a:xfrm>
            <a:off x="3665538" y="6470650"/>
            <a:ext cx="841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Helvetica" panose="020B0604020202020204" pitchFamily="34" charset="0"/>
              </a:rPr>
              <a:t>f</a:t>
            </a:r>
            <a:endParaRPr lang="en-US"/>
          </a:p>
        </p:txBody>
      </p:sp>
      <p:sp>
        <p:nvSpPr>
          <p:cNvPr id="37381" name="Rectangle 517"/>
          <p:cNvSpPr>
            <a:spLocks noChangeArrowheads="1"/>
          </p:cNvSpPr>
          <p:nvPr/>
        </p:nvSpPr>
        <p:spPr bwMode="auto">
          <a:xfrm>
            <a:off x="3749675" y="6470650"/>
            <a:ext cx="841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endParaRPr lang="en-US"/>
          </a:p>
        </p:txBody>
      </p:sp>
      <p:sp>
        <p:nvSpPr>
          <p:cNvPr id="37382" name="Rectangle 518"/>
          <p:cNvSpPr>
            <a:spLocks noChangeArrowheads="1"/>
          </p:cNvSpPr>
          <p:nvPr/>
        </p:nvSpPr>
        <p:spPr bwMode="auto">
          <a:xfrm>
            <a:off x="3832225" y="6470650"/>
            <a:ext cx="2206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Helvetica" panose="020B0604020202020204" pitchFamily="34" charset="0"/>
              </a:rPr>
              <a:t>D</a:t>
            </a:r>
            <a:endParaRPr lang="en-US"/>
          </a:p>
        </p:txBody>
      </p:sp>
      <p:sp>
        <p:nvSpPr>
          <p:cNvPr id="37383" name="Rectangle 519"/>
          <p:cNvSpPr>
            <a:spLocks noChangeArrowheads="1"/>
          </p:cNvSpPr>
          <p:nvPr/>
        </p:nvSpPr>
        <p:spPr bwMode="auto">
          <a:xfrm>
            <a:off x="4049713" y="6470650"/>
            <a:ext cx="1698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Helvetica" panose="020B0604020202020204" pitchFamily="34" charset="0"/>
              </a:rPr>
              <a:t>e</a:t>
            </a:r>
            <a:endParaRPr lang="en-US"/>
          </a:p>
        </p:txBody>
      </p:sp>
      <p:sp>
        <p:nvSpPr>
          <p:cNvPr id="37384" name="Rectangle 520"/>
          <p:cNvSpPr>
            <a:spLocks noChangeArrowheads="1"/>
          </p:cNvSpPr>
          <p:nvPr/>
        </p:nvSpPr>
        <p:spPr bwMode="auto">
          <a:xfrm>
            <a:off x="4216400" y="6470650"/>
            <a:ext cx="1698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Helvetica" panose="020B0604020202020204" pitchFamily="34" charset="0"/>
              </a:rPr>
              <a:t>p</a:t>
            </a:r>
            <a:endParaRPr lang="en-US"/>
          </a:p>
        </p:txBody>
      </p:sp>
      <p:sp>
        <p:nvSpPr>
          <p:cNvPr id="37385" name="Rectangle 521"/>
          <p:cNvSpPr>
            <a:spLocks noChangeArrowheads="1"/>
          </p:cNvSpPr>
          <p:nvPr/>
        </p:nvSpPr>
        <p:spPr bwMode="auto">
          <a:xfrm>
            <a:off x="4383088" y="6470650"/>
            <a:ext cx="1698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Helvetica" panose="020B0604020202020204" pitchFamily="34" charset="0"/>
              </a:rPr>
              <a:t>e</a:t>
            </a:r>
            <a:endParaRPr lang="en-US"/>
          </a:p>
        </p:txBody>
      </p:sp>
      <p:sp>
        <p:nvSpPr>
          <p:cNvPr id="37386" name="Rectangle 522"/>
          <p:cNvSpPr>
            <a:spLocks noChangeArrowheads="1"/>
          </p:cNvSpPr>
          <p:nvPr/>
        </p:nvSpPr>
        <p:spPr bwMode="auto">
          <a:xfrm>
            <a:off x="4551363" y="6470650"/>
            <a:ext cx="1698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Helvetica" panose="020B0604020202020204" pitchFamily="34" charset="0"/>
              </a:rPr>
              <a:t>n</a:t>
            </a:r>
            <a:endParaRPr lang="en-US"/>
          </a:p>
        </p:txBody>
      </p:sp>
      <p:sp>
        <p:nvSpPr>
          <p:cNvPr id="37387" name="Rectangle 523"/>
          <p:cNvSpPr>
            <a:spLocks noChangeArrowheads="1"/>
          </p:cNvSpPr>
          <p:nvPr/>
        </p:nvSpPr>
        <p:spPr bwMode="auto">
          <a:xfrm>
            <a:off x="4718050" y="6470650"/>
            <a:ext cx="1698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Helvetica" panose="020B0604020202020204" pitchFamily="34" charset="0"/>
              </a:rPr>
              <a:t>d</a:t>
            </a:r>
            <a:endParaRPr lang="en-US"/>
          </a:p>
        </p:txBody>
      </p:sp>
      <p:sp>
        <p:nvSpPr>
          <p:cNvPr id="37388" name="Rectangle 524"/>
          <p:cNvSpPr>
            <a:spLocks noChangeArrowheads="1"/>
          </p:cNvSpPr>
          <p:nvPr/>
        </p:nvSpPr>
        <p:spPr bwMode="auto">
          <a:xfrm>
            <a:off x="4884738" y="6470650"/>
            <a:ext cx="1698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Helvetica" panose="020B0604020202020204" pitchFamily="34" charset="0"/>
              </a:rPr>
              <a:t>e</a:t>
            </a:r>
            <a:endParaRPr lang="en-US"/>
          </a:p>
        </p:txBody>
      </p:sp>
      <p:sp>
        <p:nvSpPr>
          <p:cNvPr id="37389" name="Rectangle 525"/>
          <p:cNvSpPr>
            <a:spLocks noChangeArrowheads="1"/>
          </p:cNvSpPr>
          <p:nvPr/>
        </p:nvSpPr>
        <p:spPr bwMode="auto">
          <a:xfrm>
            <a:off x="5051425" y="6470650"/>
            <a:ext cx="1698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Helvetica" panose="020B0604020202020204" pitchFamily="34" charset="0"/>
              </a:rPr>
              <a:t>n</a:t>
            </a:r>
            <a:endParaRPr lang="en-US"/>
          </a:p>
        </p:txBody>
      </p:sp>
      <p:sp>
        <p:nvSpPr>
          <p:cNvPr id="37390" name="Rectangle 526"/>
          <p:cNvSpPr>
            <a:spLocks noChangeArrowheads="1"/>
          </p:cNvSpPr>
          <p:nvPr/>
        </p:nvSpPr>
        <p:spPr bwMode="auto">
          <a:xfrm>
            <a:off x="5218113" y="6470650"/>
            <a:ext cx="841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Helvetica" panose="020B0604020202020204" pitchFamily="34" charset="0"/>
              </a:rPr>
              <a:t>t</a:t>
            </a:r>
            <a:endParaRPr lang="en-US"/>
          </a:p>
        </p:txBody>
      </p:sp>
      <p:sp>
        <p:nvSpPr>
          <p:cNvPr id="37391" name="Rectangle 527"/>
          <p:cNvSpPr>
            <a:spLocks noChangeArrowheads="1"/>
          </p:cNvSpPr>
          <p:nvPr/>
        </p:nvSpPr>
        <p:spPr bwMode="auto">
          <a:xfrm>
            <a:off x="5302250" y="6470650"/>
            <a:ext cx="841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endParaRPr lang="en-US"/>
          </a:p>
        </p:txBody>
      </p:sp>
      <p:sp>
        <p:nvSpPr>
          <p:cNvPr id="37392" name="Rectangle 528"/>
          <p:cNvSpPr>
            <a:spLocks noChangeArrowheads="1"/>
          </p:cNvSpPr>
          <p:nvPr/>
        </p:nvSpPr>
        <p:spPr bwMode="auto">
          <a:xfrm>
            <a:off x="5386388" y="6470650"/>
            <a:ext cx="1857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Helvetica" panose="020B0604020202020204" pitchFamily="34" charset="0"/>
              </a:rPr>
              <a:t>T</a:t>
            </a:r>
            <a:endParaRPr lang="en-US"/>
          </a:p>
        </p:txBody>
      </p:sp>
      <p:sp>
        <p:nvSpPr>
          <p:cNvPr id="37393" name="Rectangle 529"/>
          <p:cNvSpPr>
            <a:spLocks noChangeArrowheads="1"/>
          </p:cNvSpPr>
          <p:nvPr/>
        </p:nvSpPr>
        <p:spPr bwMode="auto">
          <a:xfrm>
            <a:off x="5568950" y="6470650"/>
            <a:ext cx="1698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Helvetica" panose="020B0604020202020204" pitchFamily="34" charset="0"/>
              </a:rPr>
              <a:t>a</a:t>
            </a:r>
            <a:endParaRPr lang="en-US"/>
          </a:p>
        </p:txBody>
      </p:sp>
      <p:sp>
        <p:nvSpPr>
          <p:cNvPr id="37394" name="Rectangle 530"/>
          <p:cNvSpPr>
            <a:spLocks noChangeArrowheads="1"/>
          </p:cNvSpPr>
          <p:nvPr/>
        </p:nvSpPr>
        <p:spPr bwMode="auto">
          <a:xfrm>
            <a:off x="5735638" y="6470650"/>
            <a:ext cx="1698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Helvetica" panose="020B0604020202020204" pitchFamily="34" charset="0"/>
              </a:rPr>
              <a:t>b</a:t>
            </a:r>
            <a:endParaRPr lang="en-US"/>
          </a:p>
        </p:txBody>
      </p:sp>
      <p:sp>
        <p:nvSpPr>
          <p:cNvPr id="37395" name="Rectangle 531"/>
          <p:cNvSpPr>
            <a:spLocks noChangeArrowheads="1"/>
          </p:cNvSpPr>
          <p:nvPr/>
        </p:nvSpPr>
        <p:spPr bwMode="auto">
          <a:xfrm>
            <a:off x="5903913" y="6470650"/>
            <a:ext cx="682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Helvetica" panose="020B0604020202020204" pitchFamily="34" charset="0"/>
              </a:rPr>
              <a:t>l</a:t>
            </a:r>
            <a:endParaRPr lang="en-US"/>
          </a:p>
        </p:txBody>
      </p:sp>
      <p:sp>
        <p:nvSpPr>
          <p:cNvPr id="37396" name="Rectangle 532"/>
          <p:cNvSpPr>
            <a:spLocks noChangeArrowheads="1"/>
          </p:cNvSpPr>
          <p:nvPr/>
        </p:nvSpPr>
        <p:spPr bwMode="auto">
          <a:xfrm>
            <a:off x="5970588" y="6470650"/>
            <a:ext cx="1698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Helvetica" panose="020B0604020202020204" pitchFamily="34" charset="0"/>
              </a:rPr>
              <a:t>e</a:t>
            </a:r>
            <a:endParaRPr lang="en-US"/>
          </a:p>
        </p:txBody>
      </p:sp>
      <p:sp>
        <p:nvSpPr>
          <p:cNvPr id="37397" name="Rectangle 533"/>
          <p:cNvSpPr>
            <a:spLocks noChangeArrowheads="1"/>
          </p:cNvSpPr>
          <p:nvPr/>
        </p:nvSpPr>
        <p:spPr bwMode="auto">
          <a:xfrm>
            <a:off x="6137275" y="6470650"/>
            <a:ext cx="841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endParaRPr lang="en-US"/>
          </a:p>
        </p:txBody>
      </p:sp>
      <p:sp>
        <p:nvSpPr>
          <p:cNvPr id="37398" name="Rectangle 534"/>
          <p:cNvSpPr>
            <a:spLocks noChangeArrowheads="1"/>
          </p:cNvSpPr>
          <p:nvPr/>
        </p:nvSpPr>
        <p:spPr bwMode="auto">
          <a:xfrm>
            <a:off x="6221413" y="6470650"/>
            <a:ext cx="20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Helvetica" panose="020B0604020202020204" pitchFamily="34" charset="0"/>
              </a:rPr>
              <a:t>E</a:t>
            </a:r>
            <a:endParaRPr lang="en-US"/>
          </a:p>
        </p:txBody>
      </p:sp>
      <p:sp>
        <p:nvSpPr>
          <p:cNvPr id="37399" name="Rectangle 535"/>
          <p:cNvSpPr>
            <a:spLocks noChangeArrowheads="1"/>
          </p:cNvSpPr>
          <p:nvPr/>
        </p:nvSpPr>
        <p:spPr bwMode="auto">
          <a:xfrm>
            <a:off x="6421438" y="6470650"/>
            <a:ext cx="1698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Helvetica" panose="020B0604020202020204" pitchFamily="34" charset="0"/>
              </a:rPr>
              <a:t>n</a:t>
            </a:r>
            <a:endParaRPr lang="en-US"/>
          </a:p>
        </p:txBody>
      </p:sp>
      <p:sp>
        <p:nvSpPr>
          <p:cNvPr id="37400" name="Rectangle 536"/>
          <p:cNvSpPr>
            <a:spLocks noChangeArrowheads="1"/>
          </p:cNvSpPr>
          <p:nvPr/>
        </p:nvSpPr>
        <p:spPr bwMode="auto">
          <a:xfrm>
            <a:off x="6589713" y="6470650"/>
            <a:ext cx="841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Helvetica" panose="020B0604020202020204" pitchFamily="34" charset="0"/>
              </a:rPr>
              <a:t>t</a:t>
            </a:r>
            <a:endParaRPr lang="en-US"/>
          </a:p>
        </p:txBody>
      </p:sp>
      <p:sp>
        <p:nvSpPr>
          <p:cNvPr id="37401" name="Rectangle 537"/>
          <p:cNvSpPr>
            <a:spLocks noChangeArrowheads="1"/>
          </p:cNvSpPr>
          <p:nvPr/>
        </p:nvSpPr>
        <p:spPr bwMode="auto">
          <a:xfrm>
            <a:off x="6672263" y="6470650"/>
            <a:ext cx="101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Helvetica" panose="020B0604020202020204" pitchFamily="34" charset="0"/>
              </a:rPr>
              <a:t>r</a:t>
            </a:r>
            <a:endParaRPr lang="en-US"/>
          </a:p>
        </p:txBody>
      </p:sp>
      <p:sp>
        <p:nvSpPr>
          <p:cNvPr id="37402" name="Rectangle 538"/>
          <p:cNvSpPr>
            <a:spLocks noChangeArrowheads="1"/>
          </p:cNvSpPr>
          <p:nvPr/>
        </p:nvSpPr>
        <p:spPr bwMode="auto">
          <a:xfrm>
            <a:off x="6772275" y="6470650"/>
            <a:ext cx="682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Helvetica" panose="020B0604020202020204" pitchFamily="34" charset="0"/>
              </a:rPr>
              <a:t>i</a:t>
            </a:r>
            <a:endParaRPr lang="en-US"/>
          </a:p>
        </p:txBody>
      </p:sp>
      <p:sp>
        <p:nvSpPr>
          <p:cNvPr id="37403" name="Rectangle 539"/>
          <p:cNvSpPr>
            <a:spLocks noChangeArrowheads="1"/>
          </p:cNvSpPr>
          <p:nvPr/>
        </p:nvSpPr>
        <p:spPr bwMode="auto">
          <a:xfrm>
            <a:off x="6838950" y="6470650"/>
            <a:ext cx="1698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Helvetica" panose="020B0604020202020204" pitchFamily="34" charset="0"/>
              </a:rPr>
              <a:t>e</a:t>
            </a:r>
            <a:endParaRPr lang="en-US"/>
          </a:p>
        </p:txBody>
      </p:sp>
      <p:sp>
        <p:nvSpPr>
          <p:cNvPr id="37404" name="Rectangle 540"/>
          <p:cNvSpPr>
            <a:spLocks noChangeArrowheads="1"/>
          </p:cNvSpPr>
          <p:nvPr/>
        </p:nvSpPr>
        <p:spPr bwMode="auto">
          <a:xfrm>
            <a:off x="7007225" y="6470650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Helvetica" panose="020B0604020202020204" pitchFamily="34" charset="0"/>
              </a:rPr>
              <a:t>s</a:t>
            </a:r>
            <a:endParaRPr lang="en-US"/>
          </a:p>
        </p:txBody>
      </p:sp>
      <p:sp>
        <p:nvSpPr>
          <p:cNvPr id="37406" name="Rectangle 542"/>
          <p:cNvSpPr>
            <a:spLocks noChangeArrowheads="1"/>
          </p:cNvSpPr>
          <p:nvPr/>
        </p:nvSpPr>
        <p:spPr bwMode="auto">
          <a:xfrm rot="16200000">
            <a:off x="-370680" y="3434556"/>
            <a:ext cx="20494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Helvetica" panose="020B0604020202020204" pitchFamily="34" charset="0"/>
              </a:rPr>
              <a:t>Filter Time (ns)</a:t>
            </a:r>
            <a:endParaRPr lang="en-US"/>
          </a:p>
        </p:txBody>
      </p:sp>
      <p:sp>
        <p:nvSpPr>
          <p:cNvPr id="37420" name="Rectangle 556"/>
          <p:cNvSpPr>
            <a:spLocks noChangeArrowheads="1"/>
          </p:cNvSpPr>
          <p:nvPr/>
        </p:nvSpPr>
        <p:spPr bwMode="auto">
          <a:xfrm>
            <a:off x="1546225" y="973138"/>
            <a:ext cx="3265488" cy="10302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421" name="Line 557"/>
          <p:cNvSpPr>
            <a:spLocks noChangeShapeType="1"/>
          </p:cNvSpPr>
          <p:nvPr/>
        </p:nvSpPr>
        <p:spPr bwMode="auto">
          <a:xfrm flipV="1">
            <a:off x="1546225" y="973138"/>
            <a:ext cx="1588" cy="1030287"/>
          </a:xfrm>
          <a:prstGeom prst="line">
            <a:avLst/>
          </a:prstGeom>
          <a:noFill/>
          <a:ln w="7938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422" name="Line 558"/>
          <p:cNvSpPr>
            <a:spLocks noChangeShapeType="1"/>
          </p:cNvSpPr>
          <p:nvPr/>
        </p:nvSpPr>
        <p:spPr bwMode="auto">
          <a:xfrm>
            <a:off x="1546225" y="973138"/>
            <a:ext cx="3265488" cy="1587"/>
          </a:xfrm>
          <a:prstGeom prst="line">
            <a:avLst/>
          </a:prstGeom>
          <a:noFill/>
          <a:ln w="7938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423" name="Line 559"/>
          <p:cNvSpPr>
            <a:spLocks noChangeShapeType="1"/>
          </p:cNvSpPr>
          <p:nvPr/>
        </p:nvSpPr>
        <p:spPr bwMode="auto">
          <a:xfrm>
            <a:off x="4811713" y="973138"/>
            <a:ext cx="1587" cy="1030287"/>
          </a:xfrm>
          <a:prstGeom prst="line">
            <a:avLst/>
          </a:prstGeom>
          <a:noFill/>
          <a:ln w="7938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424" name="Line 560"/>
          <p:cNvSpPr>
            <a:spLocks noChangeShapeType="1"/>
          </p:cNvSpPr>
          <p:nvPr/>
        </p:nvSpPr>
        <p:spPr bwMode="auto">
          <a:xfrm flipH="1">
            <a:off x="1546225" y="2003425"/>
            <a:ext cx="3265488" cy="1588"/>
          </a:xfrm>
          <a:prstGeom prst="line">
            <a:avLst/>
          </a:prstGeom>
          <a:noFill/>
          <a:ln w="7938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425" name="Line 561"/>
          <p:cNvSpPr>
            <a:spLocks noChangeShapeType="1"/>
          </p:cNvSpPr>
          <p:nvPr/>
        </p:nvSpPr>
        <p:spPr bwMode="auto">
          <a:xfrm>
            <a:off x="1546225" y="2003425"/>
            <a:ext cx="3265488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426" name="Line 562"/>
          <p:cNvSpPr>
            <a:spLocks noChangeShapeType="1"/>
          </p:cNvSpPr>
          <p:nvPr/>
        </p:nvSpPr>
        <p:spPr bwMode="auto">
          <a:xfrm>
            <a:off x="1546225" y="973138"/>
            <a:ext cx="3265488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427" name="Line 563"/>
          <p:cNvSpPr>
            <a:spLocks noChangeShapeType="1"/>
          </p:cNvSpPr>
          <p:nvPr/>
        </p:nvSpPr>
        <p:spPr bwMode="auto">
          <a:xfrm flipV="1">
            <a:off x="1546225" y="973138"/>
            <a:ext cx="1588" cy="10302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428" name="Line 564"/>
          <p:cNvSpPr>
            <a:spLocks noChangeShapeType="1"/>
          </p:cNvSpPr>
          <p:nvPr/>
        </p:nvSpPr>
        <p:spPr bwMode="auto">
          <a:xfrm flipV="1">
            <a:off x="4811713" y="973138"/>
            <a:ext cx="1587" cy="10302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429" name="Line 565"/>
          <p:cNvSpPr>
            <a:spLocks noChangeShapeType="1"/>
          </p:cNvSpPr>
          <p:nvPr/>
        </p:nvSpPr>
        <p:spPr bwMode="auto">
          <a:xfrm>
            <a:off x="1546225" y="2003425"/>
            <a:ext cx="3265488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430" name="Line 566"/>
          <p:cNvSpPr>
            <a:spLocks noChangeShapeType="1"/>
          </p:cNvSpPr>
          <p:nvPr/>
        </p:nvSpPr>
        <p:spPr bwMode="auto">
          <a:xfrm flipV="1">
            <a:off x="1546225" y="973138"/>
            <a:ext cx="1588" cy="10302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431" name="Line 567"/>
          <p:cNvSpPr>
            <a:spLocks noChangeShapeType="1"/>
          </p:cNvSpPr>
          <p:nvPr/>
        </p:nvSpPr>
        <p:spPr bwMode="auto">
          <a:xfrm>
            <a:off x="1546225" y="2003425"/>
            <a:ext cx="3265488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432" name="Line 568"/>
          <p:cNvSpPr>
            <a:spLocks noChangeShapeType="1"/>
          </p:cNvSpPr>
          <p:nvPr/>
        </p:nvSpPr>
        <p:spPr bwMode="auto">
          <a:xfrm>
            <a:off x="1546225" y="973138"/>
            <a:ext cx="3265488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433" name="Line 569"/>
          <p:cNvSpPr>
            <a:spLocks noChangeShapeType="1"/>
          </p:cNvSpPr>
          <p:nvPr/>
        </p:nvSpPr>
        <p:spPr bwMode="auto">
          <a:xfrm flipV="1">
            <a:off x="1546225" y="973138"/>
            <a:ext cx="1588" cy="10302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434" name="Line 570"/>
          <p:cNvSpPr>
            <a:spLocks noChangeShapeType="1"/>
          </p:cNvSpPr>
          <p:nvPr/>
        </p:nvSpPr>
        <p:spPr bwMode="auto">
          <a:xfrm flipV="1">
            <a:off x="4811713" y="973138"/>
            <a:ext cx="1587" cy="10302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435" name="Rectangle 571"/>
          <p:cNvSpPr>
            <a:spLocks noChangeArrowheads="1"/>
          </p:cNvSpPr>
          <p:nvPr/>
        </p:nvSpPr>
        <p:spPr bwMode="auto">
          <a:xfrm>
            <a:off x="2552700" y="1087438"/>
            <a:ext cx="11906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ED201B"/>
                </a:solidFill>
                <a:latin typeface="Helvetica" panose="020B0604020202020204" pitchFamily="34" charset="0"/>
              </a:rPr>
              <a:t>U</a:t>
            </a:r>
            <a:endParaRPr lang="en-US"/>
          </a:p>
        </p:txBody>
      </p:sp>
      <p:sp>
        <p:nvSpPr>
          <p:cNvPr id="37436" name="Rectangle 572"/>
          <p:cNvSpPr>
            <a:spLocks noChangeArrowheads="1"/>
          </p:cNvSpPr>
          <p:nvPr/>
        </p:nvSpPr>
        <p:spPr bwMode="auto">
          <a:xfrm>
            <a:off x="2671763" y="1087438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ED201B"/>
                </a:solidFill>
                <a:latin typeface="Helvetica" panose="020B0604020202020204" pitchFamily="34" charset="0"/>
              </a:rPr>
              <a:t>n</a:t>
            </a:r>
            <a:endParaRPr lang="en-US"/>
          </a:p>
        </p:txBody>
      </p:sp>
      <p:sp>
        <p:nvSpPr>
          <p:cNvPr id="37437" name="Rectangle 573"/>
          <p:cNvSpPr>
            <a:spLocks noChangeArrowheads="1"/>
          </p:cNvSpPr>
          <p:nvPr/>
        </p:nvSpPr>
        <p:spPr bwMode="auto">
          <a:xfrm>
            <a:off x="2763838" y="1087438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ED201B"/>
                </a:solidFill>
                <a:latin typeface="Helvetica" panose="020B0604020202020204" pitchFamily="34" charset="0"/>
              </a:rPr>
              <a:t>o</a:t>
            </a:r>
            <a:endParaRPr lang="en-US"/>
          </a:p>
        </p:txBody>
      </p:sp>
      <p:sp>
        <p:nvSpPr>
          <p:cNvPr id="37438" name="Rectangle 574"/>
          <p:cNvSpPr>
            <a:spLocks noChangeArrowheads="1"/>
          </p:cNvSpPr>
          <p:nvPr/>
        </p:nvSpPr>
        <p:spPr bwMode="auto">
          <a:xfrm>
            <a:off x="2855913" y="1087438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ED201B"/>
                </a:solidFill>
                <a:latin typeface="Helvetica" panose="020B0604020202020204" pitchFamily="34" charset="0"/>
              </a:rPr>
              <a:t>p</a:t>
            </a:r>
            <a:endParaRPr lang="en-US"/>
          </a:p>
        </p:txBody>
      </p:sp>
      <p:sp>
        <p:nvSpPr>
          <p:cNvPr id="37439" name="Rectangle 575"/>
          <p:cNvSpPr>
            <a:spLocks noChangeArrowheads="1"/>
          </p:cNvSpPr>
          <p:nvPr/>
        </p:nvSpPr>
        <p:spPr bwMode="auto">
          <a:xfrm>
            <a:off x="2947988" y="1087438"/>
            <a:ext cx="46037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ED201B"/>
                </a:solidFill>
                <a:latin typeface="Helvetica" panose="020B0604020202020204" pitchFamily="34" charset="0"/>
              </a:rPr>
              <a:t>t</a:t>
            </a:r>
            <a:endParaRPr lang="en-US"/>
          </a:p>
        </p:txBody>
      </p:sp>
      <p:sp>
        <p:nvSpPr>
          <p:cNvPr id="37440" name="Rectangle 576"/>
          <p:cNvSpPr>
            <a:spLocks noChangeArrowheads="1"/>
          </p:cNvSpPr>
          <p:nvPr/>
        </p:nvSpPr>
        <p:spPr bwMode="auto">
          <a:xfrm>
            <a:off x="2994025" y="1087438"/>
            <a:ext cx="3651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ED201B"/>
                </a:solidFill>
                <a:latin typeface="Helvetica" panose="020B0604020202020204" pitchFamily="34" charset="0"/>
              </a:rPr>
              <a:t>i</a:t>
            </a:r>
            <a:endParaRPr lang="en-US"/>
          </a:p>
        </p:txBody>
      </p:sp>
      <p:sp>
        <p:nvSpPr>
          <p:cNvPr id="37441" name="Rectangle 577"/>
          <p:cNvSpPr>
            <a:spLocks noChangeArrowheads="1"/>
          </p:cNvSpPr>
          <p:nvPr/>
        </p:nvSpPr>
        <p:spPr bwMode="auto">
          <a:xfrm>
            <a:off x="3030538" y="1087438"/>
            <a:ext cx="138112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ED201B"/>
                </a:solidFill>
                <a:latin typeface="Helvetica" panose="020B0604020202020204" pitchFamily="34" charset="0"/>
              </a:rPr>
              <a:t>m</a:t>
            </a:r>
            <a:endParaRPr lang="en-US"/>
          </a:p>
        </p:txBody>
      </p:sp>
      <p:sp>
        <p:nvSpPr>
          <p:cNvPr id="37442" name="Rectangle 578"/>
          <p:cNvSpPr>
            <a:spLocks noChangeArrowheads="1"/>
          </p:cNvSpPr>
          <p:nvPr/>
        </p:nvSpPr>
        <p:spPr bwMode="auto">
          <a:xfrm>
            <a:off x="3168650" y="1087438"/>
            <a:ext cx="3651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ED201B"/>
                </a:solidFill>
                <a:latin typeface="Helvetica" panose="020B0604020202020204" pitchFamily="34" charset="0"/>
              </a:rPr>
              <a:t>i</a:t>
            </a:r>
            <a:endParaRPr lang="en-US"/>
          </a:p>
        </p:txBody>
      </p:sp>
      <p:sp>
        <p:nvSpPr>
          <p:cNvPr id="37443" name="Rectangle 579"/>
          <p:cNvSpPr>
            <a:spLocks noChangeArrowheads="1"/>
          </p:cNvSpPr>
          <p:nvPr/>
        </p:nvSpPr>
        <p:spPr bwMode="auto">
          <a:xfrm>
            <a:off x="3205163" y="1087438"/>
            <a:ext cx="8255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ED201B"/>
                </a:solidFill>
                <a:latin typeface="Helvetica" panose="020B0604020202020204" pitchFamily="34" charset="0"/>
              </a:rPr>
              <a:t>z</a:t>
            </a:r>
            <a:endParaRPr lang="en-US"/>
          </a:p>
        </p:txBody>
      </p:sp>
      <p:sp>
        <p:nvSpPr>
          <p:cNvPr id="37444" name="Rectangle 580"/>
          <p:cNvSpPr>
            <a:spLocks noChangeArrowheads="1"/>
          </p:cNvSpPr>
          <p:nvPr/>
        </p:nvSpPr>
        <p:spPr bwMode="auto">
          <a:xfrm>
            <a:off x="3287713" y="1087438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ED201B"/>
                </a:solidFill>
                <a:latin typeface="Helvetica" panose="020B0604020202020204" pitchFamily="34" charset="0"/>
              </a:rPr>
              <a:t>e</a:t>
            </a:r>
            <a:endParaRPr lang="en-US"/>
          </a:p>
        </p:txBody>
      </p:sp>
      <p:sp>
        <p:nvSpPr>
          <p:cNvPr id="37445" name="Rectangle 581"/>
          <p:cNvSpPr>
            <a:spLocks noChangeArrowheads="1"/>
          </p:cNvSpPr>
          <p:nvPr/>
        </p:nvSpPr>
        <p:spPr bwMode="auto">
          <a:xfrm>
            <a:off x="3379788" y="1087438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ED201B"/>
                </a:solidFill>
                <a:latin typeface="Helvetica" panose="020B0604020202020204" pitchFamily="34" charset="0"/>
              </a:rPr>
              <a:t>d</a:t>
            </a:r>
            <a:endParaRPr lang="en-US"/>
          </a:p>
        </p:txBody>
      </p:sp>
      <p:sp>
        <p:nvSpPr>
          <p:cNvPr id="37446" name="Rectangle 582"/>
          <p:cNvSpPr>
            <a:spLocks noChangeArrowheads="1"/>
          </p:cNvSpPr>
          <p:nvPr/>
        </p:nvSpPr>
        <p:spPr bwMode="auto">
          <a:xfrm>
            <a:off x="3471863" y="1087438"/>
            <a:ext cx="46037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ED201B"/>
                </a:solidFill>
                <a:latin typeface="Helvetica" panose="020B0604020202020204" pitchFamily="34" charset="0"/>
              </a:rPr>
              <a:t> </a:t>
            </a:r>
            <a:endParaRPr lang="en-US"/>
          </a:p>
        </p:txBody>
      </p:sp>
      <p:sp>
        <p:nvSpPr>
          <p:cNvPr id="37447" name="Rectangle 583"/>
          <p:cNvSpPr>
            <a:spLocks noChangeArrowheads="1"/>
          </p:cNvSpPr>
          <p:nvPr/>
        </p:nvSpPr>
        <p:spPr bwMode="auto">
          <a:xfrm>
            <a:off x="3517900" y="1087438"/>
            <a:ext cx="46038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ED201B"/>
                </a:solidFill>
                <a:latin typeface="Helvetica" panose="020B0604020202020204" pitchFamily="34" charset="0"/>
              </a:rPr>
              <a:t>I</a:t>
            </a:r>
            <a:endParaRPr lang="en-US"/>
          </a:p>
        </p:txBody>
      </p:sp>
      <p:sp>
        <p:nvSpPr>
          <p:cNvPr id="37448" name="Rectangle 584"/>
          <p:cNvSpPr>
            <a:spLocks noChangeArrowheads="1"/>
          </p:cNvSpPr>
          <p:nvPr/>
        </p:nvSpPr>
        <p:spPr bwMode="auto">
          <a:xfrm>
            <a:off x="3563938" y="1087438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ED201B"/>
                </a:solidFill>
                <a:latin typeface="Helvetica" panose="020B0604020202020204" pitchFamily="34" charset="0"/>
              </a:rPr>
              <a:t>n</a:t>
            </a:r>
            <a:endParaRPr lang="en-US"/>
          </a:p>
        </p:txBody>
      </p:sp>
      <p:sp>
        <p:nvSpPr>
          <p:cNvPr id="37449" name="Rectangle 585"/>
          <p:cNvSpPr>
            <a:spLocks noChangeArrowheads="1"/>
          </p:cNvSpPr>
          <p:nvPr/>
        </p:nvSpPr>
        <p:spPr bwMode="auto">
          <a:xfrm>
            <a:off x="3656013" y="1087438"/>
            <a:ext cx="46037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ED201B"/>
                </a:solidFill>
                <a:latin typeface="Helvetica" panose="020B0604020202020204" pitchFamily="34" charset="0"/>
              </a:rPr>
              <a:t>t</a:t>
            </a:r>
            <a:endParaRPr lang="en-US"/>
          </a:p>
        </p:txBody>
      </p:sp>
      <p:sp>
        <p:nvSpPr>
          <p:cNvPr id="37450" name="Rectangle 586"/>
          <p:cNvSpPr>
            <a:spLocks noChangeArrowheads="1"/>
          </p:cNvSpPr>
          <p:nvPr/>
        </p:nvSpPr>
        <p:spPr bwMode="auto">
          <a:xfrm>
            <a:off x="3702050" y="1087438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ED201B"/>
                </a:solidFill>
                <a:latin typeface="Helvetica" panose="020B0604020202020204" pitchFamily="34" charset="0"/>
              </a:rPr>
              <a:t>e</a:t>
            </a:r>
            <a:endParaRPr lang="en-US"/>
          </a:p>
        </p:txBody>
      </p:sp>
      <p:sp>
        <p:nvSpPr>
          <p:cNvPr id="37451" name="Rectangle 587"/>
          <p:cNvSpPr>
            <a:spLocks noChangeArrowheads="1"/>
          </p:cNvSpPr>
          <p:nvPr/>
        </p:nvSpPr>
        <p:spPr bwMode="auto">
          <a:xfrm>
            <a:off x="3794125" y="1087438"/>
            <a:ext cx="5556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ED201B"/>
                </a:solidFill>
                <a:latin typeface="Helvetica" panose="020B0604020202020204" pitchFamily="34" charset="0"/>
              </a:rPr>
              <a:t>r</a:t>
            </a:r>
            <a:endParaRPr lang="en-US"/>
          </a:p>
        </p:txBody>
      </p:sp>
      <p:sp>
        <p:nvSpPr>
          <p:cNvPr id="37452" name="Rectangle 588"/>
          <p:cNvSpPr>
            <a:spLocks noChangeArrowheads="1"/>
          </p:cNvSpPr>
          <p:nvPr/>
        </p:nvSpPr>
        <p:spPr bwMode="auto">
          <a:xfrm>
            <a:off x="3848100" y="1087438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ED201B"/>
                </a:solidFill>
                <a:latin typeface="Helvetica" panose="020B0604020202020204" pitchFamily="34" charset="0"/>
              </a:rPr>
              <a:t>p</a:t>
            </a:r>
            <a:endParaRPr lang="en-US"/>
          </a:p>
        </p:txBody>
      </p:sp>
      <p:sp>
        <p:nvSpPr>
          <p:cNvPr id="37453" name="Rectangle 589"/>
          <p:cNvSpPr>
            <a:spLocks noChangeArrowheads="1"/>
          </p:cNvSpPr>
          <p:nvPr/>
        </p:nvSpPr>
        <p:spPr bwMode="auto">
          <a:xfrm>
            <a:off x="3941763" y="1087438"/>
            <a:ext cx="55562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ED201B"/>
                </a:solidFill>
                <a:latin typeface="Helvetica" panose="020B0604020202020204" pitchFamily="34" charset="0"/>
              </a:rPr>
              <a:t>r</a:t>
            </a:r>
            <a:endParaRPr lang="en-US"/>
          </a:p>
        </p:txBody>
      </p:sp>
      <p:sp>
        <p:nvSpPr>
          <p:cNvPr id="37454" name="Rectangle 590"/>
          <p:cNvSpPr>
            <a:spLocks noChangeArrowheads="1"/>
          </p:cNvSpPr>
          <p:nvPr/>
        </p:nvSpPr>
        <p:spPr bwMode="auto">
          <a:xfrm>
            <a:off x="3995738" y="1087438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ED201B"/>
                </a:solidFill>
                <a:latin typeface="Helvetica" panose="020B0604020202020204" pitchFamily="34" charset="0"/>
              </a:rPr>
              <a:t>e</a:t>
            </a:r>
            <a:endParaRPr lang="en-US"/>
          </a:p>
        </p:txBody>
      </p:sp>
      <p:sp>
        <p:nvSpPr>
          <p:cNvPr id="37455" name="Rectangle 591"/>
          <p:cNvSpPr>
            <a:spLocks noChangeArrowheads="1"/>
          </p:cNvSpPr>
          <p:nvPr/>
        </p:nvSpPr>
        <p:spPr bwMode="auto">
          <a:xfrm>
            <a:off x="4087813" y="1087438"/>
            <a:ext cx="46037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ED201B"/>
                </a:solidFill>
                <a:latin typeface="Helvetica" panose="020B0604020202020204" pitchFamily="34" charset="0"/>
              </a:rPr>
              <a:t>t</a:t>
            </a:r>
            <a:endParaRPr lang="en-US"/>
          </a:p>
        </p:txBody>
      </p:sp>
      <p:sp>
        <p:nvSpPr>
          <p:cNvPr id="37456" name="Rectangle 592"/>
          <p:cNvSpPr>
            <a:spLocks noChangeArrowheads="1"/>
          </p:cNvSpPr>
          <p:nvPr/>
        </p:nvSpPr>
        <p:spPr bwMode="auto">
          <a:xfrm>
            <a:off x="4133850" y="1087438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ED201B"/>
                </a:solidFill>
                <a:latin typeface="Helvetica" panose="020B0604020202020204" pitchFamily="34" charset="0"/>
              </a:rPr>
              <a:t>e</a:t>
            </a:r>
            <a:endParaRPr lang="en-US"/>
          </a:p>
        </p:txBody>
      </p:sp>
      <p:sp>
        <p:nvSpPr>
          <p:cNvPr id="37457" name="Rectangle 593"/>
          <p:cNvSpPr>
            <a:spLocks noChangeArrowheads="1"/>
          </p:cNvSpPr>
          <p:nvPr/>
        </p:nvSpPr>
        <p:spPr bwMode="auto">
          <a:xfrm>
            <a:off x="4225925" y="1087438"/>
            <a:ext cx="92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ED201B"/>
                </a:solidFill>
                <a:latin typeface="Helvetica" panose="020B0604020202020204" pitchFamily="34" charset="0"/>
              </a:rPr>
              <a:t>d</a:t>
            </a:r>
            <a:endParaRPr lang="en-US"/>
          </a:p>
        </p:txBody>
      </p:sp>
      <p:sp>
        <p:nvSpPr>
          <p:cNvPr id="37458" name="Freeform 594"/>
          <p:cNvSpPr>
            <a:spLocks/>
          </p:cNvSpPr>
          <p:nvPr/>
        </p:nvSpPr>
        <p:spPr bwMode="auto">
          <a:xfrm>
            <a:off x="1681163" y="1179513"/>
            <a:ext cx="536575" cy="1587"/>
          </a:xfrm>
          <a:custGeom>
            <a:avLst/>
            <a:gdLst>
              <a:gd name="T0" fmla="*/ 0 w 676"/>
              <a:gd name="T1" fmla="*/ 676 w 676"/>
              <a:gd name="T2" fmla="*/ 0 w 676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676">
                <a:moveTo>
                  <a:pt x="0" y="0"/>
                </a:moveTo>
                <a:lnTo>
                  <a:pt x="67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459" name="Line 595"/>
          <p:cNvSpPr>
            <a:spLocks noChangeShapeType="1"/>
          </p:cNvSpPr>
          <p:nvPr/>
        </p:nvSpPr>
        <p:spPr bwMode="auto">
          <a:xfrm>
            <a:off x="1681163" y="1179513"/>
            <a:ext cx="536575" cy="1587"/>
          </a:xfrm>
          <a:prstGeom prst="line">
            <a:avLst/>
          </a:prstGeom>
          <a:noFill/>
          <a:ln w="14288">
            <a:solidFill>
              <a:srgbClr val="ED201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460" name="Freeform 596"/>
          <p:cNvSpPr>
            <a:spLocks/>
          </p:cNvSpPr>
          <p:nvPr/>
        </p:nvSpPr>
        <p:spPr bwMode="auto">
          <a:xfrm>
            <a:off x="1635125" y="1133475"/>
            <a:ext cx="88900" cy="90488"/>
          </a:xfrm>
          <a:custGeom>
            <a:avLst/>
            <a:gdLst>
              <a:gd name="T0" fmla="*/ 113 w 113"/>
              <a:gd name="T1" fmla="*/ 57 h 114"/>
              <a:gd name="T2" fmla="*/ 105 w 113"/>
              <a:gd name="T3" fmla="*/ 86 h 114"/>
              <a:gd name="T4" fmla="*/ 85 w 113"/>
              <a:gd name="T5" fmla="*/ 107 h 114"/>
              <a:gd name="T6" fmla="*/ 56 w 113"/>
              <a:gd name="T7" fmla="*/ 114 h 114"/>
              <a:gd name="T8" fmla="*/ 56 w 113"/>
              <a:gd name="T9" fmla="*/ 114 h 114"/>
              <a:gd name="T10" fmla="*/ 28 w 113"/>
              <a:gd name="T11" fmla="*/ 107 h 114"/>
              <a:gd name="T12" fmla="*/ 7 w 113"/>
              <a:gd name="T13" fmla="*/ 86 h 114"/>
              <a:gd name="T14" fmla="*/ 0 w 113"/>
              <a:gd name="T15" fmla="*/ 57 h 114"/>
              <a:gd name="T16" fmla="*/ 0 w 113"/>
              <a:gd name="T17" fmla="*/ 57 h 114"/>
              <a:gd name="T18" fmla="*/ 7 w 113"/>
              <a:gd name="T19" fmla="*/ 28 h 114"/>
              <a:gd name="T20" fmla="*/ 28 w 113"/>
              <a:gd name="T21" fmla="*/ 8 h 114"/>
              <a:gd name="T22" fmla="*/ 56 w 113"/>
              <a:gd name="T23" fmla="*/ 0 h 114"/>
              <a:gd name="T24" fmla="*/ 56 w 113"/>
              <a:gd name="T25" fmla="*/ 0 h 114"/>
              <a:gd name="T26" fmla="*/ 85 w 113"/>
              <a:gd name="T27" fmla="*/ 8 h 114"/>
              <a:gd name="T28" fmla="*/ 105 w 113"/>
              <a:gd name="T29" fmla="*/ 28 h 114"/>
              <a:gd name="T30" fmla="*/ 113 w 113"/>
              <a:gd name="T31" fmla="*/ 57 h 114"/>
              <a:gd name="T32" fmla="*/ 113 w 113"/>
              <a:gd name="T33" fmla="*/ 57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3" h="114">
                <a:moveTo>
                  <a:pt x="113" y="57"/>
                </a:moveTo>
                <a:lnTo>
                  <a:pt x="105" y="86"/>
                </a:lnTo>
                <a:lnTo>
                  <a:pt x="85" y="107"/>
                </a:lnTo>
                <a:lnTo>
                  <a:pt x="56" y="114"/>
                </a:lnTo>
                <a:lnTo>
                  <a:pt x="56" y="114"/>
                </a:lnTo>
                <a:lnTo>
                  <a:pt x="28" y="107"/>
                </a:lnTo>
                <a:lnTo>
                  <a:pt x="7" y="86"/>
                </a:lnTo>
                <a:lnTo>
                  <a:pt x="0" y="57"/>
                </a:lnTo>
                <a:lnTo>
                  <a:pt x="0" y="57"/>
                </a:lnTo>
                <a:lnTo>
                  <a:pt x="7" y="28"/>
                </a:lnTo>
                <a:lnTo>
                  <a:pt x="28" y="8"/>
                </a:lnTo>
                <a:lnTo>
                  <a:pt x="56" y="0"/>
                </a:lnTo>
                <a:lnTo>
                  <a:pt x="56" y="0"/>
                </a:lnTo>
                <a:lnTo>
                  <a:pt x="85" y="8"/>
                </a:lnTo>
                <a:lnTo>
                  <a:pt x="105" y="28"/>
                </a:lnTo>
                <a:lnTo>
                  <a:pt x="113" y="57"/>
                </a:lnTo>
                <a:lnTo>
                  <a:pt x="113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461" name="Line 597"/>
          <p:cNvSpPr>
            <a:spLocks noChangeShapeType="1"/>
          </p:cNvSpPr>
          <p:nvPr/>
        </p:nvSpPr>
        <p:spPr bwMode="auto">
          <a:xfrm flipH="1">
            <a:off x="1717675" y="1177925"/>
            <a:ext cx="6350" cy="23813"/>
          </a:xfrm>
          <a:prstGeom prst="line">
            <a:avLst/>
          </a:prstGeom>
          <a:noFill/>
          <a:ln w="17463">
            <a:solidFill>
              <a:srgbClr val="ED201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462" name="Line 598"/>
          <p:cNvSpPr>
            <a:spLocks noChangeShapeType="1"/>
          </p:cNvSpPr>
          <p:nvPr/>
        </p:nvSpPr>
        <p:spPr bwMode="auto">
          <a:xfrm flipH="1">
            <a:off x="1703388" y="1201738"/>
            <a:ext cx="14287" cy="15875"/>
          </a:xfrm>
          <a:prstGeom prst="line">
            <a:avLst/>
          </a:prstGeom>
          <a:noFill/>
          <a:ln w="20638">
            <a:solidFill>
              <a:srgbClr val="ED201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463" name="Line 599"/>
          <p:cNvSpPr>
            <a:spLocks noChangeShapeType="1"/>
          </p:cNvSpPr>
          <p:nvPr/>
        </p:nvSpPr>
        <p:spPr bwMode="auto">
          <a:xfrm flipH="1">
            <a:off x="1679575" y="1217613"/>
            <a:ext cx="23813" cy="6350"/>
          </a:xfrm>
          <a:prstGeom prst="line">
            <a:avLst/>
          </a:prstGeom>
          <a:noFill/>
          <a:ln w="17463">
            <a:solidFill>
              <a:srgbClr val="ED201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464" name="Line 600"/>
          <p:cNvSpPr>
            <a:spLocks noChangeShapeType="1"/>
          </p:cNvSpPr>
          <p:nvPr/>
        </p:nvSpPr>
        <p:spPr bwMode="auto">
          <a:xfrm flipH="1" flipV="1">
            <a:off x="1657350" y="1217613"/>
            <a:ext cx="22225" cy="6350"/>
          </a:xfrm>
          <a:prstGeom prst="line">
            <a:avLst/>
          </a:prstGeom>
          <a:noFill/>
          <a:ln w="17463">
            <a:solidFill>
              <a:srgbClr val="ED201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465" name="Line 601"/>
          <p:cNvSpPr>
            <a:spLocks noChangeShapeType="1"/>
          </p:cNvSpPr>
          <p:nvPr/>
        </p:nvSpPr>
        <p:spPr bwMode="auto">
          <a:xfrm flipH="1" flipV="1">
            <a:off x="1641475" y="1201738"/>
            <a:ext cx="15875" cy="15875"/>
          </a:xfrm>
          <a:prstGeom prst="line">
            <a:avLst/>
          </a:prstGeom>
          <a:noFill/>
          <a:ln w="20638">
            <a:solidFill>
              <a:srgbClr val="ED201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466" name="Line 602"/>
          <p:cNvSpPr>
            <a:spLocks noChangeShapeType="1"/>
          </p:cNvSpPr>
          <p:nvPr/>
        </p:nvSpPr>
        <p:spPr bwMode="auto">
          <a:xfrm flipH="1" flipV="1">
            <a:off x="1635125" y="1177925"/>
            <a:ext cx="6350" cy="23813"/>
          </a:xfrm>
          <a:prstGeom prst="line">
            <a:avLst/>
          </a:prstGeom>
          <a:noFill/>
          <a:ln w="17463">
            <a:solidFill>
              <a:srgbClr val="ED201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467" name="Line 603"/>
          <p:cNvSpPr>
            <a:spLocks noChangeShapeType="1"/>
          </p:cNvSpPr>
          <p:nvPr/>
        </p:nvSpPr>
        <p:spPr bwMode="auto">
          <a:xfrm flipV="1">
            <a:off x="1635125" y="1155700"/>
            <a:ext cx="6350" cy="22225"/>
          </a:xfrm>
          <a:prstGeom prst="line">
            <a:avLst/>
          </a:prstGeom>
          <a:noFill/>
          <a:ln w="17463">
            <a:solidFill>
              <a:srgbClr val="ED201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468" name="Line 604"/>
          <p:cNvSpPr>
            <a:spLocks noChangeShapeType="1"/>
          </p:cNvSpPr>
          <p:nvPr/>
        </p:nvSpPr>
        <p:spPr bwMode="auto">
          <a:xfrm flipV="1">
            <a:off x="1641475" y="1139825"/>
            <a:ext cx="15875" cy="15875"/>
          </a:xfrm>
          <a:prstGeom prst="line">
            <a:avLst/>
          </a:prstGeom>
          <a:noFill/>
          <a:ln w="20638">
            <a:solidFill>
              <a:srgbClr val="ED201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469" name="Line 605"/>
          <p:cNvSpPr>
            <a:spLocks noChangeShapeType="1"/>
          </p:cNvSpPr>
          <p:nvPr/>
        </p:nvSpPr>
        <p:spPr bwMode="auto">
          <a:xfrm flipV="1">
            <a:off x="1657350" y="1133475"/>
            <a:ext cx="22225" cy="6350"/>
          </a:xfrm>
          <a:prstGeom prst="line">
            <a:avLst/>
          </a:prstGeom>
          <a:noFill/>
          <a:ln w="17463">
            <a:solidFill>
              <a:srgbClr val="ED201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470" name="Line 606"/>
          <p:cNvSpPr>
            <a:spLocks noChangeShapeType="1"/>
          </p:cNvSpPr>
          <p:nvPr/>
        </p:nvSpPr>
        <p:spPr bwMode="auto">
          <a:xfrm>
            <a:off x="1679575" y="1133475"/>
            <a:ext cx="23813" cy="6350"/>
          </a:xfrm>
          <a:prstGeom prst="line">
            <a:avLst/>
          </a:prstGeom>
          <a:noFill/>
          <a:ln w="17463">
            <a:solidFill>
              <a:srgbClr val="ED201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471" name="Line 607"/>
          <p:cNvSpPr>
            <a:spLocks noChangeShapeType="1"/>
          </p:cNvSpPr>
          <p:nvPr/>
        </p:nvSpPr>
        <p:spPr bwMode="auto">
          <a:xfrm>
            <a:off x="1703388" y="1139825"/>
            <a:ext cx="14287" cy="15875"/>
          </a:xfrm>
          <a:prstGeom prst="line">
            <a:avLst/>
          </a:prstGeom>
          <a:noFill/>
          <a:ln w="20638">
            <a:solidFill>
              <a:srgbClr val="ED201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472" name="Line 608"/>
          <p:cNvSpPr>
            <a:spLocks noChangeShapeType="1"/>
          </p:cNvSpPr>
          <p:nvPr/>
        </p:nvSpPr>
        <p:spPr bwMode="auto">
          <a:xfrm>
            <a:off x="1717675" y="1155700"/>
            <a:ext cx="6350" cy="22225"/>
          </a:xfrm>
          <a:prstGeom prst="line">
            <a:avLst/>
          </a:prstGeom>
          <a:noFill/>
          <a:ln w="17463">
            <a:solidFill>
              <a:srgbClr val="ED201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474" name="Freeform 610"/>
          <p:cNvSpPr>
            <a:spLocks/>
          </p:cNvSpPr>
          <p:nvPr/>
        </p:nvSpPr>
        <p:spPr bwMode="auto">
          <a:xfrm>
            <a:off x="2171700" y="1133475"/>
            <a:ext cx="90488" cy="90488"/>
          </a:xfrm>
          <a:custGeom>
            <a:avLst/>
            <a:gdLst>
              <a:gd name="T0" fmla="*/ 113 w 113"/>
              <a:gd name="T1" fmla="*/ 57 h 114"/>
              <a:gd name="T2" fmla="*/ 105 w 113"/>
              <a:gd name="T3" fmla="*/ 86 h 114"/>
              <a:gd name="T4" fmla="*/ 84 w 113"/>
              <a:gd name="T5" fmla="*/ 107 h 114"/>
              <a:gd name="T6" fmla="*/ 56 w 113"/>
              <a:gd name="T7" fmla="*/ 114 h 114"/>
              <a:gd name="T8" fmla="*/ 56 w 113"/>
              <a:gd name="T9" fmla="*/ 114 h 114"/>
              <a:gd name="T10" fmla="*/ 28 w 113"/>
              <a:gd name="T11" fmla="*/ 107 h 114"/>
              <a:gd name="T12" fmla="*/ 7 w 113"/>
              <a:gd name="T13" fmla="*/ 86 h 114"/>
              <a:gd name="T14" fmla="*/ 0 w 113"/>
              <a:gd name="T15" fmla="*/ 57 h 114"/>
              <a:gd name="T16" fmla="*/ 0 w 113"/>
              <a:gd name="T17" fmla="*/ 57 h 114"/>
              <a:gd name="T18" fmla="*/ 7 w 113"/>
              <a:gd name="T19" fmla="*/ 28 h 114"/>
              <a:gd name="T20" fmla="*/ 28 w 113"/>
              <a:gd name="T21" fmla="*/ 8 h 114"/>
              <a:gd name="T22" fmla="*/ 56 w 113"/>
              <a:gd name="T23" fmla="*/ 0 h 114"/>
              <a:gd name="T24" fmla="*/ 56 w 113"/>
              <a:gd name="T25" fmla="*/ 0 h 114"/>
              <a:gd name="T26" fmla="*/ 84 w 113"/>
              <a:gd name="T27" fmla="*/ 8 h 114"/>
              <a:gd name="T28" fmla="*/ 105 w 113"/>
              <a:gd name="T29" fmla="*/ 28 h 114"/>
              <a:gd name="T30" fmla="*/ 113 w 113"/>
              <a:gd name="T31" fmla="*/ 57 h 114"/>
              <a:gd name="T32" fmla="*/ 113 w 113"/>
              <a:gd name="T33" fmla="*/ 57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3" h="114">
                <a:moveTo>
                  <a:pt x="113" y="57"/>
                </a:moveTo>
                <a:lnTo>
                  <a:pt x="105" y="86"/>
                </a:lnTo>
                <a:lnTo>
                  <a:pt x="84" y="107"/>
                </a:lnTo>
                <a:lnTo>
                  <a:pt x="56" y="114"/>
                </a:lnTo>
                <a:lnTo>
                  <a:pt x="56" y="114"/>
                </a:lnTo>
                <a:lnTo>
                  <a:pt x="28" y="107"/>
                </a:lnTo>
                <a:lnTo>
                  <a:pt x="7" y="86"/>
                </a:lnTo>
                <a:lnTo>
                  <a:pt x="0" y="57"/>
                </a:lnTo>
                <a:lnTo>
                  <a:pt x="0" y="57"/>
                </a:lnTo>
                <a:lnTo>
                  <a:pt x="7" y="28"/>
                </a:lnTo>
                <a:lnTo>
                  <a:pt x="28" y="8"/>
                </a:lnTo>
                <a:lnTo>
                  <a:pt x="56" y="0"/>
                </a:lnTo>
                <a:lnTo>
                  <a:pt x="56" y="0"/>
                </a:lnTo>
                <a:lnTo>
                  <a:pt x="84" y="8"/>
                </a:lnTo>
                <a:lnTo>
                  <a:pt x="105" y="28"/>
                </a:lnTo>
                <a:lnTo>
                  <a:pt x="113" y="57"/>
                </a:lnTo>
                <a:lnTo>
                  <a:pt x="113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475" name="Line 611"/>
          <p:cNvSpPr>
            <a:spLocks noChangeShapeType="1"/>
          </p:cNvSpPr>
          <p:nvPr/>
        </p:nvSpPr>
        <p:spPr bwMode="auto">
          <a:xfrm flipH="1">
            <a:off x="2255838" y="1177925"/>
            <a:ext cx="6350" cy="23813"/>
          </a:xfrm>
          <a:prstGeom prst="line">
            <a:avLst/>
          </a:prstGeom>
          <a:noFill/>
          <a:ln w="17463">
            <a:solidFill>
              <a:srgbClr val="ED201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476" name="Line 612"/>
          <p:cNvSpPr>
            <a:spLocks noChangeShapeType="1"/>
          </p:cNvSpPr>
          <p:nvPr/>
        </p:nvSpPr>
        <p:spPr bwMode="auto">
          <a:xfrm flipH="1">
            <a:off x="2239963" y="1201738"/>
            <a:ext cx="15875" cy="15875"/>
          </a:xfrm>
          <a:prstGeom prst="line">
            <a:avLst/>
          </a:prstGeom>
          <a:noFill/>
          <a:ln w="20638">
            <a:solidFill>
              <a:srgbClr val="ED201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477" name="Line 613"/>
          <p:cNvSpPr>
            <a:spLocks noChangeShapeType="1"/>
          </p:cNvSpPr>
          <p:nvPr/>
        </p:nvSpPr>
        <p:spPr bwMode="auto">
          <a:xfrm flipH="1">
            <a:off x="2217738" y="1217613"/>
            <a:ext cx="22225" cy="6350"/>
          </a:xfrm>
          <a:prstGeom prst="line">
            <a:avLst/>
          </a:prstGeom>
          <a:noFill/>
          <a:ln w="17463">
            <a:solidFill>
              <a:srgbClr val="ED201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478" name="Line 614"/>
          <p:cNvSpPr>
            <a:spLocks noChangeShapeType="1"/>
          </p:cNvSpPr>
          <p:nvPr/>
        </p:nvSpPr>
        <p:spPr bwMode="auto">
          <a:xfrm flipH="1" flipV="1">
            <a:off x="2193925" y="1217613"/>
            <a:ext cx="23813" cy="6350"/>
          </a:xfrm>
          <a:prstGeom prst="line">
            <a:avLst/>
          </a:prstGeom>
          <a:noFill/>
          <a:ln w="17463">
            <a:solidFill>
              <a:srgbClr val="ED201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479" name="Line 615"/>
          <p:cNvSpPr>
            <a:spLocks noChangeShapeType="1"/>
          </p:cNvSpPr>
          <p:nvPr/>
        </p:nvSpPr>
        <p:spPr bwMode="auto">
          <a:xfrm flipH="1" flipV="1">
            <a:off x="2178050" y="1201738"/>
            <a:ext cx="15875" cy="15875"/>
          </a:xfrm>
          <a:prstGeom prst="line">
            <a:avLst/>
          </a:prstGeom>
          <a:noFill/>
          <a:ln w="20638">
            <a:solidFill>
              <a:srgbClr val="ED201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480" name="Line 616"/>
          <p:cNvSpPr>
            <a:spLocks noChangeShapeType="1"/>
          </p:cNvSpPr>
          <p:nvPr/>
        </p:nvSpPr>
        <p:spPr bwMode="auto">
          <a:xfrm flipH="1" flipV="1">
            <a:off x="2171700" y="1177925"/>
            <a:ext cx="6350" cy="23813"/>
          </a:xfrm>
          <a:prstGeom prst="line">
            <a:avLst/>
          </a:prstGeom>
          <a:noFill/>
          <a:ln w="17463">
            <a:solidFill>
              <a:srgbClr val="ED201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481" name="Line 617"/>
          <p:cNvSpPr>
            <a:spLocks noChangeShapeType="1"/>
          </p:cNvSpPr>
          <p:nvPr/>
        </p:nvSpPr>
        <p:spPr bwMode="auto">
          <a:xfrm flipV="1">
            <a:off x="2171700" y="1155700"/>
            <a:ext cx="6350" cy="22225"/>
          </a:xfrm>
          <a:prstGeom prst="line">
            <a:avLst/>
          </a:prstGeom>
          <a:noFill/>
          <a:ln w="17463">
            <a:solidFill>
              <a:srgbClr val="ED201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482" name="Line 618"/>
          <p:cNvSpPr>
            <a:spLocks noChangeShapeType="1"/>
          </p:cNvSpPr>
          <p:nvPr/>
        </p:nvSpPr>
        <p:spPr bwMode="auto">
          <a:xfrm flipV="1">
            <a:off x="2178050" y="1139825"/>
            <a:ext cx="15875" cy="15875"/>
          </a:xfrm>
          <a:prstGeom prst="line">
            <a:avLst/>
          </a:prstGeom>
          <a:noFill/>
          <a:ln w="20638">
            <a:solidFill>
              <a:srgbClr val="ED201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483" name="Line 619"/>
          <p:cNvSpPr>
            <a:spLocks noChangeShapeType="1"/>
          </p:cNvSpPr>
          <p:nvPr/>
        </p:nvSpPr>
        <p:spPr bwMode="auto">
          <a:xfrm flipV="1">
            <a:off x="2193925" y="1133475"/>
            <a:ext cx="23813" cy="6350"/>
          </a:xfrm>
          <a:prstGeom prst="line">
            <a:avLst/>
          </a:prstGeom>
          <a:noFill/>
          <a:ln w="17463">
            <a:solidFill>
              <a:srgbClr val="ED201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484" name="Line 620"/>
          <p:cNvSpPr>
            <a:spLocks noChangeShapeType="1"/>
          </p:cNvSpPr>
          <p:nvPr/>
        </p:nvSpPr>
        <p:spPr bwMode="auto">
          <a:xfrm>
            <a:off x="2217738" y="1133475"/>
            <a:ext cx="22225" cy="6350"/>
          </a:xfrm>
          <a:prstGeom prst="line">
            <a:avLst/>
          </a:prstGeom>
          <a:noFill/>
          <a:ln w="17463">
            <a:solidFill>
              <a:srgbClr val="ED201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485" name="Line 621"/>
          <p:cNvSpPr>
            <a:spLocks noChangeShapeType="1"/>
          </p:cNvSpPr>
          <p:nvPr/>
        </p:nvSpPr>
        <p:spPr bwMode="auto">
          <a:xfrm>
            <a:off x="2239963" y="1139825"/>
            <a:ext cx="15875" cy="15875"/>
          </a:xfrm>
          <a:prstGeom prst="line">
            <a:avLst/>
          </a:prstGeom>
          <a:noFill/>
          <a:ln w="20638">
            <a:solidFill>
              <a:srgbClr val="ED201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486" name="Line 622"/>
          <p:cNvSpPr>
            <a:spLocks noChangeShapeType="1"/>
          </p:cNvSpPr>
          <p:nvPr/>
        </p:nvSpPr>
        <p:spPr bwMode="auto">
          <a:xfrm>
            <a:off x="2255838" y="1155700"/>
            <a:ext cx="6350" cy="22225"/>
          </a:xfrm>
          <a:prstGeom prst="line">
            <a:avLst/>
          </a:prstGeom>
          <a:noFill/>
          <a:ln w="17463">
            <a:solidFill>
              <a:srgbClr val="ED201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487" name="Rectangle 623"/>
          <p:cNvSpPr>
            <a:spLocks noChangeArrowheads="1"/>
          </p:cNvSpPr>
          <p:nvPr/>
        </p:nvSpPr>
        <p:spPr bwMode="auto">
          <a:xfrm>
            <a:off x="2552700" y="1292225"/>
            <a:ext cx="12858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BF03"/>
                </a:solidFill>
                <a:latin typeface="Helvetica" panose="020B0604020202020204" pitchFamily="34" charset="0"/>
              </a:rPr>
              <a:t>O</a:t>
            </a:r>
            <a:endParaRPr lang="en-US"/>
          </a:p>
        </p:txBody>
      </p:sp>
      <p:sp>
        <p:nvSpPr>
          <p:cNvPr id="37488" name="Rectangle 624"/>
          <p:cNvSpPr>
            <a:spLocks noChangeArrowheads="1"/>
          </p:cNvSpPr>
          <p:nvPr/>
        </p:nvSpPr>
        <p:spPr bwMode="auto">
          <a:xfrm>
            <a:off x="2679700" y="1292225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BF03"/>
                </a:solidFill>
                <a:latin typeface="Helvetica" panose="020B0604020202020204" pitchFamily="34" charset="0"/>
              </a:rPr>
              <a:t>p</a:t>
            </a:r>
            <a:endParaRPr lang="en-US"/>
          </a:p>
        </p:txBody>
      </p:sp>
      <p:sp>
        <p:nvSpPr>
          <p:cNvPr id="37489" name="Rectangle 625"/>
          <p:cNvSpPr>
            <a:spLocks noChangeArrowheads="1"/>
          </p:cNvSpPr>
          <p:nvPr/>
        </p:nvSpPr>
        <p:spPr bwMode="auto">
          <a:xfrm>
            <a:off x="2771775" y="1292225"/>
            <a:ext cx="4603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BF03"/>
                </a:solidFill>
                <a:latin typeface="Helvetica" panose="020B0604020202020204" pitchFamily="34" charset="0"/>
              </a:rPr>
              <a:t>t</a:t>
            </a:r>
            <a:endParaRPr lang="en-US"/>
          </a:p>
        </p:txBody>
      </p:sp>
      <p:sp>
        <p:nvSpPr>
          <p:cNvPr id="37490" name="Rectangle 626"/>
          <p:cNvSpPr>
            <a:spLocks noChangeArrowheads="1"/>
          </p:cNvSpPr>
          <p:nvPr/>
        </p:nvSpPr>
        <p:spPr bwMode="auto">
          <a:xfrm>
            <a:off x="2817813" y="1292225"/>
            <a:ext cx="36512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BF03"/>
                </a:solidFill>
                <a:latin typeface="Helvetica" panose="020B0604020202020204" pitchFamily="34" charset="0"/>
              </a:rPr>
              <a:t>i</a:t>
            </a:r>
            <a:endParaRPr lang="en-US"/>
          </a:p>
        </p:txBody>
      </p:sp>
      <p:sp>
        <p:nvSpPr>
          <p:cNvPr id="37491" name="Rectangle 627"/>
          <p:cNvSpPr>
            <a:spLocks noChangeArrowheads="1"/>
          </p:cNvSpPr>
          <p:nvPr/>
        </p:nvSpPr>
        <p:spPr bwMode="auto">
          <a:xfrm>
            <a:off x="2854325" y="1292225"/>
            <a:ext cx="13811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BF03"/>
                </a:solidFill>
                <a:latin typeface="Helvetica" panose="020B0604020202020204" pitchFamily="34" charset="0"/>
              </a:rPr>
              <a:t>m</a:t>
            </a:r>
            <a:endParaRPr lang="en-US"/>
          </a:p>
        </p:txBody>
      </p:sp>
      <p:sp>
        <p:nvSpPr>
          <p:cNvPr id="37492" name="Rectangle 628"/>
          <p:cNvSpPr>
            <a:spLocks noChangeArrowheads="1"/>
          </p:cNvSpPr>
          <p:nvPr/>
        </p:nvSpPr>
        <p:spPr bwMode="auto">
          <a:xfrm>
            <a:off x="2992438" y="1292225"/>
            <a:ext cx="36512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BF03"/>
                </a:solidFill>
                <a:latin typeface="Helvetica" panose="020B0604020202020204" pitchFamily="34" charset="0"/>
              </a:rPr>
              <a:t>i</a:t>
            </a:r>
            <a:endParaRPr lang="en-US"/>
          </a:p>
        </p:txBody>
      </p:sp>
      <p:sp>
        <p:nvSpPr>
          <p:cNvPr id="37493" name="Rectangle 629"/>
          <p:cNvSpPr>
            <a:spLocks noChangeArrowheads="1"/>
          </p:cNvSpPr>
          <p:nvPr/>
        </p:nvSpPr>
        <p:spPr bwMode="auto">
          <a:xfrm>
            <a:off x="3030538" y="1292225"/>
            <a:ext cx="8255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BF03"/>
                </a:solidFill>
                <a:latin typeface="Helvetica" panose="020B0604020202020204" pitchFamily="34" charset="0"/>
              </a:rPr>
              <a:t>z</a:t>
            </a:r>
            <a:endParaRPr lang="en-US"/>
          </a:p>
        </p:txBody>
      </p:sp>
      <p:sp>
        <p:nvSpPr>
          <p:cNvPr id="37494" name="Rectangle 630"/>
          <p:cNvSpPr>
            <a:spLocks noChangeArrowheads="1"/>
          </p:cNvSpPr>
          <p:nvPr/>
        </p:nvSpPr>
        <p:spPr bwMode="auto">
          <a:xfrm>
            <a:off x="3113088" y="1292225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BF03"/>
                </a:solidFill>
                <a:latin typeface="Helvetica" panose="020B0604020202020204" pitchFamily="34" charset="0"/>
              </a:rPr>
              <a:t>e</a:t>
            </a:r>
            <a:endParaRPr lang="en-US"/>
          </a:p>
        </p:txBody>
      </p:sp>
      <p:sp>
        <p:nvSpPr>
          <p:cNvPr id="37495" name="Rectangle 631"/>
          <p:cNvSpPr>
            <a:spLocks noChangeArrowheads="1"/>
          </p:cNvSpPr>
          <p:nvPr/>
        </p:nvSpPr>
        <p:spPr bwMode="auto">
          <a:xfrm>
            <a:off x="3205163" y="1292225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BF03"/>
                </a:solidFill>
                <a:latin typeface="Helvetica" panose="020B0604020202020204" pitchFamily="34" charset="0"/>
              </a:rPr>
              <a:t>d</a:t>
            </a:r>
            <a:endParaRPr lang="en-US"/>
          </a:p>
        </p:txBody>
      </p:sp>
      <p:sp>
        <p:nvSpPr>
          <p:cNvPr id="37496" name="Rectangle 632"/>
          <p:cNvSpPr>
            <a:spLocks noChangeArrowheads="1"/>
          </p:cNvSpPr>
          <p:nvPr/>
        </p:nvSpPr>
        <p:spPr bwMode="auto">
          <a:xfrm>
            <a:off x="3297238" y="1292225"/>
            <a:ext cx="460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BF03"/>
                </a:solidFill>
                <a:latin typeface="Helvetica" panose="020B0604020202020204" pitchFamily="34" charset="0"/>
              </a:rPr>
              <a:t> </a:t>
            </a:r>
            <a:endParaRPr lang="en-US"/>
          </a:p>
        </p:txBody>
      </p:sp>
      <p:sp>
        <p:nvSpPr>
          <p:cNvPr id="37497" name="Rectangle 633"/>
          <p:cNvSpPr>
            <a:spLocks noChangeArrowheads="1"/>
          </p:cNvSpPr>
          <p:nvPr/>
        </p:nvSpPr>
        <p:spPr bwMode="auto">
          <a:xfrm>
            <a:off x="3343275" y="1292225"/>
            <a:ext cx="4603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BF03"/>
                </a:solidFill>
                <a:latin typeface="Helvetica" panose="020B0604020202020204" pitchFamily="34" charset="0"/>
              </a:rPr>
              <a:t>I</a:t>
            </a:r>
            <a:endParaRPr lang="en-US"/>
          </a:p>
        </p:txBody>
      </p:sp>
      <p:sp>
        <p:nvSpPr>
          <p:cNvPr id="37498" name="Rectangle 634"/>
          <p:cNvSpPr>
            <a:spLocks noChangeArrowheads="1"/>
          </p:cNvSpPr>
          <p:nvPr/>
        </p:nvSpPr>
        <p:spPr bwMode="auto">
          <a:xfrm>
            <a:off x="3387725" y="1292225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BF03"/>
                </a:solidFill>
                <a:latin typeface="Helvetica" panose="020B0604020202020204" pitchFamily="34" charset="0"/>
              </a:rPr>
              <a:t>n</a:t>
            </a:r>
            <a:endParaRPr lang="en-US"/>
          </a:p>
        </p:txBody>
      </p:sp>
      <p:sp>
        <p:nvSpPr>
          <p:cNvPr id="37499" name="Rectangle 635"/>
          <p:cNvSpPr>
            <a:spLocks noChangeArrowheads="1"/>
          </p:cNvSpPr>
          <p:nvPr/>
        </p:nvSpPr>
        <p:spPr bwMode="auto">
          <a:xfrm>
            <a:off x="3479800" y="1292225"/>
            <a:ext cx="4603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BF03"/>
                </a:solidFill>
                <a:latin typeface="Helvetica" panose="020B0604020202020204" pitchFamily="34" charset="0"/>
              </a:rPr>
              <a:t>t</a:t>
            </a:r>
            <a:endParaRPr lang="en-US"/>
          </a:p>
        </p:txBody>
      </p:sp>
      <p:sp>
        <p:nvSpPr>
          <p:cNvPr id="37500" name="Rectangle 636"/>
          <p:cNvSpPr>
            <a:spLocks noChangeArrowheads="1"/>
          </p:cNvSpPr>
          <p:nvPr/>
        </p:nvSpPr>
        <p:spPr bwMode="auto">
          <a:xfrm>
            <a:off x="3525838" y="1292225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BF03"/>
                </a:solidFill>
                <a:latin typeface="Helvetica" panose="020B0604020202020204" pitchFamily="34" charset="0"/>
              </a:rPr>
              <a:t>e</a:t>
            </a:r>
            <a:endParaRPr lang="en-US"/>
          </a:p>
        </p:txBody>
      </p:sp>
      <p:sp>
        <p:nvSpPr>
          <p:cNvPr id="37501" name="Rectangle 637"/>
          <p:cNvSpPr>
            <a:spLocks noChangeArrowheads="1"/>
          </p:cNvSpPr>
          <p:nvPr/>
        </p:nvSpPr>
        <p:spPr bwMode="auto">
          <a:xfrm>
            <a:off x="3617913" y="1292225"/>
            <a:ext cx="55562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BF03"/>
                </a:solidFill>
                <a:latin typeface="Helvetica" panose="020B0604020202020204" pitchFamily="34" charset="0"/>
              </a:rPr>
              <a:t>r</a:t>
            </a:r>
            <a:endParaRPr lang="en-US"/>
          </a:p>
        </p:txBody>
      </p:sp>
      <p:sp>
        <p:nvSpPr>
          <p:cNvPr id="37502" name="Rectangle 638"/>
          <p:cNvSpPr>
            <a:spLocks noChangeArrowheads="1"/>
          </p:cNvSpPr>
          <p:nvPr/>
        </p:nvSpPr>
        <p:spPr bwMode="auto">
          <a:xfrm>
            <a:off x="3673475" y="1292225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BF03"/>
                </a:solidFill>
                <a:latin typeface="Helvetica" panose="020B0604020202020204" pitchFamily="34" charset="0"/>
              </a:rPr>
              <a:t>p</a:t>
            </a:r>
            <a:endParaRPr lang="en-US"/>
          </a:p>
        </p:txBody>
      </p:sp>
      <p:sp>
        <p:nvSpPr>
          <p:cNvPr id="37503" name="Rectangle 639"/>
          <p:cNvSpPr>
            <a:spLocks noChangeArrowheads="1"/>
          </p:cNvSpPr>
          <p:nvPr/>
        </p:nvSpPr>
        <p:spPr bwMode="auto">
          <a:xfrm>
            <a:off x="3765550" y="1292225"/>
            <a:ext cx="5556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BF03"/>
                </a:solidFill>
                <a:latin typeface="Helvetica" panose="020B0604020202020204" pitchFamily="34" charset="0"/>
              </a:rPr>
              <a:t>r</a:t>
            </a:r>
            <a:endParaRPr lang="en-US"/>
          </a:p>
        </p:txBody>
      </p:sp>
      <p:sp>
        <p:nvSpPr>
          <p:cNvPr id="37504" name="Rectangle 640"/>
          <p:cNvSpPr>
            <a:spLocks noChangeArrowheads="1"/>
          </p:cNvSpPr>
          <p:nvPr/>
        </p:nvSpPr>
        <p:spPr bwMode="auto">
          <a:xfrm>
            <a:off x="3821113" y="1292225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BF03"/>
                </a:solidFill>
                <a:latin typeface="Helvetica" panose="020B0604020202020204" pitchFamily="34" charset="0"/>
              </a:rPr>
              <a:t>e</a:t>
            </a:r>
            <a:endParaRPr lang="en-US"/>
          </a:p>
        </p:txBody>
      </p:sp>
      <p:sp>
        <p:nvSpPr>
          <p:cNvPr id="37505" name="Rectangle 641"/>
          <p:cNvSpPr>
            <a:spLocks noChangeArrowheads="1"/>
          </p:cNvSpPr>
          <p:nvPr/>
        </p:nvSpPr>
        <p:spPr bwMode="auto">
          <a:xfrm>
            <a:off x="3913188" y="1292225"/>
            <a:ext cx="460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BF03"/>
                </a:solidFill>
                <a:latin typeface="Helvetica" panose="020B0604020202020204" pitchFamily="34" charset="0"/>
              </a:rPr>
              <a:t>t</a:t>
            </a:r>
            <a:endParaRPr lang="en-US"/>
          </a:p>
        </p:txBody>
      </p:sp>
      <p:sp>
        <p:nvSpPr>
          <p:cNvPr id="37506" name="Rectangle 642"/>
          <p:cNvSpPr>
            <a:spLocks noChangeArrowheads="1"/>
          </p:cNvSpPr>
          <p:nvPr/>
        </p:nvSpPr>
        <p:spPr bwMode="auto">
          <a:xfrm>
            <a:off x="3957638" y="1292225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BF03"/>
                </a:solidFill>
                <a:latin typeface="Helvetica" panose="020B0604020202020204" pitchFamily="34" charset="0"/>
              </a:rPr>
              <a:t>e</a:t>
            </a:r>
            <a:endParaRPr lang="en-US"/>
          </a:p>
        </p:txBody>
      </p:sp>
      <p:sp>
        <p:nvSpPr>
          <p:cNvPr id="37507" name="Rectangle 643"/>
          <p:cNvSpPr>
            <a:spLocks noChangeArrowheads="1"/>
          </p:cNvSpPr>
          <p:nvPr/>
        </p:nvSpPr>
        <p:spPr bwMode="auto">
          <a:xfrm>
            <a:off x="4049713" y="1292225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BF03"/>
                </a:solidFill>
                <a:latin typeface="Helvetica" panose="020B0604020202020204" pitchFamily="34" charset="0"/>
              </a:rPr>
              <a:t>d</a:t>
            </a:r>
            <a:endParaRPr lang="en-US"/>
          </a:p>
        </p:txBody>
      </p:sp>
      <p:sp>
        <p:nvSpPr>
          <p:cNvPr id="37508" name="Line 644"/>
          <p:cNvSpPr>
            <a:spLocks noChangeShapeType="1"/>
          </p:cNvSpPr>
          <p:nvPr/>
        </p:nvSpPr>
        <p:spPr bwMode="auto">
          <a:xfrm>
            <a:off x="1681163" y="1385888"/>
            <a:ext cx="536575" cy="1587"/>
          </a:xfrm>
          <a:prstGeom prst="line">
            <a:avLst/>
          </a:prstGeom>
          <a:noFill/>
          <a:ln w="7938">
            <a:solidFill>
              <a:srgbClr val="00BF0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509" name="Line 645"/>
          <p:cNvSpPr>
            <a:spLocks noChangeShapeType="1"/>
          </p:cNvSpPr>
          <p:nvPr/>
        </p:nvSpPr>
        <p:spPr bwMode="auto">
          <a:xfrm>
            <a:off x="1649413" y="1352550"/>
            <a:ext cx="61912" cy="63500"/>
          </a:xfrm>
          <a:prstGeom prst="line">
            <a:avLst/>
          </a:prstGeom>
          <a:noFill/>
          <a:ln w="11113">
            <a:solidFill>
              <a:srgbClr val="00BF0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510" name="Line 646"/>
          <p:cNvSpPr>
            <a:spLocks noChangeShapeType="1"/>
          </p:cNvSpPr>
          <p:nvPr/>
        </p:nvSpPr>
        <p:spPr bwMode="auto">
          <a:xfrm flipH="1">
            <a:off x="1649413" y="1352550"/>
            <a:ext cx="61912" cy="63500"/>
          </a:xfrm>
          <a:prstGeom prst="line">
            <a:avLst/>
          </a:prstGeom>
          <a:noFill/>
          <a:ln w="11113">
            <a:solidFill>
              <a:srgbClr val="00BF0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511" name="Line 647"/>
          <p:cNvSpPr>
            <a:spLocks noChangeShapeType="1"/>
          </p:cNvSpPr>
          <p:nvPr/>
        </p:nvSpPr>
        <p:spPr bwMode="auto">
          <a:xfrm>
            <a:off x="2185988" y="1352550"/>
            <a:ext cx="63500" cy="63500"/>
          </a:xfrm>
          <a:prstGeom prst="line">
            <a:avLst/>
          </a:prstGeom>
          <a:noFill/>
          <a:ln w="11113">
            <a:solidFill>
              <a:srgbClr val="00BF0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512" name="Line 648"/>
          <p:cNvSpPr>
            <a:spLocks noChangeShapeType="1"/>
          </p:cNvSpPr>
          <p:nvPr/>
        </p:nvSpPr>
        <p:spPr bwMode="auto">
          <a:xfrm flipH="1">
            <a:off x="2185988" y="1352550"/>
            <a:ext cx="63500" cy="63500"/>
          </a:xfrm>
          <a:prstGeom prst="line">
            <a:avLst/>
          </a:prstGeom>
          <a:noFill/>
          <a:ln w="11113">
            <a:solidFill>
              <a:srgbClr val="00BF0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513" name="Rectangle 649"/>
          <p:cNvSpPr>
            <a:spLocks noChangeArrowheads="1"/>
          </p:cNvSpPr>
          <p:nvPr/>
        </p:nvSpPr>
        <p:spPr bwMode="auto">
          <a:xfrm>
            <a:off x="2552700" y="1498600"/>
            <a:ext cx="11906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3DF"/>
                </a:solidFill>
                <a:latin typeface="Helvetica" panose="020B0604020202020204" pitchFamily="34" charset="0"/>
              </a:rPr>
              <a:t>U</a:t>
            </a:r>
            <a:endParaRPr lang="en-US"/>
          </a:p>
        </p:txBody>
      </p:sp>
      <p:sp>
        <p:nvSpPr>
          <p:cNvPr id="37514" name="Rectangle 650"/>
          <p:cNvSpPr>
            <a:spLocks noChangeArrowheads="1"/>
          </p:cNvSpPr>
          <p:nvPr/>
        </p:nvSpPr>
        <p:spPr bwMode="auto">
          <a:xfrm>
            <a:off x="2671763" y="1498600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3DF"/>
                </a:solidFill>
                <a:latin typeface="Helvetica" panose="020B0604020202020204" pitchFamily="34" charset="0"/>
              </a:rPr>
              <a:t>n</a:t>
            </a:r>
            <a:endParaRPr lang="en-US"/>
          </a:p>
        </p:txBody>
      </p:sp>
      <p:sp>
        <p:nvSpPr>
          <p:cNvPr id="37515" name="Rectangle 651"/>
          <p:cNvSpPr>
            <a:spLocks noChangeArrowheads="1"/>
          </p:cNvSpPr>
          <p:nvPr/>
        </p:nvSpPr>
        <p:spPr bwMode="auto">
          <a:xfrm>
            <a:off x="2763838" y="1498600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3DF"/>
                </a:solidFill>
                <a:latin typeface="Helvetica" panose="020B0604020202020204" pitchFamily="34" charset="0"/>
              </a:rPr>
              <a:t>o</a:t>
            </a:r>
            <a:endParaRPr lang="en-US"/>
          </a:p>
        </p:txBody>
      </p:sp>
      <p:sp>
        <p:nvSpPr>
          <p:cNvPr id="37516" name="Rectangle 652"/>
          <p:cNvSpPr>
            <a:spLocks noChangeArrowheads="1"/>
          </p:cNvSpPr>
          <p:nvPr/>
        </p:nvSpPr>
        <p:spPr bwMode="auto">
          <a:xfrm>
            <a:off x="2855913" y="1498600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3DF"/>
                </a:solidFill>
                <a:latin typeface="Helvetica" panose="020B0604020202020204" pitchFamily="34" charset="0"/>
              </a:rPr>
              <a:t>p</a:t>
            </a:r>
            <a:endParaRPr lang="en-US"/>
          </a:p>
        </p:txBody>
      </p:sp>
      <p:sp>
        <p:nvSpPr>
          <p:cNvPr id="37517" name="Rectangle 653"/>
          <p:cNvSpPr>
            <a:spLocks noChangeArrowheads="1"/>
          </p:cNvSpPr>
          <p:nvPr/>
        </p:nvSpPr>
        <p:spPr bwMode="auto">
          <a:xfrm>
            <a:off x="2947988" y="1498600"/>
            <a:ext cx="460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3DF"/>
                </a:solidFill>
                <a:latin typeface="Helvetica" panose="020B0604020202020204" pitchFamily="34" charset="0"/>
              </a:rPr>
              <a:t>t</a:t>
            </a:r>
            <a:endParaRPr lang="en-US"/>
          </a:p>
        </p:txBody>
      </p:sp>
      <p:sp>
        <p:nvSpPr>
          <p:cNvPr id="37518" name="Rectangle 654"/>
          <p:cNvSpPr>
            <a:spLocks noChangeArrowheads="1"/>
          </p:cNvSpPr>
          <p:nvPr/>
        </p:nvSpPr>
        <p:spPr bwMode="auto">
          <a:xfrm>
            <a:off x="2994025" y="1498600"/>
            <a:ext cx="3651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3DF"/>
                </a:solidFill>
                <a:latin typeface="Helvetica" panose="020B0604020202020204" pitchFamily="34" charset="0"/>
              </a:rPr>
              <a:t>i</a:t>
            </a:r>
            <a:endParaRPr lang="en-US"/>
          </a:p>
        </p:txBody>
      </p:sp>
      <p:sp>
        <p:nvSpPr>
          <p:cNvPr id="37519" name="Rectangle 655"/>
          <p:cNvSpPr>
            <a:spLocks noChangeArrowheads="1"/>
          </p:cNvSpPr>
          <p:nvPr/>
        </p:nvSpPr>
        <p:spPr bwMode="auto">
          <a:xfrm>
            <a:off x="3030538" y="1498600"/>
            <a:ext cx="138112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3DF"/>
                </a:solidFill>
                <a:latin typeface="Helvetica" panose="020B0604020202020204" pitchFamily="34" charset="0"/>
              </a:rPr>
              <a:t>m</a:t>
            </a:r>
            <a:endParaRPr lang="en-US"/>
          </a:p>
        </p:txBody>
      </p:sp>
      <p:sp>
        <p:nvSpPr>
          <p:cNvPr id="37520" name="Rectangle 656"/>
          <p:cNvSpPr>
            <a:spLocks noChangeArrowheads="1"/>
          </p:cNvSpPr>
          <p:nvPr/>
        </p:nvSpPr>
        <p:spPr bwMode="auto">
          <a:xfrm>
            <a:off x="3168650" y="1498600"/>
            <a:ext cx="3651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3DF"/>
                </a:solidFill>
                <a:latin typeface="Helvetica" panose="020B0604020202020204" pitchFamily="34" charset="0"/>
              </a:rPr>
              <a:t>i</a:t>
            </a:r>
            <a:endParaRPr lang="en-US"/>
          </a:p>
        </p:txBody>
      </p:sp>
      <p:sp>
        <p:nvSpPr>
          <p:cNvPr id="37521" name="Rectangle 657"/>
          <p:cNvSpPr>
            <a:spLocks noChangeArrowheads="1"/>
          </p:cNvSpPr>
          <p:nvPr/>
        </p:nvSpPr>
        <p:spPr bwMode="auto">
          <a:xfrm>
            <a:off x="3205163" y="1498600"/>
            <a:ext cx="8255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3DF"/>
                </a:solidFill>
                <a:latin typeface="Helvetica" panose="020B0604020202020204" pitchFamily="34" charset="0"/>
              </a:rPr>
              <a:t>z</a:t>
            </a:r>
            <a:endParaRPr lang="en-US"/>
          </a:p>
        </p:txBody>
      </p:sp>
      <p:sp>
        <p:nvSpPr>
          <p:cNvPr id="37522" name="Rectangle 658"/>
          <p:cNvSpPr>
            <a:spLocks noChangeArrowheads="1"/>
          </p:cNvSpPr>
          <p:nvPr/>
        </p:nvSpPr>
        <p:spPr bwMode="auto">
          <a:xfrm>
            <a:off x="3287713" y="1498600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3DF"/>
                </a:solidFill>
                <a:latin typeface="Helvetica" panose="020B0604020202020204" pitchFamily="34" charset="0"/>
              </a:rPr>
              <a:t>e</a:t>
            </a:r>
            <a:endParaRPr lang="en-US"/>
          </a:p>
        </p:txBody>
      </p:sp>
      <p:sp>
        <p:nvSpPr>
          <p:cNvPr id="37523" name="Rectangle 659"/>
          <p:cNvSpPr>
            <a:spLocks noChangeArrowheads="1"/>
          </p:cNvSpPr>
          <p:nvPr/>
        </p:nvSpPr>
        <p:spPr bwMode="auto">
          <a:xfrm>
            <a:off x="3379788" y="1498600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3DF"/>
                </a:solidFill>
                <a:latin typeface="Helvetica" panose="020B0604020202020204" pitchFamily="34" charset="0"/>
              </a:rPr>
              <a:t>d</a:t>
            </a:r>
            <a:endParaRPr lang="en-US"/>
          </a:p>
        </p:txBody>
      </p:sp>
      <p:sp>
        <p:nvSpPr>
          <p:cNvPr id="37524" name="Rectangle 660"/>
          <p:cNvSpPr>
            <a:spLocks noChangeArrowheads="1"/>
          </p:cNvSpPr>
          <p:nvPr/>
        </p:nvSpPr>
        <p:spPr bwMode="auto">
          <a:xfrm>
            <a:off x="3471863" y="1498600"/>
            <a:ext cx="460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3DF"/>
                </a:solidFill>
                <a:latin typeface="Helvetica" panose="020B0604020202020204" pitchFamily="34" charset="0"/>
              </a:rPr>
              <a:t> </a:t>
            </a:r>
            <a:endParaRPr lang="en-US"/>
          </a:p>
        </p:txBody>
      </p:sp>
      <p:sp>
        <p:nvSpPr>
          <p:cNvPr id="37525" name="Rectangle 661"/>
          <p:cNvSpPr>
            <a:spLocks noChangeArrowheads="1"/>
          </p:cNvSpPr>
          <p:nvPr/>
        </p:nvSpPr>
        <p:spPr bwMode="auto">
          <a:xfrm>
            <a:off x="3517900" y="1498600"/>
            <a:ext cx="10953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3DF"/>
                </a:solidFill>
                <a:latin typeface="Helvetica" panose="020B0604020202020204" pitchFamily="34" charset="0"/>
              </a:rPr>
              <a:t>A</a:t>
            </a:r>
            <a:endParaRPr lang="en-US"/>
          </a:p>
        </p:txBody>
      </p:sp>
      <p:sp>
        <p:nvSpPr>
          <p:cNvPr id="37526" name="Rectangle 662"/>
          <p:cNvSpPr>
            <a:spLocks noChangeArrowheads="1"/>
          </p:cNvSpPr>
          <p:nvPr/>
        </p:nvSpPr>
        <p:spPr bwMode="auto">
          <a:xfrm>
            <a:off x="3629025" y="1498600"/>
            <a:ext cx="8255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3DF"/>
                </a:solidFill>
                <a:latin typeface="Helvetica" panose="020B0604020202020204" pitchFamily="34" charset="0"/>
              </a:rPr>
              <a:t>s</a:t>
            </a:r>
            <a:endParaRPr lang="en-US"/>
          </a:p>
        </p:txBody>
      </p:sp>
      <p:sp>
        <p:nvSpPr>
          <p:cNvPr id="37527" name="Rectangle 663"/>
          <p:cNvSpPr>
            <a:spLocks noChangeArrowheads="1"/>
          </p:cNvSpPr>
          <p:nvPr/>
        </p:nvSpPr>
        <p:spPr bwMode="auto">
          <a:xfrm>
            <a:off x="3711575" y="1498600"/>
            <a:ext cx="8255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3DF"/>
                </a:solidFill>
                <a:latin typeface="Helvetica" panose="020B0604020202020204" pitchFamily="34" charset="0"/>
              </a:rPr>
              <a:t>s</a:t>
            </a:r>
            <a:endParaRPr lang="en-US"/>
          </a:p>
        </p:txBody>
      </p:sp>
      <p:sp>
        <p:nvSpPr>
          <p:cNvPr id="37528" name="Rectangle 664"/>
          <p:cNvSpPr>
            <a:spLocks noChangeArrowheads="1"/>
          </p:cNvSpPr>
          <p:nvPr/>
        </p:nvSpPr>
        <p:spPr bwMode="auto">
          <a:xfrm>
            <a:off x="3794125" y="1498600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3DF"/>
                </a:solidFill>
                <a:latin typeface="Helvetica" panose="020B0604020202020204" pitchFamily="34" charset="0"/>
              </a:rPr>
              <a:t>e</a:t>
            </a:r>
            <a:endParaRPr lang="en-US"/>
          </a:p>
        </p:txBody>
      </p:sp>
      <p:sp>
        <p:nvSpPr>
          <p:cNvPr id="37529" name="Rectangle 665"/>
          <p:cNvSpPr>
            <a:spLocks noChangeArrowheads="1"/>
          </p:cNvSpPr>
          <p:nvPr/>
        </p:nvSpPr>
        <p:spPr bwMode="auto">
          <a:xfrm>
            <a:off x="3886200" y="1498600"/>
            <a:ext cx="13811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3DF"/>
                </a:solidFill>
                <a:latin typeface="Helvetica" panose="020B0604020202020204" pitchFamily="34" charset="0"/>
              </a:rPr>
              <a:t>m</a:t>
            </a:r>
            <a:endParaRPr lang="en-US"/>
          </a:p>
        </p:txBody>
      </p:sp>
      <p:sp>
        <p:nvSpPr>
          <p:cNvPr id="37530" name="Rectangle 666"/>
          <p:cNvSpPr>
            <a:spLocks noChangeArrowheads="1"/>
          </p:cNvSpPr>
          <p:nvPr/>
        </p:nvSpPr>
        <p:spPr bwMode="auto">
          <a:xfrm>
            <a:off x="4024313" y="1498600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3DF"/>
                </a:solidFill>
                <a:latin typeface="Helvetica" panose="020B0604020202020204" pitchFamily="34" charset="0"/>
              </a:rPr>
              <a:t>b</a:t>
            </a:r>
            <a:endParaRPr lang="en-US"/>
          </a:p>
        </p:txBody>
      </p:sp>
      <p:sp>
        <p:nvSpPr>
          <p:cNvPr id="37531" name="Rectangle 667"/>
          <p:cNvSpPr>
            <a:spLocks noChangeArrowheads="1"/>
          </p:cNvSpPr>
          <p:nvPr/>
        </p:nvSpPr>
        <p:spPr bwMode="auto">
          <a:xfrm>
            <a:off x="4116388" y="1498600"/>
            <a:ext cx="36512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3DF"/>
                </a:solidFill>
                <a:latin typeface="Helvetica" panose="020B0604020202020204" pitchFamily="34" charset="0"/>
              </a:rPr>
              <a:t>l</a:t>
            </a:r>
            <a:endParaRPr lang="en-US"/>
          </a:p>
        </p:txBody>
      </p:sp>
      <p:sp>
        <p:nvSpPr>
          <p:cNvPr id="37532" name="Rectangle 668"/>
          <p:cNvSpPr>
            <a:spLocks noChangeArrowheads="1"/>
          </p:cNvSpPr>
          <p:nvPr/>
        </p:nvSpPr>
        <p:spPr bwMode="auto">
          <a:xfrm>
            <a:off x="4152900" y="1498600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3DF"/>
                </a:solidFill>
                <a:latin typeface="Helvetica" panose="020B0604020202020204" pitchFamily="34" charset="0"/>
              </a:rPr>
              <a:t>e</a:t>
            </a:r>
            <a:endParaRPr lang="en-US"/>
          </a:p>
        </p:txBody>
      </p:sp>
      <p:sp>
        <p:nvSpPr>
          <p:cNvPr id="37533" name="Rectangle 669"/>
          <p:cNvSpPr>
            <a:spLocks noChangeArrowheads="1"/>
          </p:cNvSpPr>
          <p:nvPr/>
        </p:nvSpPr>
        <p:spPr bwMode="auto">
          <a:xfrm>
            <a:off x="4244975" y="1498600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3DF"/>
                </a:solidFill>
                <a:latin typeface="Helvetica" panose="020B0604020202020204" pitchFamily="34" charset="0"/>
              </a:rPr>
              <a:t>d</a:t>
            </a:r>
            <a:endParaRPr lang="en-US"/>
          </a:p>
        </p:txBody>
      </p:sp>
      <p:sp>
        <p:nvSpPr>
          <p:cNvPr id="37534" name="Rectangle 670"/>
          <p:cNvSpPr>
            <a:spLocks noChangeArrowheads="1"/>
          </p:cNvSpPr>
          <p:nvPr/>
        </p:nvSpPr>
        <p:spPr bwMode="auto">
          <a:xfrm>
            <a:off x="4337050" y="1498600"/>
            <a:ext cx="4603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3DF"/>
                </a:solidFill>
                <a:latin typeface="Helvetica" panose="020B0604020202020204" pitchFamily="34" charset="0"/>
              </a:rPr>
              <a:t> </a:t>
            </a:r>
            <a:endParaRPr lang="en-US"/>
          </a:p>
        </p:txBody>
      </p:sp>
      <p:sp>
        <p:nvSpPr>
          <p:cNvPr id="37535" name="Rectangle 671"/>
          <p:cNvSpPr>
            <a:spLocks noChangeArrowheads="1"/>
          </p:cNvSpPr>
          <p:nvPr/>
        </p:nvSpPr>
        <p:spPr bwMode="auto">
          <a:xfrm>
            <a:off x="4383088" y="1498600"/>
            <a:ext cx="460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3DF"/>
                </a:solidFill>
                <a:latin typeface="Helvetica" panose="020B0604020202020204" pitchFamily="34" charset="0"/>
              </a:rPr>
              <a:t> </a:t>
            </a:r>
            <a:endParaRPr lang="en-US"/>
          </a:p>
        </p:txBody>
      </p:sp>
      <p:sp>
        <p:nvSpPr>
          <p:cNvPr id="37536" name="Line 672"/>
          <p:cNvSpPr>
            <a:spLocks noChangeShapeType="1"/>
          </p:cNvSpPr>
          <p:nvPr/>
        </p:nvSpPr>
        <p:spPr bwMode="auto">
          <a:xfrm>
            <a:off x="1681163" y="1592263"/>
            <a:ext cx="536575" cy="1587"/>
          </a:xfrm>
          <a:prstGeom prst="line">
            <a:avLst/>
          </a:prstGeom>
          <a:noFill/>
          <a:ln w="7938">
            <a:solidFill>
              <a:srgbClr val="0003D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537" name="Line 673"/>
          <p:cNvSpPr>
            <a:spLocks noChangeShapeType="1"/>
          </p:cNvSpPr>
          <p:nvPr/>
        </p:nvSpPr>
        <p:spPr bwMode="auto">
          <a:xfrm flipV="1">
            <a:off x="1681163" y="1592263"/>
            <a:ext cx="44450" cy="58737"/>
          </a:xfrm>
          <a:prstGeom prst="line">
            <a:avLst/>
          </a:prstGeom>
          <a:noFill/>
          <a:ln w="11113">
            <a:solidFill>
              <a:srgbClr val="0003D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538" name="Line 674"/>
          <p:cNvSpPr>
            <a:spLocks noChangeShapeType="1"/>
          </p:cNvSpPr>
          <p:nvPr/>
        </p:nvSpPr>
        <p:spPr bwMode="auto">
          <a:xfrm flipH="1" flipV="1">
            <a:off x="1681163" y="1531938"/>
            <a:ext cx="44450" cy="60325"/>
          </a:xfrm>
          <a:prstGeom prst="line">
            <a:avLst/>
          </a:prstGeom>
          <a:noFill/>
          <a:ln w="11113">
            <a:solidFill>
              <a:srgbClr val="0003D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539" name="Line 675"/>
          <p:cNvSpPr>
            <a:spLocks noChangeShapeType="1"/>
          </p:cNvSpPr>
          <p:nvPr/>
        </p:nvSpPr>
        <p:spPr bwMode="auto">
          <a:xfrm flipH="1">
            <a:off x="1635125" y="1531938"/>
            <a:ext cx="46038" cy="60325"/>
          </a:xfrm>
          <a:prstGeom prst="line">
            <a:avLst/>
          </a:prstGeom>
          <a:noFill/>
          <a:ln w="11113">
            <a:solidFill>
              <a:srgbClr val="0003D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540" name="Line 676"/>
          <p:cNvSpPr>
            <a:spLocks noChangeShapeType="1"/>
          </p:cNvSpPr>
          <p:nvPr/>
        </p:nvSpPr>
        <p:spPr bwMode="auto">
          <a:xfrm>
            <a:off x="1635125" y="1592263"/>
            <a:ext cx="46038" cy="58737"/>
          </a:xfrm>
          <a:prstGeom prst="line">
            <a:avLst/>
          </a:prstGeom>
          <a:noFill/>
          <a:ln w="11113">
            <a:solidFill>
              <a:srgbClr val="0003D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541" name="Line 677"/>
          <p:cNvSpPr>
            <a:spLocks noChangeShapeType="1"/>
          </p:cNvSpPr>
          <p:nvPr/>
        </p:nvSpPr>
        <p:spPr bwMode="auto">
          <a:xfrm>
            <a:off x="1681163" y="1651000"/>
            <a:ext cx="1587" cy="1588"/>
          </a:xfrm>
          <a:prstGeom prst="line">
            <a:avLst/>
          </a:prstGeom>
          <a:noFill/>
          <a:ln w="7938">
            <a:solidFill>
              <a:srgbClr val="0003D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542" name="Line 678"/>
          <p:cNvSpPr>
            <a:spLocks noChangeShapeType="1"/>
          </p:cNvSpPr>
          <p:nvPr/>
        </p:nvSpPr>
        <p:spPr bwMode="auto">
          <a:xfrm>
            <a:off x="1681163" y="1651000"/>
            <a:ext cx="1587" cy="1588"/>
          </a:xfrm>
          <a:prstGeom prst="line">
            <a:avLst/>
          </a:prstGeom>
          <a:noFill/>
          <a:ln w="7938">
            <a:solidFill>
              <a:srgbClr val="0003D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543" name="Line 679"/>
          <p:cNvSpPr>
            <a:spLocks noChangeShapeType="1"/>
          </p:cNvSpPr>
          <p:nvPr/>
        </p:nvSpPr>
        <p:spPr bwMode="auto">
          <a:xfrm flipV="1">
            <a:off x="2217738" y="1592263"/>
            <a:ext cx="44450" cy="58737"/>
          </a:xfrm>
          <a:prstGeom prst="line">
            <a:avLst/>
          </a:prstGeom>
          <a:noFill/>
          <a:ln w="11113">
            <a:solidFill>
              <a:srgbClr val="0003D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544" name="Line 680"/>
          <p:cNvSpPr>
            <a:spLocks noChangeShapeType="1"/>
          </p:cNvSpPr>
          <p:nvPr/>
        </p:nvSpPr>
        <p:spPr bwMode="auto">
          <a:xfrm flipH="1" flipV="1">
            <a:off x="2217738" y="1531938"/>
            <a:ext cx="44450" cy="60325"/>
          </a:xfrm>
          <a:prstGeom prst="line">
            <a:avLst/>
          </a:prstGeom>
          <a:noFill/>
          <a:ln w="11113">
            <a:solidFill>
              <a:srgbClr val="0003D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545" name="Line 681"/>
          <p:cNvSpPr>
            <a:spLocks noChangeShapeType="1"/>
          </p:cNvSpPr>
          <p:nvPr/>
        </p:nvSpPr>
        <p:spPr bwMode="auto">
          <a:xfrm flipH="1">
            <a:off x="2171700" y="1531938"/>
            <a:ext cx="46038" cy="60325"/>
          </a:xfrm>
          <a:prstGeom prst="line">
            <a:avLst/>
          </a:prstGeom>
          <a:noFill/>
          <a:ln w="11113">
            <a:solidFill>
              <a:srgbClr val="0003D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546" name="Line 682"/>
          <p:cNvSpPr>
            <a:spLocks noChangeShapeType="1"/>
          </p:cNvSpPr>
          <p:nvPr/>
        </p:nvSpPr>
        <p:spPr bwMode="auto">
          <a:xfrm>
            <a:off x="2171700" y="1592263"/>
            <a:ext cx="46038" cy="58737"/>
          </a:xfrm>
          <a:prstGeom prst="line">
            <a:avLst/>
          </a:prstGeom>
          <a:noFill/>
          <a:ln w="11113">
            <a:solidFill>
              <a:srgbClr val="0003D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547" name="Line 683"/>
          <p:cNvSpPr>
            <a:spLocks noChangeShapeType="1"/>
          </p:cNvSpPr>
          <p:nvPr/>
        </p:nvSpPr>
        <p:spPr bwMode="auto">
          <a:xfrm>
            <a:off x="2217738" y="1651000"/>
            <a:ext cx="1587" cy="1588"/>
          </a:xfrm>
          <a:prstGeom prst="line">
            <a:avLst/>
          </a:prstGeom>
          <a:noFill/>
          <a:ln w="7938">
            <a:solidFill>
              <a:srgbClr val="0003D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548" name="Line 684"/>
          <p:cNvSpPr>
            <a:spLocks noChangeShapeType="1"/>
          </p:cNvSpPr>
          <p:nvPr/>
        </p:nvSpPr>
        <p:spPr bwMode="auto">
          <a:xfrm>
            <a:off x="2217738" y="1651000"/>
            <a:ext cx="1587" cy="1588"/>
          </a:xfrm>
          <a:prstGeom prst="line">
            <a:avLst/>
          </a:prstGeom>
          <a:noFill/>
          <a:ln w="7938">
            <a:solidFill>
              <a:srgbClr val="0003D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549" name="Rectangle 685"/>
          <p:cNvSpPr>
            <a:spLocks noChangeArrowheads="1"/>
          </p:cNvSpPr>
          <p:nvPr/>
        </p:nvSpPr>
        <p:spPr bwMode="auto">
          <a:xfrm>
            <a:off x="2552700" y="1704975"/>
            <a:ext cx="12858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9F007C"/>
                </a:solidFill>
                <a:latin typeface="Helvetica" panose="020B0604020202020204" pitchFamily="34" charset="0"/>
              </a:rPr>
              <a:t>O</a:t>
            </a:r>
            <a:endParaRPr lang="en-US"/>
          </a:p>
        </p:txBody>
      </p:sp>
      <p:sp>
        <p:nvSpPr>
          <p:cNvPr id="37550" name="Rectangle 686"/>
          <p:cNvSpPr>
            <a:spLocks noChangeArrowheads="1"/>
          </p:cNvSpPr>
          <p:nvPr/>
        </p:nvSpPr>
        <p:spPr bwMode="auto">
          <a:xfrm>
            <a:off x="2679700" y="1704975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9F007C"/>
                </a:solidFill>
                <a:latin typeface="Helvetica" panose="020B0604020202020204" pitchFamily="34" charset="0"/>
              </a:rPr>
              <a:t>p</a:t>
            </a:r>
            <a:endParaRPr lang="en-US"/>
          </a:p>
        </p:txBody>
      </p:sp>
      <p:sp>
        <p:nvSpPr>
          <p:cNvPr id="37551" name="Rectangle 687"/>
          <p:cNvSpPr>
            <a:spLocks noChangeArrowheads="1"/>
          </p:cNvSpPr>
          <p:nvPr/>
        </p:nvSpPr>
        <p:spPr bwMode="auto">
          <a:xfrm>
            <a:off x="2771775" y="1704975"/>
            <a:ext cx="4603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9F007C"/>
                </a:solidFill>
                <a:latin typeface="Helvetica" panose="020B0604020202020204" pitchFamily="34" charset="0"/>
              </a:rPr>
              <a:t>t</a:t>
            </a:r>
            <a:endParaRPr lang="en-US"/>
          </a:p>
        </p:txBody>
      </p:sp>
      <p:sp>
        <p:nvSpPr>
          <p:cNvPr id="37552" name="Rectangle 688"/>
          <p:cNvSpPr>
            <a:spLocks noChangeArrowheads="1"/>
          </p:cNvSpPr>
          <p:nvPr/>
        </p:nvSpPr>
        <p:spPr bwMode="auto">
          <a:xfrm>
            <a:off x="2817813" y="1704975"/>
            <a:ext cx="36512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9F007C"/>
                </a:solidFill>
                <a:latin typeface="Helvetica" panose="020B0604020202020204" pitchFamily="34" charset="0"/>
              </a:rPr>
              <a:t>i</a:t>
            </a:r>
            <a:endParaRPr lang="en-US"/>
          </a:p>
        </p:txBody>
      </p:sp>
      <p:sp>
        <p:nvSpPr>
          <p:cNvPr id="37553" name="Rectangle 689"/>
          <p:cNvSpPr>
            <a:spLocks noChangeArrowheads="1"/>
          </p:cNvSpPr>
          <p:nvPr/>
        </p:nvSpPr>
        <p:spPr bwMode="auto">
          <a:xfrm>
            <a:off x="2854325" y="1704975"/>
            <a:ext cx="13811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9F007C"/>
                </a:solidFill>
                <a:latin typeface="Helvetica" panose="020B0604020202020204" pitchFamily="34" charset="0"/>
              </a:rPr>
              <a:t>m</a:t>
            </a:r>
            <a:endParaRPr lang="en-US"/>
          </a:p>
        </p:txBody>
      </p:sp>
      <p:sp>
        <p:nvSpPr>
          <p:cNvPr id="37554" name="Rectangle 690"/>
          <p:cNvSpPr>
            <a:spLocks noChangeArrowheads="1"/>
          </p:cNvSpPr>
          <p:nvPr/>
        </p:nvSpPr>
        <p:spPr bwMode="auto">
          <a:xfrm>
            <a:off x="2992438" y="1704975"/>
            <a:ext cx="36512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9F007C"/>
                </a:solidFill>
                <a:latin typeface="Helvetica" panose="020B0604020202020204" pitchFamily="34" charset="0"/>
              </a:rPr>
              <a:t>i</a:t>
            </a:r>
            <a:endParaRPr lang="en-US"/>
          </a:p>
        </p:txBody>
      </p:sp>
      <p:sp>
        <p:nvSpPr>
          <p:cNvPr id="37555" name="Rectangle 691"/>
          <p:cNvSpPr>
            <a:spLocks noChangeArrowheads="1"/>
          </p:cNvSpPr>
          <p:nvPr/>
        </p:nvSpPr>
        <p:spPr bwMode="auto">
          <a:xfrm>
            <a:off x="3030538" y="1704975"/>
            <a:ext cx="8255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9F007C"/>
                </a:solidFill>
                <a:latin typeface="Helvetica" panose="020B0604020202020204" pitchFamily="34" charset="0"/>
              </a:rPr>
              <a:t>z</a:t>
            </a:r>
            <a:endParaRPr lang="en-US"/>
          </a:p>
        </p:txBody>
      </p:sp>
      <p:sp>
        <p:nvSpPr>
          <p:cNvPr id="37556" name="Rectangle 692"/>
          <p:cNvSpPr>
            <a:spLocks noChangeArrowheads="1"/>
          </p:cNvSpPr>
          <p:nvPr/>
        </p:nvSpPr>
        <p:spPr bwMode="auto">
          <a:xfrm>
            <a:off x="3113088" y="1704975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9F007C"/>
                </a:solidFill>
                <a:latin typeface="Helvetica" panose="020B0604020202020204" pitchFamily="34" charset="0"/>
              </a:rPr>
              <a:t>e</a:t>
            </a:r>
            <a:endParaRPr lang="en-US"/>
          </a:p>
        </p:txBody>
      </p:sp>
      <p:sp>
        <p:nvSpPr>
          <p:cNvPr id="37557" name="Rectangle 693"/>
          <p:cNvSpPr>
            <a:spLocks noChangeArrowheads="1"/>
          </p:cNvSpPr>
          <p:nvPr/>
        </p:nvSpPr>
        <p:spPr bwMode="auto">
          <a:xfrm>
            <a:off x="3205163" y="1704975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9F007C"/>
                </a:solidFill>
                <a:latin typeface="Helvetica" panose="020B0604020202020204" pitchFamily="34" charset="0"/>
              </a:rPr>
              <a:t>d</a:t>
            </a:r>
            <a:endParaRPr lang="en-US"/>
          </a:p>
        </p:txBody>
      </p:sp>
      <p:sp>
        <p:nvSpPr>
          <p:cNvPr id="37558" name="Rectangle 694"/>
          <p:cNvSpPr>
            <a:spLocks noChangeArrowheads="1"/>
          </p:cNvSpPr>
          <p:nvPr/>
        </p:nvSpPr>
        <p:spPr bwMode="auto">
          <a:xfrm>
            <a:off x="3297238" y="1704975"/>
            <a:ext cx="460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9F007C"/>
                </a:solidFill>
                <a:latin typeface="Helvetica" panose="020B0604020202020204" pitchFamily="34" charset="0"/>
              </a:rPr>
              <a:t> </a:t>
            </a:r>
            <a:endParaRPr lang="en-US"/>
          </a:p>
        </p:txBody>
      </p:sp>
      <p:sp>
        <p:nvSpPr>
          <p:cNvPr id="37559" name="Rectangle 695"/>
          <p:cNvSpPr>
            <a:spLocks noChangeArrowheads="1"/>
          </p:cNvSpPr>
          <p:nvPr/>
        </p:nvSpPr>
        <p:spPr bwMode="auto">
          <a:xfrm>
            <a:off x="3343275" y="1704975"/>
            <a:ext cx="10953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9F007C"/>
                </a:solidFill>
                <a:latin typeface="Helvetica" panose="020B0604020202020204" pitchFamily="34" charset="0"/>
              </a:rPr>
              <a:t>A</a:t>
            </a:r>
            <a:endParaRPr lang="en-US"/>
          </a:p>
        </p:txBody>
      </p:sp>
      <p:sp>
        <p:nvSpPr>
          <p:cNvPr id="37560" name="Rectangle 696"/>
          <p:cNvSpPr>
            <a:spLocks noChangeArrowheads="1"/>
          </p:cNvSpPr>
          <p:nvPr/>
        </p:nvSpPr>
        <p:spPr bwMode="auto">
          <a:xfrm>
            <a:off x="3452813" y="1704975"/>
            <a:ext cx="8255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9F007C"/>
                </a:solidFill>
                <a:latin typeface="Helvetica" panose="020B0604020202020204" pitchFamily="34" charset="0"/>
              </a:rPr>
              <a:t>s</a:t>
            </a:r>
            <a:endParaRPr lang="en-US"/>
          </a:p>
        </p:txBody>
      </p:sp>
      <p:sp>
        <p:nvSpPr>
          <p:cNvPr id="37561" name="Rectangle 697"/>
          <p:cNvSpPr>
            <a:spLocks noChangeArrowheads="1"/>
          </p:cNvSpPr>
          <p:nvPr/>
        </p:nvSpPr>
        <p:spPr bwMode="auto">
          <a:xfrm>
            <a:off x="3535363" y="1704975"/>
            <a:ext cx="8255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9F007C"/>
                </a:solidFill>
                <a:latin typeface="Helvetica" panose="020B0604020202020204" pitchFamily="34" charset="0"/>
              </a:rPr>
              <a:t>s</a:t>
            </a:r>
            <a:endParaRPr lang="en-US"/>
          </a:p>
        </p:txBody>
      </p:sp>
      <p:sp>
        <p:nvSpPr>
          <p:cNvPr id="37562" name="Rectangle 698"/>
          <p:cNvSpPr>
            <a:spLocks noChangeArrowheads="1"/>
          </p:cNvSpPr>
          <p:nvPr/>
        </p:nvSpPr>
        <p:spPr bwMode="auto">
          <a:xfrm>
            <a:off x="3617913" y="1704975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9F007C"/>
                </a:solidFill>
                <a:latin typeface="Helvetica" panose="020B0604020202020204" pitchFamily="34" charset="0"/>
              </a:rPr>
              <a:t>e</a:t>
            </a:r>
            <a:endParaRPr lang="en-US"/>
          </a:p>
        </p:txBody>
      </p:sp>
      <p:sp>
        <p:nvSpPr>
          <p:cNvPr id="37563" name="Rectangle 699"/>
          <p:cNvSpPr>
            <a:spLocks noChangeArrowheads="1"/>
          </p:cNvSpPr>
          <p:nvPr/>
        </p:nvSpPr>
        <p:spPr bwMode="auto">
          <a:xfrm>
            <a:off x="3709988" y="1704975"/>
            <a:ext cx="138112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9F007C"/>
                </a:solidFill>
                <a:latin typeface="Helvetica" panose="020B0604020202020204" pitchFamily="34" charset="0"/>
              </a:rPr>
              <a:t>m</a:t>
            </a:r>
            <a:endParaRPr lang="en-US"/>
          </a:p>
        </p:txBody>
      </p:sp>
      <p:sp>
        <p:nvSpPr>
          <p:cNvPr id="37564" name="Rectangle 700"/>
          <p:cNvSpPr>
            <a:spLocks noChangeArrowheads="1"/>
          </p:cNvSpPr>
          <p:nvPr/>
        </p:nvSpPr>
        <p:spPr bwMode="auto">
          <a:xfrm>
            <a:off x="3848100" y="1704975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9F007C"/>
                </a:solidFill>
                <a:latin typeface="Helvetica" panose="020B0604020202020204" pitchFamily="34" charset="0"/>
              </a:rPr>
              <a:t>b</a:t>
            </a:r>
            <a:endParaRPr lang="en-US"/>
          </a:p>
        </p:txBody>
      </p:sp>
      <p:sp>
        <p:nvSpPr>
          <p:cNvPr id="37565" name="Rectangle 701"/>
          <p:cNvSpPr>
            <a:spLocks noChangeArrowheads="1"/>
          </p:cNvSpPr>
          <p:nvPr/>
        </p:nvSpPr>
        <p:spPr bwMode="auto">
          <a:xfrm>
            <a:off x="3940175" y="1704975"/>
            <a:ext cx="3651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9F007C"/>
                </a:solidFill>
                <a:latin typeface="Helvetica" panose="020B0604020202020204" pitchFamily="34" charset="0"/>
              </a:rPr>
              <a:t>l</a:t>
            </a:r>
            <a:endParaRPr lang="en-US"/>
          </a:p>
        </p:txBody>
      </p:sp>
      <p:sp>
        <p:nvSpPr>
          <p:cNvPr id="37566" name="Rectangle 702"/>
          <p:cNvSpPr>
            <a:spLocks noChangeArrowheads="1"/>
          </p:cNvSpPr>
          <p:nvPr/>
        </p:nvSpPr>
        <p:spPr bwMode="auto">
          <a:xfrm>
            <a:off x="3976688" y="1704975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9F007C"/>
                </a:solidFill>
                <a:latin typeface="Helvetica" panose="020B0604020202020204" pitchFamily="34" charset="0"/>
              </a:rPr>
              <a:t>e</a:t>
            </a:r>
            <a:endParaRPr lang="en-US"/>
          </a:p>
        </p:txBody>
      </p:sp>
      <p:sp>
        <p:nvSpPr>
          <p:cNvPr id="37567" name="Rectangle 703"/>
          <p:cNvSpPr>
            <a:spLocks noChangeArrowheads="1"/>
          </p:cNvSpPr>
          <p:nvPr/>
        </p:nvSpPr>
        <p:spPr bwMode="auto">
          <a:xfrm>
            <a:off x="4068763" y="1704975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9F007C"/>
                </a:solidFill>
                <a:latin typeface="Helvetica" panose="020B0604020202020204" pitchFamily="34" charset="0"/>
              </a:rPr>
              <a:t>d</a:t>
            </a:r>
            <a:endParaRPr lang="en-US"/>
          </a:p>
        </p:txBody>
      </p:sp>
      <p:sp>
        <p:nvSpPr>
          <p:cNvPr id="37568" name="Rectangle 704"/>
          <p:cNvSpPr>
            <a:spLocks noChangeArrowheads="1"/>
          </p:cNvSpPr>
          <p:nvPr/>
        </p:nvSpPr>
        <p:spPr bwMode="auto">
          <a:xfrm>
            <a:off x="4160838" y="1704975"/>
            <a:ext cx="460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9F007C"/>
                </a:solidFill>
                <a:latin typeface="Helvetica" panose="020B0604020202020204" pitchFamily="34" charset="0"/>
              </a:rPr>
              <a:t> </a:t>
            </a:r>
            <a:endParaRPr lang="en-US"/>
          </a:p>
        </p:txBody>
      </p:sp>
      <p:sp>
        <p:nvSpPr>
          <p:cNvPr id="37569" name="Rectangle 705"/>
          <p:cNvSpPr>
            <a:spLocks noChangeArrowheads="1"/>
          </p:cNvSpPr>
          <p:nvPr/>
        </p:nvSpPr>
        <p:spPr bwMode="auto">
          <a:xfrm>
            <a:off x="4206875" y="1704975"/>
            <a:ext cx="4603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9F007C"/>
                </a:solidFill>
                <a:latin typeface="Helvetica" panose="020B0604020202020204" pitchFamily="34" charset="0"/>
              </a:rPr>
              <a:t> </a:t>
            </a:r>
            <a:endParaRPr lang="en-US"/>
          </a:p>
        </p:txBody>
      </p:sp>
      <p:sp>
        <p:nvSpPr>
          <p:cNvPr id="37570" name="Rectangle 706"/>
          <p:cNvSpPr>
            <a:spLocks noChangeArrowheads="1"/>
          </p:cNvSpPr>
          <p:nvPr/>
        </p:nvSpPr>
        <p:spPr bwMode="auto">
          <a:xfrm>
            <a:off x="4252913" y="1704975"/>
            <a:ext cx="460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9F007C"/>
                </a:solidFill>
                <a:latin typeface="Helvetica" panose="020B0604020202020204" pitchFamily="34" charset="0"/>
              </a:rPr>
              <a:t> </a:t>
            </a:r>
            <a:endParaRPr lang="en-US"/>
          </a:p>
        </p:txBody>
      </p:sp>
      <p:sp>
        <p:nvSpPr>
          <p:cNvPr id="37571" name="Rectangle 707"/>
          <p:cNvSpPr>
            <a:spLocks noChangeArrowheads="1"/>
          </p:cNvSpPr>
          <p:nvPr/>
        </p:nvSpPr>
        <p:spPr bwMode="auto">
          <a:xfrm>
            <a:off x="4298950" y="1704975"/>
            <a:ext cx="4603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9F007C"/>
                </a:solidFill>
                <a:latin typeface="Helvetica" panose="020B0604020202020204" pitchFamily="34" charset="0"/>
              </a:rPr>
              <a:t> </a:t>
            </a:r>
            <a:endParaRPr lang="en-US"/>
          </a:p>
        </p:txBody>
      </p:sp>
      <p:sp>
        <p:nvSpPr>
          <p:cNvPr id="37572" name="Line 708"/>
          <p:cNvSpPr>
            <a:spLocks noChangeShapeType="1"/>
          </p:cNvSpPr>
          <p:nvPr/>
        </p:nvSpPr>
        <p:spPr bwMode="auto">
          <a:xfrm>
            <a:off x="1681163" y="1797050"/>
            <a:ext cx="536575" cy="1588"/>
          </a:xfrm>
          <a:prstGeom prst="line">
            <a:avLst/>
          </a:prstGeom>
          <a:noFill/>
          <a:ln w="7938">
            <a:solidFill>
              <a:srgbClr val="9F00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573" name="Line 709"/>
          <p:cNvSpPr>
            <a:spLocks noChangeShapeType="1"/>
          </p:cNvSpPr>
          <p:nvPr/>
        </p:nvSpPr>
        <p:spPr bwMode="auto">
          <a:xfrm>
            <a:off x="1644650" y="1760538"/>
            <a:ext cx="71438" cy="1587"/>
          </a:xfrm>
          <a:prstGeom prst="line">
            <a:avLst/>
          </a:prstGeom>
          <a:noFill/>
          <a:ln w="7938">
            <a:solidFill>
              <a:srgbClr val="9F00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574" name="Line 710"/>
          <p:cNvSpPr>
            <a:spLocks noChangeShapeType="1"/>
          </p:cNvSpPr>
          <p:nvPr/>
        </p:nvSpPr>
        <p:spPr bwMode="auto">
          <a:xfrm>
            <a:off x="1716088" y="1760538"/>
            <a:ext cx="1587" cy="73025"/>
          </a:xfrm>
          <a:prstGeom prst="line">
            <a:avLst/>
          </a:prstGeom>
          <a:noFill/>
          <a:ln w="7938">
            <a:solidFill>
              <a:srgbClr val="9F00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575" name="Line 711"/>
          <p:cNvSpPr>
            <a:spLocks noChangeShapeType="1"/>
          </p:cNvSpPr>
          <p:nvPr/>
        </p:nvSpPr>
        <p:spPr bwMode="auto">
          <a:xfrm flipH="1">
            <a:off x="1644650" y="1833563"/>
            <a:ext cx="71438" cy="1587"/>
          </a:xfrm>
          <a:prstGeom prst="line">
            <a:avLst/>
          </a:prstGeom>
          <a:noFill/>
          <a:ln w="7938">
            <a:solidFill>
              <a:srgbClr val="9F00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576" name="Line 712"/>
          <p:cNvSpPr>
            <a:spLocks noChangeShapeType="1"/>
          </p:cNvSpPr>
          <p:nvPr/>
        </p:nvSpPr>
        <p:spPr bwMode="auto">
          <a:xfrm flipV="1">
            <a:off x="1644650" y="1760538"/>
            <a:ext cx="1588" cy="73025"/>
          </a:xfrm>
          <a:prstGeom prst="line">
            <a:avLst/>
          </a:prstGeom>
          <a:noFill/>
          <a:ln w="7938">
            <a:solidFill>
              <a:srgbClr val="9F00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577" name="Line 713"/>
          <p:cNvSpPr>
            <a:spLocks noChangeShapeType="1"/>
          </p:cNvSpPr>
          <p:nvPr/>
        </p:nvSpPr>
        <p:spPr bwMode="auto">
          <a:xfrm>
            <a:off x="1644650" y="1760538"/>
            <a:ext cx="1588" cy="1587"/>
          </a:xfrm>
          <a:prstGeom prst="line">
            <a:avLst/>
          </a:prstGeom>
          <a:noFill/>
          <a:ln w="7938">
            <a:solidFill>
              <a:srgbClr val="9F00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578" name="Line 714"/>
          <p:cNvSpPr>
            <a:spLocks noChangeShapeType="1"/>
          </p:cNvSpPr>
          <p:nvPr/>
        </p:nvSpPr>
        <p:spPr bwMode="auto">
          <a:xfrm>
            <a:off x="1644650" y="1760538"/>
            <a:ext cx="1588" cy="1587"/>
          </a:xfrm>
          <a:prstGeom prst="line">
            <a:avLst/>
          </a:prstGeom>
          <a:noFill/>
          <a:ln w="7938">
            <a:solidFill>
              <a:srgbClr val="9F00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579" name="Line 715"/>
          <p:cNvSpPr>
            <a:spLocks noChangeShapeType="1"/>
          </p:cNvSpPr>
          <p:nvPr/>
        </p:nvSpPr>
        <p:spPr bwMode="auto">
          <a:xfrm>
            <a:off x="2181225" y="1760538"/>
            <a:ext cx="73025" cy="1587"/>
          </a:xfrm>
          <a:prstGeom prst="line">
            <a:avLst/>
          </a:prstGeom>
          <a:noFill/>
          <a:ln w="7938">
            <a:solidFill>
              <a:srgbClr val="9F00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580" name="Line 716"/>
          <p:cNvSpPr>
            <a:spLocks noChangeShapeType="1"/>
          </p:cNvSpPr>
          <p:nvPr/>
        </p:nvSpPr>
        <p:spPr bwMode="auto">
          <a:xfrm>
            <a:off x="2254250" y="1760538"/>
            <a:ext cx="1588" cy="73025"/>
          </a:xfrm>
          <a:prstGeom prst="line">
            <a:avLst/>
          </a:prstGeom>
          <a:noFill/>
          <a:ln w="7938">
            <a:solidFill>
              <a:srgbClr val="9F00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581" name="Line 717"/>
          <p:cNvSpPr>
            <a:spLocks noChangeShapeType="1"/>
          </p:cNvSpPr>
          <p:nvPr/>
        </p:nvSpPr>
        <p:spPr bwMode="auto">
          <a:xfrm flipH="1">
            <a:off x="2181225" y="1833563"/>
            <a:ext cx="73025" cy="1587"/>
          </a:xfrm>
          <a:prstGeom prst="line">
            <a:avLst/>
          </a:prstGeom>
          <a:noFill/>
          <a:ln w="7938">
            <a:solidFill>
              <a:srgbClr val="9F00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582" name="Line 718"/>
          <p:cNvSpPr>
            <a:spLocks noChangeShapeType="1"/>
          </p:cNvSpPr>
          <p:nvPr/>
        </p:nvSpPr>
        <p:spPr bwMode="auto">
          <a:xfrm flipV="1">
            <a:off x="2181225" y="1760538"/>
            <a:ext cx="1588" cy="73025"/>
          </a:xfrm>
          <a:prstGeom prst="line">
            <a:avLst/>
          </a:prstGeom>
          <a:noFill/>
          <a:ln w="7938">
            <a:solidFill>
              <a:srgbClr val="9F00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583" name="Line 719"/>
          <p:cNvSpPr>
            <a:spLocks noChangeShapeType="1"/>
          </p:cNvSpPr>
          <p:nvPr/>
        </p:nvSpPr>
        <p:spPr bwMode="auto">
          <a:xfrm>
            <a:off x="2181225" y="1760538"/>
            <a:ext cx="1588" cy="1587"/>
          </a:xfrm>
          <a:prstGeom prst="line">
            <a:avLst/>
          </a:prstGeom>
          <a:noFill/>
          <a:ln w="7938">
            <a:solidFill>
              <a:srgbClr val="9F00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584" name="Line 720"/>
          <p:cNvSpPr>
            <a:spLocks noChangeShapeType="1"/>
          </p:cNvSpPr>
          <p:nvPr/>
        </p:nvSpPr>
        <p:spPr bwMode="auto">
          <a:xfrm>
            <a:off x="2181225" y="1760538"/>
            <a:ext cx="1588" cy="1587"/>
          </a:xfrm>
          <a:prstGeom prst="line">
            <a:avLst/>
          </a:prstGeom>
          <a:noFill/>
          <a:ln w="7938">
            <a:solidFill>
              <a:srgbClr val="9F00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585" name="Text Box 721"/>
          <p:cNvSpPr txBox="1">
            <a:spLocks noChangeArrowheads="1"/>
          </p:cNvSpPr>
          <p:nvPr/>
        </p:nvSpPr>
        <p:spPr bwMode="auto">
          <a:xfrm>
            <a:off x="266700" y="152400"/>
            <a:ext cx="86106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000" b="1">
                <a:solidFill>
                  <a:schemeClr val="accent2"/>
                </a:solidFill>
              </a:rPr>
              <a:t>Effects of Optimization and JIT Assembly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78" name="Group 738"/>
          <p:cNvGrpSpPr>
            <a:grpSpLocks/>
          </p:cNvGrpSpPr>
          <p:nvPr/>
        </p:nvGrpSpPr>
        <p:grpSpPr bwMode="auto">
          <a:xfrm>
            <a:off x="849313" y="698500"/>
            <a:ext cx="7443787" cy="5661025"/>
            <a:chOff x="684" y="295"/>
            <a:chExt cx="4689" cy="3566"/>
          </a:xfrm>
        </p:grpSpPr>
        <p:sp>
          <p:nvSpPr>
            <p:cNvPr id="36378" name="Rectangle 538"/>
            <p:cNvSpPr>
              <a:spLocks noChangeArrowheads="1"/>
            </p:cNvSpPr>
            <p:nvPr/>
          </p:nvSpPr>
          <p:spPr bwMode="auto">
            <a:xfrm>
              <a:off x="982" y="295"/>
              <a:ext cx="4338" cy="34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379" name="Rectangle 539"/>
            <p:cNvSpPr>
              <a:spLocks noChangeArrowheads="1"/>
            </p:cNvSpPr>
            <p:nvPr/>
          </p:nvSpPr>
          <p:spPr bwMode="auto">
            <a:xfrm>
              <a:off x="984" y="297"/>
              <a:ext cx="4334" cy="3416"/>
            </a:xfrm>
            <a:prstGeom prst="rect">
              <a:avLst/>
            </a:prstGeom>
            <a:noFill/>
            <a:ln w="7938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380" name="Line 540"/>
            <p:cNvSpPr>
              <a:spLocks noChangeShapeType="1"/>
            </p:cNvSpPr>
            <p:nvPr/>
          </p:nvSpPr>
          <p:spPr bwMode="auto">
            <a:xfrm>
              <a:off x="982" y="3715"/>
              <a:ext cx="4338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381" name="Line 541"/>
            <p:cNvSpPr>
              <a:spLocks noChangeShapeType="1"/>
            </p:cNvSpPr>
            <p:nvPr/>
          </p:nvSpPr>
          <p:spPr bwMode="auto">
            <a:xfrm>
              <a:off x="982" y="295"/>
              <a:ext cx="4338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382" name="Line 542"/>
            <p:cNvSpPr>
              <a:spLocks noChangeShapeType="1"/>
            </p:cNvSpPr>
            <p:nvPr/>
          </p:nvSpPr>
          <p:spPr bwMode="auto">
            <a:xfrm flipV="1">
              <a:off x="982" y="295"/>
              <a:ext cx="1" cy="342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383" name="Line 543"/>
            <p:cNvSpPr>
              <a:spLocks noChangeShapeType="1"/>
            </p:cNvSpPr>
            <p:nvPr/>
          </p:nvSpPr>
          <p:spPr bwMode="auto">
            <a:xfrm flipV="1">
              <a:off x="5320" y="295"/>
              <a:ext cx="1" cy="342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384" name="Line 544"/>
            <p:cNvSpPr>
              <a:spLocks noChangeShapeType="1"/>
            </p:cNvSpPr>
            <p:nvPr/>
          </p:nvSpPr>
          <p:spPr bwMode="auto">
            <a:xfrm>
              <a:off x="982" y="3715"/>
              <a:ext cx="4338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385" name="Line 545"/>
            <p:cNvSpPr>
              <a:spLocks noChangeShapeType="1"/>
            </p:cNvSpPr>
            <p:nvPr/>
          </p:nvSpPr>
          <p:spPr bwMode="auto">
            <a:xfrm flipV="1">
              <a:off x="982" y="295"/>
              <a:ext cx="1" cy="342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386" name="Line 546"/>
            <p:cNvSpPr>
              <a:spLocks noChangeShapeType="1"/>
            </p:cNvSpPr>
            <p:nvPr/>
          </p:nvSpPr>
          <p:spPr bwMode="auto">
            <a:xfrm flipV="1">
              <a:off x="1581" y="3671"/>
              <a:ext cx="1" cy="4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387" name="Line 547"/>
            <p:cNvSpPr>
              <a:spLocks noChangeShapeType="1"/>
            </p:cNvSpPr>
            <p:nvPr/>
          </p:nvSpPr>
          <p:spPr bwMode="auto">
            <a:xfrm>
              <a:off x="1581" y="295"/>
              <a:ext cx="1" cy="4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388" name="Rectangle 548"/>
            <p:cNvSpPr>
              <a:spLocks noChangeArrowheads="1"/>
            </p:cNvSpPr>
            <p:nvPr/>
          </p:nvSpPr>
          <p:spPr bwMode="auto">
            <a:xfrm>
              <a:off x="1554" y="3746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Helvetica" panose="020B0604020202020204" pitchFamily="34" charset="0"/>
                </a:rPr>
                <a:t>5</a:t>
              </a:r>
              <a:endParaRPr lang="en-US"/>
            </a:p>
          </p:txBody>
        </p:sp>
        <p:sp>
          <p:nvSpPr>
            <p:cNvPr id="36389" name="Line 549"/>
            <p:cNvSpPr>
              <a:spLocks noChangeShapeType="1"/>
            </p:cNvSpPr>
            <p:nvPr/>
          </p:nvSpPr>
          <p:spPr bwMode="auto">
            <a:xfrm flipV="1">
              <a:off x="2328" y="3671"/>
              <a:ext cx="1" cy="4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390" name="Line 550"/>
            <p:cNvSpPr>
              <a:spLocks noChangeShapeType="1"/>
            </p:cNvSpPr>
            <p:nvPr/>
          </p:nvSpPr>
          <p:spPr bwMode="auto">
            <a:xfrm>
              <a:off x="2328" y="295"/>
              <a:ext cx="1" cy="4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391" name="Rectangle 551"/>
            <p:cNvSpPr>
              <a:spLocks noChangeArrowheads="1"/>
            </p:cNvSpPr>
            <p:nvPr/>
          </p:nvSpPr>
          <p:spPr bwMode="auto">
            <a:xfrm>
              <a:off x="2275" y="3746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Helvetica" panose="020B0604020202020204" pitchFamily="34" charset="0"/>
                </a:rPr>
                <a:t>10</a:t>
              </a:r>
              <a:endParaRPr lang="en-US"/>
            </a:p>
          </p:txBody>
        </p:sp>
        <p:sp>
          <p:nvSpPr>
            <p:cNvPr id="36392" name="Line 552"/>
            <p:cNvSpPr>
              <a:spLocks noChangeShapeType="1"/>
            </p:cNvSpPr>
            <p:nvPr/>
          </p:nvSpPr>
          <p:spPr bwMode="auto">
            <a:xfrm flipV="1">
              <a:off x="3076" y="3671"/>
              <a:ext cx="1" cy="4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393" name="Line 553"/>
            <p:cNvSpPr>
              <a:spLocks noChangeShapeType="1"/>
            </p:cNvSpPr>
            <p:nvPr/>
          </p:nvSpPr>
          <p:spPr bwMode="auto">
            <a:xfrm>
              <a:off x="3076" y="295"/>
              <a:ext cx="1" cy="4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394" name="Rectangle 554"/>
            <p:cNvSpPr>
              <a:spLocks noChangeArrowheads="1"/>
            </p:cNvSpPr>
            <p:nvPr/>
          </p:nvSpPr>
          <p:spPr bwMode="auto">
            <a:xfrm>
              <a:off x="3023" y="3746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Helvetica" panose="020B0604020202020204" pitchFamily="34" charset="0"/>
                </a:rPr>
                <a:t>15</a:t>
              </a:r>
              <a:endParaRPr lang="en-US"/>
            </a:p>
          </p:txBody>
        </p:sp>
        <p:sp>
          <p:nvSpPr>
            <p:cNvPr id="36395" name="Line 555"/>
            <p:cNvSpPr>
              <a:spLocks noChangeShapeType="1"/>
            </p:cNvSpPr>
            <p:nvPr/>
          </p:nvSpPr>
          <p:spPr bwMode="auto">
            <a:xfrm flipV="1">
              <a:off x="3824" y="3671"/>
              <a:ext cx="1" cy="4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396" name="Line 556"/>
            <p:cNvSpPr>
              <a:spLocks noChangeShapeType="1"/>
            </p:cNvSpPr>
            <p:nvPr/>
          </p:nvSpPr>
          <p:spPr bwMode="auto">
            <a:xfrm>
              <a:off x="3824" y="295"/>
              <a:ext cx="1" cy="4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397" name="Rectangle 557"/>
            <p:cNvSpPr>
              <a:spLocks noChangeArrowheads="1"/>
            </p:cNvSpPr>
            <p:nvPr/>
          </p:nvSpPr>
          <p:spPr bwMode="auto">
            <a:xfrm>
              <a:off x="3771" y="3746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Helvetica" panose="020B0604020202020204" pitchFamily="34" charset="0"/>
                </a:rPr>
                <a:t>20</a:t>
              </a:r>
              <a:endParaRPr lang="en-US"/>
            </a:p>
          </p:txBody>
        </p:sp>
        <p:sp>
          <p:nvSpPr>
            <p:cNvPr id="36398" name="Line 558"/>
            <p:cNvSpPr>
              <a:spLocks noChangeShapeType="1"/>
            </p:cNvSpPr>
            <p:nvPr/>
          </p:nvSpPr>
          <p:spPr bwMode="auto">
            <a:xfrm flipV="1">
              <a:off x="4572" y="3671"/>
              <a:ext cx="1" cy="4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399" name="Line 559"/>
            <p:cNvSpPr>
              <a:spLocks noChangeShapeType="1"/>
            </p:cNvSpPr>
            <p:nvPr/>
          </p:nvSpPr>
          <p:spPr bwMode="auto">
            <a:xfrm>
              <a:off x="4572" y="295"/>
              <a:ext cx="1" cy="4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00" name="Rectangle 560"/>
            <p:cNvSpPr>
              <a:spLocks noChangeArrowheads="1"/>
            </p:cNvSpPr>
            <p:nvPr/>
          </p:nvSpPr>
          <p:spPr bwMode="auto">
            <a:xfrm>
              <a:off x="4518" y="3746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Helvetica" panose="020B0604020202020204" pitchFamily="34" charset="0"/>
                </a:rPr>
                <a:t>25</a:t>
              </a:r>
              <a:endParaRPr lang="en-US"/>
            </a:p>
          </p:txBody>
        </p:sp>
        <p:sp>
          <p:nvSpPr>
            <p:cNvPr id="36401" name="Line 561"/>
            <p:cNvSpPr>
              <a:spLocks noChangeShapeType="1"/>
            </p:cNvSpPr>
            <p:nvPr/>
          </p:nvSpPr>
          <p:spPr bwMode="auto">
            <a:xfrm flipV="1">
              <a:off x="5320" y="3671"/>
              <a:ext cx="1" cy="4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02" name="Line 562"/>
            <p:cNvSpPr>
              <a:spLocks noChangeShapeType="1"/>
            </p:cNvSpPr>
            <p:nvPr/>
          </p:nvSpPr>
          <p:spPr bwMode="auto">
            <a:xfrm>
              <a:off x="5320" y="295"/>
              <a:ext cx="1" cy="4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03" name="Rectangle 563"/>
            <p:cNvSpPr>
              <a:spLocks noChangeArrowheads="1"/>
            </p:cNvSpPr>
            <p:nvPr/>
          </p:nvSpPr>
          <p:spPr bwMode="auto">
            <a:xfrm>
              <a:off x="5267" y="3746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Helvetica" panose="020B0604020202020204" pitchFamily="34" charset="0"/>
                </a:rPr>
                <a:t>30</a:t>
              </a:r>
              <a:endParaRPr lang="en-US"/>
            </a:p>
          </p:txBody>
        </p:sp>
        <p:sp>
          <p:nvSpPr>
            <p:cNvPr id="36404" name="Line 564"/>
            <p:cNvSpPr>
              <a:spLocks noChangeShapeType="1"/>
            </p:cNvSpPr>
            <p:nvPr/>
          </p:nvSpPr>
          <p:spPr bwMode="auto">
            <a:xfrm>
              <a:off x="982" y="3715"/>
              <a:ext cx="22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05" name="Line 565"/>
            <p:cNvSpPr>
              <a:spLocks noChangeShapeType="1"/>
            </p:cNvSpPr>
            <p:nvPr/>
          </p:nvSpPr>
          <p:spPr bwMode="auto">
            <a:xfrm flipH="1">
              <a:off x="5298" y="3715"/>
              <a:ext cx="22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06" name="Line 566"/>
            <p:cNvSpPr>
              <a:spLocks noChangeShapeType="1"/>
            </p:cNvSpPr>
            <p:nvPr/>
          </p:nvSpPr>
          <p:spPr bwMode="auto">
            <a:xfrm>
              <a:off x="982" y="3715"/>
              <a:ext cx="4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07" name="Line 567"/>
            <p:cNvSpPr>
              <a:spLocks noChangeShapeType="1"/>
            </p:cNvSpPr>
            <p:nvPr/>
          </p:nvSpPr>
          <p:spPr bwMode="auto">
            <a:xfrm flipH="1">
              <a:off x="5276" y="3715"/>
              <a:ext cx="4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08" name="Rectangle 568"/>
            <p:cNvSpPr>
              <a:spLocks noChangeArrowheads="1"/>
            </p:cNvSpPr>
            <p:nvPr/>
          </p:nvSpPr>
          <p:spPr bwMode="auto">
            <a:xfrm>
              <a:off x="738" y="3663"/>
              <a:ext cx="21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Helvetica" panose="020B0604020202020204" pitchFamily="34" charset="0"/>
                </a:rPr>
                <a:t>100  </a:t>
              </a:r>
              <a:endParaRPr lang="en-US"/>
            </a:p>
          </p:txBody>
        </p:sp>
        <p:sp>
          <p:nvSpPr>
            <p:cNvPr id="36409" name="Line 569"/>
            <p:cNvSpPr>
              <a:spLocks noChangeShapeType="1"/>
            </p:cNvSpPr>
            <p:nvPr/>
          </p:nvSpPr>
          <p:spPr bwMode="auto">
            <a:xfrm>
              <a:off x="982" y="3241"/>
              <a:ext cx="22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10" name="Line 570"/>
            <p:cNvSpPr>
              <a:spLocks noChangeShapeType="1"/>
            </p:cNvSpPr>
            <p:nvPr/>
          </p:nvSpPr>
          <p:spPr bwMode="auto">
            <a:xfrm flipH="1">
              <a:off x="5298" y="3241"/>
              <a:ext cx="22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11" name="Line 571"/>
            <p:cNvSpPr>
              <a:spLocks noChangeShapeType="1"/>
            </p:cNvSpPr>
            <p:nvPr/>
          </p:nvSpPr>
          <p:spPr bwMode="auto">
            <a:xfrm>
              <a:off x="982" y="2965"/>
              <a:ext cx="22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12" name="Line 572"/>
            <p:cNvSpPr>
              <a:spLocks noChangeShapeType="1"/>
            </p:cNvSpPr>
            <p:nvPr/>
          </p:nvSpPr>
          <p:spPr bwMode="auto">
            <a:xfrm flipH="1">
              <a:off x="5298" y="2965"/>
              <a:ext cx="22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13" name="Line 573"/>
            <p:cNvSpPr>
              <a:spLocks noChangeShapeType="1"/>
            </p:cNvSpPr>
            <p:nvPr/>
          </p:nvSpPr>
          <p:spPr bwMode="auto">
            <a:xfrm>
              <a:off x="982" y="2769"/>
              <a:ext cx="22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14" name="Line 574"/>
            <p:cNvSpPr>
              <a:spLocks noChangeShapeType="1"/>
            </p:cNvSpPr>
            <p:nvPr/>
          </p:nvSpPr>
          <p:spPr bwMode="auto">
            <a:xfrm flipH="1">
              <a:off x="5298" y="2769"/>
              <a:ext cx="22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15" name="Line 575"/>
            <p:cNvSpPr>
              <a:spLocks noChangeShapeType="1"/>
            </p:cNvSpPr>
            <p:nvPr/>
          </p:nvSpPr>
          <p:spPr bwMode="auto">
            <a:xfrm>
              <a:off x="982" y="2616"/>
              <a:ext cx="22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16" name="Line 576"/>
            <p:cNvSpPr>
              <a:spLocks noChangeShapeType="1"/>
            </p:cNvSpPr>
            <p:nvPr/>
          </p:nvSpPr>
          <p:spPr bwMode="auto">
            <a:xfrm flipH="1">
              <a:off x="5298" y="2616"/>
              <a:ext cx="22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17" name="Line 577"/>
            <p:cNvSpPr>
              <a:spLocks noChangeShapeType="1"/>
            </p:cNvSpPr>
            <p:nvPr/>
          </p:nvSpPr>
          <p:spPr bwMode="auto">
            <a:xfrm>
              <a:off x="982" y="2491"/>
              <a:ext cx="22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18" name="Line 578"/>
            <p:cNvSpPr>
              <a:spLocks noChangeShapeType="1"/>
            </p:cNvSpPr>
            <p:nvPr/>
          </p:nvSpPr>
          <p:spPr bwMode="auto">
            <a:xfrm flipH="1">
              <a:off x="5298" y="2491"/>
              <a:ext cx="22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19" name="Line 579"/>
            <p:cNvSpPr>
              <a:spLocks noChangeShapeType="1"/>
            </p:cNvSpPr>
            <p:nvPr/>
          </p:nvSpPr>
          <p:spPr bwMode="auto">
            <a:xfrm>
              <a:off x="982" y="2386"/>
              <a:ext cx="22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20" name="Line 580"/>
            <p:cNvSpPr>
              <a:spLocks noChangeShapeType="1"/>
            </p:cNvSpPr>
            <p:nvPr/>
          </p:nvSpPr>
          <p:spPr bwMode="auto">
            <a:xfrm flipH="1">
              <a:off x="5298" y="2386"/>
              <a:ext cx="22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21" name="Line 581"/>
            <p:cNvSpPr>
              <a:spLocks noChangeShapeType="1"/>
            </p:cNvSpPr>
            <p:nvPr/>
          </p:nvSpPr>
          <p:spPr bwMode="auto">
            <a:xfrm>
              <a:off x="982" y="2296"/>
              <a:ext cx="22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22" name="Line 582"/>
            <p:cNvSpPr>
              <a:spLocks noChangeShapeType="1"/>
            </p:cNvSpPr>
            <p:nvPr/>
          </p:nvSpPr>
          <p:spPr bwMode="auto">
            <a:xfrm flipH="1">
              <a:off x="5298" y="2296"/>
              <a:ext cx="22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23" name="Line 583"/>
            <p:cNvSpPr>
              <a:spLocks noChangeShapeType="1"/>
            </p:cNvSpPr>
            <p:nvPr/>
          </p:nvSpPr>
          <p:spPr bwMode="auto">
            <a:xfrm>
              <a:off x="982" y="2215"/>
              <a:ext cx="22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24" name="Line 584"/>
            <p:cNvSpPr>
              <a:spLocks noChangeShapeType="1"/>
            </p:cNvSpPr>
            <p:nvPr/>
          </p:nvSpPr>
          <p:spPr bwMode="auto">
            <a:xfrm flipH="1">
              <a:off x="5298" y="2215"/>
              <a:ext cx="22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25" name="Line 585"/>
            <p:cNvSpPr>
              <a:spLocks noChangeShapeType="1"/>
            </p:cNvSpPr>
            <p:nvPr/>
          </p:nvSpPr>
          <p:spPr bwMode="auto">
            <a:xfrm>
              <a:off x="982" y="2144"/>
              <a:ext cx="22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26" name="Line 586"/>
            <p:cNvSpPr>
              <a:spLocks noChangeShapeType="1"/>
            </p:cNvSpPr>
            <p:nvPr/>
          </p:nvSpPr>
          <p:spPr bwMode="auto">
            <a:xfrm flipH="1">
              <a:off x="5298" y="2144"/>
              <a:ext cx="22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27" name="Line 587"/>
            <p:cNvSpPr>
              <a:spLocks noChangeShapeType="1"/>
            </p:cNvSpPr>
            <p:nvPr/>
          </p:nvSpPr>
          <p:spPr bwMode="auto">
            <a:xfrm>
              <a:off x="982" y="2144"/>
              <a:ext cx="4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28" name="Line 588"/>
            <p:cNvSpPr>
              <a:spLocks noChangeShapeType="1"/>
            </p:cNvSpPr>
            <p:nvPr/>
          </p:nvSpPr>
          <p:spPr bwMode="auto">
            <a:xfrm flipH="1">
              <a:off x="5276" y="2144"/>
              <a:ext cx="4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29" name="Rectangle 589"/>
            <p:cNvSpPr>
              <a:spLocks noChangeArrowheads="1"/>
            </p:cNvSpPr>
            <p:nvPr/>
          </p:nvSpPr>
          <p:spPr bwMode="auto">
            <a:xfrm>
              <a:off x="711" y="2092"/>
              <a:ext cx="23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Helvetica" panose="020B0604020202020204" pitchFamily="34" charset="0"/>
                </a:rPr>
                <a:t>1000 </a:t>
              </a:r>
              <a:endParaRPr lang="en-US"/>
            </a:p>
          </p:txBody>
        </p:sp>
        <p:sp>
          <p:nvSpPr>
            <p:cNvPr id="36430" name="Line 590"/>
            <p:cNvSpPr>
              <a:spLocks noChangeShapeType="1"/>
            </p:cNvSpPr>
            <p:nvPr/>
          </p:nvSpPr>
          <p:spPr bwMode="auto">
            <a:xfrm>
              <a:off x="982" y="1671"/>
              <a:ext cx="22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31" name="Line 591"/>
            <p:cNvSpPr>
              <a:spLocks noChangeShapeType="1"/>
            </p:cNvSpPr>
            <p:nvPr/>
          </p:nvSpPr>
          <p:spPr bwMode="auto">
            <a:xfrm flipH="1">
              <a:off x="5298" y="1671"/>
              <a:ext cx="22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32" name="Line 592"/>
            <p:cNvSpPr>
              <a:spLocks noChangeShapeType="1"/>
            </p:cNvSpPr>
            <p:nvPr/>
          </p:nvSpPr>
          <p:spPr bwMode="auto">
            <a:xfrm>
              <a:off x="982" y="1394"/>
              <a:ext cx="22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33" name="Line 593"/>
            <p:cNvSpPr>
              <a:spLocks noChangeShapeType="1"/>
            </p:cNvSpPr>
            <p:nvPr/>
          </p:nvSpPr>
          <p:spPr bwMode="auto">
            <a:xfrm flipH="1">
              <a:off x="5298" y="1394"/>
              <a:ext cx="22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34" name="Line 594"/>
            <p:cNvSpPr>
              <a:spLocks noChangeShapeType="1"/>
            </p:cNvSpPr>
            <p:nvPr/>
          </p:nvSpPr>
          <p:spPr bwMode="auto">
            <a:xfrm>
              <a:off x="982" y="1198"/>
              <a:ext cx="22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35" name="Line 595"/>
            <p:cNvSpPr>
              <a:spLocks noChangeShapeType="1"/>
            </p:cNvSpPr>
            <p:nvPr/>
          </p:nvSpPr>
          <p:spPr bwMode="auto">
            <a:xfrm flipH="1">
              <a:off x="5298" y="1198"/>
              <a:ext cx="22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36" name="Line 596"/>
            <p:cNvSpPr>
              <a:spLocks noChangeShapeType="1"/>
            </p:cNvSpPr>
            <p:nvPr/>
          </p:nvSpPr>
          <p:spPr bwMode="auto">
            <a:xfrm>
              <a:off x="982" y="1045"/>
              <a:ext cx="22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37" name="Line 597"/>
            <p:cNvSpPr>
              <a:spLocks noChangeShapeType="1"/>
            </p:cNvSpPr>
            <p:nvPr/>
          </p:nvSpPr>
          <p:spPr bwMode="auto">
            <a:xfrm flipH="1">
              <a:off x="5298" y="1045"/>
              <a:ext cx="22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38" name="Line 598"/>
            <p:cNvSpPr>
              <a:spLocks noChangeShapeType="1"/>
            </p:cNvSpPr>
            <p:nvPr/>
          </p:nvSpPr>
          <p:spPr bwMode="auto">
            <a:xfrm>
              <a:off x="982" y="921"/>
              <a:ext cx="22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39" name="Line 599"/>
            <p:cNvSpPr>
              <a:spLocks noChangeShapeType="1"/>
            </p:cNvSpPr>
            <p:nvPr/>
          </p:nvSpPr>
          <p:spPr bwMode="auto">
            <a:xfrm flipH="1">
              <a:off x="5298" y="921"/>
              <a:ext cx="22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40" name="Line 600"/>
            <p:cNvSpPr>
              <a:spLocks noChangeShapeType="1"/>
            </p:cNvSpPr>
            <p:nvPr/>
          </p:nvSpPr>
          <p:spPr bwMode="auto">
            <a:xfrm>
              <a:off x="982" y="815"/>
              <a:ext cx="22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41" name="Line 601"/>
            <p:cNvSpPr>
              <a:spLocks noChangeShapeType="1"/>
            </p:cNvSpPr>
            <p:nvPr/>
          </p:nvSpPr>
          <p:spPr bwMode="auto">
            <a:xfrm flipH="1">
              <a:off x="5298" y="815"/>
              <a:ext cx="22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42" name="Line 602"/>
            <p:cNvSpPr>
              <a:spLocks noChangeShapeType="1"/>
            </p:cNvSpPr>
            <p:nvPr/>
          </p:nvSpPr>
          <p:spPr bwMode="auto">
            <a:xfrm>
              <a:off x="982" y="724"/>
              <a:ext cx="22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43" name="Line 603"/>
            <p:cNvSpPr>
              <a:spLocks noChangeShapeType="1"/>
            </p:cNvSpPr>
            <p:nvPr/>
          </p:nvSpPr>
          <p:spPr bwMode="auto">
            <a:xfrm flipH="1">
              <a:off x="5298" y="724"/>
              <a:ext cx="22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44" name="Line 604"/>
            <p:cNvSpPr>
              <a:spLocks noChangeShapeType="1"/>
            </p:cNvSpPr>
            <p:nvPr/>
          </p:nvSpPr>
          <p:spPr bwMode="auto">
            <a:xfrm>
              <a:off x="982" y="644"/>
              <a:ext cx="22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45" name="Line 605"/>
            <p:cNvSpPr>
              <a:spLocks noChangeShapeType="1"/>
            </p:cNvSpPr>
            <p:nvPr/>
          </p:nvSpPr>
          <p:spPr bwMode="auto">
            <a:xfrm flipH="1">
              <a:off x="5298" y="644"/>
              <a:ext cx="22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46" name="Line 606"/>
            <p:cNvSpPr>
              <a:spLocks noChangeShapeType="1"/>
            </p:cNvSpPr>
            <p:nvPr/>
          </p:nvSpPr>
          <p:spPr bwMode="auto">
            <a:xfrm>
              <a:off x="982" y="572"/>
              <a:ext cx="22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47" name="Line 607"/>
            <p:cNvSpPr>
              <a:spLocks noChangeShapeType="1"/>
            </p:cNvSpPr>
            <p:nvPr/>
          </p:nvSpPr>
          <p:spPr bwMode="auto">
            <a:xfrm flipH="1">
              <a:off x="5298" y="572"/>
              <a:ext cx="22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48" name="Line 608"/>
            <p:cNvSpPr>
              <a:spLocks noChangeShapeType="1"/>
            </p:cNvSpPr>
            <p:nvPr/>
          </p:nvSpPr>
          <p:spPr bwMode="auto">
            <a:xfrm>
              <a:off x="982" y="572"/>
              <a:ext cx="4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49" name="Line 609"/>
            <p:cNvSpPr>
              <a:spLocks noChangeShapeType="1"/>
            </p:cNvSpPr>
            <p:nvPr/>
          </p:nvSpPr>
          <p:spPr bwMode="auto">
            <a:xfrm flipH="1">
              <a:off x="5276" y="572"/>
              <a:ext cx="4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50" name="Rectangle 610"/>
            <p:cNvSpPr>
              <a:spLocks noChangeArrowheads="1"/>
            </p:cNvSpPr>
            <p:nvPr/>
          </p:nvSpPr>
          <p:spPr bwMode="auto">
            <a:xfrm>
              <a:off x="684" y="521"/>
              <a:ext cx="26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Helvetica" panose="020B0604020202020204" pitchFamily="34" charset="0"/>
                </a:rPr>
                <a:t>10000</a:t>
              </a:r>
              <a:endParaRPr lang="en-US"/>
            </a:p>
          </p:txBody>
        </p:sp>
        <p:sp>
          <p:nvSpPr>
            <p:cNvPr id="36451" name="Line 611"/>
            <p:cNvSpPr>
              <a:spLocks noChangeShapeType="1"/>
            </p:cNvSpPr>
            <p:nvPr/>
          </p:nvSpPr>
          <p:spPr bwMode="auto">
            <a:xfrm>
              <a:off x="982" y="3715"/>
              <a:ext cx="4338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52" name="Line 612"/>
            <p:cNvSpPr>
              <a:spLocks noChangeShapeType="1"/>
            </p:cNvSpPr>
            <p:nvPr/>
          </p:nvSpPr>
          <p:spPr bwMode="auto">
            <a:xfrm>
              <a:off x="982" y="295"/>
              <a:ext cx="4338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53" name="Line 613"/>
            <p:cNvSpPr>
              <a:spLocks noChangeShapeType="1"/>
            </p:cNvSpPr>
            <p:nvPr/>
          </p:nvSpPr>
          <p:spPr bwMode="auto">
            <a:xfrm flipV="1">
              <a:off x="982" y="295"/>
              <a:ext cx="1" cy="342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54" name="Line 614"/>
            <p:cNvSpPr>
              <a:spLocks noChangeShapeType="1"/>
            </p:cNvSpPr>
            <p:nvPr/>
          </p:nvSpPr>
          <p:spPr bwMode="auto">
            <a:xfrm flipV="1">
              <a:off x="5320" y="295"/>
              <a:ext cx="1" cy="342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55" name="Freeform 615"/>
            <p:cNvSpPr>
              <a:spLocks/>
            </p:cNvSpPr>
            <p:nvPr/>
          </p:nvSpPr>
          <p:spPr bwMode="auto">
            <a:xfrm>
              <a:off x="982" y="491"/>
              <a:ext cx="4338" cy="1504"/>
            </a:xfrm>
            <a:custGeom>
              <a:avLst/>
              <a:gdLst>
                <a:gd name="T0" fmla="*/ 0 w 8677"/>
                <a:gd name="T1" fmla="*/ 3009 h 3009"/>
                <a:gd name="T2" fmla="*/ 299 w 8677"/>
                <a:gd name="T3" fmla="*/ 2363 h 3009"/>
                <a:gd name="T4" fmla="*/ 598 w 8677"/>
                <a:gd name="T5" fmla="*/ 2259 h 3009"/>
                <a:gd name="T6" fmla="*/ 897 w 8677"/>
                <a:gd name="T7" fmla="*/ 2155 h 3009"/>
                <a:gd name="T8" fmla="*/ 1197 w 8677"/>
                <a:gd name="T9" fmla="*/ 1968 h 3009"/>
                <a:gd name="T10" fmla="*/ 1496 w 8677"/>
                <a:gd name="T11" fmla="*/ 1774 h 3009"/>
                <a:gd name="T12" fmla="*/ 1795 w 8677"/>
                <a:gd name="T13" fmla="*/ 1648 h 3009"/>
                <a:gd name="T14" fmla="*/ 2095 w 8677"/>
                <a:gd name="T15" fmla="*/ 1539 h 3009"/>
                <a:gd name="T16" fmla="*/ 2393 w 8677"/>
                <a:gd name="T17" fmla="*/ 1407 h 3009"/>
                <a:gd name="T18" fmla="*/ 2692 w 8677"/>
                <a:gd name="T19" fmla="*/ 1305 h 3009"/>
                <a:gd name="T20" fmla="*/ 4187 w 8677"/>
                <a:gd name="T21" fmla="*/ 797 h 3009"/>
                <a:gd name="T22" fmla="*/ 5684 w 8677"/>
                <a:gd name="T23" fmla="*/ 464 h 3009"/>
                <a:gd name="T24" fmla="*/ 8677 w 8677"/>
                <a:gd name="T25" fmla="*/ 0 h 3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77" h="3009">
                  <a:moveTo>
                    <a:pt x="0" y="3009"/>
                  </a:moveTo>
                  <a:lnTo>
                    <a:pt x="299" y="2363"/>
                  </a:lnTo>
                  <a:lnTo>
                    <a:pt x="598" y="2259"/>
                  </a:lnTo>
                  <a:lnTo>
                    <a:pt x="897" y="2155"/>
                  </a:lnTo>
                  <a:lnTo>
                    <a:pt x="1197" y="1968"/>
                  </a:lnTo>
                  <a:lnTo>
                    <a:pt x="1496" y="1774"/>
                  </a:lnTo>
                  <a:lnTo>
                    <a:pt x="1795" y="1648"/>
                  </a:lnTo>
                  <a:lnTo>
                    <a:pt x="2095" y="1539"/>
                  </a:lnTo>
                  <a:lnTo>
                    <a:pt x="2393" y="1407"/>
                  </a:lnTo>
                  <a:lnTo>
                    <a:pt x="2692" y="1305"/>
                  </a:lnTo>
                  <a:lnTo>
                    <a:pt x="4187" y="797"/>
                  </a:lnTo>
                  <a:lnTo>
                    <a:pt x="5684" y="464"/>
                  </a:lnTo>
                  <a:lnTo>
                    <a:pt x="8677" y="0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56" name="Freeform 616"/>
            <p:cNvSpPr>
              <a:spLocks/>
            </p:cNvSpPr>
            <p:nvPr/>
          </p:nvSpPr>
          <p:spPr bwMode="auto">
            <a:xfrm>
              <a:off x="982" y="1996"/>
              <a:ext cx="29" cy="29"/>
            </a:xfrm>
            <a:custGeom>
              <a:avLst/>
              <a:gdLst>
                <a:gd name="T0" fmla="*/ 57 w 57"/>
                <a:gd name="T1" fmla="*/ 0 h 59"/>
                <a:gd name="T2" fmla="*/ 50 w 57"/>
                <a:gd name="T3" fmla="*/ 30 h 59"/>
                <a:gd name="T4" fmla="*/ 29 w 57"/>
                <a:gd name="T5" fmla="*/ 50 h 59"/>
                <a:gd name="T6" fmla="*/ 0 w 57"/>
                <a:gd name="T7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9">
                  <a:moveTo>
                    <a:pt x="57" y="0"/>
                  </a:moveTo>
                  <a:lnTo>
                    <a:pt x="50" y="30"/>
                  </a:lnTo>
                  <a:lnTo>
                    <a:pt x="29" y="50"/>
                  </a:lnTo>
                  <a:lnTo>
                    <a:pt x="0" y="59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57" name="Freeform 617"/>
            <p:cNvSpPr>
              <a:spLocks/>
            </p:cNvSpPr>
            <p:nvPr/>
          </p:nvSpPr>
          <p:spPr bwMode="auto">
            <a:xfrm>
              <a:off x="953" y="1996"/>
              <a:ext cx="29" cy="29"/>
            </a:xfrm>
            <a:custGeom>
              <a:avLst/>
              <a:gdLst>
                <a:gd name="T0" fmla="*/ 58 w 58"/>
                <a:gd name="T1" fmla="*/ 59 h 59"/>
                <a:gd name="T2" fmla="*/ 28 w 58"/>
                <a:gd name="T3" fmla="*/ 50 h 59"/>
                <a:gd name="T4" fmla="*/ 7 w 58"/>
                <a:gd name="T5" fmla="*/ 30 h 59"/>
                <a:gd name="T6" fmla="*/ 0 w 58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59">
                  <a:moveTo>
                    <a:pt x="58" y="59"/>
                  </a:moveTo>
                  <a:lnTo>
                    <a:pt x="28" y="50"/>
                  </a:lnTo>
                  <a:lnTo>
                    <a:pt x="7" y="30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58" name="Freeform 618"/>
            <p:cNvSpPr>
              <a:spLocks/>
            </p:cNvSpPr>
            <p:nvPr/>
          </p:nvSpPr>
          <p:spPr bwMode="auto">
            <a:xfrm>
              <a:off x="953" y="1967"/>
              <a:ext cx="29" cy="29"/>
            </a:xfrm>
            <a:custGeom>
              <a:avLst/>
              <a:gdLst>
                <a:gd name="T0" fmla="*/ 0 w 58"/>
                <a:gd name="T1" fmla="*/ 58 h 58"/>
                <a:gd name="T2" fmla="*/ 7 w 58"/>
                <a:gd name="T3" fmla="*/ 29 h 58"/>
                <a:gd name="T4" fmla="*/ 28 w 58"/>
                <a:gd name="T5" fmla="*/ 9 h 58"/>
                <a:gd name="T6" fmla="*/ 58 w 58"/>
                <a:gd name="T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58">
                  <a:moveTo>
                    <a:pt x="0" y="58"/>
                  </a:moveTo>
                  <a:lnTo>
                    <a:pt x="7" y="29"/>
                  </a:lnTo>
                  <a:lnTo>
                    <a:pt x="28" y="9"/>
                  </a:lnTo>
                  <a:lnTo>
                    <a:pt x="58" y="0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59" name="Freeform 619"/>
            <p:cNvSpPr>
              <a:spLocks/>
            </p:cNvSpPr>
            <p:nvPr/>
          </p:nvSpPr>
          <p:spPr bwMode="auto">
            <a:xfrm>
              <a:off x="982" y="1967"/>
              <a:ext cx="29" cy="29"/>
            </a:xfrm>
            <a:custGeom>
              <a:avLst/>
              <a:gdLst>
                <a:gd name="T0" fmla="*/ 0 w 57"/>
                <a:gd name="T1" fmla="*/ 0 h 58"/>
                <a:gd name="T2" fmla="*/ 29 w 57"/>
                <a:gd name="T3" fmla="*/ 9 h 58"/>
                <a:gd name="T4" fmla="*/ 50 w 57"/>
                <a:gd name="T5" fmla="*/ 29 h 58"/>
                <a:gd name="T6" fmla="*/ 57 w 57"/>
                <a:gd name="T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8">
                  <a:moveTo>
                    <a:pt x="0" y="0"/>
                  </a:moveTo>
                  <a:lnTo>
                    <a:pt x="29" y="9"/>
                  </a:lnTo>
                  <a:lnTo>
                    <a:pt x="50" y="29"/>
                  </a:lnTo>
                  <a:lnTo>
                    <a:pt x="57" y="58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60" name="Freeform 620"/>
            <p:cNvSpPr>
              <a:spLocks/>
            </p:cNvSpPr>
            <p:nvPr/>
          </p:nvSpPr>
          <p:spPr bwMode="auto">
            <a:xfrm>
              <a:off x="1132" y="1672"/>
              <a:ext cx="29" cy="30"/>
            </a:xfrm>
            <a:custGeom>
              <a:avLst/>
              <a:gdLst>
                <a:gd name="T0" fmla="*/ 59 w 59"/>
                <a:gd name="T1" fmla="*/ 0 h 59"/>
                <a:gd name="T2" fmla="*/ 50 w 59"/>
                <a:gd name="T3" fmla="*/ 30 h 59"/>
                <a:gd name="T4" fmla="*/ 30 w 59"/>
                <a:gd name="T5" fmla="*/ 51 h 59"/>
                <a:gd name="T6" fmla="*/ 0 w 59"/>
                <a:gd name="T7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9">
                  <a:moveTo>
                    <a:pt x="59" y="0"/>
                  </a:moveTo>
                  <a:lnTo>
                    <a:pt x="50" y="30"/>
                  </a:lnTo>
                  <a:lnTo>
                    <a:pt x="30" y="51"/>
                  </a:lnTo>
                  <a:lnTo>
                    <a:pt x="0" y="59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61" name="Freeform 621"/>
            <p:cNvSpPr>
              <a:spLocks/>
            </p:cNvSpPr>
            <p:nvPr/>
          </p:nvSpPr>
          <p:spPr bwMode="auto">
            <a:xfrm>
              <a:off x="1103" y="1672"/>
              <a:ext cx="29" cy="30"/>
            </a:xfrm>
            <a:custGeom>
              <a:avLst/>
              <a:gdLst>
                <a:gd name="T0" fmla="*/ 58 w 58"/>
                <a:gd name="T1" fmla="*/ 59 h 59"/>
                <a:gd name="T2" fmla="*/ 29 w 58"/>
                <a:gd name="T3" fmla="*/ 51 h 59"/>
                <a:gd name="T4" fmla="*/ 7 w 58"/>
                <a:gd name="T5" fmla="*/ 30 h 59"/>
                <a:gd name="T6" fmla="*/ 0 w 58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59">
                  <a:moveTo>
                    <a:pt x="58" y="59"/>
                  </a:moveTo>
                  <a:lnTo>
                    <a:pt x="29" y="51"/>
                  </a:lnTo>
                  <a:lnTo>
                    <a:pt x="7" y="30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62" name="Freeform 622"/>
            <p:cNvSpPr>
              <a:spLocks/>
            </p:cNvSpPr>
            <p:nvPr/>
          </p:nvSpPr>
          <p:spPr bwMode="auto">
            <a:xfrm>
              <a:off x="1103" y="1643"/>
              <a:ext cx="29" cy="29"/>
            </a:xfrm>
            <a:custGeom>
              <a:avLst/>
              <a:gdLst>
                <a:gd name="T0" fmla="*/ 0 w 58"/>
                <a:gd name="T1" fmla="*/ 58 h 58"/>
                <a:gd name="T2" fmla="*/ 7 w 58"/>
                <a:gd name="T3" fmla="*/ 29 h 58"/>
                <a:gd name="T4" fmla="*/ 29 w 58"/>
                <a:gd name="T5" fmla="*/ 8 h 58"/>
                <a:gd name="T6" fmla="*/ 58 w 58"/>
                <a:gd name="T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58">
                  <a:moveTo>
                    <a:pt x="0" y="58"/>
                  </a:moveTo>
                  <a:lnTo>
                    <a:pt x="7" y="29"/>
                  </a:lnTo>
                  <a:lnTo>
                    <a:pt x="29" y="8"/>
                  </a:lnTo>
                  <a:lnTo>
                    <a:pt x="58" y="0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63" name="Freeform 623"/>
            <p:cNvSpPr>
              <a:spLocks/>
            </p:cNvSpPr>
            <p:nvPr/>
          </p:nvSpPr>
          <p:spPr bwMode="auto">
            <a:xfrm>
              <a:off x="1132" y="1643"/>
              <a:ext cx="29" cy="29"/>
            </a:xfrm>
            <a:custGeom>
              <a:avLst/>
              <a:gdLst>
                <a:gd name="T0" fmla="*/ 0 w 59"/>
                <a:gd name="T1" fmla="*/ 0 h 58"/>
                <a:gd name="T2" fmla="*/ 30 w 59"/>
                <a:gd name="T3" fmla="*/ 8 h 58"/>
                <a:gd name="T4" fmla="*/ 50 w 59"/>
                <a:gd name="T5" fmla="*/ 29 h 58"/>
                <a:gd name="T6" fmla="*/ 59 w 59"/>
                <a:gd name="T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8">
                  <a:moveTo>
                    <a:pt x="0" y="0"/>
                  </a:moveTo>
                  <a:lnTo>
                    <a:pt x="30" y="8"/>
                  </a:lnTo>
                  <a:lnTo>
                    <a:pt x="50" y="29"/>
                  </a:lnTo>
                  <a:lnTo>
                    <a:pt x="59" y="58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64" name="Freeform 624"/>
            <p:cNvSpPr>
              <a:spLocks/>
            </p:cNvSpPr>
            <p:nvPr/>
          </p:nvSpPr>
          <p:spPr bwMode="auto">
            <a:xfrm>
              <a:off x="1281" y="1621"/>
              <a:ext cx="29" cy="29"/>
            </a:xfrm>
            <a:custGeom>
              <a:avLst/>
              <a:gdLst>
                <a:gd name="T0" fmla="*/ 59 w 59"/>
                <a:gd name="T1" fmla="*/ 0 h 58"/>
                <a:gd name="T2" fmla="*/ 50 w 59"/>
                <a:gd name="T3" fmla="*/ 29 h 58"/>
                <a:gd name="T4" fmla="*/ 30 w 59"/>
                <a:gd name="T5" fmla="*/ 51 h 58"/>
                <a:gd name="T6" fmla="*/ 0 w 59"/>
                <a:gd name="T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8">
                  <a:moveTo>
                    <a:pt x="59" y="0"/>
                  </a:moveTo>
                  <a:lnTo>
                    <a:pt x="50" y="29"/>
                  </a:lnTo>
                  <a:lnTo>
                    <a:pt x="30" y="51"/>
                  </a:lnTo>
                  <a:lnTo>
                    <a:pt x="0" y="58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65" name="Freeform 625"/>
            <p:cNvSpPr>
              <a:spLocks/>
            </p:cNvSpPr>
            <p:nvPr/>
          </p:nvSpPr>
          <p:spPr bwMode="auto">
            <a:xfrm>
              <a:off x="1252" y="1621"/>
              <a:ext cx="29" cy="29"/>
            </a:xfrm>
            <a:custGeom>
              <a:avLst/>
              <a:gdLst>
                <a:gd name="T0" fmla="*/ 58 w 58"/>
                <a:gd name="T1" fmla="*/ 58 h 58"/>
                <a:gd name="T2" fmla="*/ 29 w 58"/>
                <a:gd name="T3" fmla="*/ 51 h 58"/>
                <a:gd name="T4" fmla="*/ 7 w 58"/>
                <a:gd name="T5" fmla="*/ 29 h 58"/>
                <a:gd name="T6" fmla="*/ 0 w 58"/>
                <a:gd name="T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58">
                  <a:moveTo>
                    <a:pt x="58" y="58"/>
                  </a:moveTo>
                  <a:lnTo>
                    <a:pt x="29" y="51"/>
                  </a:lnTo>
                  <a:lnTo>
                    <a:pt x="7" y="29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66" name="Freeform 626"/>
            <p:cNvSpPr>
              <a:spLocks/>
            </p:cNvSpPr>
            <p:nvPr/>
          </p:nvSpPr>
          <p:spPr bwMode="auto">
            <a:xfrm>
              <a:off x="1252" y="1592"/>
              <a:ext cx="29" cy="29"/>
            </a:xfrm>
            <a:custGeom>
              <a:avLst/>
              <a:gdLst>
                <a:gd name="T0" fmla="*/ 0 w 58"/>
                <a:gd name="T1" fmla="*/ 59 h 59"/>
                <a:gd name="T2" fmla="*/ 7 w 58"/>
                <a:gd name="T3" fmla="*/ 29 h 59"/>
                <a:gd name="T4" fmla="*/ 29 w 58"/>
                <a:gd name="T5" fmla="*/ 9 h 59"/>
                <a:gd name="T6" fmla="*/ 58 w 58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59">
                  <a:moveTo>
                    <a:pt x="0" y="59"/>
                  </a:moveTo>
                  <a:lnTo>
                    <a:pt x="7" y="29"/>
                  </a:lnTo>
                  <a:lnTo>
                    <a:pt x="29" y="9"/>
                  </a:lnTo>
                  <a:lnTo>
                    <a:pt x="58" y="0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67" name="Freeform 627"/>
            <p:cNvSpPr>
              <a:spLocks/>
            </p:cNvSpPr>
            <p:nvPr/>
          </p:nvSpPr>
          <p:spPr bwMode="auto">
            <a:xfrm>
              <a:off x="1281" y="1592"/>
              <a:ext cx="29" cy="29"/>
            </a:xfrm>
            <a:custGeom>
              <a:avLst/>
              <a:gdLst>
                <a:gd name="T0" fmla="*/ 0 w 59"/>
                <a:gd name="T1" fmla="*/ 0 h 59"/>
                <a:gd name="T2" fmla="*/ 30 w 59"/>
                <a:gd name="T3" fmla="*/ 9 h 59"/>
                <a:gd name="T4" fmla="*/ 50 w 59"/>
                <a:gd name="T5" fmla="*/ 29 h 59"/>
                <a:gd name="T6" fmla="*/ 59 w 59"/>
                <a:gd name="T7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9">
                  <a:moveTo>
                    <a:pt x="0" y="0"/>
                  </a:moveTo>
                  <a:lnTo>
                    <a:pt x="30" y="9"/>
                  </a:lnTo>
                  <a:lnTo>
                    <a:pt x="50" y="29"/>
                  </a:lnTo>
                  <a:lnTo>
                    <a:pt x="59" y="59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68" name="Freeform 628"/>
            <p:cNvSpPr>
              <a:spLocks/>
            </p:cNvSpPr>
            <p:nvPr/>
          </p:nvSpPr>
          <p:spPr bwMode="auto">
            <a:xfrm>
              <a:off x="1430" y="1570"/>
              <a:ext cx="29" cy="29"/>
            </a:xfrm>
            <a:custGeom>
              <a:avLst/>
              <a:gdLst>
                <a:gd name="T0" fmla="*/ 58 w 58"/>
                <a:gd name="T1" fmla="*/ 0 h 58"/>
                <a:gd name="T2" fmla="*/ 49 w 58"/>
                <a:gd name="T3" fmla="*/ 31 h 58"/>
                <a:gd name="T4" fmla="*/ 29 w 58"/>
                <a:gd name="T5" fmla="*/ 51 h 58"/>
                <a:gd name="T6" fmla="*/ 0 w 58"/>
                <a:gd name="T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58">
                  <a:moveTo>
                    <a:pt x="58" y="0"/>
                  </a:moveTo>
                  <a:lnTo>
                    <a:pt x="49" y="31"/>
                  </a:lnTo>
                  <a:lnTo>
                    <a:pt x="29" y="51"/>
                  </a:lnTo>
                  <a:lnTo>
                    <a:pt x="0" y="58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69" name="Freeform 629"/>
            <p:cNvSpPr>
              <a:spLocks/>
            </p:cNvSpPr>
            <p:nvPr/>
          </p:nvSpPr>
          <p:spPr bwMode="auto">
            <a:xfrm>
              <a:off x="1401" y="1570"/>
              <a:ext cx="29" cy="29"/>
            </a:xfrm>
            <a:custGeom>
              <a:avLst/>
              <a:gdLst>
                <a:gd name="T0" fmla="*/ 59 w 59"/>
                <a:gd name="T1" fmla="*/ 58 h 58"/>
                <a:gd name="T2" fmla="*/ 29 w 59"/>
                <a:gd name="T3" fmla="*/ 51 h 58"/>
                <a:gd name="T4" fmla="*/ 9 w 59"/>
                <a:gd name="T5" fmla="*/ 31 h 58"/>
                <a:gd name="T6" fmla="*/ 0 w 59"/>
                <a:gd name="T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8">
                  <a:moveTo>
                    <a:pt x="59" y="58"/>
                  </a:moveTo>
                  <a:lnTo>
                    <a:pt x="29" y="51"/>
                  </a:lnTo>
                  <a:lnTo>
                    <a:pt x="9" y="31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70" name="Freeform 630"/>
            <p:cNvSpPr>
              <a:spLocks/>
            </p:cNvSpPr>
            <p:nvPr/>
          </p:nvSpPr>
          <p:spPr bwMode="auto">
            <a:xfrm>
              <a:off x="1401" y="1541"/>
              <a:ext cx="29" cy="29"/>
            </a:xfrm>
            <a:custGeom>
              <a:avLst/>
              <a:gdLst>
                <a:gd name="T0" fmla="*/ 0 w 59"/>
                <a:gd name="T1" fmla="*/ 57 h 57"/>
                <a:gd name="T2" fmla="*/ 9 w 59"/>
                <a:gd name="T3" fmla="*/ 29 h 57"/>
                <a:gd name="T4" fmla="*/ 29 w 59"/>
                <a:gd name="T5" fmla="*/ 7 h 57"/>
                <a:gd name="T6" fmla="*/ 59 w 59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7">
                  <a:moveTo>
                    <a:pt x="0" y="57"/>
                  </a:moveTo>
                  <a:lnTo>
                    <a:pt x="9" y="29"/>
                  </a:lnTo>
                  <a:lnTo>
                    <a:pt x="29" y="7"/>
                  </a:lnTo>
                  <a:lnTo>
                    <a:pt x="59" y="0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71" name="Freeform 631"/>
            <p:cNvSpPr>
              <a:spLocks/>
            </p:cNvSpPr>
            <p:nvPr/>
          </p:nvSpPr>
          <p:spPr bwMode="auto">
            <a:xfrm>
              <a:off x="1430" y="1541"/>
              <a:ext cx="29" cy="29"/>
            </a:xfrm>
            <a:custGeom>
              <a:avLst/>
              <a:gdLst>
                <a:gd name="T0" fmla="*/ 0 w 58"/>
                <a:gd name="T1" fmla="*/ 0 h 57"/>
                <a:gd name="T2" fmla="*/ 29 w 58"/>
                <a:gd name="T3" fmla="*/ 7 h 57"/>
                <a:gd name="T4" fmla="*/ 49 w 58"/>
                <a:gd name="T5" fmla="*/ 29 h 57"/>
                <a:gd name="T6" fmla="*/ 58 w 58"/>
                <a:gd name="T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57">
                  <a:moveTo>
                    <a:pt x="0" y="0"/>
                  </a:moveTo>
                  <a:lnTo>
                    <a:pt x="29" y="7"/>
                  </a:lnTo>
                  <a:lnTo>
                    <a:pt x="49" y="29"/>
                  </a:lnTo>
                  <a:lnTo>
                    <a:pt x="58" y="57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72" name="Freeform 632"/>
            <p:cNvSpPr>
              <a:spLocks/>
            </p:cNvSpPr>
            <p:nvPr/>
          </p:nvSpPr>
          <p:spPr bwMode="auto">
            <a:xfrm>
              <a:off x="1580" y="1474"/>
              <a:ext cx="28" cy="29"/>
            </a:xfrm>
            <a:custGeom>
              <a:avLst/>
              <a:gdLst>
                <a:gd name="T0" fmla="*/ 58 w 58"/>
                <a:gd name="T1" fmla="*/ 0 h 58"/>
                <a:gd name="T2" fmla="*/ 50 w 58"/>
                <a:gd name="T3" fmla="*/ 29 h 58"/>
                <a:gd name="T4" fmla="*/ 29 w 58"/>
                <a:gd name="T5" fmla="*/ 50 h 58"/>
                <a:gd name="T6" fmla="*/ 0 w 58"/>
                <a:gd name="T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58">
                  <a:moveTo>
                    <a:pt x="58" y="0"/>
                  </a:moveTo>
                  <a:lnTo>
                    <a:pt x="50" y="29"/>
                  </a:lnTo>
                  <a:lnTo>
                    <a:pt x="29" y="50"/>
                  </a:lnTo>
                  <a:lnTo>
                    <a:pt x="0" y="58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73" name="Freeform 633"/>
            <p:cNvSpPr>
              <a:spLocks/>
            </p:cNvSpPr>
            <p:nvPr/>
          </p:nvSpPr>
          <p:spPr bwMode="auto">
            <a:xfrm>
              <a:off x="1550" y="1474"/>
              <a:ext cx="30" cy="29"/>
            </a:xfrm>
            <a:custGeom>
              <a:avLst/>
              <a:gdLst>
                <a:gd name="T0" fmla="*/ 59 w 59"/>
                <a:gd name="T1" fmla="*/ 58 h 58"/>
                <a:gd name="T2" fmla="*/ 29 w 59"/>
                <a:gd name="T3" fmla="*/ 50 h 58"/>
                <a:gd name="T4" fmla="*/ 9 w 59"/>
                <a:gd name="T5" fmla="*/ 29 h 58"/>
                <a:gd name="T6" fmla="*/ 0 w 59"/>
                <a:gd name="T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8">
                  <a:moveTo>
                    <a:pt x="59" y="58"/>
                  </a:moveTo>
                  <a:lnTo>
                    <a:pt x="29" y="50"/>
                  </a:lnTo>
                  <a:lnTo>
                    <a:pt x="9" y="29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74" name="Freeform 634"/>
            <p:cNvSpPr>
              <a:spLocks/>
            </p:cNvSpPr>
            <p:nvPr/>
          </p:nvSpPr>
          <p:spPr bwMode="auto">
            <a:xfrm>
              <a:off x="1550" y="1445"/>
              <a:ext cx="30" cy="29"/>
            </a:xfrm>
            <a:custGeom>
              <a:avLst/>
              <a:gdLst>
                <a:gd name="T0" fmla="*/ 0 w 59"/>
                <a:gd name="T1" fmla="*/ 58 h 58"/>
                <a:gd name="T2" fmla="*/ 9 w 59"/>
                <a:gd name="T3" fmla="*/ 29 h 58"/>
                <a:gd name="T4" fmla="*/ 29 w 59"/>
                <a:gd name="T5" fmla="*/ 7 h 58"/>
                <a:gd name="T6" fmla="*/ 59 w 59"/>
                <a:gd name="T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8">
                  <a:moveTo>
                    <a:pt x="0" y="58"/>
                  </a:moveTo>
                  <a:lnTo>
                    <a:pt x="9" y="29"/>
                  </a:lnTo>
                  <a:lnTo>
                    <a:pt x="29" y="7"/>
                  </a:lnTo>
                  <a:lnTo>
                    <a:pt x="59" y="0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75" name="Freeform 635"/>
            <p:cNvSpPr>
              <a:spLocks/>
            </p:cNvSpPr>
            <p:nvPr/>
          </p:nvSpPr>
          <p:spPr bwMode="auto">
            <a:xfrm>
              <a:off x="1580" y="1445"/>
              <a:ext cx="28" cy="29"/>
            </a:xfrm>
            <a:custGeom>
              <a:avLst/>
              <a:gdLst>
                <a:gd name="T0" fmla="*/ 0 w 58"/>
                <a:gd name="T1" fmla="*/ 0 h 58"/>
                <a:gd name="T2" fmla="*/ 29 w 58"/>
                <a:gd name="T3" fmla="*/ 7 h 58"/>
                <a:gd name="T4" fmla="*/ 50 w 58"/>
                <a:gd name="T5" fmla="*/ 29 h 58"/>
                <a:gd name="T6" fmla="*/ 58 w 58"/>
                <a:gd name="T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58">
                  <a:moveTo>
                    <a:pt x="0" y="0"/>
                  </a:moveTo>
                  <a:lnTo>
                    <a:pt x="29" y="7"/>
                  </a:lnTo>
                  <a:lnTo>
                    <a:pt x="50" y="29"/>
                  </a:lnTo>
                  <a:lnTo>
                    <a:pt x="58" y="58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76" name="Freeform 636"/>
            <p:cNvSpPr>
              <a:spLocks/>
            </p:cNvSpPr>
            <p:nvPr/>
          </p:nvSpPr>
          <p:spPr bwMode="auto">
            <a:xfrm>
              <a:off x="1731" y="1379"/>
              <a:ext cx="29" cy="29"/>
            </a:xfrm>
            <a:custGeom>
              <a:avLst/>
              <a:gdLst>
                <a:gd name="T0" fmla="*/ 59 w 59"/>
                <a:gd name="T1" fmla="*/ 0 h 58"/>
                <a:gd name="T2" fmla="*/ 51 w 59"/>
                <a:gd name="T3" fmla="*/ 29 h 58"/>
                <a:gd name="T4" fmla="*/ 30 w 59"/>
                <a:gd name="T5" fmla="*/ 50 h 58"/>
                <a:gd name="T6" fmla="*/ 0 w 59"/>
                <a:gd name="T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8">
                  <a:moveTo>
                    <a:pt x="59" y="0"/>
                  </a:moveTo>
                  <a:lnTo>
                    <a:pt x="51" y="29"/>
                  </a:lnTo>
                  <a:lnTo>
                    <a:pt x="30" y="50"/>
                  </a:lnTo>
                  <a:lnTo>
                    <a:pt x="0" y="58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77" name="Freeform 637"/>
            <p:cNvSpPr>
              <a:spLocks/>
            </p:cNvSpPr>
            <p:nvPr/>
          </p:nvSpPr>
          <p:spPr bwMode="auto">
            <a:xfrm>
              <a:off x="1702" y="1379"/>
              <a:ext cx="29" cy="29"/>
            </a:xfrm>
            <a:custGeom>
              <a:avLst/>
              <a:gdLst>
                <a:gd name="T0" fmla="*/ 58 w 58"/>
                <a:gd name="T1" fmla="*/ 58 h 58"/>
                <a:gd name="T2" fmla="*/ 29 w 58"/>
                <a:gd name="T3" fmla="*/ 50 h 58"/>
                <a:gd name="T4" fmla="*/ 8 w 58"/>
                <a:gd name="T5" fmla="*/ 29 h 58"/>
                <a:gd name="T6" fmla="*/ 0 w 58"/>
                <a:gd name="T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58">
                  <a:moveTo>
                    <a:pt x="58" y="58"/>
                  </a:moveTo>
                  <a:lnTo>
                    <a:pt x="29" y="50"/>
                  </a:lnTo>
                  <a:lnTo>
                    <a:pt x="8" y="29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78" name="Freeform 638"/>
            <p:cNvSpPr>
              <a:spLocks/>
            </p:cNvSpPr>
            <p:nvPr/>
          </p:nvSpPr>
          <p:spPr bwMode="auto">
            <a:xfrm>
              <a:off x="1702" y="1349"/>
              <a:ext cx="29" cy="30"/>
            </a:xfrm>
            <a:custGeom>
              <a:avLst/>
              <a:gdLst>
                <a:gd name="T0" fmla="*/ 0 w 58"/>
                <a:gd name="T1" fmla="*/ 59 h 59"/>
                <a:gd name="T2" fmla="*/ 8 w 58"/>
                <a:gd name="T3" fmla="*/ 29 h 59"/>
                <a:gd name="T4" fmla="*/ 29 w 58"/>
                <a:gd name="T5" fmla="*/ 8 h 59"/>
                <a:gd name="T6" fmla="*/ 58 w 58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59">
                  <a:moveTo>
                    <a:pt x="0" y="59"/>
                  </a:moveTo>
                  <a:lnTo>
                    <a:pt x="8" y="29"/>
                  </a:lnTo>
                  <a:lnTo>
                    <a:pt x="29" y="8"/>
                  </a:lnTo>
                  <a:lnTo>
                    <a:pt x="58" y="0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79" name="Freeform 639"/>
            <p:cNvSpPr>
              <a:spLocks/>
            </p:cNvSpPr>
            <p:nvPr/>
          </p:nvSpPr>
          <p:spPr bwMode="auto">
            <a:xfrm>
              <a:off x="1731" y="1349"/>
              <a:ext cx="29" cy="30"/>
            </a:xfrm>
            <a:custGeom>
              <a:avLst/>
              <a:gdLst>
                <a:gd name="T0" fmla="*/ 0 w 59"/>
                <a:gd name="T1" fmla="*/ 0 h 59"/>
                <a:gd name="T2" fmla="*/ 30 w 59"/>
                <a:gd name="T3" fmla="*/ 8 h 59"/>
                <a:gd name="T4" fmla="*/ 51 w 59"/>
                <a:gd name="T5" fmla="*/ 29 h 59"/>
                <a:gd name="T6" fmla="*/ 59 w 59"/>
                <a:gd name="T7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9">
                  <a:moveTo>
                    <a:pt x="0" y="0"/>
                  </a:moveTo>
                  <a:lnTo>
                    <a:pt x="30" y="8"/>
                  </a:lnTo>
                  <a:lnTo>
                    <a:pt x="51" y="29"/>
                  </a:lnTo>
                  <a:lnTo>
                    <a:pt x="59" y="59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80" name="Freeform 640"/>
            <p:cNvSpPr>
              <a:spLocks/>
            </p:cNvSpPr>
            <p:nvPr/>
          </p:nvSpPr>
          <p:spPr bwMode="auto">
            <a:xfrm>
              <a:off x="1880" y="1316"/>
              <a:ext cx="29" cy="29"/>
            </a:xfrm>
            <a:custGeom>
              <a:avLst/>
              <a:gdLst>
                <a:gd name="T0" fmla="*/ 59 w 59"/>
                <a:gd name="T1" fmla="*/ 0 h 59"/>
                <a:gd name="T2" fmla="*/ 51 w 59"/>
                <a:gd name="T3" fmla="*/ 30 h 59"/>
                <a:gd name="T4" fmla="*/ 30 w 59"/>
                <a:gd name="T5" fmla="*/ 51 h 59"/>
                <a:gd name="T6" fmla="*/ 0 w 59"/>
                <a:gd name="T7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9">
                  <a:moveTo>
                    <a:pt x="59" y="0"/>
                  </a:moveTo>
                  <a:lnTo>
                    <a:pt x="51" y="30"/>
                  </a:lnTo>
                  <a:lnTo>
                    <a:pt x="30" y="51"/>
                  </a:lnTo>
                  <a:lnTo>
                    <a:pt x="0" y="59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81" name="Freeform 641"/>
            <p:cNvSpPr>
              <a:spLocks/>
            </p:cNvSpPr>
            <p:nvPr/>
          </p:nvSpPr>
          <p:spPr bwMode="auto">
            <a:xfrm>
              <a:off x="1851" y="1316"/>
              <a:ext cx="29" cy="29"/>
            </a:xfrm>
            <a:custGeom>
              <a:avLst/>
              <a:gdLst>
                <a:gd name="T0" fmla="*/ 57 w 57"/>
                <a:gd name="T1" fmla="*/ 59 h 59"/>
                <a:gd name="T2" fmla="*/ 28 w 57"/>
                <a:gd name="T3" fmla="*/ 51 h 59"/>
                <a:gd name="T4" fmla="*/ 8 w 57"/>
                <a:gd name="T5" fmla="*/ 30 h 59"/>
                <a:gd name="T6" fmla="*/ 0 w 57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9">
                  <a:moveTo>
                    <a:pt x="57" y="59"/>
                  </a:moveTo>
                  <a:lnTo>
                    <a:pt x="28" y="51"/>
                  </a:lnTo>
                  <a:lnTo>
                    <a:pt x="8" y="30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82" name="Freeform 642"/>
            <p:cNvSpPr>
              <a:spLocks/>
            </p:cNvSpPr>
            <p:nvPr/>
          </p:nvSpPr>
          <p:spPr bwMode="auto">
            <a:xfrm>
              <a:off x="1851" y="1287"/>
              <a:ext cx="29" cy="29"/>
            </a:xfrm>
            <a:custGeom>
              <a:avLst/>
              <a:gdLst>
                <a:gd name="T0" fmla="*/ 0 w 57"/>
                <a:gd name="T1" fmla="*/ 58 h 58"/>
                <a:gd name="T2" fmla="*/ 8 w 57"/>
                <a:gd name="T3" fmla="*/ 29 h 58"/>
                <a:gd name="T4" fmla="*/ 28 w 57"/>
                <a:gd name="T5" fmla="*/ 8 h 58"/>
                <a:gd name="T6" fmla="*/ 57 w 57"/>
                <a:gd name="T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8">
                  <a:moveTo>
                    <a:pt x="0" y="58"/>
                  </a:moveTo>
                  <a:lnTo>
                    <a:pt x="8" y="29"/>
                  </a:lnTo>
                  <a:lnTo>
                    <a:pt x="28" y="8"/>
                  </a:lnTo>
                  <a:lnTo>
                    <a:pt x="57" y="0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83" name="Freeform 643"/>
            <p:cNvSpPr>
              <a:spLocks/>
            </p:cNvSpPr>
            <p:nvPr/>
          </p:nvSpPr>
          <p:spPr bwMode="auto">
            <a:xfrm>
              <a:off x="1880" y="1287"/>
              <a:ext cx="29" cy="29"/>
            </a:xfrm>
            <a:custGeom>
              <a:avLst/>
              <a:gdLst>
                <a:gd name="T0" fmla="*/ 0 w 59"/>
                <a:gd name="T1" fmla="*/ 0 h 58"/>
                <a:gd name="T2" fmla="*/ 30 w 59"/>
                <a:gd name="T3" fmla="*/ 8 h 58"/>
                <a:gd name="T4" fmla="*/ 51 w 59"/>
                <a:gd name="T5" fmla="*/ 29 h 58"/>
                <a:gd name="T6" fmla="*/ 59 w 59"/>
                <a:gd name="T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8">
                  <a:moveTo>
                    <a:pt x="0" y="0"/>
                  </a:moveTo>
                  <a:lnTo>
                    <a:pt x="30" y="8"/>
                  </a:lnTo>
                  <a:lnTo>
                    <a:pt x="51" y="29"/>
                  </a:lnTo>
                  <a:lnTo>
                    <a:pt x="59" y="58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84" name="Freeform 644"/>
            <p:cNvSpPr>
              <a:spLocks/>
            </p:cNvSpPr>
            <p:nvPr/>
          </p:nvSpPr>
          <p:spPr bwMode="auto">
            <a:xfrm>
              <a:off x="2029" y="1260"/>
              <a:ext cx="29" cy="29"/>
            </a:xfrm>
            <a:custGeom>
              <a:avLst/>
              <a:gdLst>
                <a:gd name="T0" fmla="*/ 57 w 57"/>
                <a:gd name="T1" fmla="*/ 0 h 58"/>
                <a:gd name="T2" fmla="*/ 50 w 57"/>
                <a:gd name="T3" fmla="*/ 29 h 58"/>
                <a:gd name="T4" fmla="*/ 29 w 57"/>
                <a:gd name="T5" fmla="*/ 50 h 58"/>
                <a:gd name="T6" fmla="*/ 0 w 57"/>
                <a:gd name="T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8">
                  <a:moveTo>
                    <a:pt x="57" y="0"/>
                  </a:moveTo>
                  <a:lnTo>
                    <a:pt x="50" y="29"/>
                  </a:lnTo>
                  <a:lnTo>
                    <a:pt x="29" y="50"/>
                  </a:lnTo>
                  <a:lnTo>
                    <a:pt x="0" y="58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85" name="Freeform 645"/>
            <p:cNvSpPr>
              <a:spLocks/>
            </p:cNvSpPr>
            <p:nvPr/>
          </p:nvSpPr>
          <p:spPr bwMode="auto">
            <a:xfrm>
              <a:off x="2000" y="1260"/>
              <a:ext cx="29" cy="29"/>
            </a:xfrm>
            <a:custGeom>
              <a:avLst/>
              <a:gdLst>
                <a:gd name="T0" fmla="*/ 59 w 59"/>
                <a:gd name="T1" fmla="*/ 58 h 58"/>
                <a:gd name="T2" fmla="*/ 29 w 59"/>
                <a:gd name="T3" fmla="*/ 50 h 58"/>
                <a:gd name="T4" fmla="*/ 8 w 59"/>
                <a:gd name="T5" fmla="*/ 29 h 58"/>
                <a:gd name="T6" fmla="*/ 0 w 59"/>
                <a:gd name="T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8">
                  <a:moveTo>
                    <a:pt x="59" y="58"/>
                  </a:moveTo>
                  <a:lnTo>
                    <a:pt x="29" y="50"/>
                  </a:lnTo>
                  <a:lnTo>
                    <a:pt x="8" y="29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86" name="Freeform 646"/>
            <p:cNvSpPr>
              <a:spLocks/>
            </p:cNvSpPr>
            <p:nvPr/>
          </p:nvSpPr>
          <p:spPr bwMode="auto">
            <a:xfrm>
              <a:off x="2000" y="1231"/>
              <a:ext cx="29" cy="29"/>
            </a:xfrm>
            <a:custGeom>
              <a:avLst/>
              <a:gdLst>
                <a:gd name="T0" fmla="*/ 0 w 59"/>
                <a:gd name="T1" fmla="*/ 58 h 58"/>
                <a:gd name="T2" fmla="*/ 8 w 59"/>
                <a:gd name="T3" fmla="*/ 29 h 58"/>
                <a:gd name="T4" fmla="*/ 29 w 59"/>
                <a:gd name="T5" fmla="*/ 7 h 58"/>
                <a:gd name="T6" fmla="*/ 59 w 59"/>
                <a:gd name="T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8">
                  <a:moveTo>
                    <a:pt x="0" y="58"/>
                  </a:moveTo>
                  <a:lnTo>
                    <a:pt x="8" y="29"/>
                  </a:lnTo>
                  <a:lnTo>
                    <a:pt x="29" y="7"/>
                  </a:lnTo>
                  <a:lnTo>
                    <a:pt x="59" y="0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87" name="Freeform 647"/>
            <p:cNvSpPr>
              <a:spLocks/>
            </p:cNvSpPr>
            <p:nvPr/>
          </p:nvSpPr>
          <p:spPr bwMode="auto">
            <a:xfrm>
              <a:off x="2029" y="1231"/>
              <a:ext cx="29" cy="29"/>
            </a:xfrm>
            <a:custGeom>
              <a:avLst/>
              <a:gdLst>
                <a:gd name="T0" fmla="*/ 0 w 57"/>
                <a:gd name="T1" fmla="*/ 0 h 58"/>
                <a:gd name="T2" fmla="*/ 29 w 57"/>
                <a:gd name="T3" fmla="*/ 7 h 58"/>
                <a:gd name="T4" fmla="*/ 50 w 57"/>
                <a:gd name="T5" fmla="*/ 29 h 58"/>
                <a:gd name="T6" fmla="*/ 57 w 57"/>
                <a:gd name="T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8">
                  <a:moveTo>
                    <a:pt x="0" y="0"/>
                  </a:moveTo>
                  <a:lnTo>
                    <a:pt x="29" y="7"/>
                  </a:lnTo>
                  <a:lnTo>
                    <a:pt x="50" y="29"/>
                  </a:lnTo>
                  <a:lnTo>
                    <a:pt x="57" y="58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88" name="Freeform 648"/>
            <p:cNvSpPr>
              <a:spLocks/>
            </p:cNvSpPr>
            <p:nvPr/>
          </p:nvSpPr>
          <p:spPr bwMode="auto">
            <a:xfrm>
              <a:off x="2178" y="1194"/>
              <a:ext cx="29" cy="30"/>
            </a:xfrm>
            <a:custGeom>
              <a:avLst/>
              <a:gdLst>
                <a:gd name="T0" fmla="*/ 58 w 58"/>
                <a:gd name="T1" fmla="*/ 0 h 59"/>
                <a:gd name="T2" fmla="*/ 50 w 58"/>
                <a:gd name="T3" fmla="*/ 30 h 59"/>
                <a:gd name="T4" fmla="*/ 29 w 58"/>
                <a:gd name="T5" fmla="*/ 50 h 59"/>
                <a:gd name="T6" fmla="*/ 0 w 58"/>
                <a:gd name="T7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59">
                  <a:moveTo>
                    <a:pt x="58" y="0"/>
                  </a:moveTo>
                  <a:lnTo>
                    <a:pt x="50" y="30"/>
                  </a:lnTo>
                  <a:lnTo>
                    <a:pt x="29" y="50"/>
                  </a:lnTo>
                  <a:lnTo>
                    <a:pt x="0" y="59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89" name="Freeform 649"/>
            <p:cNvSpPr>
              <a:spLocks/>
            </p:cNvSpPr>
            <p:nvPr/>
          </p:nvSpPr>
          <p:spPr bwMode="auto">
            <a:xfrm>
              <a:off x="2149" y="1194"/>
              <a:ext cx="29" cy="30"/>
            </a:xfrm>
            <a:custGeom>
              <a:avLst/>
              <a:gdLst>
                <a:gd name="T0" fmla="*/ 59 w 59"/>
                <a:gd name="T1" fmla="*/ 59 h 59"/>
                <a:gd name="T2" fmla="*/ 29 w 59"/>
                <a:gd name="T3" fmla="*/ 50 h 59"/>
                <a:gd name="T4" fmla="*/ 8 w 59"/>
                <a:gd name="T5" fmla="*/ 30 h 59"/>
                <a:gd name="T6" fmla="*/ 0 w 59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9">
                  <a:moveTo>
                    <a:pt x="59" y="59"/>
                  </a:moveTo>
                  <a:lnTo>
                    <a:pt x="29" y="50"/>
                  </a:lnTo>
                  <a:lnTo>
                    <a:pt x="8" y="30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90" name="Freeform 650"/>
            <p:cNvSpPr>
              <a:spLocks/>
            </p:cNvSpPr>
            <p:nvPr/>
          </p:nvSpPr>
          <p:spPr bwMode="auto">
            <a:xfrm>
              <a:off x="2149" y="1166"/>
              <a:ext cx="29" cy="28"/>
            </a:xfrm>
            <a:custGeom>
              <a:avLst/>
              <a:gdLst>
                <a:gd name="T0" fmla="*/ 0 w 59"/>
                <a:gd name="T1" fmla="*/ 58 h 58"/>
                <a:gd name="T2" fmla="*/ 8 w 59"/>
                <a:gd name="T3" fmla="*/ 29 h 58"/>
                <a:gd name="T4" fmla="*/ 29 w 59"/>
                <a:gd name="T5" fmla="*/ 8 h 58"/>
                <a:gd name="T6" fmla="*/ 59 w 59"/>
                <a:gd name="T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8">
                  <a:moveTo>
                    <a:pt x="0" y="58"/>
                  </a:moveTo>
                  <a:lnTo>
                    <a:pt x="8" y="29"/>
                  </a:lnTo>
                  <a:lnTo>
                    <a:pt x="29" y="8"/>
                  </a:lnTo>
                  <a:lnTo>
                    <a:pt x="59" y="0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91" name="Freeform 651"/>
            <p:cNvSpPr>
              <a:spLocks/>
            </p:cNvSpPr>
            <p:nvPr/>
          </p:nvSpPr>
          <p:spPr bwMode="auto">
            <a:xfrm>
              <a:off x="2178" y="1166"/>
              <a:ext cx="29" cy="28"/>
            </a:xfrm>
            <a:custGeom>
              <a:avLst/>
              <a:gdLst>
                <a:gd name="T0" fmla="*/ 0 w 58"/>
                <a:gd name="T1" fmla="*/ 0 h 58"/>
                <a:gd name="T2" fmla="*/ 29 w 58"/>
                <a:gd name="T3" fmla="*/ 8 h 58"/>
                <a:gd name="T4" fmla="*/ 50 w 58"/>
                <a:gd name="T5" fmla="*/ 29 h 58"/>
                <a:gd name="T6" fmla="*/ 58 w 58"/>
                <a:gd name="T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58">
                  <a:moveTo>
                    <a:pt x="0" y="0"/>
                  </a:moveTo>
                  <a:lnTo>
                    <a:pt x="29" y="8"/>
                  </a:lnTo>
                  <a:lnTo>
                    <a:pt x="50" y="29"/>
                  </a:lnTo>
                  <a:lnTo>
                    <a:pt x="58" y="58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92" name="Freeform 652"/>
            <p:cNvSpPr>
              <a:spLocks/>
            </p:cNvSpPr>
            <p:nvPr/>
          </p:nvSpPr>
          <p:spPr bwMode="auto">
            <a:xfrm>
              <a:off x="2327" y="1144"/>
              <a:ext cx="29" cy="28"/>
            </a:xfrm>
            <a:custGeom>
              <a:avLst/>
              <a:gdLst>
                <a:gd name="T0" fmla="*/ 58 w 58"/>
                <a:gd name="T1" fmla="*/ 0 h 58"/>
                <a:gd name="T2" fmla="*/ 50 w 58"/>
                <a:gd name="T3" fmla="*/ 29 h 58"/>
                <a:gd name="T4" fmla="*/ 29 w 58"/>
                <a:gd name="T5" fmla="*/ 50 h 58"/>
                <a:gd name="T6" fmla="*/ 0 w 58"/>
                <a:gd name="T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58">
                  <a:moveTo>
                    <a:pt x="58" y="0"/>
                  </a:moveTo>
                  <a:lnTo>
                    <a:pt x="50" y="29"/>
                  </a:lnTo>
                  <a:lnTo>
                    <a:pt x="29" y="50"/>
                  </a:lnTo>
                  <a:lnTo>
                    <a:pt x="0" y="58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93" name="Freeform 653"/>
            <p:cNvSpPr>
              <a:spLocks/>
            </p:cNvSpPr>
            <p:nvPr/>
          </p:nvSpPr>
          <p:spPr bwMode="auto">
            <a:xfrm>
              <a:off x="2298" y="1144"/>
              <a:ext cx="29" cy="28"/>
            </a:xfrm>
            <a:custGeom>
              <a:avLst/>
              <a:gdLst>
                <a:gd name="T0" fmla="*/ 58 w 58"/>
                <a:gd name="T1" fmla="*/ 58 h 58"/>
                <a:gd name="T2" fmla="*/ 29 w 58"/>
                <a:gd name="T3" fmla="*/ 50 h 58"/>
                <a:gd name="T4" fmla="*/ 7 w 58"/>
                <a:gd name="T5" fmla="*/ 29 h 58"/>
                <a:gd name="T6" fmla="*/ 0 w 58"/>
                <a:gd name="T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58">
                  <a:moveTo>
                    <a:pt x="58" y="58"/>
                  </a:moveTo>
                  <a:lnTo>
                    <a:pt x="29" y="50"/>
                  </a:lnTo>
                  <a:lnTo>
                    <a:pt x="7" y="29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94" name="Freeform 654"/>
            <p:cNvSpPr>
              <a:spLocks/>
            </p:cNvSpPr>
            <p:nvPr/>
          </p:nvSpPr>
          <p:spPr bwMode="auto">
            <a:xfrm>
              <a:off x="2298" y="1114"/>
              <a:ext cx="29" cy="30"/>
            </a:xfrm>
            <a:custGeom>
              <a:avLst/>
              <a:gdLst>
                <a:gd name="T0" fmla="*/ 0 w 58"/>
                <a:gd name="T1" fmla="*/ 59 h 59"/>
                <a:gd name="T2" fmla="*/ 7 w 58"/>
                <a:gd name="T3" fmla="*/ 29 h 59"/>
                <a:gd name="T4" fmla="*/ 29 w 58"/>
                <a:gd name="T5" fmla="*/ 9 h 59"/>
                <a:gd name="T6" fmla="*/ 58 w 58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59">
                  <a:moveTo>
                    <a:pt x="0" y="59"/>
                  </a:moveTo>
                  <a:lnTo>
                    <a:pt x="7" y="29"/>
                  </a:lnTo>
                  <a:lnTo>
                    <a:pt x="29" y="9"/>
                  </a:lnTo>
                  <a:lnTo>
                    <a:pt x="58" y="0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95" name="Freeform 655"/>
            <p:cNvSpPr>
              <a:spLocks/>
            </p:cNvSpPr>
            <p:nvPr/>
          </p:nvSpPr>
          <p:spPr bwMode="auto">
            <a:xfrm>
              <a:off x="2327" y="1114"/>
              <a:ext cx="29" cy="30"/>
            </a:xfrm>
            <a:custGeom>
              <a:avLst/>
              <a:gdLst>
                <a:gd name="T0" fmla="*/ 0 w 58"/>
                <a:gd name="T1" fmla="*/ 0 h 59"/>
                <a:gd name="T2" fmla="*/ 29 w 58"/>
                <a:gd name="T3" fmla="*/ 9 h 59"/>
                <a:gd name="T4" fmla="*/ 50 w 58"/>
                <a:gd name="T5" fmla="*/ 29 h 59"/>
                <a:gd name="T6" fmla="*/ 58 w 58"/>
                <a:gd name="T7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59">
                  <a:moveTo>
                    <a:pt x="0" y="0"/>
                  </a:moveTo>
                  <a:lnTo>
                    <a:pt x="29" y="9"/>
                  </a:lnTo>
                  <a:lnTo>
                    <a:pt x="50" y="29"/>
                  </a:lnTo>
                  <a:lnTo>
                    <a:pt x="58" y="59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96" name="Freeform 656"/>
            <p:cNvSpPr>
              <a:spLocks/>
            </p:cNvSpPr>
            <p:nvPr/>
          </p:nvSpPr>
          <p:spPr bwMode="auto">
            <a:xfrm>
              <a:off x="3075" y="889"/>
              <a:ext cx="29" cy="29"/>
            </a:xfrm>
            <a:custGeom>
              <a:avLst/>
              <a:gdLst>
                <a:gd name="T0" fmla="*/ 59 w 59"/>
                <a:gd name="T1" fmla="*/ 0 h 58"/>
                <a:gd name="T2" fmla="*/ 51 w 59"/>
                <a:gd name="T3" fmla="*/ 29 h 58"/>
                <a:gd name="T4" fmla="*/ 30 w 59"/>
                <a:gd name="T5" fmla="*/ 50 h 58"/>
                <a:gd name="T6" fmla="*/ 0 w 59"/>
                <a:gd name="T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8">
                  <a:moveTo>
                    <a:pt x="59" y="0"/>
                  </a:moveTo>
                  <a:lnTo>
                    <a:pt x="51" y="29"/>
                  </a:lnTo>
                  <a:lnTo>
                    <a:pt x="30" y="50"/>
                  </a:lnTo>
                  <a:lnTo>
                    <a:pt x="0" y="58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97" name="Freeform 657"/>
            <p:cNvSpPr>
              <a:spLocks/>
            </p:cNvSpPr>
            <p:nvPr/>
          </p:nvSpPr>
          <p:spPr bwMode="auto">
            <a:xfrm>
              <a:off x="3046" y="889"/>
              <a:ext cx="29" cy="29"/>
            </a:xfrm>
            <a:custGeom>
              <a:avLst/>
              <a:gdLst>
                <a:gd name="T0" fmla="*/ 58 w 58"/>
                <a:gd name="T1" fmla="*/ 58 h 58"/>
                <a:gd name="T2" fmla="*/ 29 w 58"/>
                <a:gd name="T3" fmla="*/ 50 h 58"/>
                <a:gd name="T4" fmla="*/ 8 w 58"/>
                <a:gd name="T5" fmla="*/ 29 h 58"/>
                <a:gd name="T6" fmla="*/ 0 w 58"/>
                <a:gd name="T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58">
                  <a:moveTo>
                    <a:pt x="58" y="58"/>
                  </a:moveTo>
                  <a:lnTo>
                    <a:pt x="29" y="50"/>
                  </a:lnTo>
                  <a:lnTo>
                    <a:pt x="8" y="29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98" name="Freeform 658"/>
            <p:cNvSpPr>
              <a:spLocks/>
            </p:cNvSpPr>
            <p:nvPr/>
          </p:nvSpPr>
          <p:spPr bwMode="auto">
            <a:xfrm>
              <a:off x="3046" y="860"/>
              <a:ext cx="29" cy="29"/>
            </a:xfrm>
            <a:custGeom>
              <a:avLst/>
              <a:gdLst>
                <a:gd name="T0" fmla="*/ 0 w 58"/>
                <a:gd name="T1" fmla="*/ 58 h 58"/>
                <a:gd name="T2" fmla="*/ 8 w 58"/>
                <a:gd name="T3" fmla="*/ 29 h 58"/>
                <a:gd name="T4" fmla="*/ 29 w 58"/>
                <a:gd name="T5" fmla="*/ 7 h 58"/>
                <a:gd name="T6" fmla="*/ 58 w 58"/>
                <a:gd name="T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58">
                  <a:moveTo>
                    <a:pt x="0" y="58"/>
                  </a:moveTo>
                  <a:lnTo>
                    <a:pt x="8" y="29"/>
                  </a:lnTo>
                  <a:lnTo>
                    <a:pt x="29" y="7"/>
                  </a:lnTo>
                  <a:lnTo>
                    <a:pt x="58" y="0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499" name="Freeform 659"/>
            <p:cNvSpPr>
              <a:spLocks/>
            </p:cNvSpPr>
            <p:nvPr/>
          </p:nvSpPr>
          <p:spPr bwMode="auto">
            <a:xfrm>
              <a:off x="3075" y="860"/>
              <a:ext cx="29" cy="29"/>
            </a:xfrm>
            <a:custGeom>
              <a:avLst/>
              <a:gdLst>
                <a:gd name="T0" fmla="*/ 0 w 59"/>
                <a:gd name="T1" fmla="*/ 0 h 58"/>
                <a:gd name="T2" fmla="*/ 30 w 59"/>
                <a:gd name="T3" fmla="*/ 7 h 58"/>
                <a:gd name="T4" fmla="*/ 51 w 59"/>
                <a:gd name="T5" fmla="*/ 29 h 58"/>
                <a:gd name="T6" fmla="*/ 59 w 59"/>
                <a:gd name="T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8">
                  <a:moveTo>
                    <a:pt x="0" y="0"/>
                  </a:moveTo>
                  <a:lnTo>
                    <a:pt x="30" y="7"/>
                  </a:lnTo>
                  <a:lnTo>
                    <a:pt x="51" y="29"/>
                  </a:lnTo>
                  <a:lnTo>
                    <a:pt x="59" y="58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00" name="Freeform 660"/>
            <p:cNvSpPr>
              <a:spLocks/>
            </p:cNvSpPr>
            <p:nvPr/>
          </p:nvSpPr>
          <p:spPr bwMode="auto">
            <a:xfrm>
              <a:off x="3825" y="724"/>
              <a:ext cx="29" cy="29"/>
            </a:xfrm>
            <a:custGeom>
              <a:avLst/>
              <a:gdLst>
                <a:gd name="T0" fmla="*/ 58 w 58"/>
                <a:gd name="T1" fmla="*/ 0 h 58"/>
                <a:gd name="T2" fmla="*/ 51 w 58"/>
                <a:gd name="T3" fmla="*/ 30 h 58"/>
                <a:gd name="T4" fmla="*/ 29 w 58"/>
                <a:gd name="T5" fmla="*/ 50 h 58"/>
                <a:gd name="T6" fmla="*/ 0 w 58"/>
                <a:gd name="T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58">
                  <a:moveTo>
                    <a:pt x="58" y="0"/>
                  </a:moveTo>
                  <a:lnTo>
                    <a:pt x="51" y="30"/>
                  </a:lnTo>
                  <a:lnTo>
                    <a:pt x="29" y="50"/>
                  </a:lnTo>
                  <a:lnTo>
                    <a:pt x="0" y="58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01" name="Freeform 661"/>
            <p:cNvSpPr>
              <a:spLocks/>
            </p:cNvSpPr>
            <p:nvPr/>
          </p:nvSpPr>
          <p:spPr bwMode="auto">
            <a:xfrm>
              <a:off x="3796" y="724"/>
              <a:ext cx="29" cy="29"/>
            </a:xfrm>
            <a:custGeom>
              <a:avLst/>
              <a:gdLst>
                <a:gd name="T0" fmla="*/ 58 w 58"/>
                <a:gd name="T1" fmla="*/ 58 h 58"/>
                <a:gd name="T2" fmla="*/ 28 w 58"/>
                <a:gd name="T3" fmla="*/ 50 h 58"/>
                <a:gd name="T4" fmla="*/ 8 w 58"/>
                <a:gd name="T5" fmla="*/ 30 h 58"/>
                <a:gd name="T6" fmla="*/ 0 w 58"/>
                <a:gd name="T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58">
                  <a:moveTo>
                    <a:pt x="58" y="58"/>
                  </a:moveTo>
                  <a:lnTo>
                    <a:pt x="28" y="50"/>
                  </a:lnTo>
                  <a:lnTo>
                    <a:pt x="8" y="30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02" name="Freeform 662"/>
            <p:cNvSpPr>
              <a:spLocks/>
            </p:cNvSpPr>
            <p:nvPr/>
          </p:nvSpPr>
          <p:spPr bwMode="auto">
            <a:xfrm>
              <a:off x="3796" y="695"/>
              <a:ext cx="29" cy="29"/>
            </a:xfrm>
            <a:custGeom>
              <a:avLst/>
              <a:gdLst>
                <a:gd name="T0" fmla="*/ 0 w 58"/>
                <a:gd name="T1" fmla="*/ 58 h 58"/>
                <a:gd name="T2" fmla="*/ 8 w 58"/>
                <a:gd name="T3" fmla="*/ 29 h 58"/>
                <a:gd name="T4" fmla="*/ 28 w 58"/>
                <a:gd name="T5" fmla="*/ 8 h 58"/>
                <a:gd name="T6" fmla="*/ 58 w 58"/>
                <a:gd name="T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58">
                  <a:moveTo>
                    <a:pt x="0" y="58"/>
                  </a:moveTo>
                  <a:lnTo>
                    <a:pt x="8" y="29"/>
                  </a:lnTo>
                  <a:lnTo>
                    <a:pt x="28" y="8"/>
                  </a:lnTo>
                  <a:lnTo>
                    <a:pt x="58" y="0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03" name="Freeform 663"/>
            <p:cNvSpPr>
              <a:spLocks/>
            </p:cNvSpPr>
            <p:nvPr/>
          </p:nvSpPr>
          <p:spPr bwMode="auto">
            <a:xfrm>
              <a:off x="3825" y="695"/>
              <a:ext cx="29" cy="29"/>
            </a:xfrm>
            <a:custGeom>
              <a:avLst/>
              <a:gdLst>
                <a:gd name="T0" fmla="*/ 0 w 58"/>
                <a:gd name="T1" fmla="*/ 0 h 58"/>
                <a:gd name="T2" fmla="*/ 29 w 58"/>
                <a:gd name="T3" fmla="*/ 8 h 58"/>
                <a:gd name="T4" fmla="*/ 51 w 58"/>
                <a:gd name="T5" fmla="*/ 29 h 58"/>
                <a:gd name="T6" fmla="*/ 58 w 58"/>
                <a:gd name="T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58">
                  <a:moveTo>
                    <a:pt x="0" y="0"/>
                  </a:moveTo>
                  <a:lnTo>
                    <a:pt x="29" y="8"/>
                  </a:lnTo>
                  <a:lnTo>
                    <a:pt x="51" y="29"/>
                  </a:lnTo>
                  <a:lnTo>
                    <a:pt x="58" y="58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04" name="Freeform 664"/>
            <p:cNvSpPr>
              <a:spLocks/>
            </p:cNvSpPr>
            <p:nvPr/>
          </p:nvSpPr>
          <p:spPr bwMode="auto">
            <a:xfrm>
              <a:off x="5321" y="491"/>
              <a:ext cx="29" cy="29"/>
            </a:xfrm>
            <a:custGeom>
              <a:avLst/>
              <a:gdLst>
                <a:gd name="T0" fmla="*/ 59 w 59"/>
                <a:gd name="T1" fmla="*/ 0 h 58"/>
                <a:gd name="T2" fmla="*/ 50 w 59"/>
                <a:gd name="T3" fmla="*/ 29 h 58"/>
                <a:gd name="T4" fmla="*/ 30 w 59"/>
                <a:gd name="T5" fmla="*/ 51 h 58"/>
                <a:gd name="T6" fmla="*/ 0 w 59"/>
                <a:gd name="T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8">
                  <a:moveTo>
                    <a:pt x="59" y="0"/>
                  </a:moveTo>
                  <a:lnTo>
                    <a:pt x="50" y="29"/>
                  </a:lnTo>
                  <a:lnTo>
                    <a:pt x="30" y="51"/>
                  </a:lnTo>
                  <a:lnTo>
                    <a:pt x="0" y="58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05" name="Freeform 665"/>
            <p:cNvSpPr>
              <a:spLocks/>
            </p:cNvSpPr>
            <p:nvPr/>
          </p:nvSpPr>
          <p:spPr bwMode="auto">
            <a:xfrm>
              <a:off x="5292" y="491"/>
              <a:ext cx="29" cy="29"/>
            </a:xfrm>
            <a:custGeom>
              <a:avLst/>
              <a:gdLst>
                <a:gd name="T0" fmla="*/ 58 w 58"/>
                <a:gd name="T1" fmla="*/ 58 h 58"/>
                <a:gd name="T2" fmla="*/ 29 w 58"/>
                <a:gd name="T3" fmla="*/ 51 h 58"/>
                <a:gd name="T4" fmla="*/ 7 w 58"/>
                <a:gd name="T5" fmla="*/ 29 h 58"/>
                <a:gd name="T6" fmla="*/ 0 w 58"/>
                <a:gd name="T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58">
                  <a:moveTo>
                    <a:pt x="58" y="58"/>
                  </a:moveTo>
                  <a:lnTo>
                    <a:pt x="29" y="51"/>
                  </a:lnTo>
                  <a:lnTo>
                    <a:pt x="7" y="29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06" name="Freeform 666"/>
            <p:cNvSpPr>
              <a:spLocks/>
            </p:cNvSpPr>
            <p:nvPr/>
          </p:nvSpPr>
          <p:spPr bwMode="auto">
            <a:xfrm>
              <a:off x="5292" y="462"/>
              <a:ext cx="29" cy="29"/>
            </a:xfrm>
            <a:custGeom>
              <a:avLst/>
              <a:gdLst>
                <a:gd name="T0" fmla="*/ 0 w 58"/>
                <a:gd name="T1" fmla="*/ 58 h 58"/>
                <a:gd name="T2" fmla="*/ 7 w 58"/>
                <a:gd name="T3" fmla="*/ 28 h 58"/>
                <a:gd name="T4" fmla="*/ 29 w 58"/>
                <a:gd name="T5" fmla="*/ 8 h 58"/>
                <a:gd name="T6" fmla="*/ 58 w 58"/>
                <a:gd name="T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58">
                  <a:moveTo>
                    <a:pt x="0" y="58"/>
                  </a:moveTo>
                  <a:lnTo>
                    <a:pt x="7" y="28"/>
                  </a:lnTo>
                  <a:lnTo>
                    <a:pt x="29" y="8"/>
                  </a:lnTo>
                  <a:lnTo>
                    <a:pt x="58" y="0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07" name="Freeform 667"/>
            <p:cNvSpPr>
              <a:spLocks/>
            </p:cNvSpPr>
            <p:nvPr/>
          </p:nvSpPr>
          <p:spPr bwMode="auto">
            <a:xfrm>
              <a:off x="5321" y="462"/>
              <a:ext cx="29" cy="29"/>
            </a:xfrm>
            <a:custGeom>
              <a:avLst/>
              <a:gdLst>
                <a:gd name="T0" fmla="*/ 0 w 59"/>
                <a:gd name="T1" fmla="*/ 0 h 58"/>
                <a:gd name="T2" fmla="*/ 30 w 59"/>
                <a:gd name="T3" fmla="*/ 8 h 58"/>
                <a:gd name="T4" fmla="*/ 50 w 59"/>
                <a:gd name="T5" fmla="*/ 28 h 58"/>
                <a:gd name="T6" fmla="*/ 59 w 59"/>
                <a:gd name="T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58">
                  <a:moveTo>
                    <a:pt x="0" y="0"/>
                  </a:moveTo>
                  <a:lnTo>
                    <a:pt x="30" y="8"/>
                  </a:lnTo>
                  <a:lnTo>
                    <a:pt x="50" y="28"/>
                  </a:lnTo>
                  <a:lnTo>
                    <a:pt x="59" y="58"/>
                  </a:lnTo>
                </a:path>
              </a:pathLst>
            </a:custGeom>
            <a:noFill/>
            <a:ln w="15875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08" name="Freeform 668"/>
            <p:cNvSpPr>
              <a:spLocks/>
            </p:cNvSpPr>
            <p:nvPr/>
          </p:nvSpPr>
          <p:spPr bwMode="auto">
            <a:xfrm>
              <a:off x="982" y="1956"/>
              <a:ext cx="4338" cy="142"/>
            </a:xfrm>
            <a:custGeom>
              <a:avLst/>
              <a:gdLst>
                <a:gd name="T0" fmla="*/ 0 w 8677"/>
                <a:gd name="T1" fmla="*/ 178 h 283"/>
                <a:gd name="T2" fmla="*/ 299 w 8677"/>
                <a:gd name="T3" fmla="*/ 283 h 283"/>
                <a:gd name="T4" fmla="*/ 598 w 8677"/>
                <a:gd name="T5" fmla="*/ 87 h 283"/>
                <a:gd name="T6" fmla="*/ 897 w 8677"/>
                <a:gd name="T7" fmla="*/ 238 h 283"/>
                <a:gd name="T8" fmla="*/ 1197 w 8677"/>
                <a:gd name="T9" fmla="*/ 216 h 283"/>
                <a:gd name="T10" fmla="*/ 1496 w 8677"/>
                <a:gd name="T11" fmla="*/ 246 h 283"/>
                <a:gd name="T12" fmla="*/ 1795 w 8677"/>
                <a:gd name="T13" fmla="*/ 233 h 283"/>
                <a:gd name="T14" fmla="*/ 2095 w 8677"/>
                <a:gd name="T15" fmla="*/ 111 h 283"/>
                <a:gd name="T16" fmla="*/ 2393 w 8677"/>
                <a:gd name="T17" fmla="*/ 212 h 283"/>
                <a:gd name="T18" fmla="*/ 2692 w 8677"/>
                <a:gd name="T19" fmla="*/ 180 h 283"/>
                <a:gd name="T20" fmla="*/ 4187 w 8677"/>
                <a:gd name="T21" fmla="*/ 167 h 283"/>
                <a:gd name="T22" fmla="*/ 5684 w 8677"/>
                <a:gd name="T23" fmla="*/ 84 h 283"/>
                <a:gd name="T24" fmla="*/ 8677 w 8677"/>
                <a:gd name="T25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77" h="283">
                  <a:moveTo>
                    <a:pt x="0" y="178"/>
                  </a:moveTo>
                  <a:lnTo>
                    <a:pt x="299" y="283"/>
                  </a:lnTo>
                  <a:lnTo>
                    <a:pt x="598" y="87"/>
                  </a:lnTo>
                  <a:lnTo>
                    <a:pt x="897" y="238"/>
                  </a:lnTo>
                  <a:lnTo>
                    <a:pt x="1197" y="216"/>
                  </a:lnTo>
                  <a:lnTo>
                    <a:pt x="1496" y="246"/>
                  </a:lnTo>
                  <a:lnTo>
                    <a:pt x="1795" y="233"/>
                  </a:lnTo>
                  <a:lnTo>
                    <a:pt x="2095" y="111"/>
                  </a:lnTo>
                  <a:lnTo>
                    <a:pt x="2393" y="212"/>
                  </a:lnTo>
                  <a:lnTo>
                    <a:pt x="2692" y="180"/>
                  </a:lnTo>
                  <a:lnTo>
                    <a:pt x="4187" y="167"/>
                  </a:lnTo>
                  <a:lnTo>
                    <a:pt x="5684" y="84"/>
                  </a:lnTo>
                  <a:lnTo>
                    <a:pt x="8677" y="0"/>
                  </a:lnTo>
                </a:path>
              </a:pathLst>
            </a:custGeom>
            <a:noFill/>
            <a:ln w="15875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09" name="Line 669"/>
            <p:cNvSpPr>
              <a:spLocks noChangeShapeType="1"/>
            </p:cNvSpPr>
            <p:nvPr/>
          </p:nvSpPr>
          <p:spPr bwMode="auto">
            <a:xfrm>
              <a:off x="961" y="2025"/>
              <a:ext cx="41" cy="41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10" name="Line 670"/>
            <p:cNvSpPr>
              <a:spLocks noChangeShapeType="1"/>
            </p:cNvSpPr>
            <p:nvPr/>
          </p:nvSpPr>
          <p:spPr bwMode="auto">
            <a:xfrm flipH="1">
              <a:off x="961" y="2025"/>
              <a:ext cx="41" cy="41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11" name="Line 671"/>
            <p:cNvSpPr>
              <a:spLocks noChangeShapeType="1"/>
            </p:cNvSpPr>
            <p:nvPr/>
          </p:nvSpPr>
          <p:spPr bwMode="auto">
            <a:xfrm>
              <a:off x="1111" y="2078"/>
              <a:ext cx="41" cy="4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12" name="Line 672"/>
            <p:cNvSpPr>
              <a:spLocks noChangeShapeType="1"/>
            </p:cNvSpPr>
            <p:nvPr/>
          </p:nvSpPr>
          <p:spPr bwMode="auto">
            <a:xfrm flipH="1">
              <a:off x="1111" y="2078"/>
              <a:ext cx="41" cy="4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13" name="Line 673"/>
            <p:cNvSpPr>
              <a:spLocks noChangeShapeType="1"/>
            </p:cNvSpPr>
            <p:nvPr/>
          </p:nvSpPr>
          <p:spPr bwMode="auto">
            <a:xfrm>
              <a:off x="1261" y="1980"/>
              <a:ext cx="40" cy="4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14" name="Line 674"/>
            <p:cNvSpPr>
              <a:spLocks noChangeShapeType="1"/>
            </p:cNvSpPr>
            <p:nvPr/>
          </p:nvSpPr>
          <p:spPr bwMode="auto">
            <a:xfrm flipH="1">
              <a:off x="1261" y="1980"/>
              <a:ext cx="40" cy="4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15" name="Line 675"/>
            <p:cNvSpPr>
              <a:spLocks noChangeShapeType="1"/>
            </p:cNvSpPr>
            <p:nvPr/>
          </p:nvSpPr>
          <p:spPr bwMode="auto">
            <a:xfrm>
              <a:off x="1411" y="2055"/>
              <a:ext cx="40" cy="41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16" name="Line 676"/>
            <p:cNvSpPr>
              <a:spLocks noChangeShapeType="1"/>
            </p:cNvSpPr>
            <p:nvPr/>
          </p:nvSpPr>
          <p:spPr bwMode="auto">
            <a:xfrm flipH="1">
              <a:off x="1411" y="2055"/>
              <a:ext cx="40" cy="41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17" name="Line 677"/>
            <p:cNvSpPr>
              <a:spLocks noChangeShapeType="1"/>
            </p:cNvSpPr>
            <p:nvPr/>
          </p:nvSpPr>
          <p:spPr bwMode="auto">
            <a:xfrm>
              <a:off x="1560" y="2045"/>
              <a:ext cx="40" cy="4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18" name="Line 678"/>
            <p:cNvSpPr>
              <a:spLocks noChangeShapeType="1"/>
            </p:cNvSpPr>
            <p:nvPr/>
          </p:nvSpPr>
          <p:spPr bwMode="auto">
            <a:xfrm flipH="1">
              <a:off x="1560" y="2045"/>
              <a:ext cx="40" cy="4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19" name="Line 679"/>
            <p:cNvSpPr>
              <a:spLocks noChangeShapeType="1"/>
            </p:cNvSpPr>
            <p:nvPr/>
          </p:nvSpPr>
          <p:spPr bwMode="auto">
            <a:xfrm>
              <a:off x="1710" y="2059"/>
              <a:ext cx="41" cy="4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20" name="Line 680"/>
            <p:cNvSpPr>
              <a:spLocks noChangeShapeType="1"/>
            </p:cNvSpPr>
            <p:nvPr/>
          </p:nvSpPr>
          <p:spPr bwMode="auto">
            <a:xfrm flipH="1">
              <a:off x="1710" y="2059"/>
              <a:ext cx="41" cy="4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21" name="Line 681"/>
            <p:cNvSpPr>
              <a:spLocks noChangeShapeType="1"/>
            </p:cNvSpPr>
            <p:nvPr/>
          </p:nvSpPr>
          <p:spPr bwMode="auto">
            <a:xfrm>
              <a:off x="1859" y="2053"/>
              <a:ext cx="41" cy="4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22" name="Line 682"/>
            <p:cNvSpPr>
              <a:spLocks noChangeShapeType="1"/>
            </p:cNvSpPr>
            <p:nvPr/>
          </p:nvSpPr>
          <p:spPr bwMode="auto">
            <a:xfrm flipH="1">
              <a:off x="1859" y="2053"/>
              <a:ext cx="41" cy="4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23" name="Line 683"/>
            <p:cNvSpPr>
              <a:spLocks noChangeShapeType="1"/>
            </p:cNvSpPr>
            <p:nvPr/>
          </p:nvSpPr>
          <p:spPr bwMode="auto">
            <a:xfrm>
              <a:off x="2009" y="1992"/>
              <a:ext cx="41" cy="4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24" name="Line 684"/>
            <p:cNvSpPr>
              <a:spLocks noChangeShapeType="1"/>
            </p:cNvSpPr>
            <p:nvPr/>
          </p:nvSpPr>
          <p:spPr bwMode="auto">
            <a:xfrm flipH="1">
              <a:off x="2009" y="1992"/>
              <a:ext cx="41" cy="4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25" name="Line 685"/>
            <p:cNvSpPr>
              <a:spLocks noChangeShapeType="1"/>
            </p:cNvSpPr>
            <p:nvPr/>
          </p:nvSpPr>
          <p:spPr bwMode="auto">
            <a:xfrm>
              <a:off x="2158" y="2042"/>
              <a:ext cx="41" cy="41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26" name="Line 686"/>
            <p:cNvSpPr>
              <a:spLocks noChangeShapeType="1"/>
            </p:cNvSpPr>
            <p:nvPr/>
          </p:nvSpPr>
          <p:spPr bwMode="auto">
            <a:xfrm flipH="1">
              <a:off x="2158" y="2042"/>
              <a:ext cx="41" cy="41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27" name="Line 687"/>
            <p:cNvSpPr>
              <a:spLocks noChangeShapeType="1"/>
            </p:cNvSpPr>
            <p:nvPr/>
          </p:nvSpPr>
          <p:spPr bwMode="auto">
            <a:xfrm>
              <a:off x="2308" y="2026"/>
              <a:ext cx="40" cy="4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28" name="Line 688"/>
            <p:cNvSpPr>
              <a:spLocks noChangeShapeType="1"/>
            </p:cNvSpPr>
            <p:nvPr/>
          </p:nvSpPr>
          <p:spPr bwMode="auto">
            <a:xfrm flipH="1">
              <a:off x="2308" y="2026"/>
              <a:ext cx="40" cy="4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29" name="Line 689"/>
            <p:cNvSpPr>
              <a:spLocks noChangeShapeType="1"/>
            </p:cNvSpPr>
            <p:nvPr/>
          </p:nvSpPr>
          <p:spPr bwMode="auto">
            <a:xfrm>
              <a:off x="3056" y="2020"/>
              <a:ext cx="40" cy="4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30" name="Line 690"/>
            <p:cNvSpPr>
              <a:spLocks noChangeShapeType="1"/>
            </p:cNvSpPr>
            <p:nvPr/>
          </p:nvSpPr>
          <p:spPr bwMode="auto">
            <a:xfrm flipH="1">
              <a:off x="3056" y="2020"/>
              <a:ext cx="40" cy="4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31" name="Line 691"/>
            <p:cNvSpPr>
              <a:spLocks noChangeShapeType="1"/>
            </p:cNvSpPr>
            <p:nvPr/>
          </p:nvSpPr>
          <p:spPr bwMode="auto">
            <a:xfrm>
              <a:off x="3804" y="1978"/>
              <a:ext cx="40" cy="4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32" name="Line 692"/>
            <p:cNvSpPr>
              <a:spLocks noChangeShapeType="1"/>
            </p:cNvSpPr>
            <p:nvPr/>
          </p:nvSpPr>
          <p:spPr bwMode="auto">
            <a:xfrm flipH="1">
              <a:off x="3804" y="1978"/>
              <a:ext cx="40" cy="4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33" name="Line 693"/>
            <p:cNvSpPr>
              <a:spLocks noChangeShapeType="1"/>
            </p:cNvSpPr>
            <p:nvPr/>
          </p:nvSpPr>
          <p:spPr bwMode="auto">
            <a:xfrm>
              <a:off x="5300" y="1936"/>
              <a:ext cx="41" cy="41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34" name="Line 694"/>
            <p:cNvSpPr>
              <a:spLocks noChangeShapeType="1"/>
            </p:cNvSpPr>
            <p:nvPr/>
          </p:nvSpPr>
          <p:spPr bwMode="auto">
            <a:xfrm flipH="1">
              <a:off x="5300" y="1936"/>
              <a:ext cx="41" cy="41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35" name="Freeform 695"/>
            <p:cNvSpPr>
              <a:spLocks/>
            </p:cNvSpPr>
            <p:nvPr/>
          </p:nvSpPr>
          <p:spPr bwMode="auto">
            <a:xfrm>
              <a:off x="982" y="1603"/>
              <a:ext cx="4338" cy="1395"/>
            </a:xfrm>
            <a:custGeom>
              <a:avLst/>
              <a:gdLst>
                <a:gd name="T0" fmla="*/ 0 w 8677"/>
                <a:gd name="T1" fmla="*/ 2790 h 2790"/>
                <a:gd name="T2" fmla="*/ 299 w 8677"/>
                <a:gd name="T3" fmla="*/ 2434 h 2790"/>
                <a:gd name="T4" fmla="*/ 598 w 8677"/>
                <a:gd name="T5" fmla="*/ 1845 h 2790"/>
                <a:gd name="T6" fmla="*/ 897 w 8677"/>
                <a:gd name="T7" fmla="*/ 2145 h 2790"/>
                <a:gd name="T8" fmla="*/ 1197 w 8677"/>
                <a:gd name="T9" fmla="*/ 2008 h 2790"/>
                <a:gd name="T10" fmla="*/ 1496 w 8677"/>
                <a:gd name="T11" fmla="*/ 1843 h 2790"/>
                <a:gd name="T12" fmla="*/ 1795 w 8677"/>
                <a:gd name="T13" fmla="*/ 1717 h 2790"/>
                <a:gd name="T14" fmla="*/ 2095 w 8677"/>
                <a:gd name="T15" fmla="*/ 1588 h 2790"/>
                <a:gd name="T16" fmla="*/ 2393 w 8677"/>
                <a:gd name="T17" fmla="*/ 1486 h 2790"/>
                <a:gd name="T18" fmla="*/ 2692 w 8677"/>
                <a:gd name="T19" fmla="*/ 1343 h 2790"/>
                <a:gd name="T20" fmla="*/ 4187 w 8677"/>
                <a:gd name="T21" fmla="*/ 901 h 2790"/>
                <a:gd name="T22" fmla="*/ 5684 w 8677"/>
                <a:gd name="T23" fmla="*/ 496 h 2790"/>
                <a:gd name="T24" fmla="*/ 8677 w 8677"/>
                <a:gd name="T25" fmla="*/ 0 h 2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77" h="2790">
                  <a:moveTo>
                    <a:pt x="0" y="2790"/>
                  </a:moveTo>
                  <a:lnTo>
                    <a:pt x="299" y="2434"/>
                  </a:lnTo>
                  <a:lnTo>
                    <a:pt x="598" y="1845"/>
                  </a:lnTo>
                  <a:lnTo>
                    <a:pt x="897" y="2145"/>
                  </a:lnTo>
                  <a:lnTo>
                    <a:pt x="1197" y="2008"/>
                  </a:lnTo>
                  <a:lnTo>
                    <a:pt x="1496" y="1843"/>
                  </a:lnTo>
                  <a:lnTo>
                    <a:pt x="1795" y="1717"/>
                  </a:lnTo>
                  <a:lnTo>
                    <a:pt x="2095" y="1588"/>
                  </a:lnTo>
                  <a:lnTo>
                    <a:pt x="2393" y="1486"/>
                  </a:lnTo>
                  <a:lnTo>
                    <a:pt x="2692" y="1343"/>
                  </a:lnTo>
                  <a:lnTo>
                    <a:pt x="4187" y="901"/>
                  </a:lnTo>
                  <a:lnTo>
                    <a:pt x="5684" y="496"/>
                  </a:lnTo>
                  <a:lnTo>
                    <a:pt x="8677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36" name="Freeform 696"/>
            <p:cNvSpPr>
              <a:spLocks/>
            </p:cNvSpPr>
            <p:nvPr/>
          </p:nvSpPr>
          <p:spPr bwMode="auto">
            <a:xfrm>
              <a:off x="953" y="2960"/>
              <a:ext cx="58" cy="76"/>
            </a:xfrm>
            <a:custGeom>
              <a:avLst/>
              <a:gdLst>
                <a:gd name="T0" fmla="*/ 58 w 115"/>
                <a:gd name="T1" fmla="*/ 152 h 152"/>
                <a:gd name="T2" fmla="*/ 115 w 115"/>
                <a:gd name="T3" fmla="*/ 76 h 152"/>
                <a:gd name="T4" fmla="*/ 58 w 115"/>
                <a:gd name="T5" fmla="*/ 0 h 152"/>
                <a:gd name="T6" fmla="*/ 0 w 115"/>
                <a:gd name="T7" fmla="*/ 76 h 152"/>
                <a:gd name="T8" fmla="*/ 58 w 115"/>
                <a:gd name="T9" fmla="*/ 152 h 152"/>
                <a:gd name="T10" fmla="*/ 58 w 115"/>
                <a:gd name="T11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5" h="152">
                  <a:moveTo>
                    <a:pt x="58" y="152"/>
                  </a:moveTo>
                  <a:lnTo>
                    <a:pt x="115" y="76"/>
                  </a:lnTo>
                  <a:lnTo>
                    <a:pt x="58" y="0"/>
                  </a:lnTo>
                  <a:lnTo>
                    <a:pt x="0" y="76"/>
                  </a:lnTo>
                  <a:lnTo>
                    <a:pt x="58" y="152"/>
                  </a:lnTo>
                  <a:lnTo>
                    <a:pt x="58" y="152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37" name="Freeform 697"/>
            <p:cNvSpPr>
              <a:spLocks/>
            </p:cNvSpPr>
            <p:nvPr/>
          </p:nvSpPr>
          <p:spPr bwMode="auto">
            <a:xfrm>
              <a:off x="953" y="2960"/>
              <a:ext cx="58" cy="76"/>
            </a:xfrm>
            <a:custGeom>
              <a:avLst/>
              <a:gdLst>
                <a:gd name="T0" fmla="*/ 58 w 115"/>
                <a:gd name="T1" fmla="*/ 152 h 152"/>
                <a:gd name="T2" fmla="*/ 115 w 115"/>
                <a:gd name="T3" fmla="*/ 76 h 152"/>
                <a:gd name="T4" fmla="*/ 58 w 115"/>
                <a:gd name="T5" fmla="*/ 0 h 152"/>
                <a:gd name="T6" fmla="*/ 0 w 115"/>
                <a:gd name="T7" fmla="*/ 76 h 152"/>
                <a:gd name="T8" fmla="*/ 58 w 115"/>
                <a:gd name="T9" fmla="*/ 152 h 152"/>
                <a:gd name="T10" fmla="*/ 58 w 115"/>
                <a:gd name="T11" fmla="*/ 152 h 152"/>
                <a:gd name="T12" fmla="*/ 58 w 115"/>
                <a:gd name="T13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" h="152">
                  <a:moveTo>
                    <a:pt x="58" y="152"/>
                  </a:moveTo>
                  <a:lnTo>
                    <a:pt x="115" y="76"/>
                  </a:lnTo>
                  <a:lnTo>
                    <a:pt x="58" y="0"/>
                  </a:lnTo>
                  <a:lnTo>
                    <a:pt x="0" y="76"/>
                  </a:lnTo>
                  <a:lnTo>
                    <a:pt x="58" y="152"/>
                  </a:lnTo>
                  <a:lnTo>
                    <a:pt x="58" y="152"/>
                  </a:lnTo>
                  <a:lnTo>
                    <a:pt x="58" y="152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38" name="Freeform 698"/>
            <p:cNvSpPr>
              <a:spLocks/>
            </p:cNvSpPr>
            <p:nvPr/>
          </p:nvSpPr>
          <p:spPr bwMode="auto">
            <a:xfrm>
              <a:off x="1102" y="2782"/>
              <a:ext cx="58" cy="76"/>
            </a:xfrm>
            <a:custGeom>
              <a:avLst/>
              <a:gdLst>
                <a:gd name="T0" fmla="*/ 58 w 116"/>
                <a:gd name="T1" fmla="*/ 152 h 152"/>
                <a:gd name="T2" fmla="*/ 116 w 116"/>
                <a:gd name="T3" fmla="*/ 76 h 152"/>
                <a:gd name="T4" fmla="*/ 58 w 116"/>
                <a:gd name="T5" fmla="*/ 0 h 152"/>
                <a:gd name="T6" fmla="*/ 0 w 116"/>
                <a:gd name="T7" fmla="*/ 76 h 152"/>
                <a:gd name="T8" fmla="*/ 58 w 116"/>
                <a:gd name="T9" fmla="*/ 152 h 152"/>
                <a:gd name="T10" fmla="*/ 58 w 116"/>
                <a:gd name="T11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" h="152">
                  <a:moveTo>
                    <a:pt x="58" y="152"/>
                  </a:moveTo>
                  <a:lnTo>
                    <a:pt x="116" y="76"/>
                  </a:lnTo>
                  <a:lnTo>
                    <a:pt x="58" y="0"/>
                  </a:lnTo>
                  <a:lnTo>
                    <a:pt x="0" y="76"/>
                  </a:lnTo>
                  <a:lnTo>
                    <a:pt x="58" y="152"/>
                  </a:lnTo>
                  <a:lnTo>
                    <a:pt x="58" y="152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39" name="Freeform 699"/>
            <p:cNvSpPr>
              <a:spLocks/>
            </p:cNvSpPr>
            <p:nvPr/>
          </p:nvSpPr>
          <p:spPr bwMode="auto">
            <a:xfrm>
              <a:off x="1102" y="2782"/>
              <a:ext cx="58" cy="76"/>
            </a:xfrm>
            <a:custGeom>
              <a:avLst/>
              <a:gdLst>
                <a:gd name="T0" fmla="*/ 58 w 116"/>
                <a:gd name="T1" fmla="*/ 152 h 152"/>
                <a:gd name="T2" fmla="*/ 116 w 116"/>
                <a:gd name="T3" fmla="*/ 76 h 152"/>
                <a:gd name="T4" fmla="*/ 58 w 116"/>
                <a:gd name="T5" fmla="*/ 0 h 152"/>
                <a:gd name="T6" fmla="*/ 0 w 116"/>
                <a:gd name="T7" fmla="*/ 76 h 152"/>
                <a:gd name="T8" fmla="*/ 58 w 116"/>
                <a:gd name="T9" fmla="*/ 152 h 152"/>
                <a:gd name="T10" fmla="*/ 58 w 116"/>
                <a:gd name="T11" fmla="*/ 152 h 152"/>
                <a:gd name="T12" fmla="*/ 58 w 116"/>
                <a:gd name="T13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152">
                  <a:moveTo>
                    <a:pt x="58" y="152"/>
                  </a:moveTo>
                  <a:lnTo>
                    <a:pt x="116" y="76"/>
                  </a:lnTo>
                  <a:lnTo>
                    <a:pt x="58" y="0"/>
                  </a:lnTo>
                  <a:lnTo>
                    <a:pt x="0" y="76"/>
                  </a:lnTo>
                  <a:lnTo>
                    <a:pt x="58" y="152"/>
                  </a:lnTo>
                  <a:lnTo>
                    <a:pt x="58" y="152"/>
                  </a:lnTo>
                  <a:lnTo>
                    <a:pt x="58" y="152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40" name="Freeform 700"/>
            <p:cNvSpPr>
              <a:spLocks/>
            </p:cNvSpPr>
            <p:nvPr/>
          </p:nvSpPr>
          <p:spPr bwMode="auto">
            <a:xfrm>
              <a:off x="1252" y="2488"/>
              <a:ext cx="58" cy="76"/>
            </a:xfrm>
            <a:custGeom>
              <a:avLst/>
              <a:gdLst>
                <a:gd name="T0" fmla="*/ 58 w 117"/>
                <a:gd name="T1" fmla="*/ 152 h 152"/>
                <a:gd name="T2" fmla="*/ 117 w 117"/>
                <a:gd name="T3" fmla="*/ 76 h 152"/>
                <a:gd name="T4" fmla="*/ 58 w 117"/>
                <a:gd name="T5" fmla="*/ 0 h 152"/>
                <a:gd name="T6" fmla="*/ 0 w 117"/>
                <a:gd name="T7" fmla="*/ 76 h 152"/>
                <a:gd name="T8" fmla="*/ 58 w 117"/>
                <a:gd name="T9" fmla="*/ 152 h 152"/>
                <a:gd name="T10" fmla="*/ 58 w 117"/>
                <a:gd name="T11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7" h="152">
                  <a:moveTo>
                    <a:pt x="58" y="152"/>
                  </a:moveTo>
                  <a:lnTo>
                    <a:pt x="117" y="76"/>
                  </a:lnTo>
                  <a:lnTo>
                    <a:pt x="58" y="0"/>
                  </a:lnTo>
                  <a:lnTo>
                    <a:pt x="0" y="76"/>
                  </a:lnTo>
                  <a:lnTo>
                    <a:pt x="58" y="152"/>
                  </a:lnTo>
                  <a:lnTo>
                    <a:pt x="58" y="152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41" name="Freeform 701"/>
            <p:cNvSpPr>
              <a:spLocks/>
            </p:cNvSpPr>
            <p:nvPr/>
          </p:nvSpPr>
          <p:spPr bwMode="auto">
            <a:xfrm>
              <a:off x="1252" y="2488"/>
              <a:ext cx="58" cy="76"/>
            </a:xfrm>
            <a:custGeom>
              <a:avLst/>
              <a:gdLst>
                <a:gd name="T0" fmla="*/ 58 w 117"/>
                <a:gd name="T1" fmla="*/ 152 h 152"/>
                <a:gd name="T2" fmla="*/ 117 w 117"/>
                <a:gd name="T3" fmla="*/ 76 h 152"/>
                <a:gd name="T4" fmla="*/ 58 w 117"/>
                <a:gd name="T5" fmla="*/ 0 h 152"/>
                <a:gd name="T6" fmla="*/ 0 w 117"/>
                <a:gd name="T7" fmla="*/ 76 h 152"/>
                <a:gd name="T8" fmla="*/ 58 w 117"/>
                <a:gd name="T9" fmla="*/ 152 h 152"/>
                <a:gd name="T10" fmla="*/ 58 w 117"/>
                <a:gd name="T11" fmla="*/ 152 h 152"/>
                <a:gd name="T12" fmla="*/ 58 w 117"/>
                <a:gd name="T13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152">
                  <a:moveTo>
                    <a:pt x="58" y="152"/>
                  </a:moveTo>
                  <a:lnTo>
                    <a:pt x="117" y="76"/>
                  </a:lnTo>
                  <a:lnTo>
                    <a:pt x="58" y="0"/>
                  </a:lnTo>
                  <a:lnTo>
                    <a:pt x="0" y="76"/>
                  </a:lnTo>
                  <a:lnTo>
                    <a:pt x="58" y="152"/>
                  </a:lnTo>
                  <a:lnTo>
                    <a:pt x="58" y="152"/>
                  </a:lnTo>
                  <a:lnTo>
                    <a:pt x="58" y="152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42" name="Freeform 702"/>
            <p:cNvSpPr>
              <a:spLocks/>
            </p:cNvSpPr>
            <p:nvPr/>
          </p:nvSpPr>
          <p:spPr bwMode="auto">
            <a:xfrm>
              <a:off x="1402" y="2638"/>
              <a:ext cx="58" cy="76"/>
            </a:xfrm>
            <a:custGeom>
              <a:avLst/>
              <a:gdLst>
                <a:gd name="T0" fmla="*/ 58 w 117"/>
                <a:gd name="T1" fmla="*/ 153 h 153"/>
                <a:gd name="T2" fmla="*/ 117 w 117"/>
                <a:gd name="T3" fmla="*/ 76 h 153"/>
                <a:gd name="T4" fmla="*/ 58 w 117"/>
                <a:gd name="T5" fmla="*/ 0 h 153"/>
                <a:gd name="T6" fmla="*/ 0 w 117"/>
                <a:gd name="T7" fmla="*/ 76 h 153"/>
                <a:gd name="T8" fmla="*/ 58 w 117"/>
                <a:gd name="T9" fmla="*/ 153 h 153"/>
                <a:gd name="T10" fmla="*/ 58 w 117"/>
                <a:gd name="T11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7" h="153">
                  <a:moveTo>
                    <a:pt x="58" y="153"/>
                  </a:moveTo>
                  <a:lnTo>
                    <a:pt x="117" y="76"/>
                  </a:lnTo>
                  <a:lnTo>
                    <a:pt x="58" y="0"/>
                  </a:lnTo>
                  <a:lnTo>
                    <a:pt x="0" y="76"/>
                  </a:lnTo>
                  <a:lnTo>
                    <a:pt x="58" y="153"/>
                  </a:lnTo>
                  <a:lnTo>
                    <a:pt x="58" y="153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43" name="Freeform 703"/>
            <p:cNvSpPr>
              <a:spLocks/>
            </p:cNvSpPr>
            <p:nvPr/>
          </p:nvSpPr>
          <p:spPr bwMode="auto">
            <a:xfrm>
              <a:off x="1402" y="2638"/>
              <a:ext cx="58" cy="76"/>
            </a:xfrm>
            <a:custGeom>
              <a:avLst/>
              <a:gdLst>
                <a:gd name="T0" fmla="*/ 58 w 117"/>
                <a:gd name="T1" fmla="*/ 153 h 153"/>
                <a:gd name="T2" fmla="*/ 117 w 117"/>
                <a:gd name="T3" fmla="*/ 76 h 153"/>
                <a:gd name="T4" fmla="*/ 58 w 117"/>
                <a:gd name="T5" fmla="*/ 0 h 153"/>
                <a:gd name="T6" fmla="*/ 0 w 117"/>
                <a:gd name="T7" fmla="*/ 76 h 153"/>
                <a:gd name="T8" fmla="*/ 58 w 117"/>
                <a:gd name="T9" fmla="*/ 153 h 153"/>
                <a:gd name="T10" fmla="*/ 58 w 117"/>
                <a:gd name="T11" fmla="*/ 153 h 153"/>
                <a:gd name="T12" fmla="*/ 58 w 117"/>
                <a:gd name="T13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153">
                  <a:moveTo>
                    <a:pt x="58" y="153"/>
                  </a:moveTo>
                  <a:lnTo>
                    <a:pt x="117" y="76"/>
                  </a:lnTo>
                  <a:lnTo>
                    <a:pt x="58" y="0"/>
                  </a:lnTo>
                  <a:lnTo>
                    <a:pt x="0" y="76"/>
                  </a:lnTo>
                  <a:lnTo>
                    <a:pt x="58" y="153"/>
                  </a:lnTo>
                  <a:lnTo>
                    <a:pt x="58" y="153"/>
                  </a:lnTo>
                  <a:lnTo>
                    <a:pt x="58" y="153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44" name="Freeform 704"/>
            <p:cNvSpPr>
              <a:spLocks/>
            </p:cNvSpPr>
            <p:nvPr/>
          </p:nvSpPr>
          <p:spPr bwMode="auto">
            <a:xfrm>
              <a:off x="1551" y="2569"/>
              <a:ext cx="59" cy="76"/>
            </a:xfrm>
            <a:custGeom>
              <a:avLst/>
              <a:gdLst>
                <a:gd name="T0" fmla="*/ 59 w 117"/>
                <a:gd name="T1" fmla="*/ 152 h 152"/>
                <a:gd name="T2" fmla="*/ 117 w 117"/>
                <a:gd name="T3" fmla="*/ 76 h 152"/>
                <a:gd name="T4" fmla="*/ 59 w 117"/>
                <a:gd name="T5" fmla="*/ 0 h 152"/>
                <a:gd name="T6" fmla="*/ 0 w 117"/>
                <a:gd name="T7" fmla="*/ 76 h 152"/>
                <a:gd name="T8" fmla="*/ 59 w 117"/>
                <a:gd name="T9" fmla="*/ 152 h 152"/>
                <a:gd name="T10" fmla="*/ 59 w 117"/>
                <a:gd name="T11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7" h="152">
                  <a:moveTo>
                    <a:pt x="59" y="152"/>
                  </a:moveTo>
                  <a:lnTo>
                    <a:pt x="117" y="76"/>
                  </a:lnTo>
                  <a:lnTo>
                    <a:pt x="59" y="0"/>
                  </a:lnTo>
                  <a:lnTo>
                    <a:pt x="0" y="76"/>
                  </a:lnTo>
                  <a:lnTo>
                    <a:pt x="59" y="152"/>
                  </a:lnTo>
                  <a:lnTo>
                    <a:pt x="59" y="152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45" name="Freeform 705"/>
            <p:cNvSpPr>
              <a:spLocks/>
            </p:cNvSpPr>
            <p:nvPr/>
          </p:nvSpPr>
          <p:spPr bwMode="auto">
            <a:xfrm>
              <a:off x="1551" y="2569"/>
              <a:ext cx="59" cy="76"/>
            </a:xfrm>
            <a:custGeom>
              <a:avLst/>
              <a:gdLst>
                <a:gd name="T0" fmla="*/ 59 w 117"/>
                <a:gd name="T1" fmla="*/ 152 h 152"/>
                <a:gd name="T2" fmla="*/ 117 w 117"/>
                <a:gd name="T3" fmla="*/ 76 h 152"/>
                <a:gd name="T4" fmla="*/ 59 w 117"/>
                <a:gd name="T5" fmla="*/ 0 h 152"/>
                <a:gd name="T6" fmla="*/ 0 w 117"/>
                <a:gd name="T7" fmla="*/ 76 h 152"/>
                <a:gd name="T8" fmla="*/ 59 w 117"/>
                <a:gd name="T9" fmla="*/ 152 h 152"/>
                <a:gd name="T10" fmla="*/ 59 w 117"/>
                <a:gd name="T11" fmla="*/ 152 h 152"/>
                <a:gd name="T12" fmla="*/ 59 w 117"/>
                <a:gd name="T13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152">
                  <a:moveTo>
                    <a:pt x="59" y="152"/>
                  </a:moveTo>
                  <a:lnTo>
                    <a:pt x="117" y="76"/>
                  </a:lnTo>
                  <a:lnTo>
                    <a:pt x="59" y="0"/>
                  </a:lnTo>
                  <a:lnTo>
                    <a:pt x="0" y="76"/>
                  </a:lnTo>
                  <a:lnTo>
                    <a:pt x="59" y="152"/>
                  </a:lnTo>
                  <a:lnTo>
                    <a:pt x="59" y="152"/>
                  </a:lnTo>
                  <a:lnTo>
                    <a:pt x="59" y="152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46" name="Freeform 706"/>
            <p:cNvSpPr>
              <a:spLocks/>
            </p:cNvSpPr>
            <p:nvPr/>
          </p:nvSpPr>
          <p:spPr bwMode="auto">
            <a:xfrm>
              <a:off x="1701" y="2486"/>
              <a:ext cx="58" cy="77"/>
            </a:xfrm>
            <a:custGeom>
              <a:avLst/>
              <a:gdLst>
                <a:gd name="T0" fmla="*/ 58 w 116"/>
                <a:gd name="T1" fmla="*/ 152 h 152"/>
                <a:gd name="T2" fmla="*/ 116 w 116"/>
                <a:gd name="T3" fmla="*/ 76 h 152"/>
                <a:gd name="T4" fmla="*/ 58 w 116"/>
                <a:gd name="T5" fmla="*/ 0 h 152"/>
                <a:gd name="T6" fmla="*/ 0 w 116"/>
                <a:gd name="T7" fmla="*/ 76 h 152"/>
                <a:gd name="T8" fmla="*/ 58 w 116"/>
                <a:gd name="T9" fmla="*/ 152 h 152"/>
                <a:gd name="T10" fmla="*/ 58 w 116"/>
                <a:gd name="T11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" h="152">
                  <a:moveTo>
                    <a:pt x="58" y="152"/>
                  </a:moveTo>
                  <a:lnTo>
                    <a:pt x="116" y="76"/>
                  </a:lnTo>
                  <a:lnTo>
                    <a:pt x="58" y="0"/>
                  </a:lnTo>
                  <a:lnTo>
                    <a:pt x="0" y="76"/>
                  </a:lnTo>
                  <a:lnTo>
                    <a:pt x="58" y="152"/>
                  </a:lnTo>
                  <a:lnTo>
                    <a:pt x="58" y="152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47" name="Freeform 707"/>
            <p:cNvSpPr>
              <a:spLocks/>
            </p:cNvSpPr>
            <p:nvPr/>
          </p:nvSpPr>
          <p:spPr bwMode="auto">
            <a:xfrm>
              <a:off x="1701" y="2486"/>
              <a:ext cx="58" cy="77"/>
            </a:xfrm>
            <a:custGeom>
              <a:avLst/>
              <a:gdLst>
                <a:gd name="T0" fmla="*/ 58 w 116"/>
                <a:gd name="T1" fmla="*/ 152 h 152"/>
                <a:gd name="T2" fmla="*/ 116 w 116"/>
                <a:gd name="T3" fmla="*/ 76 h 152"/>
                <a:gd name="T4" fmla="*/ 58 w 116"/>
                <a:gd name="T5" fmla="*/ 0 h 152"/>
                <a:gd name="T6" fmla="*/ 0 w 116"/>
                <a:gd name="T7" fmla="*/ 76 h 152"/>
                <a:gd name="T8" fmla="*/ 58 w 116"/>
                <a:gd name="T9" fmla="*/ 152 h 152"/>
                <a:gd name="T10" fmla="*/ 58 w 116"/>
                <a:gd name="T11" fmla="*/ 152 h 152"/>
                <a:gd name="T12" fmla="*/ 58 w 116"/>
                <a:gd name="T13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152">
                  <a:moveTo>
                    <a:pt x="58" y="152"/>
                  </a:moveTo>
                  <a:lnTo>
                    <a:pt x="116" y="76"/>
                  </a:lnTo>
                  <a:lnTo>
                    <a:pt x="58" y="0"/>
                  </a:lnTo>
                  <a:lnTo>
                    <a:pt x="0" y="76"/>
                  </a:lnTo>
                  <a:lnTo>
                    <a:pt x="58" y="152"/>
                  </a:lnTo>
                  <a:lnTo>
                    <a:pt x="58" y="152"/>
                  </a:lnTo>
                  <a:lnTo>
                    <a:pt x="58" y="152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48" name="Freeform 708"/>
            <p:cNvSpPr>
              <a:spLocks/>
            </p:cNvSpPr>
            <p:nvPr/>
          </p:nvSpPr>
          <p:spPr bwMode="auto">
            <a:xfrm>
              <a:off x="1851" y="2423"/>
              <a:ext cx="58" cy="76"/>
            </a:xfrm>
            <a:custGeom>
              <a:avLst/>
              <a:gdLst>
                <a:gd name="T0" fmla="*/ 57 w 115"/>
                <a:gd name="T1" fmla="*/ 153 h 153"/>
                <a:gd name="T2" fmla="*/ 115 w 115"/>
                <a:gd name="T3" fmla="*/ 77 h 153"/>
                <a:gd name="T4" fmla="*/ 57 w 115"/>
                <a:gd name="T5" fmla="*/ 0 h 153"/>
                <a:gd name="T6" fmla="*/ 0 w 115"/>
                <a:gd name="T7" fmla="*/ 77 h 153"/>
                <a:gd name="T8" fmla="*/ 57 w 115"/>
                <a:gd name="T9" fmla="*/ 153 h 153"/>
                <a:gd name="T10" fmla="*/ 57 w 115"/>
                <a:gd name="T11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5" h="153">
                  <a:moveTo>
                    <a:pt x="57" y="153"/>
                  </a:moveTo>
                  <a:lnTo>
                    <a:pt x="115" y="77"/>
                  </a:lnTo>
                  <a:lnTo>
                    <a:pt x="57" y="0"/>
                  </a:lnTo>
                  <a:lnTo>
                    <a:pt x="0" y="77"/>
                  </a:lnTo>
                  <a:lnTo>
                    <a:pt x="57" y="153"/>
                  </a:lnTo>
                  <a:lnTo>
                    <a:pt x="57" y="153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49" name="Freeform 709"/>
            <p:cNvSpPr>
              <a:spLocks/>
            </p:cNvSpPr>
            <p:nvPr/>
          </p:nvSpPr>
          <p:spPr bwMode="auto">
            <a:xfrm>
              <a:off x="1851" y="2423"/>
              <a:ext cx="58" cy="76"/>
            </a:xfrm>
            <a:custGeom>
              <a:avLst/>
              <a:gdLst>
                <a:gd name="T0" fmla="*/ 57 w 115"/>
                <a:gd name="T1" fmla="*/ 153 h 153"/>
                <a:gd name="T2" fmla="*/ 115 w 115"/>
                <a:gd name="T3" fmla="*/ 77 h 153"/>
                <a:gd name="T4" fmla="*/ 57 w 115"/>
                <a:gd name="T5" fmla="*/ 0 h 153"/>
                <a:gd name="T6" fmla="*/ 0 w 115"/>
                <a:gd name="T7" fmla="*/ 77 h 153"/>
                <a:gd name="T8" fmla="*/ 57 w 115"/>
                <a:gd name="T9" fmla="*/ 153 h 153"/>
                <a:gd name="T10" fmla="*/ 57 w 115"/>
                <a:gd name="T11" fmla="*/ 153 h 153"/>
                <a:gd name="T12" fmla="*/ 57 w 115"/>
                <a:gd name="T13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" h="153">
                  <a:moveTo>
                    <a:pt x="57" y="153"/>
                  </a:moveTo>
                  <a:lnTo>
                    <a:pt x="115" y="77"/>
                  </a:lnTo>
                  <a:lnTo>
                    <a:pt x="57" y="0"/>
                  </a:lnTo>
                  <a:lnTo>
                    <a:pt x="0" y="77"/>
                  </a:lnTo>
                  <a:lnTo>
                    <a:pt x="57" y="153"/>
                  </a:lnTo>
                  <a:lnTo>
                    <a:pt x="57" y="153"/>
                  </a:lnTo>
                  <a:lnTo>
                    <a:pt x="57" y="153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50" name="Freeform 710"/>
            <p:cNvSpPr>
              <a:spLocks/>
            </p:cNvSpPr>
            <p:nvPr/>
          </p:nvSpPr>
          <p:spPr bwMode="auto">
            <a:xfrm>
              <a:off x="2000" y="2359"/>
              <a:ext cx="59" cy="76"/>
            </a:xfrm>
            <a:custGeom>
              <a:avLst/>
              <a:gdLst>
                <a:gd name="T0" fmla="*/ 58 w 117"/>
                <a:gd name="T1" fmla="*/ 152 h 152"/>
                <a:gd name="T2" fmla="*/ 117 w 117"/>
                <a:gd name="T3" fmla="*/ 76 h 152"/>
                <a:gd name="T4" fmla="*/ 58 w 117"/>
                <a:gd name="T5" fmla="*/ 0 h 152"/>
                <a:gd name="T6" fmla="*/ 0 w 117"/>
                <a:gd name="T7" fmla="*/ 76 h 152"/>
                <a:gd name="T8" fmla="*/ 58 w 117"/>
                <a:gd name="T9" fmla="*/ 152 h 152"/>
                <a:gd name="T10" fmla="*/ 58 w 117"/>
                <a:gd name="T11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7" h="152">
                  <a:moveTo>
                    <a:pt x="58" y="152"/>
                  </a:moveTo>
                  <a:lnTo>
                    <a:pt x="117" y="76"/>
                  </a:lnTo>
                  <a:lnTo>
                    <a:pt x="58" y="0"/>
                  </a:lnTo>
                  <a:lnTo>
                    <a:pt x="0" y="76"/>
                  </a:lnTo>
                  <a:lnTo>
                    <a:pt x="58" y="152"/>
                  </a:lnTo>
                  <a:lnTo>
                    <a:pt x="58" y="152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51" name="Freeform 711"/>
            <p:cNvSpPr>
              <a:spLocks/>
            </p:cNvSpPr>
            <p:nvPr/>
          </p:nvSpPr>
          <p:spPr bwMode="auto">
            <a:xfrm>
              <a:off x="2000" y="2359"/>
              <a:ext cx="59" cy="76"/>
            </a:xfrm>
            <a:custGeom>
              <a:avLst/>
              <a:gdLst>
                <a:gd name="T0" fmla="*/ 58 w 117"/>
                <a:gd name="T1" fmla="*/ 152 h 152"/>
                <a:gd name="T2" fmla="*/ 117 w 117"/>
                <a:gd name="T3" fmla="*/ 76 h 152"/>
                <a:gd name="T4" fmla="*/ 58 w 117"/>
                <a:gd name="T5" fmla="*/ 0 h 152"/>
                <a:gd name="T6" fmla="*/ 0 w 117"/>
                <a:gd name="T7" fmla="*/ 76 h 152"/>
                <a:gd name="T8" fmla="*/ 58 w 117"/>
                <a:gd name="T9" fmla="*/ 152 h 152"/>
                <a:gd name="T10" fmla="*/ 58 w 117"/>
                <a:gd name="T11" fmla="*/ 152 h 152"/>
                <a:gd name="T12" fmla="*/ 58 w 117"/>
                <a:gd name="T13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152">
                  <a:moveTo>
                    <a:pt x="58" y="152"/>
                  </a:moveTo>
                  <a:lnTo>
                    <a:pt x="117" y="76"/>
                  </a:lnTo>
                  <a:lnTo>
                    <a:pt x="58" y="0"/>
                  </a:lnTo>
                  <a:lnTo>
                    <a:pt x="0" y="76"/>
                  </a:lnTo>
                  <a:lnTo>
                    <a:pt x="58" y="152"/>
                  </a:lnTo>
                  <a:lnTo>
                    <a:pt x="58" y="152"/>
                  </a:lnTo>
                  <a:lnTo>
                    <a:pt x="58" y="152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52" name="Freeform 712"/>
            <p:cNvSpPr>
              <a:spLocks/>
            </p:cNvSpPr>
            <p:nvPr/>
          </p:nvSpPr>
          <p:spPr bwMode="auto">
            <a:xfrm>
              <a:off x="2149" y="2308"/>
              <a:ext cx="58" cy="76"/>
            </a:xfrm>
            <a:custGeom>
              <a:avLst/>
              <a:gdLst>
                <a:gd name="T0" fmla="*/ 58 w 116"/>
                <a:gd name="T1" fmla="*/ 152 h 152"/>
                <a:gd name="T2" fmla="*/ 116 w 116"/>
                <a:gd name="T3" fmla="*/ 76 h 152"/>
                <a:gd name="T4" fmla="*/ 58 w 116"/>
                <a:gd name="T5" fmla="*/ 0 h 152"/>
                <a:gd name="T6" fmla="*/ 0 w 116"/>
                <a:gd name="T7" fmla="*/ 76 h 152"/>
                <a:gd name="T8" fmla="*/ 58 w 116"/>
                <a:gd name="T9" fmla="*/ 152 h 152"/>
                <a:gd name="T10" fmla="*/ 58 w 116"/>
                <a:gd name="T11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" h="152">
                  <a:moveTo>
                    <a:pt x="58" y="152"/>
                  </a:moveTo>
                  <a:lnTo>
                    <a:pt x="116" y="76"/>
                  </a:lnTo>
                  <a:lnTo>
                    <a:pt x="58" y="0"/>
                  </a:lnTo>
                  <a:lnTo>
                    <a:pt x="0" y="76"/>
                  </a:lnTo>
                  <a:lnTo>
                    <a:pt x="58" y="152"/>
                  </a:lnTo>
                  <a:lnTo>
                    <a:pt x="58" y="152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53" name="Freeform 713"/>
            <p:cNvSpPr>
              <a:spLocks/>
            </p:cNvSpPr>
            <p:nvPr/>
          </p:nvSpPr>
          <p:spPr bwMode="auto">
            <a:xfrm>
              <a:off x="2149" y="2308"/>
              <a:ext cx="58" cy="76"/>
            </a:xfrm>
            <a:custGeom>
              <a:avLst/>
              <a:gdLst>
                <a:gd name="T0" fmla="*/ 58 w 116"/>
                <a:gd name="T1" fmla="*/ 152 h 152"/>
                <a:gd name="T2" fmla="*/ 116 w 116"/>
                <a:gd name="T3" fmla="*/ 76 h 152"/>
                <a:gd name="T4" fmla="*/ 58 w 116"/>
                <a:gd name="T5" fmla="*/ 0 h 152"/>
                <a:gd name="T6" fmla="*/ 0 w 116"/>
                <a:gd name="T7" fmla="*/ 76 h 152"/>
                <a:gd name="T8" fmla="*/ 58 w 116"/>
                <a:gd name="T9" fmla="*/ 152 h 152"/>
                <a:gd name="T10" fmla="*/ 58 w 116"/>
                <a:gd name="T11" fmla="*/ 152 h 152"/>
                <a:gd name="T12" fmla="*/ 58 w 116"/>
                <a:gd name="T13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152">
                  <a:moveTo>
                    <a:pt x="58" y="152"/>
                  </a:moveTo>
                  <a:lnTo>
                    <a:pt x="116" y="76"/>
                  </a:lnTo>
                  <a:lnTo>
                    <a:pt x="58" y="0"/>
                  </a:lnTo>
                  <a:lnTo>
                    <a:pt x="0" y="76"/>
                  </a:lnTo>
                  <a:lnTo>
                    <a:pt x="58" y="152"/>
                  </a:lnTo>
                  <a:lnTo>
                    <a:pt x="58" y="152"/>
                  </a:lnTo>
                  <a:lnTo>
                    <a:pt x="58" y="152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54" name="Freeform 714"/>
            <p:cNvSpPr>
              <a:spLocks/>
            </p:cNvSpPr>
            <p:nvPr/>
          </p:nvSpPr>
          <p:spPr bwMode="auto">
            <a:xfrm>
              <a:off x="2299" y="2237"/>
              <a:ext cx="58" cy="76"/>
            </a:xfrm>
            <a:custGeom>
              <a:avLst/>
              <a:gdLst>
                <a:gd name="T0" fmla="*/ 58 w 117"/>
                <a:gd name="T1" fmla="*/ 153 h 153"/>
                <a:gd name="T2" fmla="*/ 117 w 117"/>
                <a:gd name="T3" fmla="*/ 76 h 153"/>
                <a:gd name="T4" fmla="*/ 58 w 117"/>
                <a:gd name="T5" fmla="*/ 0 h 153"/>
                <a:gd name="T6" fmla="*/ 0 w 117"/>
                <a:gd name="T7" fmla="*/ 76 h 153"/>
                <a:gd name="T8" fmla="*/ 58 w 117"/>
                <a:gd name="T9" fmla="*/ 153 h 153"/>
                <a:gd name="T10" fmla="*/ 58 w 117"/>
                <a:gd name="T11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7" h="153">
                  <a:moveTo>
                    <a:pt x="58" y="153"/>
                  </a:moveTo>
                  <a:lnTo>
                    <a:pt x="117" y="76"/>
                  </a:lnTo>
                  <a:lnTo>
                    <a:pt x="58" y="0"/>
                  </a:lnTo>
                  <a:lnTo>
                    <a:pt x="0" y="76"/>
                  </a:lnTo>
                  <a:lnTo>
                    <a:pt x="58" y="153"/>
                  </a:lnTo>
                  <a:lnTo>
                    <a:pt x="58" y="153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55" name="Freeform 715"/>
            <p:cNvSpPr>
              <a:spLocks/>
            </p:cNvSpPr>
            <p:nvPr/>
          </p:nvSpPr>
          <p:spPr bwMode="auto">
            <a:xfrm>
              <a:off x="2299" y="2237"/>
              <a:ext cx="58" cy="76"/>
            </a:xfrm>
            <a:custGeom>
              <a:avLst/>
              <a:gdLst>
                <a:gd name="T0" fmla="*/ 58 w 117"/>
                <a:gd name="T1" fmla="*/ 153 h 153"/>
                <a:gd name="T2" fmla="*/ 117 w 117"/>
                <a:gd name="T3" fmla="*/ 76 h 153"/>
                <a:gd name="T4" fmla="*/ 58 w 117"/>
                <a:gd name="T5" fmla="*/ 0 h 153"/>
                <a:gd name="T6" fmla="*/ 0 w 117"/>
                <a:gd name="T7" fmla="*/ 76 h 153"/>
                <a:gd name="T8" fmla="*/ 58 w 117"/>
                <a:gd name="T9" fmla="*/ 153 h 153"/>
                <a:gd name="T10" fmla="*/ 58 w 117"/>
                <a:gd name="T11" fmla="*/ 153 h 153"/>
                <a:gd name="T12" fmla="*/ 58 w 117"/>
                <a:gd name="T13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153">
                  <a:moveTo>
                    <a:pt x="58" y="153"/>
                  </a:moveTo>
                  <a:lnTo>
                    <a:pt x="117" y="76"/>
                  </a:lnTo>
                  <a:lnTo>
                    <a:pt x="58" y="0"/>
                  </a:lnTo>
                  <a:lnTo>
                    <a:pt x="0" y="76"/>
                  </a:lnTo>
                  <a:lnTo>
                    <a:pt x="58" y="153"/>
                  </a:lnTo>
                  <a:lnTo>
                    <a:pt x="58" y="153"/>
                  </a:lnTo>
                  <a:lnTo>
                    <a:pt x="58" y="153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56" name="Freeform 716"/>
            <p:cNvSpPr>
              <a:spLocks/>
            </p:cNvSpPr>
            <p:nvPr/>
          </p:nvSpPr>
          <p:spPr bwMode="auto">
            <a:xfrm>
              <a:off x="3047" y="2015"/>
              <a:ext cx="58" cy="76"/>
            </a:xfrm>
            <a:custGeom>
              <a:avLst/>
              <a:gdLst>
                <a:gd name="T0" fmla="*/ 57 w 116"/>
                <a:gd name="T1" fmla="*/ 153 h 153"/>
                <a:gd name="T2" fmla="*/ 116 w 116"/>
                <a:gd name="T3" fmla="*/ 77 h 153"/>
                <a:gd name="T4" fmla="*/ 57 w 116"/>
                <a:gd name="T5" fmla="*/ 0 h 153"/>
                <a:gd name="T6" fmla="*/ 0 w 116"/>
                <a:gd name="T7" fmla="*/ 77 h 153"/>
                <a:gd name="T8" fmla="*/ 57 w 116"/>
                <a:gd name="T9" fmla="*/ 153 h 153"/>
                <a:gd name="T10" fmla="*/ 57 w 116"/>
                <a:gd name="T11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" h="153">
                  <a:moveTo>
                    <a:pt x="57" y="153"/>
                  </a:moveTo>
                  <a:lnTo>
                    <a:pt x="116" y="77"/>
                  </a:lnTo>
                  <a:lnTo>
                    <a:pt x="57" y="0"/>
                  </a:lnTo>
                  <a:lnTo>
                    <a:pt x="0" y="77"/>
                  </a:lnTo>
                  <a:lnTo>
                    <a:pt x="57" y="153"/>
                  </a:lnTo>
                  <a:lnTo>
                    <a:pt x="57" y="153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57" name="Freeform 717"/>
            <p:cNvSpPr>
              <a:spLocks/>
            </p:cNvSpPr>
            <p:nvPr/>
          </p:nvSpPr>
          <p:spPr bwMode="auto">
            <a:xfrm>
              <a:off x="3047" y="2015"/>
              <a:ext cx="58" cy="76"/>
            </a:xfrm>
            <a:custGeom>
              <a:avLst/>
              <a:gdLst>
                <a:gd name="T0" fmla="*/ 57 w 116"/>
                <a:gd name="T1" fmla="*/ 153 h 153"/>
                <a:gd name="T2" fmla="*/ 116 w 116"/>
                <a:gd name="T3" fmla="*/ 77 h 153"/>
                <a:gd name="T4" fmla="*/ 57 w 116"/>
                <a:gd name="T5" fmla="*/ 0 h 153"/>
                <a:gd name="T6" fmla="*/ 0 w 116"/>
                <a:gd name="T7" fmla="*/ 77 h 153"/>
                <a:gd name="T8" fmla="*/ 57 w 116"/>
                <a:gd name="T9" fmla="*/ 153 h 153"/>
                <a:gd name="T10" fmla="*/ 57 w 116"/>
                <a:gd name="T11" fmla="*/ 153 h 153"/>
                <a:gd name="T12" fmla="*/ 57 w 116"/>
                <a:gd name="T13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153">
                  <a:moveTo>
                    <a:pt x="57" y="153"/>
                  </a:moveTo>
                  <a:lnTo>
                    <a:pt x="116" y="77"/>
                  </a:lnTo>
                  <a:lnTo>
                    <a:pt x="57" y="0"/>
                  </a:lnTo>
                  <a:lnTo>
                    <a:pt x="0" y="77"/>
                  </a:lnTo>
                  <a:lnTo>
                    <a:pt x="57" y="153"/>
                  </a:lnTo>
                  <a:lnTo>
                    <a:pt x="57" y="153"/>
                  </a:lnTo>
                  <a:lnTo>
                    <a:pt x="57" y="153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58" name="Freeform 718"/>
            <p:cNvSpPr>
              <a:spLocks/>
            </p:cNvSpPr>
            <p:nvPr/>
          </p:nvSpPr>
          <p:spPr bwMode="auto">
            <a:xfrm>
              <a:off x="3795" y="1813"/>
              <a:ext cx="59" cy="76"/>
            </a:xfrm>
            <a:custGeom>
              <a:avLst/>
              <a:gdLst>
                <a:gd name="T0" fmla="*/ 58 w 117"/>
                <a:gd name="T1" fmla="*/ 153 h 153"/>
                <a:gd name="T2" fmla="*/ 117 w 117"/>
                <a:gd name="T3" fmla="*/ 76 h 153"/>
                <a:gd name="T4" fmla="*/ 58 w 117"/>
                <a:gd name="T5" fmla="*/ 0 h 153"/>
                <a:gd name="T6" fmla="*/ 0 w 117"/>
                <a:gd name="T7" fmla="*/ 76 h 153"/>
                <a:gd name="T8" fmla="*/ 58 w 117"/>
                <a:gd name="T9" fmla="*/ 153 h 153"/>
                <a:gd name="T10" fmla="*/ 58 w 117"/>
                <a:gd name="T11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7" h="153">
                  <a:moveTo>
                    <a:pt x="58" y="153"/>
                  </a:moveTo>
                  <a:lnTo>
                    <a:pt x="117" y="76"/>
                  </a:lnTo>
                  <a:lnTo>
                    <a:pt x="58" y="0"/>
                  </a:lnTo>
                  <a:lnTo>
                    <a:pt x="0" y="76"/>
                  </a:lnTo>
                  <a:lnTo>
                    <a:pt x="58" y="153"/>
                  </a:lnTo>
                  <a:lnTo>
                    <a:pt x="58" y="153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59" name="Freeform 719"/>
            <p:cNvSpPr>
              <a:spLocks/>
            </p:cNvSpPr>
            <p:nvPr/>
          </p:nvSpPr>
          <p:spPr bwMode="auto">
            <a:xfrm>
              <a:off x="3795" y="1813"/>
              <a:ext cx="59" cy="76"/>
            </a:xfrm>
            <a:custGeom>
              <a:avLst/>
              <a:gdLst>
                <a:gd name="T0" fmla="*/ 58 w 117"/>
                <a:gd name="T1" fmla="*/ 153 h 153"/>
                <a:gd name="T2" fmla="*/ 117 w 117"/>
                <a:gd name="T3" fmla="*/ 76 h 153"/>
                <a:gd name="T4" fmla="*/ 58 w 117"/>
                <a:gd name="T5" fmla="*/ 0 h 153"/>
                <a:gd name="T6" fmla="*/ 0 w 117"/>
                <a:gd name="T7" fmla="*/ 76 h 153"/>
                <a:gd name="T8" fmla="*/ 58 w 117"/>
                <a:gd name="T9" fmla="*/ 153 h 153"/>
                <a:gd name="T10" fmla="*/ 58 w 117"/>
                <a:gd name="T11" fmla="*/ 153 h 153"/>
                <a:gd name="T12" fmla="*/ 58 w 117"/>
                <a:gd name="T13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153">
                  <a:moveTo>
                    <a:pt x="58" y="153"/>
                  </a:moveTo>
                  <a:lnTo>
                    <a:pt x="117" y="76"/>
                  </a:lnTo>
                  <a:lnTo>
                    <a:pt x="58" y="0"/>
                  </a:lnTo>
                  <a:lnTo>
                    <a:pt x="0" y="76"/>
                  </a:lnTo>
                  <a:lnTo>
                    <a:pt x="58" y="153"/>
                  </a:lnTo>
                  <a:lnTo>
                    <a:pt x="58" y="153"/>
                  </a:lnTo>
                  <a:lnTo>
                    <a:pt x="58" y="153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60" name="Freeform 720"/>
            <p:cNvSpPr>
              <a:spLocks/>
            </p:cNvSpPr>
            <p:nvPr/>
          </p:nvSpPr>
          <p:spPr bwMode="auto">
            <a:xfrm>
              <a:off x="5291" y="1565"/>
              <a:ext cx="58" cy="76"/>
            </a:xfrm>
            <a:custGeom>
              <a:avLst/>
              <a:gdLst>
                <a:gd name="T0" fmla="*/ 58 w 115"/>
                <a:gd name="T1" fmla="*/ 152 h 152"/>
                <a:gd name="T2" fmla="*/ 115 w 115"/>
                <a:gd name="T3" fmla="*/ 76 h 152"/>
                <a:gd name="T4" fmla="*/ 58 w 115"/>
                <a:gd name="T5" fmla="*/ 0 h 152"/>
                <a:gd name="T6" fmla="*/ 0 w 115"/>
                <a:gd name="T7" fmla="*/ 76 h 152"/>
                <a:gd name="T8" fmla="*/ 58 w 115"/>
                <a:gd name="T9" fmla="*/ 152 h 152"/>
                <a:gd name="T10" fmla="*/ 58 w 115"/>
                <a:gd name="T11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5" h="152">
                  <a:moveTo>
                    <a:pt x="58" y="152"/>
                  </a:moveTo>
                  <a:lnTo>
                    <a:pt x="115" y="76"/>
                  </a:lnTo>
                  <a:lnTo>
                    <a:pt x="58" y="0"/>
                  </a:lnTo>
                  <a:lnTo>
                    <a:pt x="0" y="76"/>
                  </a:lnTo>
                  <a:lnTo>
                    <a:pt x="58" y="152"/>
                  </a:lnTo>
                  <a:lnTo>
                    <a:pt x="58" y="152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61" name="Freeform 721"/>
            <p:cNvSpPr>
              <a:spLocks/>
            </p:cNvSpPr>
            <p:nvPr/>
          </p:nvSpPr>
          <p:spPr bwMode="auto">
            <a:xfrm>
              <a:off x="5291" y="1565"/>
              <a:ext cx="58" cy="76"/>
            </a:xfrm>
            <a:custGeom>
              <a:avLst/>
              <a:gdLst>
                <a:gd name="T0" fmla="*/ 58 w 115"/>
                <a:gd name="T1" fmla="*/ 152 h 152"/>
                <a:gd name="T2" fmla="*/ 115 w 115"/>
                <a:gd name="T3" fmla="*/ 76 h 152"/>
                <a:gd name="T4" fmla="*/ 58 w 115"/>
                <a:gd name="T5" fmla="*/ 0 h 152"/>
                <a:gd name="T6" fmla="*/ 0 w 115"/>
                <a:gd name="T7" fmla="*/ 76 h 152"/>
                <a:gd name="T8" fmla="*/ 58 w 115"/>
                <a:gd name="T9" fmla="*/ 152 h 152"/>
                <a:gd name="T10" fmla="*/ 58 w 115"/>
                <a:gd name="T11" fmla="*/ 152 h 152"/>
                <a:gd name="T12" fmla="*/ 58 w 115"/>
                <a:gd name="T13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" h="152">
                  <a:moveTo>
                    <a:pt x="58" y="152"/>
                  </a:moveTo>
                  <a:lnTo>
                    <a:pt x="115" y="76"/>
                  </a:lnTo>
                  <a:lnTo>
                    <a:pt x="58" y="0"/>
                  </a:lnTo>
                  <a:lnTo>
                    <a:pt x="0" y="76"/>
                  </a:lnTo>
                  <a:lnTo>
                    <a:pt x="58" y="152"/>
                  </a:lnTo>
                  <a:lnTo>
                    <a:pt x="58" y="152"/>
                  </a:lnTo>
                  <a:lnTo>
                    <a:pt x="58" y="152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62" name="Freeform 722"/>
            <p:cNvSpPr>
              <a:spLocks/>
            </p:cNvSpPr>
            <p:nvPr/>
          </p:nvSpPr>
          <p:spPr bwMode="auto">
            <a:xfrm>
              <a:off x="982" y="2727"/>
              <a:ext cx="4338" cy="399"/>
            </a:xfrm>
            <a:custGeom>
              <a:avLst/>
              <a:gdLst>
                <a:gd name="T0" fmla="*/ 0 w 8677"/>
                <a:gd name="T1" fmla="*/ 798 h 798"/>
                <a:gd name="T2" fmla="*/ 299 w 8677"/>
                <a:gd name="T3" fmla="*/ 693 h 798"/>
                <a:gd name="T4" fmla="*/ 598 w 8677"/>
                <a:gd name="T5" fmla="*/ 575 h 798"/>
                <a:gd name="T6" fmla="*/ 897 w 8677"/>
                <a:gd name="T7" fmla="*/ 606 h 798"/>
                <a:gd name="T8" fmla="*/ 1197 w 8677"/>
                <a:gd name="T9" fmla="*/ 496 h 798"/>
                <a:gd name="T10" fmla="*/ 1496 w 8677"/>
                <a:gd name="T11" fmla="*/ 504 h 798"/>
                <a:gd name="T12" fmla="*/ 1795 w 8677"/>
                <a:gd name="T13" fmla="*/ 445 h 798"/>
                <a:gd name="T14" fmla="*/ 2095 w 8677"/>
                <a:gd name="T15" fmla="*/ 406 h 798"/>
                <a:gd name="T16" fmla="*/ 2393 w 8677"/>
                <a:gd name="T17" fmla="*/ 381 h 798"/>
                <a:gd name="T18" fmla="*/ 2692 w 8677"/>
                <a:gd name="T19" fmla="*/ 432 h 798"/>
                <a:gd name="T20" fmla="*/ 4187 w 8677"/>
                <a:gd name="T21" fmla="*/ 247 h 798"/>
                <a:gd name="T22" fmla="*/ 5684 w 8677"/>
                <a:gd name="T23" fmla="*/ 194 h 798"/>
                <a:gd name="T24" fmla="*/ 8677 w 8677"/>
                <a:gd name="T25" fmla="*/ 0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77" h="798">
                  <a:moveTo>
                    <a:pt x="0" y="798"/>
                  </a:moveTo>
                  <a:lnTo>
                    <a:pt x="299" y="693"/>
                  </a:lnTo>
                  <a:lnTo>
                    <a:pt x="598" y="575"/>
                  </a:lnTo>
                  <a:lnTo>
                    <a:pt x="897" y="606"/>
                  </a:lnTo>
                  <a:lnTo>
                    <a:pt x="1197" y="496"/>
                  </a:lnTo>
                  <a:lnTo>
                    <a:pt x="1496" y="504"/>
                  </a:lnTo>
                  <a:lnTo>
                    <a:pt x="1795" y="445"/>
                  </a:lnTo>
                  <a:lnTo>
                    <a:pt x="2095" y="406"/>
                  </a:lnTo>
                  <a:lnTo>
                    <a:pt x="2393" y="381"/>
                  </a:lnTo>
                  <a:lnTo>
                    <a:pt x="2692" y="432"/>
                  </a:lnTo>
                  <a:lnTo>
                    <a:pt x="4187" y="247"/>
                  </a:lnTo>
                  <a:lnTo>
                    <a:pt x="5684" y="194"/>
                  </a:lnTo>
                  <a:lnTo>
                    <a:pt x="8677" y="0"/>
                  </a:lnTo>
                </a:path>
              </a:pathLst>
            </a:custGeom>
            <a:noFill/>
            <a:ln w="15875">
              <a:solidFill>
                <a:srgbClr val="A017BF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63" name="Freeform 723"/>
            <p:cNvSpPr>
              <a:spLocks/>
            </p:cNvSpPr>
            <p:nvPr/>
          </p:nvSpPr>
          <p:spPr bwMode="auto">
            <a:xfrm>
              <a:off x="958" y="3102"/>
              <a:ext cx="47" cy="47"/>
            </a:xfrm>
            <a:custGeom>
              <a:avLst/>
              <a:gdLst>
                <a:gd name="T0" fmla="*/ 0 w 95"/>
                <a:gd name="T1" fmla="*/ 0 h 93"/>
                <a:gd name="T2" fmla="*/ 95 w 95"/>
                <a:gd name="T3" fmla="*/ 0 h 93"/>
                <a:gd name="T4" fmla="*/ 95 w 95"/>
                <a:gd name="T5" fmla="*/ 93 h 93"/>
                <a:gd name="T6" fmla="*/ 0 w 95"/>
                <a:gd name="T7" fmla="*/ 93 h 93"/>
                <a:gd name="T8" fmla="*/ 0 w 95"/>
                <a:gd name="T9" fmla="*/ 0 h 93"/>
                <a:gd name="T10" fmla="*/ 0 w 95"/>
                <a:gd name="T11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93">
                  <a:moveTo>
                    <a:pt x="0" y="0"/>
                  </a:moveTo>
                  <a:lnTo>
                    <a:pt x="95" y="0"/>
                  </a:lnTo>
                  <a:lnTo>
                    <a:pt x="95" y="93"/>
                  </a:lnTo>
                  <a:lnTo>
                    <a:pt x="0" y="9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64" name="Freeform 724"/>
            <p:cNvSpPr>
              <a:spLocks/>
            </p:cNvSpPr>
            <p:nvPr/>
          </p:nvSpPr>
          <p:spPr bwMode="auto">
            <a:xfrm>
              <a:off x="958" y="3102"/>
              <a:ext cx="47" cy="47"/>
            </a:xfrm>
            <a:custGeom>
              <a:avLst/>
              <a:gdLst>
                <a:gd name="T0" fmla="*/ 0 w 95"/>
                <a:gd name="T1" fmla="*/ 0 h 93"/>
                <a:gd name="T2" fmla="*/ 95 w 95"/>
                <a:gd name="T3" fmla="*/ 0 h 93"/>
                <a:gd name="T4" fmla="*/ 95 w 95"/>
                <a:gd name="T5" fmla="*/ 93 h 93"/>
                <a:gd name="T6" fmla="*/ 0 w 95"/>
                <a:gd name="T7" fmla="*/ 93 h 93"/>
                <a:gd name="T8" fmla="*/ 0 w 95"/>
                <a:gd name="T9" fmla="*/ 0 h 93"/>
                <a:gd name="T10" fmla="*/ 0 w 95"/>
                <a:gd name="T11" fmla="*/ 0 h 93"/>
                <a:gd name="T12" fmla="*/ 0 w 95"/>
                <a:gd name="T1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93">
                  <a:moveTo>
                    <a:pt x="0" y="0"/>
                  </a:moveTo>
                  <a:lnTo>
                    <a:pt x="95" y="0"/>
                  </a:lnTo>
                  <a:lnTo>
                    <a:pt x="95" y="93"/>
                  </a:lnTo>
                  <a:lnTo>
                    <a:pt x="0" y="9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A017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65" name="Freeform 725"/>
            <p:cNvSpPr>
              <a:spLocks/>
            </p:cNvSpPr>
            <p:nvPr/>
          </p:nvSpPr>
          <p:spPr bwMode="auto">
            <a:xfrm>
              <a:off x="1108" y="3049"/>
              <a:ext cx="47" cy="48"/>
            </a:xfrm>
            <a:custGeom>
              <a:avLst/>
              <a:gdLst>
                <a:gd name="T0" fmla="*/ 0 w 94"/>
                <a:gd name="T1" fmla="*/ 0 h 94"/>
                <a:gd name="T2" fmla="*/ 94 w 94"/>
                <a:gd name="T3" fmla="*/ 0 h 94"/>
                <a:gd name="T4" fmla="*/ 94 w 94"/>
                <a:gd name="T5" fmla="*/ 94 h 94"/>
                <a:gd name="T6" fmla="*/ 0 w 94"/>
                <a:gd name="T7" fmla="*/ 94 h 94"/>
                <a:gd name="T8" fmla="*/ 0 w 94"/>
                <a:gd name="T9" fmla="*/ 0 h 94"/>
                <a:gd name="T10" fmla="*/ 0 w 94"/>
                <a:gd name="T11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94">
                  <a:moveTo>
                    <a:pt x="0" y="0"/>
                  </a:moveTo>
                  <a:lnTo>
                    <a:pt x="94" y="0"/>
                  </a:lnTo>
                  <a:lnTo>
                    <a:pt x="94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66" name="Freeform 726"/>
            <p:cNvSpPr>
              <a:spLocks/>
            </p:cNvSpPr>
            <p:nvPr/>
          </p:nvSpPr>
          <p:spPr bwMode="auto">
            <a:xfrm>
              <a:off x="1108" y="3049"/>
              <a:ext cx="47" cy="48"/>
            </a:xfrm>
            <a:custGeom>
              <a:avLst/>
              <a:gdLst>
                <a:gd name="T0" fmla="*/ 0 w 94"/>
                <a:gd name="T1" fmla="*/ 0 h 94"/>
                <a:gd name="T2" fmla="*/ 94 w 94"/>
                <a:gd name="T3" fmla="*/ 0 h 94"/>
                <a:gd name="T4" fmla="*/ 94 w 94"/>
                <a:gd name="T5" fmla="*/ 94 h 94"/>
                <a:gd name="T6" fmla="*/ 0 w 94"/>
                <a:gd name="T7" fmla="*/ 94 h 94"/>
                <a:gd name="T8" fmla="*/ 0 w 94"/>
                <a:gd name="T9" fmla="*/ 0 h 94"/>
                <a:gd name="T10" fmla="*/ 0 w 94"/>
                <a:gd name="T11" fmla="*/ 0 h 94"/>
                <a:gd name="T12" fmla="*/ 0 w 94"/>
                <a:gd name="T13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" h="94">
                  <a:moveTo>
                    <a:pt x="0" y="0"/>
                  </a:moveTo>
                  <a:lnTo>
                    <a:pt x="94" y="0"/>
                  </a:lnTo>
                  <a:lnTo>
                    <a:pt x="94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A017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67" name="Freeform 727"/>
            <p:cNvSpPr>
              <a:spLocks/>
            </p:cNvSpPr>
            <p:nvPr/>
          </p:nvSpPr>
          <p:spPr bwMode="auto">
            <a:xfrm>
              <a:off x="1258" y="2990"/>
              <a:ext cx="46" cy="48"/>
            </a:xfrm>
            <a:custGeom>
              <a:avLst/>
              <a:gdLst>
                <a:gd name="T0" fmla="*/ 0 w 93"/>
                <a:gd name="T1" fmla="*/ 0 h 94"/>
                <a:gd name="T2" fmla="*/ 93 w 93"/>
                <a:gd name="T3" fmla="*/ 0 h 94"/>
                <a:gd name="T4" fmla="*/ 93 w 93"/>
                <a:gd name="T5" fmla="*/ 94 h 94"/>
                <a:gd name="T6" fmla="*/ 0 w 93"/>
                <a:gd name="T7" fmla="*/ 94 h 94"/>
                <a:gd name="T8" fmla="*/ 0 w 93"/>
                <a:gd name="T9" fmla="*/ 0 h 94"/>
                <a:gd name="T10" fmla="*/ 0 w 93"/>
                <a:gd name="T11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" h="94">
                  <a:moveTo>
                    <a:pt x="0" y="0"/>
                  </a:moveTo>
                  <a:lnTo>
                    <a:pt x="93" y="0"/>
                  </a:lnTo>
                  <a:lnTo>
                    <a:pt x="93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68" name="Freeform 728"/>
            <p:cNvSpPr>
              <a:spLocks/>
            </p:cNvSpPr>
            <p:nvPr/>
          </p:nvSpPr>
          <p:spPr bwMode="auto">
            <a:xfrm>
              <a:off x="1258" y="2990"/>
              <a:ext cx="46" cy="48"/>
            </a:xfrm>
            <a:custGeom>
              <a:avLst/>
              <a:gdLst>
                <a:gd name="T0" fmla="*/ 0 w 93"/>
                <a:gd name="T1" fmla="*/ 0 h 94"/>
                <a:gd name="T2" fmla="*/ 93 w 93"/>
                <a:gd name="T3" fmla="*/ 0 h 94"/>
                <a:gd name="T4" fmla="*/ 93 w 93"/>
                <a:gd name="T5" fmla="*/ 94 h 94"/>
                <a:gd name="T6" fmla="*/ 0 w 93"/>
                <a:gd name="T7" fmla="*/ 94 h 94"/>
                <a:gd name="T8" fmla="*/ 0 w 93"/>
                <a:gd name="T9" fmla="*/ 0 h 94"/>
                <a:gd name="T10" fmla="*/ 0 w 93"/>
                <a:gd name="T11" fmla="*/ 0 h 94"/>
                <a:gd name="T12" fmla="*/ 0 w 93"/>
                <a:gd name="T13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94">
                  <a:moveTo>
                    <a:pt x="0" y="0"/>
                  </a:moveTo>
                  <a:lnTo>
                    <a:pt x="93" y="0"/>
                  </a:lnTo>
                  <a:lnTo>
                    <a:pt x="93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A017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69" name="Freeform 729"/>
            <p:cNvSpPr>
              <a:spLocks/>
            </p:cNvSpPr>
            <p:nvPr/>
          </p:nvSpPr>
          <p:spPr bwMode="auto">
            <a:xfrm>
              <a:off x="1407" y="3006"/>
              <a:ext cx="47" cy="47"/>
            </a:xfrm>
            <a:custGeom>
              <a:avLst/>
              <a:gdLst>
                <a:gd name="T0" fmla="*/ 0 w 93"/>
                <a:gd name="T1" fmla="*/ 0 h 94"/>
                <a:gd name="T2" fmla="*/ 93 w 93"/>
                <a:gd name="T3" fmla="*/ 0 h 94"/>
                <a:gd name="T4" fmla="*/ 93 w 93"/>
                <a:gd name="T5" fmla="*/ 94 h 94"/>
                <a:gd name="T6" fmla="*/ 0 w 93"/>
                <a:gd name="T7" fmla="*/ 94 h 94"/>
                <a:gd name="T8" fmla="*/ 0 w 93"/>
                <a:gd name="T9" fmla="*/ 0 h 94"/>
                <a:gd name="T10" fmla="*/ 0 w 93"/>
                <a:gd name="T11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" h="94">
                  <a:moveTo>
                    <a:pt x="0" y="0"/>
                  </a:moveTo>
                  <a:lnTo>
                    <a:pt x="93" y="0"/>
                  </a:lnTo>
                  <a:lnTo>
                    <a:pt x="93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70" name="Freeform 730"/>
            <p:cNvSpPr>
              <a:spLocks/>
            </p:cNvSpPr>
            <p:nvPr/>
          </p:nvSpPr>
          <p:spPr bwMode="auto">
            <a:xfrm>
              <a:off x="1407" y="3006"/>
              <a:ext cx="47" cy="47"/>
            </a:xfrm>
            <a:custGeom>
              <a:avLst/>
              <a:gdLst>
                <a:gd name="T0" fmla="*/ 0 w 93"/>
                <a:gd name="T1" fmla="*/ 0 h 94"/>
                <a:gd name="T2" fmla="*/ 93 w 93"/>
                <a:gd name="T3" fmla="*/ 0 h 94"/>
                <a:gd name="T4" fmla="*/ 93 w 93"/>
                <a:gd name="T5" fmla="*/ 94 h 94"/>
                <a:gd name="T6" fmla="*/ 0 w 93"/>
                <a:gd name="T7" fmla="*/ 94 h 94"/>
                <a:gd name="T8" fmla="*/ 0 w 93"/>
                <a:gd name="T9" fmla="*/ 0 h 94"/>
                <a:gd name="T10" fmla="*/ 0 w 93"/>
                <a:gd name="T11" fmla="*/ 0 h 94"/>
                <a:gd name="T12" fmla="*/ 0 w 93"/>
                <a:gd name="T13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94">
                  <a:moveTo>
                    <a:pt x="0" y="0"/>
                  </a:moveTo>
                  <a:lnTo>
                    <a:pt x="93" y="0"/>
                  </a:lnTo>
                  <a:lnTo>
                    <a:pt x="93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A017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71" name="Freeform 731"/>
            <p:cNvSpPr>
              <a:spLocks/>
            </p:cNvSpPr>
            <p:nvPr/>
          </p:nvSpPr>
          <p:spPr bwMode="auto">
            <a:xfrm>
              <a:off x="1557" y="2951"/>
              <a:ext cx="47" cy="47"/>
            </a:xfrm>
            <a:custGeom>
              <a:avLst/>
              <a:gdLst>
                <a:gd name="T0" fmla="*/ 0 w 93"/>
                <a:gd name="T1" fmla="*/ 0 h 94"/>
                <a:gd name="T2" fmla="*/ 93 w 93"/>
                <a:gd name="T3" fmla="*/ 0 h 94"/>
                <a:gd name="T4" fmla="*/ 93 w 93"/>
                <a:gd name="T5" fmla="*/ 94 h 94"/>
                <a:gd name="T6" fmla="*/ 0 w 93"/>
                <a:gd name="T7" fmla="*/ 94 h 94"/>
                <a:gd name="T8" fmla="*/ 0 w 93"/>
                <a:gd name="T9" fmla="*/ 0 h 94"/>
                <a:gd name="T10" fmla="*/ 0 w 93"/>
                <a:gd name="T11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" h="94">
                  <a:moveTo>
                    <a:pt x="0" y="0"/>
                  </a:moveTo>
                  <a:lnTo>
                    <a:pt x="93" y="0"/>
                  </a:lnTo>
                  <a:lnTo>
                    <a:pt x="93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72" name="Freeform 732"/>
            <p:cNvSpPr>
              <a:spLocks/>
            </p:cNvSpPr>
            <p:nvPr/>
          </p:nvSpPr>
          <p:spPr bwMode="auto">
            <a:xfrm>
              <a:off x="1557" y="2951"/>
              <a:ext cx="47" cy="47"/>
            </a:xfrm>
            <a:custGeom>
              <a:avLst/>
              <a:gdLst>
                <a:gd name="T0" fmla="*/ 0 w 93"/>
                <a:gd name="T1" fmla="*/ 0 h 94"/>
                <a:gd name="T2" fmla="*/ 93 w 93"/>
                <a:gd name="T3" fmla="*/ 0 h 94"/>
                <a:gd name="T4" fmla="*/ 93 w 93"/>
                <a:gd name="T5" fmla="*/ 94 h 94"/>
                <a:gd name="T6" fmla="*/ 0 w 93"/>
                <a:gd name="T7" fmla="*/ 94 h 94"/>
                <a:gd name="T8" fmla="*/ 0 w 93"/>
                <a:gd name="T9" fmla="*/ 0 h 94"/>
                <a:gd name="T10" fmla="*/ 0 w 93"/>
                <a:gd name="T11" fmla="*/ 0 h 94"/>
                <a:gd name="T12" fmla="*/ 0 w 93"/>
                <a:gd name="T13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94">
                  <a:moveTo>
                    <a:pt x="0" y="0"/>
                  </a:moveTo>
                  <a:lnTo>
                    <a:pt x="93" y="0"/>
                  </a:lnTo>
                  <a:lnTo>
                    <a:pt x="93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A017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73" name="Freeform 733"/>
            <p:cNvSpPr>
              <a:spLocks/>
            </p:cNvSpPr>
            <p:nvPr/>
          </p:nvSpPr>
          <p:spPr bwMode="auto">
            <a:xfrm>
              <a:off x="1707" y="2955"/>
              <a:ext cx="47" cy="47"/>
            </a:xfrm>
            <a:custGeom>
              <a:avLst/>
              <a:gdLst>
                <a:gd name="T0" fmla="*/ 0 w 94"/>
                <a:gd name="T1" fmla="*/ 0 h 93"/>
                <a:gd name="T2" fmla="*/ 94 w 94"/>
                <a:gd name="T3" fmla="*/ 0 h 93"/>
                <a:gd name="T4" fmla="*/ 94 w 94"/>
                <a:gd name="T5" fmla="*/ 93 h 93"/>
                <a:gd name="T6" fmla="*/ 0 w 94"/>
                <a:gd name="T7" fmla="*/ 93 h 93"/>
                <a:gd name="T8" fmla="*/ 0 w 94"/>
                <a:gd name="T9" fmla="*/ 0 h 93"/>
                <a:gd name="T10" fmla="*/ 0 w 94"/>
                <a:gd name="T11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93">
                  <a:moveTo>
                    <a:pt x="0" y="0"/>
                  </a:moveTo>
                  <a:lnTo>
                    <a:pt x="94" y="0"/>
                  </a:lnTo>
                  <a:lnTo>
                    <a:pt x="94" y="93"/>
                  </a:lnTo>
                  <a:lnTo>
                    <a:pt x="0" y="9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74" name="Freeform 734"/>
            <p:cNvSpPr>
              <a:spLocks/>
            </p:cNvSpPr>
            <p:nvPr/>
          </p:nvSpPr>
          <p:spPr bwMode="auto">
            <a:xfrm>
              <a:off x="1707" y="2955"/>
              <a:ext cx="47" cy="47"/>
            </a:xfrm>
            <a:custGeom>
              <a:avLst/>
              <a:gdLst>
                <a:gd name="T0" fmla="*/ 0 w 94"/>
                <a:gd name="T1" fmla="*/ 0 h 93"/>
                <a:gd name="T2" fmla="*/ 94 w 94"/>
                <a:gd name="T3" fmla="*/ 0 h 93"/>
                <a:gd name="T4" fmla="*/ 94 w 94"/>
                <a:gd name="T5" fmla="*/ 93 h 93"/>
                <a:gd name="T6" fmla="*/ 0 w 94"/>
                <a:gd name="T7" fmla="*/ 93 h 93"/>
                <a:gd name="T8" fmla="*/ 0 w 94"/>
                <a:gd name="T9" fmla="*/ 0 h 93"/>
                <a:gd name="T10" fmla="*/ 0 w 94"/>
                <a:gd name="T11" fmla="*/ 0 h 93"/>
                <a:gd name="T12" fmla="*/ 0 w 94"/>
                <a:gd name="T1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" h="93">
                  <a:moveTo>
                    <a:pt x="0" y="0"/>
                  </a:moveTo>
                  <a:lnTo>
                    <a:pt x="94" y="0"/>
                  </a:lnTo>
                  <a:lnTo>
                    <a:pt x="94" y="93"/>
                  </a:lnTo>
                  <a:lnTo>
                    <a:pt x="0" y="9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A017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75" name="Freeform 735"/>
            <p:cNvSpPr>
              <a:spLocks/>
            </p:cNvSpPr>
            <p:nvPr/>
          </p:nvSpPr>
          <p:spPr bwMode="auto">
            <a:xfrm>
              <a:off x="1856" y="2926"/>
              <a:ext cx="47" cy="47"/>
            </a:xfrm>
            <a:custGeom>
              <a:avLst/>
              <a:gdLst>
                <a:gd name="T0" fmla="*/ 0 w 95"/>
                <a:gd name="T1" fmla="*/ 0 h 93"/>
                <a:gd name="T2" fmla="*/ 95 w 95"/>
                <a:gd name="T3" fmla="*/ 0 h 93"/>
                <a:gd name="T4" fmla="*/ 95 w 95"/>
                <a:gd name="T5" fmla="*/ 93 h 93"/>
                <a:gd name="T6" fmla="*/ 0 w 95"/>
                <a:gd name="T7" fmla="*/ 93 h 93"/>
                <a:gd name="T8" fmla="*/ 0 w 95"/>
                <a:gd name="T9" fmla="*/ 0 h 93"/>
                <a:gd name="T10" fmla="*/ 0 w 95"/>
                <a:gd name="T11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93">
                  <a:moveTo>
                    <a:pt x="0" y="0"/>
                  </a:moveTo>
                  <a:lnTo>
                    <a:pt x="95" y="0"/>
                  </a:lnTo>
                  <a:lnTo>
                    <a:pt x="95" y="93"/>
                  </a:lnTo>
                  <a:lnTo>
                    <a:pt x="0" y="9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76" name="Freeform 736"/>
            <p:cNvSpPr>
              <a:spLocks/>
            </p:cNvSpPr>
            <p:nvPr/>
          </p:nvSpPr>
          <p:spPr bwMode="auto">
            <a:xfrm>
              <a:off x="1856" y="2926"/>
              <a:ext cx="47" cy="47"/>
            </a:xfrm>
            <a:custGeom>
              <a:avLst/>
              <a:gdLst>
                <a:gd name="T0" fmla="*/ 0 w 95"/>
                <a:gd name="T1" fmla="*/ 0 h 93"/>
                <a:gd name="T2" fmla="*/ 95 w 95"/>
                <a:gd name="T3" fmla="*/ 0 h 93"/>
                <a:gd name="T4" fmla="*/ 95 w 95"/>
                <a:gd name="T5" fmla="*/ 93 h 93"/>
                <a:gd name="T6" fmla="*/ 0 w 95"/>
                <a:gd name="T7" fmla="*/ 93 h 93"/>
                <a:gd name="T8" fmla="*/ 0 w 95"/>
                <a:gd name="T9" fmla="*/ 0 h 93"/>
                <a:gd name="T10" fmla="*/ 0 w 95"/>
                <a:gd name="T11" fmla="*/ 0 h 93"/>
                <a:gd name="T12" fmla="*/ 0 w 95"/>
                <a:gd name="T1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93">
                  <a:moveTo>
                    <a:pt x="0" y="0"/>
                  </a:moveTo>
                  <a:lnTo>
                    <a:pt x="95" y="0"/>
                  </a:lnTo>
                  <a:lnTo>
                    <a:pt x="95" y="93"/>
                  </a:lnTo>
                  <a:lnTo>
                    <a:pt x="0" y="9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A017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577" name="Freeform 737"/>
            <p:cNvSpPr>
              <a:spLocks/>
            </p:cNvSpPr>
            <p:nvPr/>
          </p:nvSpPr>
          <p:spPr bwMode="auto">
            <a:xfrm>
              <a:off x="2006" y="2906"/>
              <a:ext cx="47" cy="46"/>
            </a:xfrm>
            <a:custGeom>
              <a:avLst/>
              <a:gdLst>
                <a:gd name="T0" fmla="*/ 0 w 94"/>
                <a:gd name="T1" fmla="*/ 0 h 94"/>
                <a:gd name="T2" fmla="*/ 94 w 94"/>
                <a:gd name="T3" fmla="*/ 0 h 94"/>
                <a:gd name="T4" fmla="*/ 94 w 94"/>
                <a:gd name="T5" fmla="*/ 94 h 94"/>
                <a:gd name="T6" fmla="*/ 0 w 94"/>
                <a:gd name="T7" fmla="*/ 94 h 94"/>
                <a:gd name="T8" fmla="*/ 0 w 94"/>
                <a:gd name="T9" fmla="*/ 0 h 94"/>
                <a:gd name="T10" fmla="*/ 0 w 94"/>
                <a:gd name="T11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94">
                  <a:moveTo>
                    <a:pt x="0" y="0"/>
                  </a:moveTo>
                  <a:lnTo>
                    <a:pt x="94" y="0"/>
                  </a:lnTo>
                  <a:lnTo>
                    <a:pt x="94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579" name="Freeform 739"/>
          <p:cNvSpPr>
            <a:spLocks/>
          </p:cNvSpPr>
          <p:nvPr/>
        </p:nvSpPr>
        <p:spPr bwMode="auto">
          <a:xfrm>
            <a:off x="2947988" y="4843463"/>
            <a:ext cx="74612" cy="73025"/>
          </a:xfrm>
          <a:custGeom>
            <a:avLst/>
            <a:gdLst>
              <a:gd name="T0" fmla="*/ 0 w 94"/>
              <a:gd name="T1" fmla="*/ 0 h 94"/>
              <a:gd name="T2" fmla="*/ 94 w 94"/>
              <a:gd name="T3" fmla="*/ 0 h 94"/>
              <a:gd name="T4" fmla="*/ 94 w 94"/>
              <a:gd name="T5" fmla="*/ 94 h 94"/>
              <a:gd name="T6" fmla="*/ 0 w 94"/>
              <a:gd name="T7" fmla="*/ 94 h 94"/>
              <a:gd name="T8" fmla="*/ 0 w 94"/>
              <a:gd name="T9" fmla="*/ 0 h 94"/>
              <a:gd name="T10" fmla="*/ 0 w 94"/>
              <a:gd name="T11" fmla="*/ 0 h 94"/>
              <a:gd name="T12" fmla="*/ 0 w 94"/>
              <a:gd name="T13" fmla="*/ 0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94">
                <a:moveTo>
                  <a:pt x="0" y="0"/>
                </a:moveTo>
                <a:lnTo>
                  <a:pt x="94" y="0"/>
                </a:lnTo>
                <a:lnTo>
                  <a:pt x="94" y="94"/>
                </a:lnTo>
                <a:lnTo>
                  <a:pt x="0" y="94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A017B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580" name="Freeform 740"/>
          <p:cNvSpPr>
            <a:spLocks/>
          </p:cNvSpPr>
          <p:nvPr/>
        </p:nvSpPr>
        <p:spPr bwMode="auto">
          <a:xfrm>
            <a:off x="3184525" y="4822825"/>
            <a:ext cx="74613" cy="76200"/>
          </a:xfrm>
          <a:custGeom>
            <a:avLst/>
            <a:gdLst>
              <a:gd name="T0" fmla="*/ 0 w 95"/>
              <a:gd name="T1" fmla="*/ 0 h 94"/>
              <a:gd name="T2" fmla="*/ 95 w 95"/>
              <a:gd name="T3" fmla="*/ 0 h 94"/>
              <a:gd name="T4" fmla="*/ 95 w 95"/>
              <a:gd name="T5" fmla="*/ 94 h 94"/>
              <a:gd name="T6" fmla="*/ 0 w 95"/>
              <a:gd name="T7" fmla="*/ 94 h 94"/>
              <a:gd name="T8" fmla="*/ 0 w 95"/>
              <a:gd name="T9" fmla="*/ 0 h 94"/>
              <a:gd name="T10" fmla="*/ 0 w 95"/>
              <a:gd name="T11" fmla="*/ 0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" h="94">
                <a:moveTo>
                  <a:pt x="0" y="0"/>
                </a:moveTo>
                <a:lnTo>
                  <a:pt x="95" y="0"/>
                </a:lnTo>
                <a:lnTo>
                  <a:pt x="95" y="94"/>
                </a:lnTo>
                <a:lnTo>
                  <a:pt x="0" y="94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581" name="Freeform 741"/>
          <p:cNvSpPr>
            <a:spLocks/>
          </p:cNvSpPr>
          <p:nvPr/>
        </p:nvSpPr>
        <p:spPr bwMode="auto">
          <a:xfrm>
            <a:off x="3184525" y="4822825"/>
            <a:ext cx="74613" cy="76200"/>
          </a:xfrm>
          <a:custGeom>
            <a:avLst/>
            <a:gdLst>
              <a:gd name="T0" fmla="*/ 0 w 95"/>
              <a:gd name="T1" fmla="*/ 0 h 94"/>
              <a:gd name="T2" fmla="*/ 95 w 95"/>
              <a:gd name="T3" fmla="*/ 0 h 94"/>
              <a:gd name="T4" fmla="*/ 95 w 95"/>
              <a:gd name="T5" fmla="*/ 94 h 94"/>
              <a:gd name="T6" fmla="*/ 0 w 95"/>
              <a:gd name="T7" fmla="*/ 94 h 94"/>
              <a:gd name="T8" fmla="*/ 0 w 95"/>
              <a:gd name="T9" fmla="*/ 0 h 94"/>
              <a:gd name="T10" fmla="*/ 0 w 95"/>
              <a:gd name="T11" fmla="*/ 0 h 94"/>
              <a:gd name="T12" fmla="*/ 0 w 95"/>
              <a:gd name="T13" fmla="*/ 0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5" h="94">
                <a:moveTo>
                  <a:pt x="0" y="0"/>
                </a:moveTo>
                <a:lnTo>
                  <a:pt x="95" y="0"/>
                </a:lnTo>
                <a:lnTo>
                  <a:pt x="95" y="94"/>
                </a:lnTo>
                <a:lnTo>
                  <a:pt x="0" y="94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A017B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582" name="Freeform 742"/>
          <p:cNvSpPr>
            <a:spLocks/>
          </p:cNvSpPr>
          <p:nvPr/>
        </p:nvSpPr>
        <p:spPr bwMode="auto">
          <a:xfrm>
            <a:off x="3421063" y="4865688"/>
            <a:ext cx="74612" cy="73025"/>
          </a:xfrm>
          <a:custGeom>
            <a:avLst/>
            <a:gdLst>
              <a:gd name="T0" fmla="*/ 0 w 94"/>
              <a:gd name="T1" fmla="*/ 0 h 94"/>
              <a:gd name="T2" fmla="*/ 94 w 94"/>
              <a:gd name="T3" fmla="*/ 0 h 94"/>
              <a:gd name="T4" fmla="*/ 94 w 94"/>
              <a:gd name="T5" fmla="*/ 94 h 94"/>
              <a:gd name="T6" fmla="*/ 0 w 94"/>
              <a:gd name="T7" fmla="*/ 94 h 94"/>
              <a:gd name="T8" fmla="*/ 0 w 94"/>
              <a:gd name="T9" fmla="*/ 0 h 94"/>
              <a:gd name="T10" fmla="*/ 0 w 94"/>
              <a:gd name="T11" fmla="*/ 0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4" h="94">
                <a:moveTo>
                  <a:pt x="0" y="0"/>
                </a:moveTo>
                <a:lnTo>
                  <a:pt x="94" y="0"/>
                </a:lnTo>
                <a:lnTo>
                  <a:pt x="94" y="94"/>
                </a:lnTo>
                <a:lnTo>
                  <a:pt x="0" y="94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583" name="Freeform 743"/>
          <p:cNvSpPr>
            <a:spLocks/>
          </p:cNvSpPr>
          <p:nvPr/>
        </p:nvSpPr>
        <p:spPr bwMode="auto">
          <a:xfrm>
            <a:off x="3421063" y="4865688"/>
            <a:ext cx="74612" cy="73025"/>
          </a:xfrm>
          <a:custGeom>
            <a:avLst/>
            <a:gdLst>
              <a:gd name="T0" fmla="*/ 0 w 94"/>
              <a:gd name="T1" fmla="*/ 0 h 94"/>
              <a:gd name="T2" fmla="*/ 94 w 94"/>
              <a:gd name="T3" fmla="*/ 0 h 94"/>
              <a:gd name="T4" fmla="*/ 94 w 94"/>
              <a:gd name="T5" fmla="*/ 94 h 94"/>
              <a:gd name="T6" fmla="*/ 0 w 94"/>
              <a:gd name="T7" fmla="*/ 94 h 94"/>
              <a:gd name="T8" fmla="*/ 0 w 94"/>
              <a:gd name="T9" fmla="*/ 0 h 94"/>
              <a:gd name="T10" fmla="*/ 0 w 94"/>
              <a:gd name="T11" fmla="*/ 0 h 94"/>
              <a:gd name="T12" fmla="*/ 0 w 94"/>
              <a:gd name="T13" fmla="*/ 0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94">
                <a:moveTo>
                  <a:pt x="0" y="0"/>
                </a:moveTo>
                <a:lnTo>
                  <a:pt x="94" y="0"/>
                </a:lnTo>
                <a:lnTo>
                  <a:pt x="94" y="94"/>
                </a:lnTo>
                <a:lnTo>
                  <a:pt x="0" y="94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A017B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584" name="Freeform 744"/>
          <p:cNvSpPr>
            <a:spLocks/>
          </p:cNvSpPr>
          <p:nvPr/>
        </p:nvSpPr>
        <p:spPr bwMode="auto">
          <a:xfrm>
            <a:off x="4608513" y="4716463"/>
            <a:ext cx="74612" cy="76200"/>
          </a:xfrm>
          <a:custGeom>
            <a:avLst/>
            <a:gdLst>
              <a:gd name="T0" fmla="*/ 0 w 95"/>
              <a:gd name="T1" fmla="*/ 0 h 94"/>
              <a:gd name="T2" fmla="*/ 95 w 95"/>
              <a:gd name="T3" fmla="*/ 0 h 94"/>
              <a:gd name="T4" fmla="*/ 95 w 95"/>
              <a:gd name="T5" fmla="*/ 94 h 94"/>
              <a:gd name="T6" fmla="*/ 0 w 95"/>
              <a:gd name="T7" fmla="*/ 94 h 94"/>
              <a:gd name="T8" fmla="*/ 0 w 95"/>
              <a:gd name="T9" fmla="*/ 0 h 94"/>
              <a:gd name="T10" fmla="*/ 0 w 95"/>
              <a:gd name="T11" fmla="*/ 0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" h="94">
                <a:moveTo>
                  <a:pt x="0" y="0"/>
                </a:moveTo>
                <a:lnTo>
                  <a:pt x="95" y="0"/>
                </a:lnTo>
                <a:lnTo>
                  <a:pt x="95" y="94"/>
                </a:lnTo>
                <a:lnTo>
                  <a:pt x="0" y="94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585" name="Freeform 745"/>
          <p:cNvSpPr>
            <a:spLocks/>
          </p:cNvSpPr>
          <p:nvPr/>
        </p:nvSpPr>
        <p:spPr bwMode="auto">
          <a:xfrm>
            <a:off x="4608513" y="4716463"/>
            <a:ext cx="74612" cy="76200"/>
          </a:xfrm>
          <a:custGeom>
            <a:avLst/>
            <a:gdLst>
              <a:gd name="T0" fmla="*/ 0 w 95"/>
              <a:gd name="T1" fmla="*/ 0 h 94"/>
              <a:gd name="T2" fmla="*/ 95 w 95"/>
              <a:gd name="T3" fmla="*/ 0 h 94"/>
              <a:gd name="T4" fmla="*/ 95 w 95"/>
              <a:gd name="T5" fmla="*/ 94 h 94"/>
              <a:gd name="T6" fmla="*/ 0 w 95"/>
              <a:gd name="T7" fmla="*/ 94 h 94"/>
              <a:gd name="T8" fmla="*/ 0 w 95"/>
              <a:gd name="T9" fmla="*/ 0 h 94"/>
              <a:gd name="T10" fmla="*/ 0 w 95"/>
              <a:gd name="T11" fmla="*/ 0 h 94"/>
              <a:gd name="T12" fmla="*/ 0 w 95"/>
              <a:gd name="T13" fmla="*/ 0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5" h="94">
                <a:moveTo>
                  <a:pt x="0" y="0"/>
                </a:moveTo>
                <a:lnTo>
                  <a:pt x="95" y="0"/>
                </a:lnTo>
                <a:lnTo>
                  <a:pt x="95" y="94"/>
                </a:lnTo>
                <a:lnTo>
                  <a:pt x="0" y="94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A017B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586" name="Freeform 746"/>
          <p:cNvSpPr>
            <a:spLocks/>
          </p:cNvSpPr>
          <p:nvPr/>
        </p:nvSpPr>
        <p:spPr bwMode="auto">
          <a:xfrm>
            <a:off x="5797550" y="4676775"/>
            <a:ext cx="74613" cy="73025"/>
          </a:xfrm>
          <a:custGeom>
            <a:avLst/>
            <a:gdLst>
              <a:gd name="T0" fmla="*/ 0 w 93"/>
              <a:gd name="T1" fmla="*/ 0 h 94"/>
              <a:gd name="T2" fmla="*/ 93 w 93"/>
              <a:gd name="T3" fmla="*/ 0 h 94"/>
              <a:gd name="T4" fmla="*/ 93 w 93"/>
              <a:gd name="T5" fmla="*/ 94 h 94"/>
              <a:gd name="T6" fmla="*/ 0 w 93"/>
              <a:gd name="T7" fmla="*/ 94 h 94"/>
              <a:gd name="T8" fmla="*/ 0 w 93"/>
              <a:gd name="T9" fmla="*/ 0 h 94"/>
              <a:gd name="T10" fmla="*/ 0 w 93"/>
              <a:gd name="T11" fmla="*/ 0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" h="94">
                <a:moveTo>
                  <a:pt x="0" y="0"/>
                </a:moveTo>
                <a:lnTo>
                  <a:pt x="93" y="0"/>
                </a:lnTo>
                <a:lnTo>
                  <a:pt x="93" y="94"/>
                </a:lnTo>
                <a:lnTo>
                  <a:pt x="0" y="94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587" name="Freeform 747"/>
          <p:cNvSpPr>
            <a:spLocks/>
          </p:cNvSpPr>
          <p:nvPr/>
        </p:nvSpPr>
        <p:spPr bwMode="auto">
          <a:xfrm>
            <a:off x="5797550" y="4676775"/>
            <a:ext cx="74613" cy="73025"/>
          </a:xfrm>
          <a:custGeom>
            <a:avLst/>
            <a:gdLst>
              <a:gd name="T0" fmla="*/ 0 w 93"/>
              <a:gd name="T1" fmla="*/ 0 h 94"/>
              <a:gd name="T2" fmla="*/ 93 w 93"/>
              <a:gd name="T3" fmla="*/ 0 h 94"/>
              <a:gd name="T4" fmla="*/ 93 w 93"/>
              <a:gd name="T5" fmla="*/ 94 h 94"/>
              <a:gd name="T6" fmla="*/ 0 w 93"/>
              <a:gd name="T7" fmla="*/ 94 h 94"/>
              <a:gd name="T8" fmla="*/ 0 w 93"/>
              <a:gd name="T9" fmla="*/ 0 h 94"/>
              <a:gd name="T10" fmla="*/ 0 w 93"/>
              <a:gd name="T11" fmla="*/ 0 h 94"/>
              <a:gd name="T12" fmla="*/ 0 w 93"/>
              <a:gd name="T13" fmla="*/ 0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3" h="94">
                <a:moveTo>
                  <a:pt x="0" y="0"/>
                </a:moveTo>
                <a:lnTo>
                  <a:pt x="93" y="0"/>
                </a:lnTo>
                <a:lnTo>
                  <a:pt x="93" y="94"/>
                </a:lnTo>
                <a:lnTo>
                  <a:pt x="0" y="94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A017B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588" name="Freeform 748"/>
          <p:cNvSpPr>
            <a:spLocks/>
          </p:cNvSpPr>
          <p:nvPr/>
        </p:nvSpPr>
        <p:spPr bwMode="auto">
          <a:xfrm>
            <a:off x="8172450" y="4522788"/>
            <a:ext cx="74613" cy="73025"/>
          </a:xfrm>
          <a:custGeom>
            <a:avLst/>
            <a:gdLst>
              <a:gd name="T0" fmla="*/ 0 w 95"/>
              <a:gd name="T1" fmla="*/ 0 h 94"/>
              <a:gd name="T2" fmla="*/ 95 w 95"/>
              <a:gd name="T3" fmla="*/ 0 h 94"/>
              <a:gd name="T4" fmla="*/ 95 w 95"/>
              <a:gd name="T5" fmla="*/ 94 h 94"/>
              <a:gd name="T6" fmla="*/ 0 w 95"/>
              <a:gd name="T7" fmla="*/ 94 h 94"/>
              <a:gd name="T8" fmla="*/ 0 w 95"/>
              <a:gd name="T9" fmla="*/ 0 h 94"/>
              <a:gd name="T10" fmla="*/ 0 w 95"/>
              <a:gd name="T11" fmla="*/ 0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" h="94">
                <a:moveTo>
                  <a:pt x="0" y="0"/>
                </a:moveTo>
                <a:lnTo>
                  <a:pt x="95" y="0"/>
                </a:lnTo>
                <a:lnTo>
                  <a:pt x="95" y="94"/>
                </a:lnTo>
                <a:lnTo>
                  <a:pt x="0" y="94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589" name="Freeform 749"/>
          <p:cNvSpPr>
            <a:spLocks/>
          </p:cNvSpPr>
          <p:nvPr/>
        </p:nvSpPr>
        <p:spPr bwMode="auto">
          <a:xfrm>
            <a:off x="8172450" y="4522788"/>
            <a:ext cx="74613" cy="73025"/>
          </a:xfrm>
          <a:custGeom>
            <a:avLst/>
            <a:gdLst>
              <a:gd name="T0" fmla="*/ 0 w 95"/>
              <a:gd name="T1" fmla="*/ 0 h 94"/>
              <a:gd name="T2" fmla="*/ 95 w 95"/>
              <a:gd name="T3" fmla="*/ 0 h 94"/>
              <a:gd name="T4" fmla="*/ 95 w 95"/>
              <a:gd name="T5" fmla="*/ 94 h 94"/>
              <a:gd name="T6" fmla="*/ 0 w 95"/>
              <a:gd name="T7" fmla="*/ 94 h 94"/>
              <a:gd name="T8" fmla="*/ 0 w 95"/>
              <a:gd name="T9" fmla="*/ 0 h 94"/>
              <a:gd name="T10" fmla="*/ 0 w 95"/>
              <a:gd name="T11" fmla="*/ 0 h 94"/>
              <a:gd name="T12" fmla="*/ 0 w 95"/>
              <a:gd name="T13" fmla="*/ 0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5" h="94">
                <a:moveTo>
                  <a:pt x="0" y="0"/>
                </a:moveTo>
                <a:lnTo>
                  <a:pt x="95" y="0"/>
                </a:lnTo>
                <a:lnTo>
                  <a:pt x="95" y="94"/>
                </a:lnTo>
                <a:lnTo>
                  <a:pt x="0" y="94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A017B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590" name="Rectangle 750"/>
          <p:cNvSpPr>
            <a:spLocks noChangeArrowheads="1"/>
          </p:cNvSpPr>
          <p:nvPr/>
        </p:nvSpPr>
        <p:spPr bwMode="auto">
          <a:xfrm>
            <a:off x="2308225" y="6456363"/>
            <a:ext cx="48831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Helvetica" panose="020B0604020202020204" pitchFamily="34" charset="0"/>
              </a:rPr>
              <a:t>Number of Dependent Table Entries</a:t>
            </a:r>
            <a:endParaRPr lang="en-US"/>
          </a:p>
        </p:txBody>
      </p:sp>
      <p:sp>
        <p:nvSpPr>
          <p:cNvPr id="36591" name="Rectangle 751"/>
          <p:cNvSpPr>
            <a:spLocks noChangeArrowheads="1"/>
          </p:cNvSpPr>
          <p:nvPr/>
        </p:nvSpPr>
        <p:spPr bwMode="auto">
          <a:xfrm rot="16200000">
            <a:off x="-1443830" y="3266281"/>
            <a:ext cx="35417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Helvetica" panose="020B0604020202020204" pitchFamily="34" charset="0"/>
              </a:rPr>
              <a:t>Filter Time (ns) (</a:t>
            </a:r>
            <a:r>
              <a:rPr lang="en-US" i="1">
                <a:solidFill>
                  <a:srgbClr val="000000"/>
                </a:solidFill>
                <a:latin typeface="Helvetica" panose="020B0604020202020204" pitchFamily="34" charset="0"/>
              </a:rPr>
              <a:t>log scale</a:t>
            </a:r>
            <a:r>
              <a:rPr lang="en-US">
                <a:solidFill>
                  <a:srgbClr val="000000"/>
                </a:solidFill>
                <a:latin typeface="Helvetica" panose="020B0604020202020204" pitchFamily="34" charset="0"/>
              </a:rPr>
              <a:t>)</a:t>
            </a:r>
            <a:endParaRPr lang="en-US"/>
          </a:p>
        </p:txBody>
      </p:sp>
      <p:sp>
        <p:nvSpPr>
          <p:cNvPr id="36592" name="Rectangle 752"/>
          <p:cNvSpPr>
            <a:spLocks noChangeArrowheads="1"/>
          </p:cNvSpPr>
          <p:nvPr/>
        </p:nvSpPr>
        <p:spPr bwMode="auto">
          <a:xfrm>
            <a:off x="5983288" y="5113338"/>
            <a:ext cx="2201862" cy="7778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593" name="Rectangle 753"/>
          <p:cNvSpPr>
            <a:spLocks noChangeArrowheads="1"/>
          </p:cNvSpPr>
          <p:nvPr/>
        </p:nvSpPr>
        <p:spPr bwMode="auto">
          <a:xfrm>
            <a:off x="5986463" y="5116513"/>
            <a:ext cx="2195512" cy="771525"/>
          </a:xfrm>
          <a:prstGeom prst="rect">
            <a:avLst/>
          </a:prstGeom>
          <a:noFill/>
          <a:ln w="7938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594" name="Rectangle 754"/>
          <p:cNvSpPr>
            <a:spLocks noChangeArrowheads="1"/>
          </p:cNvSpPr>
          <p:nvPr/>
        </p:nvSpPr>
        <p:spPr bwMode="auto">
          <a:xfrm>
            <a:off x="6292850" y="5097463"/>
            <a:ext cx="16208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anose="020B0604020202020204" pitchFamily="34" charset="0"/>
              </a:rPr>
              <a:t>Unoptimized Interpreted</a:t>
            </a:r>
            <a:endParaRPr lang="en-US"/>
          </a:p>
        </p:txBody>
      </p:sp>
      <p:sp>
        <p:nvSpPr>
          <p:cNvPr id="36595" name="Rectangle 755"/>
          <p:cNvSpPr>
            <a:spLocks noChangeArrowheads="1"/>
          </p:cNvSpPr>
          <p:nvPr/>
        </p:nvSpPr>
        <p:spPr bwMode="auto">
          <a:xfrm>
            <a:off x="6292850" y="5275263"/>
            <a:ext cx="15478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anose="020B0604020202020204" pitchFamily="34" charset="0"/>
              </a:rPr>
              <a:t>Optimized Interpreted  </a:t>
            </a:r>
            <a:endParaRPr lang="en-US"/>
          </a:p>
        </p:txBody>
      </p:sp>
      <p:sp>
        <p:nvSpPr>
          <p:cNvPr id="36596" name="Rectangle 756"/>
          <p:cNvSpPr>
            <a:spLocks noChangeArrowheads="1"/>
          </p:cNvSpPr>
          <p:nvPr/>
        </p:nvSpPr>
        <p:spPr bwMode="auto">
          <a:xfrm>
            <a:off x="6292850" y="5451475"/>
            <a:ext cx="17224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anose="020B0604020202020204" pitchFamily="34" charset="0"/>
              </a:rPr>
              <a:t>Unoptimized Assembled  </a:t>
            </a:r>
            <a:endParaRPr lang="en-US"/>
          </a:p>
        </p:txBody>
      </p:sp>
      <p:sp>
        <p:nvSpPr>
          <p:cNvPr id="36597" name="Rectangle 757"/>
          <p:cNvSpPr>
            <a:spLocks noChangeArrowheads="1"/>
          </p:cNvSpPr>
          <p:nvPr/>
        </p:nvSpPr>
        <p:spPr bwMode="auto">
          <a:xfrm>
            <a:off x="6292850" y="5629275"/>
            <a:ext cx="1649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anose="020B0604020202020204" pitchFamily="34" charset="0"/>
              </a:rPr>
              <a:t>Optimized Assembled    </a:t>
            </a:r>
            <a:endParaRPr lang="en-US"/>
          </a:p>
        </p:txBody>
      </p:sp>
      <p:sp>
        <p:nvSpPr>
          <p:cNvPr id="36598" name="Line 758"/>
          <p:cNvSpPr>
            <a:spLocks noChangeShapeType="1"/>
          </p:cNvSpPr>
          <p:nvPr/>
        </p:nvSpPr>
        <p:spPr bwMode="auto">
          <a:xfrm>
            <a:off x="5897563" y="5187950"/>
            <a:ext cx="296862" cy="1588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599" name="Freeform 759"/>
          <p:cNvSpPr>
            <a:spLocks/>
          </p:cNvSpPr>
          <p:nvPr/>
        </p:nvSpPr>
        <p:spPr bwMode="auto">
          <a:xfrm>
            <a:off x="6046788" y="5189538"/>
            <a:ext cx="46037" cy="46037"/>
          </a:xfrm>
          <a:custGeom>
            <a:avLst/>
            <a:gdLst>
              <a:gd name="T0" fmla="*/ 58 w 58"/>
              <a:gd name="T1" fmla="*/ 0 h 58"/>
              <a:gd name="T2" fmla="*/ 51 w 58"/>
              <a:gd name="T3" fmla="*/ 29 h 58"/>
              <a:gd name="T4" fmla="*/ 29 w 58"/>
              <a:gd name="T5" fmla="*/ 50 h 58"/>
              <a:gd name="T6" fmla="*/ 0 w 58"/>
              <a:gd name="T7" fmla="*/ 5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8" h="58">
                <a:moveTo>
                  <a:pt x="58" y="0"/>
                </a:moveTo>
                <a:lnTo>
                  <a:pt x="51" y="29"/>
                </a:lnTo>
                <a:lnTo>
                  <a:pt x="29" y="50"/>
                </a:lnTo>
                <a:lnTo>
                  <a:pt x="0" y="58"/>
                </a:lnTo>
              </a:path>
            </a:pathLst>
          </a:custGeom>
          <a:noFill/>
          <a:ln w="15875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600" name="Freeform 760"/>
          <p:cNvSpPr>
            <a:spLocks/>
          </p:cNvSpPr>
          <p:nvPr/>
        </p:nvSpPr>
        <p:spPr bwMode="auto">
          <a:xfrm>
            <a:off x="6000750" y="5189538"/>
            <a:ext cx="46038" cy="46037"/>
          </a:xfrm>
          <a:custGeom>
            <a:avLst/>
            <a:gdLst>
              <a:gd name="T0" fmla="*/ 59 w 59"/>
              <a:gd name="T1" fmla="*/ 58 h 58"/>
              <a:gd name="T2" fmla="*/ 29 w 59"/>
              <a:gd name="T3" fmla="*/ 50 h 58"/>
              <a:gd name="T4" fmla="*/ 9 w 59"/>
              <a:gd name="T5" fmla="*/ 29 h 58"/>
              <a:gd name="T6" fmla="*/ 0 w 59"/>
              <a:gd name="T7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9" h="58">
                <a:moveTo>
                  <a:pt x="59" y="58"/>
                </a:moveTo>
                <a:lnTo>
                  <a:pt x="29" y="50"/>
                </a:lnTo>
                <a:lnTo>
                  <a:pt x="9" y="29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601" name="Freeform 761"/>
          <p:cNvSpPr>
            <a:spLocks/>
          </p:cNvSpPr>
          <p:nvPr/>
        </p:nvSpPr>
        <p:spPr bwMode="auto">
          <a:xfrm>
            <a:off x="6000750" y="5143500"/>
            <a:ext cx="46038" cy="46038"/>
          </a:xfrm>
          <a:custGeom>
            <a:avLst/>
            <a:gdLst>
              <a:gd name="T0" fmla="*/ 0 w 59"/>
              <a:gd name="T1" fmla="*/ 59 h 59"/>
              <a:gd name="T2" fmla="*/ 9 w 59"/>
              <a:gd name="T3" fmla="*/ 29 h 59"/>
              <a:gd name="T4" fmla="*/ 29 w 59"/>
              <a:gd name="T5" fmla="*/ 9 h 59"/>
              <a:gd name="T6" fmla="*/ 59 w 59"/>
              <a:gd name="T7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9" h="59">
                <a:moveTo>
                  <a:pt x="0" y="59"/>
                </a:moveTo>
                <a:lnTo>
                  <a:pt x="9" y="29"/>
                </a:lnTo>
                <a:lnTo>
                  <a:pt x="29" y="9"/>
                </a:lnTo>
                <a:lnTo>
                  <a:pt x="59" y="0"/>
                </a:lnTo>
              </a:path>
            </a:pathLst>
          </a:custGeom>
          <a:noFill/>
          <a:ln w="15875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602" name="Freeform 762"/>
          <p:cNvSpPr>
            <a:spLocks/>
          </p:cNvSpPr>
          <p:nvPr/>
        </p:nvSpPr>
        <p:spPr bwMode="auto">
          <a:xfrm>
            <a:off x="6046788" y="5143500"/>
            <a:ext cx="46037" cy="46038"/>
          </a:xfrm>
          <a:custGeom>
            <a:avLst/>
            <a:gdLst>
              <a:gd name="T0" fmla="*/ 0 w 58"/>
              <a:gd name="T1" fmla="*/ 0 h 59"/>
              <a:gd name="T2" fmla="*/ 29 w 58"/>
              <a:gd name="T3" fmla="*/ 9 h 59"/>
              <a:gd name="T4" fmla="*/ 51 w 58"/>
              <a:gd name="T5" fmla="*/ 29 h 59"/>
              <a:gd name="T6" fmla="*/ 58 w 58"/>
              <a:gd name="T7" fmla="*/ 5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8" h="59">
                <a:moveTo>
                  <a:pt x="0" y="0"/>
                </a:moveTo>
                <a:lnTo>
                  <a:pt x="29" y="9"/>
                </a:lnTo>
                <a:lnTo>
                  <a:pt x="51" y="29"/>
                </a:lnTo>
                <a:lnTo>
                  <a:pt x="58" y="59"/>
                </a:lnTo>
              </a:path>
            </a:pathLst>
          </a:custGeom>
          <a:noFill/>
          <a:ln w="15875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603" name="Line 763"/>
          <p:cNvSpPr>
            <a:spLocks noChangeShapeType="1"/>
          </p:cNvSpPr>
          <p:nvPr/>
        </p:nvSpPr>
        <p:spPr bwMode="auto">
          <a:xfrm>
            <a:off x="5897563" y="5365750"/>
            <a:ext cx="296862" cy="1588"/>
          </a:xfrm>
          <a:prstGeom prst="line">
            <a:avLst/>
          </a:prstGeom>
          <a:noFill/>
          <a:ln w="15875">
            <a:solidFill>
              <a:srgbClr val="008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604" name="Line 764"/>
          <p:cNvSpPr>
            <a:spLocks noChangeShapeType="1"/>
          </p:cNvSpPr>
          <p:nvPr/>
        </p:nvSpPr>
        <p:spPr bwMode="auto">
          <a:xfrm>
            <a:off x="6015038" y="5334000"/>
            <a:ext cx="63500" cy="63500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605" name="Line 765"/>
          <p:cNvSpPr>
            <a:spLocks noChangeShapeType="1"/>
          </p:cNvSpPr>
          <p:nvPr/>
        </p:nvSpPr>
        <p:spPr bwMode="auto">
          <a:xfrm flipH="1">
            <a:off x="6015038" y="5334000"/>
            <a:ext cx="63500" cy="63500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606" name="Line 766"/>
          <p:cNvSpPr>
            <a:spLocks noChangeShapeType="1"/>
          </p:cNvSpPr>
          <p:nvPr/>
        </p:nvSpPr>
        <p:spPr bwMode="auto">
          <a:xfrm>
            <a:off x="5897563" y="5541963"/>
            <a:ext cx="296862" cy="1587"/>
          </a:xfrm>
          <a:prstGeom prst="line">
            <a:avLst/>
          </a:prstGeom>
          <a:noFill/>
          <a:ln w="15875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607" name="Freeform 767"/>
          <p:cNvSpPr>
            <a:spLocks/>
          </p:cNvSpPr>
          <p:nvPr/>
        </p:nvSpPr>
        <p:spPr bwMode="auto">
          <a:xfrm>
            <a:off x="6000750" y="5481638"/>
            <a:ext cx="92075" cy="120650"/>
          </a:xfrm>
          <a:custGeom>
            <a:avLst/>
            <a:gdLst>
              <a:gd name="T0" fmla="*/ 58 w 117"/>
              <a:gd name="T1" fmla="*/ 152 h 152"/>
              <a:gd name="T2" fmla="*/ 117 w 117"/>
              <a:gd name="T3" fmla="*/ 76 h 152"/>
              <a:gd name="T4" fmla="*/ 58 w 117"/>
              <a:gd name="T5" fmla="*/ 0 h 152"/>
              <a:gd name="T6" fmla="*/ 0 w 117"/>
              <a:gd name="T7" fmla="*/ 76 h 152"/>
              <a:gd name="T8" fmla="*/ 58 w 117"/>
              <a:gd name="T9" fmla="*/ 152 h 152"/>
              <a:gd name="T10" fmla="*/ 58 w 117"/>
              <a:gd name="T11" fmla="*/ 152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7" h="152">
                <a:moveTo>
                  <a:pt x="58" y="152"/>
                </a:moveTo>
                <a:lnTo>
                  <a:pt x="117" y="76"/>
                </a:lnTo>
                <a:lnTo>
                  <a:pt x="58" y="0"/>
                </a:lnTo>
                <a:lnTo>
                  <a:pt x="0" y="76"/>
                </a:lnTo>
                <a:lnTo>
                  <a:pt x="58" y="152"/>
                </a:lnTo>
                <a:lnTo>
                  <a:pt x="58" y="15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608" name="Freeform 768"/>
          <p:cNvSpPr>
            <a:spLocks/>
          </p:cNvSpPr>
          <p:nvPr/>
        </p:nvSpPr>
        <p:spPr bwMode="auto">
          <a:xfrm>
            <a:off x="6000750" y="5481638"/>
            <a:ext cx="92075" cy="120650"/>
          </a:xfrm>
          <a:custGeom>
            <a:avLst/>
            <a:gdLst>
              <a:gd name="T0" fmla="*/ 58 w 117"/>
              <a:gd name="T1" fmla="*/ 152 h 152"/>
              <a:gd name="T2" fmla="*/ 117 w 117"/>
              <a:gd name="T3" fmla="*/ 76 h 152"/>
              <a:gd name="T4" fmla="*/ 58 w 117"/>
              <a:gd name="T5" fmla="*/ 0 h 152"/>
              <a:gd name="T6" fmla="*/ 0 w 117"/>
              <a:gd name="T7" fmla="*/ 76 h 152"/>
              <a:gd name="T8" fmla="*/ 58 w 117"/>
              <a:gd name="T9" fmla="*/ 152 h 152"/>
              <a:gd name="T10" fmla="*/ 58 w 117"/>
              <a:gd name="T11" fmla="*/ 152 h 152"/>
              <a:gd name="T12" fmla="*/ 58 w 117"/>
              <a:gd name="T13" fmla="*/ 152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" h="152">
                <a:moveTo>
                  <a:pt x="58" y="152"/>
                </a:moveTo>
                <a:lnTo>
                  <a:pt x="117" y="76"/>
                </a:lnTo>
                <a:lnTo>
                  <a:pt x="58" y="0"/>
                </a:lnTo>
                <a:lnTo>
                  <a:pt x="0" y="76"/>
                </a:lnTo>
                <a:lnTo>
                  <a:pt x="58" y="152"/>
                </a:lnTo>
                <a:lnTo>
                  <a:pt x="58" y="152"/>
                </a:lnTo>
                <a:lnTo>
                  <a:pt x="58" y="152"/>
                </a:lnTo>
              </a:path>
            </a:pathLst>
          </a:custGeom>
          <a:noFill/>
          <a:ln w="15875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609" name="Line 769"/>
          <p:cNvSpPr>
            <a:spLocks noChangeShapeType="1"/>
          </p:cNvSpPr>
          <p:nvPr/>
        </p:nvSpPr>
        <p:spPr bwMode="auto">
          <a:xfrm>
            <a:off x="5897563" y="5721350"/>
            <a:ext cx="296862" cy="1588"/>
          </a:xfrm>
          <a:prstGeom prst="line">
            <a:avLst/>
          </a:prstGeom>
          <a:noFill/>
          <a:ln w="15875">
            <a:solidFill>
              <a:srgbClr val="A017BF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610" name="Freeform 770"/>
          <p:cNvSpPr>
            <a:spLocks/>
          </p:cNvSpPr>
          <p:nvPr/>
        </p:nvSpPr>
        <p:spPr bwMode="auto">
          <a:xfrm>
            <a:off x="6010275" y="5683250"/>
            <a:ext cx="73025" cy="76200"/>
          </a:xfrm>
          <a:custGeom>
            <a:avLst/>
            <a:gdLst>
              <a:gd name="T0" fmla="*/ 0 w 93"/>
              <a:gd name="T1" fmla="*/ 0 h 94"/>
              <a:gd name="T2" fmla="*/ 93 w 93"/>
              <a:gd name="T3" fmla="*/ 0 h 94"/>
              <a:gd name="T4" fmla="*/ 93 w 93"/>
              <a:gd name="T5" fmla="*/ 94 h 94"/>
              <a:gd name="T6" fmla="*/ 0 w 93"/>
              <a:gd name="T7" fmla="*/ 94 h 94"/>
              <a:gd name="T8" fmla="*/ 0 w 93"/>
              <a:gd name="T9" fmla="*/ 0 h 94"/>
              <a:gd name="T10" fmla="*/ 0 w 93"/>
              <a:gd name="T11" fmla="*/ 0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" h="94">
                <a:moveTo>
                  <a:pt x="0" y="0"/>
                </a:moveTo>
                <a:lnTo>
                  <a:pt x="93" y="0"/>
                </a:lnTo>
                <a:lnTo>
                  <a:pt x="93" y="94"/>
                </a:lnTo>
                <a:lnTo>
                  <a:pt x="0" y="94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611" name="Freeform 771"/>
          <p:cNvSpPr>
            <a:spLocks/>
          </p:cNvSpPr>
          <p:nvPr/>
        </p:nvSpPr>
        <p:spPr bwMode="auto">
          <a:xfrm>
            <a:off x="6010275" y="5683250"/>
            <a:ext cx="73025" cy="76200"/>
          </a:xfrm>
          <a:custGeom>
            <a:avLst/>
            <a:gdLst>
              <a:gd name="T0" fmla="*/ 0 w 93"/>
              <a:gd name="T1" fmla="*/ 0 h 94"/>
              <a:gd name="T2" fmla="*/ 93 w 93"/>
              <a:gd name="T3" fmla="*/ 0 h 94"/>
              <a:gd name="T4" fmla="*/ 93 w 93"/>
              <a:gd name="T5" fmla="*/ 94 h 94"/>
              <a:gd name="T6" fmla="*/ 0 w 93"/>
              <a:gd name="T7" fmla="*/ 94 h 94"/>
              <a:gd name="T8" fmla="*/ 0 w 93"/>
              <a:gd name="T9" fmla="*/ 0 h 94"/>
              <a:gd name="T10" fmla="*/ 0 w 93"/>
              <a:gd name="T11" fmla="*/ 0 h 94"/>
              <a:gd name="T12" fmla="*/ 0 w 93"/>
              <a:gd name="T13" fmla="*/ 0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3" h="94">
                <a:moveTo>
                  <a:pt x="0" y="0"/>
                </a:moveTo>
                <a:lnTo>
                  <a:pt x="93" y="0"/>
                </a:lnTo>
                <a:lnTo>
                  <a:pt x="93" y="94"/>
                </a:lnTo>
                <a:lnTo>
                  <a:pt x="0" y="94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A017B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612" name="Rectangle 772"/>
          <p:cNvSpPr>
            <a:spLocks noChangeArrowheads="1"/>
          </p:cNvSpPr>
          <p:nvPr/>
        </p:nvSpPr>
        <p:spPr bwMode="auto">
          <a:xfrm>
            <a:off x="5799138" y="5045075"/>
            <a:ext cx="2225675" cy="8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613" name="Freeform 773"/>
          <p:cNvSpPr>
            <a:spLocks/>
          </p:cNvSpPr>
          <p:nvPr/>
        </p:nvSpPr>
        <p:spPr bwMode="auto">
          <a:xfrm>
            <a:off x="5799138" y="5045075"/>
            <a:ext cx="2225675" cy="839788"/>
          </a:xfrm>
          <a:custGeom>
            <a:avLst/>
            <a:gdLst>
              <a:gd name="T0" fmla="*/ 2806 w 2806"/>
              <a:gd name="T1" fmla="*/ 1058 h 1058"/>
              <a:gd name="T2" fmla="*/ 2806 w 2806"/>
              <a:gd name="T3" fmla="*/ 0 h 1058"/>
              <a:gd name="T4" fmla="*/ 0 w 2806"/>
              <a:gd name="T5" fmla="*/ 0 h 1058"/>
              <a:gd name="T6" fmla="*/ 0 w 2806"/>
              <a:gd name="T7" fmla="*/ 1058 h 1058"/>
              <a:gd name="T8" fmla="*/ 2806 w 2806"/>
              <a:gd name="T9" fmla="*/ 1058 h 1058"/>
              <a:gd name="T10" fmla="*/ 2806 w 2806"/>
              <a:gd name="T11" fmla="*/ 1058 h 10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06" h="1058">
                <a:moveTo>
                  <a:pt x="2806" y="1058"/>
                </a:moveTo>
                <a:lnTo>
                  <a:pt x="2806" y="0"/>
                </a:lnTo>
                <a:lnTo>
                  <a:pt x="0" y="0"/>
                </a:lnTo>
                <a:lnTo>
                  <a:pt x="0" y="1058"/>
                </a:lnTo>
                <a:lnTo>
                  <a:pt x="2806" y="1058"/>
                </a:lnTo>
                <a:lnTo>
                  <a:pt x="2806" y="1058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614" name="Rectangle 774"/>
          <p:cNvSpPr>
            <a:spLocks noChangeArrowheads="1"/>
          </p:cNvSpPr>
          <p:nvPr/>
        </p:nvSpPr>
        <p:spPr bwMode="auto">
          <a:xfrm>
            <a:off x="242888" y="384175"/>
            <a:ext cx="8183562" cy="655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615" name="Text Box 775"/>
          <p:cNvSpPr txBox="1">
            <a:spLocks noChangeArrowheads="1"/>
          </p:cNvSpPr>
          <p:nvPr/>
        </p:nvSpPr>
        <p:spPr bwMode="auto">
          <a:xfrm>
            <a:off x="0" y="60325"/>
            <a:ext cx="914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000" b="1">
                <a:solidFill>
                  <a:schemeClr val="accent2"/>
                </a:solidFill>
              </a:rPr>
              <a:t>Effects of Optimization and JIT Assembly (log scale)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1600200" y="968375"/>
            <a:ext cx="6578600" cy="51831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1603375" y="971550"/>
            <a:ext cx="6572250" cy="5176838"/>
          </a:xfrm>
          <a:prstGeom prst="rect">
            <a:avLst/>
          </a:prstGeom>
          <a:noFill/>
          <a:ln w="7938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4" name="Line 6"/>
          <p:cNvSpPr>
            <a:spLocks noChangeShapeType="1"/>
          </p:cNvSpPr>
          <p:nvPr/>
        </p:nvSpPr>
        <p:spPr bwMode="auto">
          <a:xfrm>
            <a:off x="1600200" y="6151563"/>
            <a:ext cx="6578600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5" name="Line 7"/>
          <p:cNvSpPr>
            <a:spLocks noChangeShapeType="1"/>
          </p:cNvSpPr>
          <p:nvPr/>
        </p:nvSpPr>
        <p:spPr bwMode="auto">
          <a:xfrm>
            <a:off x="1600200" y="968375"/>
            <a:ext cx="6578600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6" name="Line 8"/>
          <p:cNvSpPr>
            <a:spLocks noChangeShapeType="1"/>
          </p:cNvSpPr>
          <p:nvPr/>
        </p:nvSpPr>
        <p:spPr bwMode="auto">
          <a:xfrm flipV="1">
            <a:off x="1600200" y="968375"/>
            <a:ext cx="1588" cy="51831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7" name="Line 9"/>
          <p:cNvSpPr>
            <a:spLocks noChangeShapeType="1"/>
          </p:cNvSpPr>
          <p:nvPr/>
        </p:nvSpPr>
        <p:spPr bwMode="auto">
          <a:xfrm flipV="1">
            <a:off x="8178800" y="968375"/>
            <a:ext cx="1588" cy="51831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>
            <a:off x="1600200" y="6151563"/>
            <a:ext cx="6578600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9" name="Line 11"/>
          <p:cNvSpPr>
            <a:spLocks noChangeShapeType="1"/>
          </p:cNvSpPr>
          <p:nvPr/>
        </p:nvSpPr>
        <p:spPr bwMode="auto">
          <a:xfrm flipV="1">
            <a:off x="1600200" y="968375"/>
            <a:ext cx="1588" cy="51831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 flipV="1">
            <a:off x="1600200" y="6084888"/>
            <a:ext cx="1588" cy="666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1" name="Line 13"/>
          <p:cNvSpPr>
            <a:spLocks noChangeShapeType="1"/>
          </p:cNvSpPr>
          <p:nvPr/>
        </p:nvSpPr>
        <p:spPr bwMode="auto">
          <a:xfrm>
            <a:off x="1600200" y="968375"/>
            <a:ext cx="1588" cy="666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2" name="Rectangle 14"/>
          <p:cNvSpPr>
            <a:spLocks noChangeArrowheads="1"/>
          </p:cNvSpPr>
          <p:nvPr/>
        </p:nvSpPr>
        <p:spPr bwMode="auto">
          <a:xfrm>
            <a:off x="1560513" y="6199188"/>
            <a:ext cx="841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Helvetica" panose="020B0604020202020204" pitchFamily="34" charset="0"/>
              </a:rPr>
              <a:t>1</a:t>
            </a:r>
            <a:endParaRPr lang="en-US"/>
          </a:p>
        </p:txBody>
      </p:sp>
      <p:sp>
        <p:nvSpPr>
          <p:cNvPr id="58383" name="Line 15"/>
          <p:cNvSpPr>
            <a:spLocks noChangeShapeType="1"/>
          </p:cNvSpPr>
          <p:nvPr/>
        </p:nvSpPr>
        <p:spPr bwMode="auto">
          <a:xfrm flipV="1">
            <a:off x="3244850" y="6084888"/>
            <a:ext cx="1588" cy="666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4" name="Line 16"/>
          <p:cNvSpPr>
            <a:spLocks noChangeShapeType="1"/>
          </p:cNvSpPr>
          <p:nvPr/>
        </p:nvSpPr>
        <p:spPr bwMode="auto">
          <a:xfrm>
            <a:off x="3244850" y="968375"/>
            <a:ext cx="1588" cy="666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5" name="Rectangle 17"/>
          <p:cNvSpPr>
            <a:spLocks noChangeArrowheads="1"/>
          </p:cNvSpPr>
          <p:nvPr/>
        </p:nvSpPr>
        <p:spPr bwMode="auto">
          <a:xfrm>
            <a:off x="3205163" y="6199188"/>
            <a:ext cx="841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Helvetica" panose="020B0604020202020204" pitchFamily="34" charset="0"/>
              </a:rPr>
              <a:t>2</a:t>
            </a:r>
            <a:endParaRPr lang="en-US"/>
          </a:p>
        </p:txBody>
      </p:sp>
      <p:sp>
        <p:nvSpPr>
          <p:cNvPr id="58386" name="Line 18"/>
          <p:cNvSpPr>
            <a:spLocks noChangeShapeType="1"/>
          </p:cNvSpPr>
          <p:nvPr/>
        </p:nvSpPr>
        <p:spPr bwMode="auto">
          <a:xfrm flipV="1">
            <a:off x="4889500" y="6084888"/>
            <a:ext cx="1588" cy="666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7" name="Line 19"/>
          <p:cNvSpPr>
            <a:spLocks noChangeShapeType="1"/>
          </p:cNvSpPr>
          <p:nvPr/>
        </p:nvSpPr>
        <p:spPr bwMode="auto">
          <a:xfrm>
            <a:off x="4889500" y="968375"/>
            <a:ext cx="1588" cy="666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8" name="Rectangle 20"/>
          <p:cNvSpPr>
            <a:spLocks noChangeArrowheads="1"/>
          </p:cNvSpPr>
          <p:nvPr/>
        </p:nvSpPr>
        <p:spPr bwMode="auto">
          <a:xfrm>
            <a:off x="4848225" y="6199188"/>
            <a:ext cx="841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Helvetica" panose="020B0604020202020204" pitchFamily="34" charset="0"/>
              </a:rPr>
              <a:t>3</a:t>
            </a:r>
            <a:endParaRPr lang="en-US"/>
          </a:p>
        </p:txBody>
      </p:sp>
      <p:sp>
        <p:nvSpPr>
          <p:cNvPr id="58389" name="Line 21"/>
          <p:cNvSpPr>
            <a:spLocks noChangeShapeType="1"/>
          </p:cNvSpPr>
          <p:nvPr/>
        </p:nvSpPr>
        <p:spPr bwMode="auto">
          <a:xfrm flipV="1">
            <a:off x="6532563" y="6084888"/>
            <a:ext cx="1587" cy="666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0" name="Line 22"/>
          <p:cNvSpPr>
            <a:spLocks noChangeShapeType="1"/>
          </p:cNvSpPr>
          <p:nvPr/>
        </p:nvSpPr>
        <p:spPr bwMode="auto">
          <a:xfrm>
            <a:off x="6532563" y="968375"/>
            <a:ext cx="1587" cy="666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1" name="Rectangle 23"/>
          <p:cNvSpPr>
            <a:spLocks noChangeArrowheads="1"/>
          </p:cNvSpPr>
          <p:nvPr/>
        </p:nvSpPr>
        <p:spPr bwMode="auto">
          <a:xfrm>
            <a:off x="6492875" y="6199188"/>
            <a:ext cx="841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Helvetica" panose="020B0604020202020204" pitchFamily="34" charset="0"/>
              </a:rPr>
              <a:t>4</a:t>
            </a:r>
            <a:endParaRPr lang="en-US"/>
          </a:p>
        </p:txBody>
      </p:sp>
      <p:sp>
        <p:nvSpPr>
          <p:cNvPr id="58392" name="Line 24"/>
          <p:cNvSpPr>
            <a:spLocks noChangeShapeType="1"/>
          </p:cNvSpPr>
          <p:nvPr/>
        </p:nvSpPr>
        <p:spPr bwMode="auto">
          <a:xfrm flipV="1">
            <a:off x="8178800" y="6084888"/>
            <a:ext cx="1588" cy="666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3" name="Line 25"/>
          <p:cNvSpPr>
            <a:spLocks noChangeShapeType="1"/>
          </p:cNvSpPr>
          <p:nvPr/>
        </p:nvSpPr>
        <p:spPr bwMode="auto">
          <a:xfrm>
            <a:off x="8178800" y="968375"/>
            <a:ext cx="1588" cy="666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4" name="Rectangle 26"/>
          <p:cNvSpPr>
            <a:spLocks noChangeArrowheads="1"/>
          </p:cNvSpPr>
          <p:nvPr/>
        </p:nvSpPr>
        <p:spPr bwMode="auto">
          <a:xfrm>
            <a:off x="8137525" y="6199188"/>
            <a:ext cx="841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Helvetica" panose="020B0604020202020204" pitchFamily="34" charset="0"/>
              </a:rPr>
              <a:t>5</a:t>
            </a:r>
            <a:endParaRPr lang="en-US"/>
          </a:p>
        </p:txBody>
      </p:sp>
      <p:sp>
        <p:nvSpPr>
          <p:cNvPr id="58395" name="Line 27"/>
          <p:cNvSpPr>
            <a:spLocks noChangeShapeType="1"/>
          </p:cNvSpPr>
          <p:nvPr/>
        </p:nvSpPr>
        <p:spPr bwMode="auto">
          <a:xfrm>
            <a:off x="1600200" y="6151563"/>
            <a:ext cx="66675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6" name="Line 28"/>
          <p:cNvSpPr>
            <a:spLocks noChangeShapeType="1"/>
          </p:cNvSpPr>
          <p:nvPr/>
        </p:nvSpPr>
        <p:spPr bwMode="auto">
          <a:xfrm flipH="1">
            <a:off x="8110538" y="6151563"/>
            <a:ext cx="68262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7" name="Rectangle 29"/>
          <p:cNvSpPr>
            <a:spLocks noChangeArrowheads="1"/>
          </p:cNvSpPr>
          <p:nvPr/>
        </p:nvSpPr>
        <p:spPr bwMode="auto">
          <a:xfrm>
            <a:off x="1312863" y="6073775"/>
            <a:ext cx="25241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Helvetica" panose="020B0604020202020204" pitchFamily="34" charset="0"/>
              </a:rPr>
              <a:t>100</a:t>
            </a:r>
            <a:endParaRPr lang="en-US"/>
          </a:p>
        </p:txBody>
      </p:sp>
      <p:sp>
        <p:nvSpPr>
          <p:cNvPr id="58398" name="Line 30"/>
          <p:cNvSpPr>
            <a:spLocks noChangeShapeType="1"/>
          </p:cNvSpPr>
          <p:nvPr/>
        </p:nvSpPr>
        <p:spPr bwMode="auto">
          <a:xfrm>
            <a:off x="1600200" y="5233988"/>
            <a:ext cx="66675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9" name="Line 31"/>
          <p:cNvSpPr>
            <a:spLocks noChangeShapeType="1"/>
          </p:cNvSpPr>
          <p:nvPr/>
        </p:nvSpPr>
        <p:spPr bwMode="auto">
          <a:xfrm flipH="1">
            <a:off x="8110538" y="5233988"/>
            <a:ext cx="68262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00" name="Rectangle 32"/>
          <p:cNvSpPr>
            <a:spLocks noChangeArrowheads="1"/>
          </p:cNvSpPr>
          <p:nvPr/>
        </p:nvSpPr>
        <p:spPr bwMode="auto">
          <a:xfrm>
            <a:off x="1312863" y="5156200"/>
            <a:ext cx="25241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Helvetica" panose="020B0604020202020204" pitchFamily="34" charset="0"/>
              </a:rPr>
              <a:t>200</a:t>
            </a:r>
            <a:endParaRPr lang="en-US"/>
          </a:p>
        </p:txBody>
      </p:sp>
      <p:sp>
        <p:nvSpPr>
          <p:cNvPr id="58401" name="Line 33"/>
          <p:cNvSpPr>
            <a:spLocks noChangeShapeType="1"/>
          </p:cNvSpPr>
          <p:nvPr/>
        </p:nvSpPr>
        <p:spPr bwMode="auto">
          <a:xfrm>
            <a:off x="1600200" y="4695825"/>
            <a:ext cx="66675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02" name="Line 34"/>
          <p:cNvSpPr>
            <a:spLocks noChangeShapeType="1"/>
          </p:cNvSpPr>
          <p:nvPr/>
        </p:nvSpPr>
        <p:spPr bwMode="auto">
          <a:xfrm flipH="1">
            <a:off x="8110538" y="4695825"/>
            <a:ext cx="68262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03" name="Rectangle 35"/>
          <p:cNvSpPr>
            <a:spLocks noChangeArrowheads="1"/>
          </p:cNvSpPr>
          <p:nvPr/>
        </p:nvSpPr>
        <p:spPr bwMode="auto">
          <a:xfrm>
            <a:off x="1312863" y="4618038"/>
            <a:ext cx="25241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Helvetica" panose="020B0604020202020204" pitchFamily="34" charset="0"/>
              </a:rPr>
              <a:t>300</a:t>
            </a:r>
            <a:endParaRPr lang="en-US"/>
          </a:p>
        </p:txBody>
      </p:sp>
      <p:sp>
        <p:nvSpPr>
          <p:cNvPr id="58404" name="Line 36"/>
          <p:cNvSpPr>
            <a:spLocks noChangeShapeType="1"/>
          </p:cNvSpPr>
          <p:nvPr/>
        </p:nvSpPr>
        <p:spPr bwMode="auto">
          <a:xfrm>
            <a:off x="1600200" y="4314825"/>
            <a:ext cx="66675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05" name="Line 37"/>
          <p:cNvSpPr>
            <a:spLocks noChangeShapeType="1"/>
          </p:cNvSpPr>
          <p:nvPr/>
        </p:nvSpPr>
        <p:spPr bwMode="auto">
          <a:xfrm flipH="1">
            <a:off x="8110538" y="4314825"/>
            <a:ext cx="68262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06" name="Rectangle 38"/>
          <p:cNvSpPr>
            <a:spLocks noChangeArrowheads="1"/>
          </p:cNvSpPr>
          <p:nvPr/>
        </p:nvSpPr>
        <p:spPr bwMode="auto">
          <a:xfrm>
            <a:off x="1312863" y="4237038"/>
            <a:ext cx="25241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Helvetica" panose="020B0604020202020204" pitchFamily="34" charset="0"/>
              </a:rPr>
              <a:t>400</a:t>
            </a:r>
            <a:endParaRPr lang="en-US"/>
          </a:p>
        </p:txBody>
      </p:sp>
      <p:sp>
        <p:nvSpPr>
          <p:cNvPr id="58407" name="Line 39"/>
          <p:cNvSpPr>
            <a:spLocks noChangeShapeType="1"/>
          </p:cNvSpPr>
          <p:nvPr/>
        </p:nvSpPr>
        <p:spPr bwMode="auto">
          <a:xfrm>
            <a:off x="1600200" y="4019550"/>
            <a:ext cx="66675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08" name="Line 40"/>
          <p:cNvSpPr>
            <a:spLocks noChangeShapeType="1"/>
          </p:cNvSpPr>
          <p:nvPr/>
        </p:nvSpPr>
        <p:spPr bwMode="auto">
          <a:xfrm flipH="1">
            <a:off x="8110538" y="4019550"/>
            <a:ext cx="68262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09" name="Rectangle 41"/>
          <p:cNvSpPr>
            <a:spLocks noChangeArrowheads="1"/>
          </p:cNvSpPr>
          <p:nvPr/>
        </p:nvSpPr>
        <p:spPr bwMode="auto">
          <a:xfrm>
            <a:off x="1312863" y="3941763"/>
            <a:ext cx="25241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Helvetica" panose="020B0604020202020204" pitchFamily="34" charset="0"/>
              </a:rPr>
              <a:t>500</a:t>
            </a:r>
            <a:endParaRPr lang="en-US"/>
          </a:p>
        </p:txBody>
      </p:sp>
      <p:sp>
        <p:nvSpPr>
          <p:cNvPr id="58410" name="Line 42"/>
          <p:cNvSpPr>
            <a:spLocks noChangeShapeType="1"/>
          </p:cNvSpPr>
          <p:nvPr/>
        </p:nvSpPr>
        <p:spPr bwMode="auto">
          <a:xfrm>
            <a:off x="1600200" y="3573463"/>
            <a:ext cx="66675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11" name="Line 43"/>
          <p:cNvSpPr>
            <a:spLocks noChangeShapeType="1"/>
          </p:cNvSpPr>
          <p:nvPr/>
        </p:nvSpPr>
        <p:spPr bwMode="auto">
          <a:xfrm flipH="1">
            <a:off x="8110538" y="3573463"/>
            <a:ext cx="68262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12" name="Rectangle 44"/>
          <p:cNvSpPr>
            <a:spLocks noChangeArrowheads="1"/>
          </p:cNvSpPr>
          <p:nvPr/>
        </p:nvSpPr>
        <p:spPr bwMode="auto">
          <a:xfrm>
            <a:off x="1312863" y="3495675"/>
            <a:ext cx="25241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Helvetica" panose="020B0604020202020204" pitchFamily="34" charset="0"/>
              </a:rPr>
              <a:t>700</a:t>
            </a:r>
            <a:endParaRPr lang="en-US"/>
          </a:p>
        </p:txBody>
      </p:sp>
      <p:sp>
        <p:nvSpPr>
          <p:cNvPr id="58413" name="Line 45"/>
          <p:cNvSpPr>
            <a:spLocks noChangeShapeType="1"/>
          </p:cNvSpPr>
          <p:nvPr/>
        </p:nvSpPr>
        <p:spPr bwMode="auto">
          <a:xfrm>
            <a:off x="1600200" y="3101975"/>
            <a:ext cx="66675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14" name="Line 46"/>
          <p:cNvSpPr>
            <a:spLocks noChangeShapeType="1"/>
          </p:cNvSpPr>
          <p:nvPr/>
        </p:nvSpPr>
        <p:spPr bwMode="auto">
          <a:xfrm flipH="1">
            <a:off x="8110538" y="3101975"/>
            <a:ext cx="68262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15" name="Rectangle 47"/>
          <p:cNvSpPr>
            <a:spLocks noChangeArrowheads="1"/>
          </p:cNvSpPr>
          <p:nvPr/>
        </p:nvSpPr>
        <p:spPr bwMode="auto">
          <a:xfrm>
            <a:off x="1231900" y="3024188"/>
            <a:ext cx="33655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Helvetica" panose="020B0604020202020204" pitchFamily="34" charset="0"/>
              </a:rPr>
              <a:t>1000</a:t>
            </a:r>
            <a:endParaRPr lang="en-US"/>
          </a:p>
        </p:txBody>
      </p:sp>
      <p:sp>
        <p:nvSpPr>
          <p:cNvPr id="58416" name="Line 48"/>
          <p:cNvSpPr>
            <a:spLocks noChangeShapeType="1"/>
          </p:cNvSpPr>
          <p:nvPr/>
        </p:nvSpPr>
        <p:spPr bwMode="auto">
          <a:xfrm>
            <a:off x="1600200" y="2182813"/>
            <a:ext cx="66675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17" name="Line 49"/>
          <p:cNvSpPr>
            <a:spLocks noChangeShapeType="1"/>
          </p:cNvSpPr>
          <p:nvPr/>
        </p:nvSpPr>
        <p:spPr bwMode="auto">
          <a:xfrm flipH="1">
            <a:off x="8110538" y="2182813"/>
            <a:ext cx="68262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18" name="Rectangle 50"/>
          <p:cNvSpPr>
            <a:spLocks noChangeArrowheads="1"/>
          </p:cNvSpPr>
          <p:nvPr/>
        </p:nvSpPr>
        <p:spPr bwMode="auto">
          <a:xfrm>
            <a:off x="1231900" y="2105025"/>
            <a:ext cx="33655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Helvetica" panose="020B0604020202020204" pitchFamily="34" charset="0"/>
              </a:rPr>
              <a:t>2000</a:t>
            </a:r>
            <a:endParaRPr lang="en-US"/>
          </a:p>
        </p:txBody>
      </p:sp>
      <p:sp>
        <p:nvSpPr>
          <p:cNvPr id="58419" name="Line 51"/>
          <p:cNvSpPr>
            <a:spLocks noChangeShapeType="1"/>
          </p:cNvSpPr>
          <p:nvPr/>
        </p:nvSpPr>
        <p:spPr bwMode="auto">
          <a:xfrm>
            <a:off x="1600200" y="1265238"/>
            <a:ext cx="66675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20" name="Line 52"/>
          <p:cNvSpPr>
            <a:spLocks noChangeShapeType="1"/>
          </p:cNvSpPr>
          <p:nvPr/>
        </p:nvSpPr>
        <p:spPr bwMode="auto">
          <a:xfrm flipH="1">
            <a:off x="8110538" y="1265238"/>
            <a:ext cx="68262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21" name="Rectangle 53"/>
          <p:cNvSpPr>
            <a:spLocks noChangeArrowheads="1"/>
          </p:cNvSpPr>
          <p:nvPr/>
        </p:nvSpPr>
        <p:spPr bwMode="auto">
          <a:xfrm>
            <a:off x="1231900" y="1185863"/>
            <a:ext cx="33655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Helvetica" panose="020B0604020202020204" pitchFamily="34" charset="0"/>
              </a:rPr>
              <a:t>4000</a:t>
            </a:r>
            <a:endParaRPr lang="en-US"/>
          </a:p>
        </p:txBody>
      </p:sp>
      <p:sp>
        <p:nvSpPr>
          <p:cNvPr id="58422" name="Line 54"/>
          <p:cNvSpPr>
            <a:spLocks noChangeShapeType="1"/>
          </p:cNvSpPr>
          <p:nvPr/>
        </p:nvSpPr>
        <p:spPr bwMode="auto">
          <a:xfrm>
            <a:off x="1600200" y="6151563"/>
            <a:ext cx="6578600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23" name="Line 55"/>
          <p:cNvSpPr>
            <a:spLocks noChangeShapeType="1"/>
          </p:cNvSpPr>
          <p:nvPr/>
        </p:nvSpPr>
        <p:spPr bwMode="auto">
          <a:xfrm>
            <a:off x="1600200" y="968375"/>
            <a:ext cx="6578600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24" name="Line 56"/>
          <p:cNvSpPr>
            <a:spLocks noChangeShapeType="1"/>
          </p:cNvSpPr>
          <p:nvPr/>
        </p:nvSpPr>
        <p:spPr bwMode="auto">
          <a:xfrm flipV="1">
            <a:off x="1600200" y="968375"/>
            <a:ext cx="1588" cy="51831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25" name="Line 57"/>
          <p:cNvSpPr>
            <a:spLocks noChangeShapeType="1"/>
          </p:cNvSpPr>
          <p:nvPr/>
        </p:nvSpPr>
        <p:spPr bwMode="auto">
          <a:xfrm flipV="1">
            <a:off x="8178800" y="968375"/>
            <a:ext cx="1588" cy="51831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26" name="Freeform 58"/>
          <p:cNvSpPr>
            <a:spLocks/>
          </p:cNvSpPr>
          <p:nvPr/>
        </p:nvSpPr>
        <p:spPr bwMode="auto">
          <a:xfrm>
            <a:off x="1600200" y="1608138"/>
            <a:ext cx="6578600" cy="1743075"/>
          </a:xfrm>
          <a:custGeom>
            <a:avLst/>
            <a:gdLst>
              <a:gd name="T0" fmla="*/ 0 w 8286"/>
              <a:gd name="T1" fmla="*/ 2197 h 2197"/>
              <a:gd name="T2" fmla="*/ 2072 w 8286"/>
              <a:gd name="T3" fmla="*/ 1402 h 2197"/>
              <a:gd name="T4" fmla="*/ 4143 w 8286"/>
              <a:gd name="T5" fmla="*/ 1017 h 2197"/>
              <a:gd name="T6" fmla="*/ 6214 w 8286"/>
              <a:gd name="T7" fmla="*/ 337 h 2197"/>
              <a:gd name="T8" fmla="*/ 8286 w 8286"/>
              <a:gd name="T9" fmla="*/ 0 h 2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86" h="2197">
                <a:moveTo>
                  <a:pt x="0" y="2197"/>
                </a:moveTo>
                <a:lnTo>
                  <a:pt x="2072" y="1402"/>
                </a:lnTo>
                <a:lnTo>
                  <a:pt x="4143" y="1017"/>
                </a:lnTo>
                <a:lnTo>
                  <a:pt x="6214" y="337"/>
                </a:lnTo>
                <a:lnTo>
                  <a:pt x="8286" y="0"/>
                </a:lnTo>
              </a:path>
            </a:pathLst>
          </a:custGeom>
          <a:noFill/>
          <a:ln w="14288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27" name="Freeform 59"/>
          <p:cNvSpPr>
            <a:spLocks/>
          </p:cNvSpPr>
          <p:nvPr/>
        </p:nvSpPr>
        <p:spPr bwMode="auto">
          <a:xfrm>
            <a:off x="1600200" y="3352800"/>
            <a:ext cx="44450" cy="44450"/>
          </a:xfrm>
          <a:custGeom>
            <a:avLst/>
            <a:gdLst>
              <a:gd name="T0" fmla="*/ 56 w 56"/>
              <a:gd name="T1" fmla="*/ 0 h 55"/>
              <a:gd name="T2" fmla="*/ 47 w 56"/>
              <a:gd name="T3" fmla="*/ 28 h 55"/>
              <a:gd name="T4" fmla="*/ 28 w 56"/>
              <a:gd name="T5" fmla="*/ 48 h 55"/>
              <a:gd name="T6" fmla="*/ 0 w 56"/>
              <a:gd name="T7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" h="55">
                <a:moveTo>
                  <a:pt x="56" y="0"/>
                </a:moveTo>
                <a:lnTo>
                  <a:pt x="47" y="28"/>
                </a:lnTo>
                <a:lnTo>
                  <a:pt x="28" y="48"/>
                </a:lnTo>
                <a:lnTo>
                  <a:pt x="0" y="55"/>
                </a:lnTo>
              </a:path>
            </a:pathLst>
          </a:custGeom>
          <a:noFill/>
          <a:ln w="14288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28" name="Freeform 60"/>
          <p:cNvSpPr>
            <a:spLocks/>
          </p:cNvSpPr>
          <p:nvPr/>
        </p:nvSpPr>
        <p:spPr bwMode="auto">
          <a:xfrm>
            <a:off x="1557338" y="3352800"/>
            <a:ext cx="42862" cy="44450"/>
          </a:xfrm>
          <a:custGeom>
            <a:avLst/>
            <a:gdLst>
              <a:gd name="T0" fmla="*/ 56 w 56"/>
              <a:gd name="T1" fmla="*/ 55 h 55"/>
              <a:gd name="T2" fmla="*/ 27 w 56"/>
              <a:gd name="T3" fmla="*/ 48 h 55"/>
              <a:gd name="T4" fmla="*/ 8 w 56"/>
              <a:gd name="T5" fmla="*/ 28 h 55"/>
              <a:gd name="T6" fmla="*/ 0 w 56"/>
              <a:gd name="T7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" h="55">
                <a:moveTo>
                  <a:pt x="56" y="55"/>
                </a:moveTo>
                <a:lnTo>
                  <a:pt x="27" y="48"/>
                </a:lnTo>
                <a:lnTo>
                  <a:pt x="8" y="28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29" name="Freeform 61"/>
          <p:cNvSpPr>
            <a:spLocks/>
          </p:cNvSpPr>
          <p:nvPr/>
        </p:nvSpPr>
        <p:spPr bwMode="auto">
          <a:xfrm>
            <a:off x="1557338" y="3308350"/>
            <a:ext cx="42862" cy="44450"/>
          </a:xfrm>
          <a:custGeom>
            <a:avLst/>
            <a:gdLst>
              <a:gd name="T0" fmla="*/ 0 w 56"/>
              <a:gd name="T1" fmla="*/ 56 h 56"/>
              <a:gd name="T2" fmla="*/ 8 w 56"/>
              <a:gd name="T3" fmla="*/ 28 h 56"/>
              <a:gd name="T4" fmla="*/ 27 w 56"/>
              <a:gd name="T5" fmla="*/ 8 h 56"/>
              <a:gd name="T6" fmla="*/ 56 w 56"/>
              <a:gd name="T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" h="56">
                <a:moveTo>
                  <a:pt x="0" y="56"/>
                </a:moveTo>
                <a:lnTo>
                  <a:pt x="8" y="28"/>
                </a:lnTo>
                <a:lnTo>
                  <a:pt x="27" y="8"/>
                </a:lnTo>
                <a:lnTo>
                  <a:pt x="56" y="0"/>
                </a:lnTo>
              </a:path>
            </a:pathLst>
          </a:custGeom>
          <a:noFill/>
          <a:ln w="14288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30" name="Freeform 62"/>
          <p:cNvSpPr>
            <a:spLocks/>
          </p:cNvSpPr>
          <p:nvPr/>
        </p:nvSpPr>
        <p:spPr bwMode="auto">
          <a:xfrm>
            <a:off x="1600200" y="3308350"/>
            <a:ext cx="44450" cy="44450"/>
          </a:xfrm>
          <a:custGeom>
            <a:avLst/>
            <a:gdLst>
              <a:gd name="T0" fmla="*/ 0 w 56"/>
              <a:gd name="T1" fmla="*/ 0 h 56"/>
              <a:gd name="T2" fmla="*/ 28 w 56"/>
              <a:gd name="T3" fmla="*/ 8 h 56"/>
              <a:gd name="T4" fmla="*/ 47 w 56"/>
              <a:gd name="T5" fmla="*/ 28 h 56"/>
              <a:gd name="T6" fmla="*/ 56 w 56"/>
              <a:gd name="T7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" h="56">
                <a:moveTo>
                  <a:pt x="0" y="0"/>
                </a:moveTo>
                <a:lnTo>
                  <a:pt x="28" y="8"/>
                </a:lnTo>
                <a:lnTo>
                  <a:pt x="47" y="28"/>
                </a:lnTo>
                <a:lnTo>
                  <a:pt x="56" y="56"/>
                </a:lnTo>
              </a:path>
            </a:pathLst>
          </a:custGeom>
          <a:noFill/>
          <a:ln w="14288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31" name="Freeform 63"/>
          <p:cNvSpPr>
            <a:spLocks/>
          </p:cNvSpPr>
          <p:nvPr/>
        </p:nvSpPr>
        <p:spPr bwMode="auto">
          <a:xfrm>
            <a:off x="3246438" y="2720975"/>
            <a:ext cx="44450" cy="42863"/>
          </a:xfrm>
          <a:custGeom>
            <a:avLst/>
            <a:gdLst>
              <a:gd name="T0" fmla="*/ 55 w 55"/>
              <a:gd name="T1" fmla="*/ 0 h 55"/>
              <a:gd name="T2" fmla="*/ 48 w 55"/>
              <a:gd name="T3" fmla="*/ 28 h 55"/>
              <a:gd name="T4" fmla="*/ 28 w 55"/>
              <a:gd name="T5" fmla="*/ 47 h 55"/>
              <a:gd name="T6" fmla="*/ 0 w 55"/>
              <a:gd name="T7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" h="55">
                <a:moveTo>
                  <a:pt x="55" y="0"/>
                </a:moveTo>
                <a:lnTo>
                  <a:pt x="48" y="28"/>
                </a:lnTo>
                <a:lnTo>
                  <a:pt x="28" y="47"/>
                </a:lnTo>
                <a:lnTo>
                  <a:pt x="0" y="55"/>
                </a:lnTo>
              </a:path>
            </a:pathLst>
          </a:custGeom>
          <a:noFill/>
          <a:ln w="14288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32" name="Freeform 64"/>
          <p:cNvSpPr>
            <a:spLocks/>
          </p:cNvSpPr>
          <p:nvPr/>
        </p:nvSpPr>
        <p:spPr bwMode="auto">
          <a:xfrm>
            <a:off x="3201988" y="2720975"/>
            <a:ext cx="44450" cy="42863"/>
          </a:xfrm>
          <a:custGeom>
            <a:avLst/>
            <a:gdLst>
              <a:gd name="T0" fmla="*/ 56 w 56"/>
              <a:gd name="T1" fmla="*/ 55 h 55"/>
              <a:gd name="T2" fmla="*/ 28 w 56"/>
              <a:gd name="T3" fmla="*/ 47 h 55"/>
              <a:gd name="T4" fmla="*/ 7 w 56"/>
              <a:gd name="T5" fmla="*/ 28 h 55"/>
              <a:gd name="T6" fmla="*/ 0 w 56"/>
              <a:gd name="T7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" h="55">
                <a:moveTo>
                  <a:pt x="56" y="55"/>
                </a:moveTo>
                <a:lnTo>
                  <a:pt x="28" y="47"/>
                </a:lnTo>
                <a:lnTo>
                  <a:pt x="7" y="28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33" name="Freeform 65"/>
          <p:cNvSpPr>
            <a:spLocks/>
          </p:cNvSpPr>
          <p:nvPr/>
        </p:nvSpPr>
        <p:spPr bwMode="auto">
          <a:xfrm>
            <a:off x="3201988" y="2676525"/>
            <a:ext cx="44450" cy="44450"/>
          </a:xfrm>
          <a:custGeom>
            <a:avLst/>
            <a:gdLst>
              <a:gd name="T0" fmla="*/ 0 w 56"/>
              <a:gd name="T1" fmla="*/ 56 h 56"/>
              <a:gd name="T2" fmla="*/ 7 w 56"/>
              <a:gd name="T3" fmla="*/ 28 h 56"/>
              <a:gd name="T4" fmla="*/ 28 w 56"/>
              <a:gd name="T5" fmla="*/ 7 h 56"/>
              <a:gd name="T6" fmla="*/ 56 w 56"/>
              <a:gd name="T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" h="56">
                <a:moveTo>
                  <a:pt x="0" y="56"/>
                </a:moveTo>
                <a:lnTo>
                  <a:pt x="7" y="28"/>
                </a:lnTo>
                <a:lnTo>
                  <a:pt x="28" y="7"/>
                </a:lnTo>
                <a:lnTo>
                  <a:pt x="56" y="0"/>
                </a:lnTo>
              </a:path>
            </a:pathLst>
          </a:custGeom>
          <a:noFill/>
          <a:ln w="14288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34" name="Freeform 66"/>
          <p:cNvSpPr>
            <a:spLocks/>
          </p:cNvSpPr>
          <p:nvPr/>
        </p:nvSpPr>
        <p:spPr bwMode="auto">
          <a:xfrm>
            <a:off x="3246438" y="2676525"/>
            <a:ext cx="44450" cy="44450"/>
          </a:xfrm>
          <a:custGeom>
            <a:avLst/>
            <a:gdLst>
              <a:gd name="T0" fmla="*/ 0 w 55"/>
              <a:gd name="T1" fmla="*/ 0 h 56"/>
              <a:gd name="T2" fmla="*/ 28 w 55"/>
              <a:gd name="T3" fmla="*/ 7 h 56"/>
              <a:gd name="T4" fmla="*/ 48 w 55"/>
              <a:gd name="T5" fmla="*/ 28 h 56"/>
              <a:gd name="T6" fmla="*/ 55 w 55"/>
              <a:gd name="T7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" h="56">
                <a:moveTo>
                  <a:pt x="0" y="0"/>
                </a:moveTo>
                <a:lnTo>
                  <a:pt x="28" y="7"/>
                </a:lnTo>
                <a:lnTo>
                  <a:pt x="48" y="28"/>
                </a:lnTo>
                <a:lnTo>
                  <a:pt x="55" y="56"/>
                </a:lnTo>
              </a:path>
            </a:pathLst>
          </a:custGeom>
          <a:noFill/>
          <a:ln w="14288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35" name="Freeform 67"/>
          <p:cNvSpPr>
            <a:spLocks/>
          </p:cNvSpPr>
          <p:nvPr/>
        </p:nvSpPr>
        <p:spPr bwMode="auto">
          <a:xfrm>
            <a:off x="4887913" y="2413000"/>
            <a:ext cx="44450" cy="44450"/>
          </a:xfrm>
          <a:custGeom>
            <a:avLst/>
            <a:gdLst>
              <a:gd name="T0" fmla="*/ 55 w 55"/>
              <a:gd name="T1" fmla="*/ 0 h 56"/>
              <a:gd name="T2" fmla="*/ 48 w 55"/>
              <a:gd name="T3" fmla="*/ 28 h 56"/>
              <a:gd name="T4" fmla="*/ 28 w 55"/>
              <a:gd name="T5" fmla="*/ 48 h 56"/>
              <a:gd name="T6" fmla="*/ 0 w 55"/>
              <a:gd name="T7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" h="56">
                <a:moveTo>
                  <a:pt x="55" y="0"/>
                </a:moveTo>
                <a:lnTo>
                  <a:pt x="48" y="28"/>
                </a:lnTo>
                <a:lnTo>
                  <a:pt x="28" y="48"/>
                </a:lnTo>
                <a:lnTo>
                  <a:pt x="0" y="56"/>
                </a:lnTo>
              </a:path>
            </a:pathLst>
          </a:custGeom>
          <a:noFill/>
          <a:ln w="14288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36" name="Freeform 68"/>
          <p:cNvSpPr>
            <a:spLocks/>
          </p:cNvSpPr>
          <p:nvPr/>
        </p:nvSpPr>
        <p:spPr bwMode="auto">
          <a:xfrm>
            <a:off x="4843463" y="2413000"/>
            <a:ext cx="44450" cy="44450"/>
          </a:xfrm>
          <a:custGeom>
            <a:avLst/>
            <a:gdLst>
              <a:gd name="T0" fmla="*/ 56 w 56"/>
              <a:gd name="T1" fmla="*/ 56 h 56"/>
              <a:gd name="T2" fmla="*/ 28 w 56"/>
              <a:gd name="T3" fmla="*/ 48 h 56"/>
              <a:gd name="T4" fmla="*/ 8 w 56"/>
              <a:gd name="T5" fmla="*/ 28 h 56"/>
              <a:gd name="T6" fmla="*/ 0 w 56"/>
              <a:gd name="T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" h="56">
                <a:moveTo>
                  <a:pt x="56" y="56"/>
                </a:moveTo>
                <a:lnTo>
                  <a:pt x="28" y="48"/>
                </a:lnTo>
                <a:lnTo>
                  <a:pt x="8" y="28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37" name="Freeform 69"/>
          <p:cNvSpPr>
            <a:spLocks/>
          </p:cNvSpPr>
          <p:nvPr/>
        </p:nvSpPr>
        <p:spPr bwMode="auto">
          <a:xfrm>
            <a:off x="4843463" y="2368550"/>
            <a:ext cx="44450" cy="44450"/>
          </a:xfrm>
          <a:custGeom>
            <a:avLst/>
            <a:gdLst>
              <a:gd name="T0" fmla="*/ 0 w 56"/>
              <a:gd name="T1" fmla="*/ 56 h 56"/>
              <a:gd name="T2" fmla="*/ 8 w 56"/>
              <a:gd name="T3" fmla="*/ 28 h 56"/>
              <a:gd name="T4" fmla="*/ 28 w 56"/>
              <a:gd name="T5" fmla="*/ 8 h 56"/>
              <a:gd name="T6" fmla="*/ 56 w 56"/>
              <a:gd name="T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" h="56">
                <a:moveTo>
                  <a:pt x="0" y="56"/>
                </a:moveTo>
                <a:lnTo>
                  <a:pt x="8" y="28"/>
                </a:lnTo>
                <a:lnTo>
                  <a:pt x="28" y="8"/>
                </a:lnTo>
                <a:lnTo>
                  <a:pt x="56" y="0"/>
                </a:lnTo>
              </a:path>
            </a:pathLst>
          </a:custGeom>
          <a:noFill/>
          <a:ln w="14288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38" name="Freeform 70"/>
          <p:cNvSpPr>
            <a:spLocks/>
          </p:cNvSpPr>
          <p:nvPr/>
        </p:nvSpPr>
        <p:spPr bwMode="auto">
          <a:xfrm>
            <a:off x="4887913" y="2368550"/>
            <a:ext cx="44450" cy="44450"/>
          </a:xfrm>
          <a:custGeom>
            <a:avLst/>
            <a:gdLst>
              <a:gd name="T0" fmla="*/ 0 w 55"/>
              <a:gd name="T1" fmla="*/ 0 h 56"/>
              <a:gd name="T2" fmla="*/ 28 w 55"/>
              <a:gd name="T3" fmla="*/ 8 h 56"/>
              <a:gd name="T4" fmla="*/ 48 w 55"/>
              <a:gd name="T5" fmla="*/ 28 h 56"/>
              <a:gd name="T6" fmla="*/ 55 w 55"/>
              <a:gd name="T7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" h="56">
                <a:moveTo>
                  <a:pt x="0" y="0"/>
                </a:moveTo>
                <a:lnTo>
                  <a:pt x="28" y="8"/>
                </a:lnTo>
                <a:lnTo>
                  <a:pt x="48" y="28"/>
                </a:lnTo>
                <a:lnTo>
                  <a:pt x="55" y="56"/>
                </a:lnTo>
              </a:path>
            </a:pathLst>
          </a:custGeom>
          <a:noFill/>
          <a:ln w="14288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39" name="Freeform 71"/>
          <p:cNvSpPr>
            <a:spLocks/>
          </p:cNvSpPr>
          <p:nvPr/>
        </p:nvSpPr>
        <p:spPr bwMode="auto">
          <a:xfrm>
            <a:off x="6534150" y="1876425"/>
            <a:ext cx="44450" cy="44450"/>
          </a:xfrm>
          <a:custGeom>
            <a:avLst/>
            <a:gdLst>
              <a:gd name="T0" fmla="*/ 56 w 56"/>
              <a:gd name="T1" fmla="*/ 0 h 55"/>
              <a:gd name="T2" fmla="*/ 49 w 56"/>
              <a:gd name="T3" fmla="*/ 28 h 55"/>
              <a:gd name="T4" fmla="*/ 28 w 56"/>
              <a:gd name="T5" fmla="*/ 48 h 55"/>
              <a:gd name="T6" fmla="*/ 0 w 56"/>
              <a:gd name="T7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" h="55">
                <a:moveTo>
                  <a:pt x="56" y="0"/>
                </a:moveTo>
                <a:lnTo>
                  <a:pt x="49" y="28"/>
                </a:lnTo>
                <a:lnTo>
                  <a:pt x="28" y="48"/>
                </a:lnTo>
                <a:lnTo>
                  <a:pt x="0" y="55"/>
                </a:lnTo>
              </a:path>
            </a:pathLst>
          </a:custGeom>
          <a:noFill/>
          <a:ln w="14288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40" name="Freeform 72"/>
          <p:cNvSpPr>
            <a:spLocks/>
          </p:cNvSpPr>
          <p:nvPr/>
        </p:nvSpPr>
        <p:spPr bwMode="auto">
          <a:xfrm>
            <a:off x="6489700" y="1876425"/>
            <a:ext cx="44450" cy="44450"/>
          </a:xfrm>
          <a:custGeom>
            <a:avLst/>
            <a:gdLst>
              <a:gd name="T0" fmla="*/ 55 w 55"/>
              <a:gd name="T1" fmla="*/ 55 h 55"/>
              <a:gd name="T2" fmla="*/ 27 w 55"/>
              <a:gd name="T3" fmla="*/ 48 h 55"/>
              <a:gd name="T4" fmla="*/ 7 w 55"/>
              <a:gd name="T5" fmla="*/ 28 h 55"/>
              <a:gd name="T6" fmla="*/ 0 w 55"/>
              <a:gd name="T7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" h="55">
                <a:moveTo>
                  <a:pt x="55" y="55"/>
                </a:moveTo>
                <a:lnTo>
                  <a:pt x="27" y="48"/>
                </a:lnTo>
                <a:lnTo>
                  <a:pt x="7" y="28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41" name="Freeform 73"/>
          <p:cNvSpPr>
            <a:spLocks/>
          </p:cNvSpPr>
          <p:nvPr/>
        </p:nvSpPr>
        <p:spPr bwMode="auto">
          <a:xfrm>
            <a:off x="6489700" y="1831975"/>
            <a:ext cx="44450" cy="44450"/>
          </a:xfrm>
          <a:custGeom>
            <a:avLst/>
            <a:gdLst>
              <a:gd name="T0" fmla="*/ 0 w 55"/>
              <a:gd name="T1" fmla="*/ 56 h 56"/>
              <a:gd name="T2" fmla="*/ 7 w 55"/>
              <a:gd name="T3" fmla="*/ 28 h 56"/>
              <a:gd name="T4" fmla="*/ 27 w 55"/>
              <a:gd name="T5" fmla="*/ 8 h 56"/>
              <a:gd name="T6" fmla="*/ 55 w 55"/>
              <a:gd name="T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" h="56">
                <a:moveTo>
                  <a:pt x="0" y="56"/>
                </a:moveTo>
                <a:lnTo>
                  <a:pt x="7" y="28"/>
                </a:lnTo>
                <a:lnTo>
                  <a:pt x="27" y="8"/>
                </a:lnTo>
                <a:lnTo>
                  <a:pt x="55" y="0"/>
                </a:lnTo>
              </a:path>
            </a:pathLst>
          </a:custGeom>
          <a:noFill/>
          <a:ln w="14288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42" name="Freeform 74"/>
          <p:cNvSpPr>
            <a:spLocks/>
          </p:cNvSpPr>
          <p:nvPr/>
        </p:nvSpPr>
        <p:spPr bwMode="auto">
          <a:xfrm>
            <a:off x="6534150" y="1831975"/>
            <a:ext cx="44450" cy="44450"/>
          </a:xfrm>
          <a:custGeom>
            <a:avLst/>
            <a:gdLst>
              <a:gd name="T0" fmla="*/ 0 w 56"/>
              <a:gd name="T1" fmla="*/ 0 h 56"/>
              <a:gd name="T2" fmla="*/ 28 w 56"/>
              <a:gd name="T3" fmla="*/ 8 h 56"/>
              <a:gd name="T4" fmla="*/ 49 w 56"/>
              <a:gd name="T5" fmla="*/ 28 h 56"/>
              <a:gd name="T6" fmla="*/ 56 w 56"/>
              <a:gd name="T7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" h="56">
                <a:moveTo>
                  <a:pt x="0" y="0"/>
                </a:moveTo>
                <a:lnTo>
                  <a:pt x="28" y="8"/>
                </a:lnTo>
                <a:lnTo>
                  <a:pt x="49" y="28"/>
                </a:lnTo>
                <a:lnTo>
                  <a:pt x="56" y="56"/>
                </a:lnTo>
              </a:path>
            </a:pathLst>
          </a:custGeom>
          <a:noFill/>
          <a:ln w="14288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43" name="Freeform 75"/>
          <p:cNvSpPr>
            <a:spLocks/>
          </p:cNvSpPr>
          <p:nvPr/>
        </p:nvSpPr>
        <p:spPr bwMode="auto">
          <a:xfrm>
            <a:off x="8177213" y="1608138"/>
            <a:ext cx="44450" cy="44450"/>
          </a:xfrm>
          <a:custGeom>
            <a:avLst/>
            <a:gdLst>
              <a:gd name="T0" fmla="*/ 55 w 55"/>
              <a:gd name="T1" fmla="*/ 0 h 56"/>
              <a:gd name="T2" fmla="*/ 48 w 55"/>
              <a:gd name="T3" fmla="*/ 28 h 56"/>
              <a:gd name="T4" fmla="*/ 28 w 55"/>
              <a:gd name="T5" fmla="*/ 48 h 56"/>
              <a:gd name="T6" fmla="*/ 0 w 55"/>
              <a:gd name="T7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" h="56">
                <a:moveTo>
                  <a:pt x="55" y="0"/>
                </a:moveTo>
                <a:lnTo>
                  <a:pt x="48" y="28"/>
                </a:lnTo>
                <a:lnTo>
                  <a:pt x="28" y="48"/>
                </a:lnTo>
                <a:lnTo>
                  <a:pt x="0" y="56"/>
                </a:lnTo>
              </a:path>
            </a:pathLst>
          </a:custGeom>
          <a:noFill/>
          <a:ln w="14288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44" name="Freeform 76"/>
          <p:cNvSpPr>
            <a:spLocks/>
          </p:cNvSpPr>
          <p:nvPr/>
        </p:nvSpPr>
        <p:spPr bwMode="auto">
          <a:xfrm>
            <a:off x="8132763" y="1608138"/>
            <a:ext cx="44450" cy="44450"/>
          </a:xfrm>
          <a:custGeom>
            <a:avLst/>
            <a:gdLst>
              <a:gd name="T0" fmla="*/ 56 w 56"/>
              <a:gd name="T1" fmla="*/ 56 h 56"/>
              <a:gd name="T2" fmla="*/ 28 w 56"/>
              <a:gd name="T3" fmla="*/ 48 h 56"/>
              <a:gd name="T4" fmla="*/ 7 w 56"/>
              <a:gd name="T5" fmla="*/ 28 h 56"/>
              <a:gd name="T6" fmla="*/ 0 w 56"/>
              <a:gd name="T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" h="56">
                <a:moveTo>
                  <a:pt x="56" y="56"/>
                </a:moveTo>
                <a:lnTo>
                  <a:pt x="28" y="48"/>
                </a:lnTo>
                <a:lnTo>
                  <a:pt x="7" y="28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45" name="Freeform 77"/>
          <p:cNvSpPr>
            <a:spLocks/>
          </p:cNvSpPr>
          <p:nvPr/>
        </p:nvSpPr>
        <p:spPr bwMode="auto">
          <a:xfrm>
            <a:off x="8132763" y="1563688"/>
            <a:ext cx="44450" cy="44450"/>
          </a:xfrm>
          <a:custGeom>
            <a:avLst/>
            <a:gdLst>
              <a:gd name="T0" fmla="*/ 0 w 56"/>
              <a:gd name="T1" fmla="*/ 55 h 55"/>
              <a:gd name="T2" fmla="*/ 7 w 56"/>
              <a:gd name="T3" fmla="*/ 27 h 55"/>
              <a:gd name="T4" fmla="*/ 28 w 56"/>
              <a:gd name="T5" fmla="*/ 8 h 55"/>
              <a:gd name="T6" fmla="*/ 56 w 56"/>
              <a:gd name="T7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" h="55">
                <a:moveTo>
                  <a:pt x="0" y="55"/>
                </a:moveTo>
                <a:lnTo>
                  <a:pt x="7" y="27"/>
                </a:lnTo>
                <a:lnTo>
                  <a:pt x="28" y="8"/>
                </a:lnTo>
                <a:lnTo>
                  <a:pt x="56" y="0"/>
                </a:lnTo>
              </a:path>
            </a:pathLst>
          </a:custGeom>
          <a:noFill/>
          <a:ln w="14288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46" name="Freeform 78"/>
          <p:cNvSpPr>
            <a:spLocks/>
          </p:cNvSpPr>
          <p:nvPr/>
        </p:nvSpPr>
        <p:spPr bwMode="auto">
          <a:xfrm>
            <a:off x="8177213" y="1563688"/>
            <a:ext cx="44450" cy="44450"/>
          </a:xfrm>
          <a:custGeom>
            <a:avLst/>
            <a:gdLst>
              <a:gd name="T0" fmla="*/ 0 w 55"/>
              <a:gd name="T1" fmla="*/ 0 h 55"/>
              <a:gd name="T2" fmla="*/ 28 w 55"/>
              <a:gd name="T3" fmla="*/ 8 h 55"/>
              <a:gd name="T4" fmla="*/ 48 w 55"/>
              <a:gd name="T5" fmla="*/ 27 h 55"/>
              <a:gd name="T6" fmla="*/ 55 w 55"/>
              <a:gd name="T7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" h="55">
                <a:moveTo>
                  <a:pt x="0" y="0"/>
                </a:moveTo>
                <a:lnTo>
                  <a:pt x="28" y="8"/>
                </a:lnTo>
                <a:lnTo>
                  <a:pt x="48" y="27"/>
                </a:lnTo>
                <a:lnTo>
                  <a:pt x="55" y="55"/>
                </a:lnTo>
              </a:path>
            </a:pathLst>
          </a:custGeom>
          <a:noFill/>
          <a:ln w="14288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47" name="Freeform 79"/>
          <p:cNvSpPr>
            <a:spLocks/>
          </p:cNvSpPr>
          <p:nvPr/>
        </p:nvSpPr>
        <p:spPr bwMode="auto">
          <a:xfrm>
            <a:off x="1600200" y="2908300"/>
            <a:ext cx="6578600" cy="319088"/>
          </a:xfrm>
          <a:custGeom>
            <a:avLst/>
            <a:gdLst>
              <a:gd name="T0" fmla="*/ 0 w 8286"/>
              <a:gd name="T1" fmla="*/ 402 h 402"/>
              <a:gd name="T2" fmla="*/ 2072 w 8286"/>
              <a:gd name="T3" fmla="*/ 269 h 402"/>
              <a:gd name="T4" fmla="*/ 4143 w 8286"/>
              <a:gd name="T5" fmla="*/ 232 h 402"/>
              <a:gd name="T6" fmla="*/ 6214 w 8286"/>
              <a:gd name="T7" fmla="*/ 0 h 402"/>
              <a:gd name="T8" fmla="*/ 8286 w 8286"/>
              <a:gd name="T9" fmla="*/ 8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86" h="402">
                <a:moveTo>
                  <a:pt x="0" y="402"/>
                </a:moveTo>
                <a:lnTo>
                  <a:pt x="2072" y="269"/>
                </a:lnTo>
                <a:lnTo>
                  <a:pt x="4143" y="232"/>
                </a:lnTo>
                <a:lnTo>
                  <a:pt x="6214" y="0"/>
                </a:lnTo>
                <a:lnTo>
                  <a:pt x="8286" y="8"/>
                </a:lnTo>
              </a:path>
            </a:pathLst>
          </a:custGeom>
          <a:noFill/>
          <a:ln w="14288">
            <a:solidFill>
              <a:srgbClr val="E72929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48" name="Line 80"/>
          <p:cNvSpPr>
            <a:spLocks noChangeShapeType="1"/>
          </p:cNvSpPr>
          <p:nvPr/>
        </p:nvSpPr>
        <p:spPr bwMode="auto">
          <a:xfrm>
            <a:off x="1570038" y="3195638"/>
            <a:ext cx="61912" cy="61912"/>
          </a:xfrm>
          <a:prstGeom prst="line">
            <a:avLst/>
          </a:prstGeom>
          <a:noFill/>
          <a:ln w="14288">
            <a:solidFill>
              <a:srgbClr val="E7292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49" name="Line 81"/>
          <p:cNvSpPr>
            <a:spLocks noChangeShapeType="1"/>
          </p:cNvSpPr>
          <p:nvPr/>
        </p:nvSpPr>
        <p:spPr bwMode="auto">
          <a:xfrm flipH="1">
            <a:off x="1570038" y="3195638"/>
            <a:ext cx="61912" cy="61912"/>
          </a:xfrm>
          <a:prstGeom prst="line">
            <a:avLst/>
          </a:prstGeom>
          <a:noFill/>
          <a:ln w="14288">
            <a:solidFill>
              <a:srgbClr val="E7292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50" name="Line 82"/>
          <p:cNvSpPr>
            <a:spLocks noChangeShapeType="1"/>
          </p:cNvSpPr>
          <p:nvPr/>
        </p:nvSpPr>
        <p:spPr bwMode="auto">
          <a:xfrm>
            <a:off x="3214688" y="3090863"/>
            <a:ext cx="61912" cy="60325"/>
          </a:xfrm>
          <a:prstGeom prst="line">
            <a:avLst/>
          </a:prstGeom>
          <a:noFill/>
          <a:ln w="14288">
            <a:solidFill>
              <a:srgbClr val="E7292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51" name="Line 83"/>
          <p:cNvSpPr>
            <a:spLocks noChangeShapeType="1"/>
          </p:cNvSpPr>
          <p:nvPr/>
        </p:nvSpPr>
        <p:spPr bwMode="auto">
          <a:xfrm flipH="1">
            <a:off x="3214688" y="3090863"/>
            <a:ext cx="61912" cy="60325"/>
          </a:xfrm>
          <a:prstGeom prst="line">
            <a:avLst/>
          </a:prstGeom>
          <a:noFill/>
          <a:ln w="14288">
            <a:solidFill>
              <a:srgbClr val="E7292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52" name="Line 84"/>
          <p:cNvSpPr>
            <a:spLocks noChangeShapeType="1"/>
          </p:cNvSpPr>
          <p:nvPr/>
        </p:nvSpPr>
        <p:spPr bwMode="auto">
          <a:xfrm>
            <a:off x="4859338" y="3060700"/>
            <a:ext cx="60325" cy="61913"/>
          </a:xfrm>
          <a:prstGeom prst="line">
            <a:avLst/>
          </a:prstGeom>
          <a:noFill/>
          <a:ln w="14288">
            <a:solidFill>
              <a:srgbClr val="E7292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53" name="Line 85"/>
          <p:cNvSpPr>
            <a:spLocks noChangeShapeType="1"/>
          </p:cNvSpPr>
          <p:nvPr/>
        </p:nvSpPr>
        <p:spPr bwMode="auto">
          <a:xfrm flipH="1">
            <a:off x="4859338" y="3060700"/>
            <a:ext cx="60325" cy="61913"/>
          </a:xfrm>
          <a:prstGeom prst="line">
            <a:avLst/>
          </a:prstGeom>
          <a:noFill/>
          <a:ln w="14288">
            <a:solidFill>
              <a:srgbClr val="E7292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54" name="Line 86"/>
          <p:cNvSpPr>
            <a:spLocks noChangeShapeType="1"/>
          </p:cNvSpPr>
          <p:nvPr/>
        </p:nvSpPr>
        <p:spPr bwMode="auto">
          <a:xfrm>
            <a:off x="6502400" y="2878138"/>
            <a:ext cx="61913" cy="60325"/>
          </a:xfrm>
          <a:prstGeom prst="line">
            <a:avLst/>
          </a:prstGeom>
          <a:noFill/>
          <a:ln w="14288">
            <a:solidFill>
              <a:srgbClr val="E7292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55" name="Line 87"/>
          <p:cNvSpPr>
            <a:spLocks noChangeShapeType="1"/>
          </p:cNvSpPr>
          <p:nvPr/>
        </p:nvSpPr>
        <p:spPr bwMode="auto">
          <a:xfrm flipH="1">
            <a:off x="6502400" y="2878138"/>
            <a:ext cx="61913" cy="60325"/>
          </a:xfrm>
          <a:prstGeom prst="line">
            <a:avLst/>
          </a:prstGeom>
          <a:noFill/>
          <a:ln w="14288">
            <a:solidFill>
              <a:srgbClr val="E7292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56" name="Line 88"/>
          <p:cNvSpPr>
            <a:spLocks noChangeShapeType="1"/>
          </p:cNvSpPr>
          <p:nvPr/>
        </p:nvSpPr>
        <p:spPr bwMode="auto">
          <a:xfrm>
            <a:off x="8147050" y="2882900"/>
            <a:ext cx="61913" cy="61913"/>
          </a:xfrm>
          <a:prstGeom prst="line">
            <a:avLst/>
          </a:prstGeom>
          <a:noFill/>
          <a:ln w="14288">
            <a:solidFill>
              <a:srgbClr val="E7292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57" name="Line 89"/>
          <p:cNvSpPr>
            <a:spLocks noChangeShapeType="1"/>
          </p:cNvSpPr>
          <p:nvPr/>
        </p:nvSpPr>
        <p:spPr bwMode="auto">
          <a:xfrm flipH="1">
            <a:off x="8147050" y="2882900"/>
            <a:ext cx="61913" cy="61913"/>
          </a:xfrm>
          <a:prstGeom prst="line">
            <a:avLst/>
          </a:prstGeom>
          <a:noFill/>
          <a:ln w="14288">
            <a:solidFill>
              <a:srgbClr val="E7292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58" name="Freeform 90"/>
          <p:cNvSpPr>
            <a:spLocks/>
          </p:cNvSpPr>
          <p:nvPr/>
        </p:nvSpPr>
        <p:spPr bwMode="auto">
          <a:xfrm>
            <a:off x="1600200" y="4113213"/>
            <a:ext cx="6578600" cy="1030287"/>
          </a:xfrm>
          <a:custGeom>
            <a:avLst/>
            <a:gdLst>
              <a:gd name="T0" fmla="*/ 0 w 8286"/>
              <a:gd name="T1" fmla="*/ 1299 h 1299"/>
              <a:gd name="T2" fmla="*/ 2072 w 8286"/>
              <a:gd name="T3" fmla="*/ 955 h 1299"/>
              <a:gd name="T4" fmla="*/ 4143 w 8286"/>
              <a:gd name="T5" fmla="*/ 691 h 1299"/>
              <a:gd name="T6" fmla="*/ 6214 w 8286"/>
              <a:gd name="T7" fmla="*/ 319 h 1299"/>
              <a:gd name="T8" fmla="*/ 8286 w 8286"/>
              <a:gd name="T9" fmla="*/ 0 h 1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86" h="1299">
                <a:moveTo>
                  <a:pt x="0" y="1299"/>
                </a:moveTo>
                <a:lnTo>
                  <a:pt x="2072" y="955"/>
                </a:lnTo>
                <a:lnTo>
                  <a:pt x="4143" y="691"/>
                </a:lnTo>
                <a:lnTo>
                  <a:pt x="6214" y="319"/>
                </a:lnTo>
                <a:lnTo>
                  <a:pt x="8286" y="0"/>
                </a:lnTo>
              </a:path>
            </a:pathLst>
          </a:custGeom>
          <a:noFill/>
          <a:ln w="14288">
            <a:solidFill>
              <a:srgbClr val="24BE18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59" name="Freeform 91"/>
          <p:cNvSpPr>
            <a:spLocks/>
          </p:cNvSpPr>
          <p:nvPr/>
        </p:nvSpPr>
        <p:spPr bwMode="auto">
          <a:xfrm>
            <a:off x="1565275" y="5108575"/>
            <a:ext cx="71438" cy="71438"/>
          </a:xfrm>
          <a:custGeom>
            <a:avLst/>
            <a:gdLst>
              <a:gd name="T0" fmla="*/ 0 w 90"/>
              <a:gd name="T1" fmla="*/ 0 h 89"/>
              <a:gd name="T2" fmla="*/ 90 w 90"/>
              <a:gd name="T3" fmla="*/ 0 h 89"/>
              <a:gd name="T4" fmla="*/ 90 w 90"/>
              <a:gd name="T5" fmla="*/ 89 h 89"/>
              <a:gd name="T6" fmla="*/ 0 w 90"/>
              <a:gd name="T7" fmla="*/ 89 h 89"/>
              <a:gd name="T8" fmla="*/ 0 w 90"/>
              <a:gd name="T9" fmla="*/ 0 h 89"/>
              <a:gd name="T10" fmla="*/ 0 w 90"/>
              <a:gd name="T11" fmla="*/ 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0" h="89">
                <a:moveTo>
                  <a:pt x="0" y="0"/>
                </a:moveTo>
                <a:lnTo>
                  <a:pt x="90" y="0"/>
                </a:lnTo>
                <a:lnTo>
                  <a:pt x="90" y="89"/>
                </a:lnTo>
                <a:lnTo>
                  <a:pt x="0" y="89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60" name="Freeform 92"/>
          <p:cNvSpPr>
            <a:spLocks/>
          </p:cNvSpPr>
          <p:nvPr/>
        </p:nvSpPr>
        <p:spPr bwMode="auto">
          <a:xfrm>
            <a:off x="1565275" y="5108575"/>
            <a:ext cx="71438" cy="71438"/>
          </a:xfrm>
          <a:custGeom>
            <a:avLst/>
            <a:gdLst>
              <a:gd name="T0" fmla="*/ 0 w 90"/>
              <a:gd name="T1" fmla="*/ 0 h 89"/>
              <a:gd name="T2" fmla="*/ 90 w 90"/>
              <a:gd name="T3" fmla="*/ 0 h 89"/>
              <a:gd name="T4" fmla="*/ 90 w 90"/>
              <a:gd name="T5" fmla="*/ 89 h 89"/>
              <a:gd name="T6" fmla="*/ 0 w 90"/>
              <a:gd name="T7" fmla="*/ 89 h 89"/>
              <a:gd name="T8" fmla="*/ 0 w 90"/>
              <a:gd name="T9" fmla="*/ 0 h 89"/>
              <a:gd name="T10" fmla="*/ 0 w 90"/>
              <a:gd name="T11" fmla="*/ 0 h 89"/>
              <a:gd name="T12" fmla="*/ 0 w 90"/>
              <a:gd name="T13" fmla="*/ 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0" h="89">
                <a:moveTo>
                  <a:pt x="0" y="0"/>
                </a:moveTo>
                <a:lnTo>
                  <a:pt x="90" y="0"/>
                </a:lnTo>
                <a:lnTo>
                  <a:pt x="90" y="89"/>
                </a:lnTo>
                <a:lnTo>
                  <a:pt x="0" y="89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24BE18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61" name="Freeform 93"/>
          <p:cNvSpPr>
            <a:spLocks/>
          </p:cNvSpPr>
          <p:nvPr/>
        </p:nvSpPr>
        <p:spPr bwMode="auto">
          <a:xfrm>
            <a:off x="3209925" y="4833938"/>
            <a:ext cx="71438" cy="73025"/>
          </a:xfrm>
          <a:custGeom>
            <a:avLst/>
            <a:gdLst>
              <a:gd name="T0" fmla="*/ 0 w 90"/>
              <a:gd name="T1" fmla="*/ 0 h 90"/>
              <a:gd name="T2" fmla="*/ 90 w 90"/>
              <a:gd name="T3" fmla="*/ 0 h 90"/>
              <a:gd name="T4" fmla="*/ 90 w 90"/>
              <a:gd name="T5" fmla="*/ 90 h 90"/>
              <a:gd name="T6" fmla="*/ 0 w 90"/>
              <a:gd name="T7" fmla="*/ 90 h 90"/>
              <a:gd name="T8" fmla="*/ 0 w 90"/>
              <a:gd name="T9" fmla="*/ 0 h 90"/>
              <a:gd name="T10" fmla="*/ 0 w 90"/>
              <a:gd name="T11" fmla="*/ 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0" h="90">
                <a:moveTo>
                  <a:pt x="0" y="0"/>
                </a:moveTo>
                <a:lnTo>
                  <a:pt x="90" y="0"/>
                </a:lnTo>
                <a:lnTo>
                  <a:pt x="90" y="90"/>
                </a:lnTo>
                <a:lnTo>
                  <a:pt x="0" y="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62" name="Freeform 94"/>
          <p:cNvSpPr>
            <a:spLocks/>
          </p:cNvSpPr>
          <p:nvPr/>
        </p:nvSpPr>
        <p:spPr bwMode="auto">
          <a:xfrm>
            <a:off x="3209925" y="4833938"/>
            <a:ext cx="71438" cy="73025"/>
          </a:xfrm>
          <a:custGeom>
            <a:avLst/>
            <a:gdLst>
              <a:gd name="T0" fmla="*/ 0 w 90"/>
              <a:gd name="T1" fmla="*/ 0 h 90"/>
              <a:gd name="T2" fmla="*/ 90 w 90"/>
              <a:gd name="T3" fmla="*/ 0 h 90"/>
              <a:gd name="T4" fmla="*/ 90 w 90"/>
              <a:gd name="T5" fmla="*/ 90 h 90"/>
              <a:gd name="T6" fmla="*/ 0 w 90"/>
              <a:gd name="T7" fmla="*/ 90 h 90"/>
              <a:gd name="T8" fmla="*/ 0 w 90"/>
              <a:gd name="T9" fmla="*/ 0 h 90"/>
              <a:gd name="T10" fmla="*/ 0 w 90"/>
              <a:gd name="T11" fmla="*/ 0 h 90"/>
              <a:gd name="T12" fmla="*/ 0 w 90"/>
              <a:gd name="T13" fmla="*/ 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0" h="90">
                <a:moveTo>
                  <a:pt x="0" y="0"/>
                </a:moveTo>
                <a:lnTo>
                  <a:pt x="90" y="0"/>
                </a:lnTo>
                <a:lnTo>
                  <a:pt x="90" y="90"/>
                </a:lnTo>
                <a:lnTo>
                  <a:pt x="0" y="9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24BE18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63" name="Freeform 95"/>
          <p:cNvSpPr>
            <a:spLocks/>
          </p:cNvSpPr>
          <p:nvPr/>
        </p:nvSpPr>
        <p:spPr bwMode="auto">
          <a:xfrm>
            <a:off x="4854575" y="4625975"/>
            <a:ext cx="69850" cy="69850"/>
          </a:xfrm>
          <a:custGeom>
            <a:avLst/>
            <a:gdLst>
              <a:gd name="T0" fmla="*/ 0 w 89"/>
              <a:gd name="T1" fmla="*/ 0 h 89"/>
              <a:gd name="T2" fmla="*/ 89 w 89"/>
              <a:gd name="T3" fmla="*/ 0 h 89"/>
              <a:gd name="T4" fmla="*/ 89 w 89"/>
              <a:gd name="T5" fmla="*/ 89 h 89"/>
              <a:gd name="T6" fmla="*/ 0 w 89"/>
              <a:gd name="T7" fmla="*/ 89 h 89"/>
              <a:gd name="T8" fmla="*/ 0 w 89"/>
              <a:gd name="T9" fmla="*/ 0 h 89"/>
              <a:gd name="T10" fmla="*/ 0 w 89"/>
              <a:gd name="T11" fmla="*/ 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9" h="89">
                <a:moveTo>
                  <a:pt x="0" y="0"/>
                </a:moveTo>
                <a:lnTo>
                  <a:pt x="89" y="0"/>
                </a:lnTo>
                <a:lnTo>
                  <a:pt x="89" y="89"/>
                </a:lnTo>
                <a:lnTo>
                  <a:pt x="0" y="89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64" name="Freeform 96"/>
          <p:cNvSpPr>
            <a:spLocks/>
          </p:cNvSpPr>
          <p:nvPr/>
        </p:nvSpPr>
        <p:spPr bwMode="auto">
          <a:xfrm>
            <a:off x="4854575" y="4625975"/>
            <a:ext cx="69850" cy="69850"/>
          </a:xfrm>
          <a:custGeom>
            <a:avLst/>
            <a:gdLst>
              <a:gd name="T0" fmla="*/ 0 w 89"/>
              <a:gd name="T1" fmla="*/ 0 h 89"/>
              <a:gd name="T2" fmla="*/ 89 w 89"/>
              <a:gd name="T3" fmla="*/ 0 h 89"/>
              <a:gd name="T4" fmla="*/ 89 w 89"/>
              <a:gd name="T5" fmla="*/ 89 h 89"/>
              <a:gd name="T6" fmla="*/ 0 w 89"/>
              <a:gd name="T7" fmla="*/ 89 h 89"/>
              <a:gd name="T8" fmla="*/ 0 w 89"/>
              <a:gd name="T9" fmla="*/ 0 h 89"/>
              <a:gd name="T10" fmla="*/ 0 w 89"/>
              <a:gd name="T11" fmla="*/ 0 h 89"/>
              <a:gd name="T12" fmla="*/ 0 w 89"/>
              <a:gd name="T13" fmla="*/ 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9" h="89">
                <a:moveTo>
                  <a:pt x="0" y="0"/>
                </a:moveTo>
                <a:lnTo>
                  <a:pt x="89" y="0"/>
                </a:lnTo>
                <a:lnTo>
                  <a:pt x="89" y="89"/>
                </a:lnTo>
                <a:lnTo>
                  <a:pt x="0" y="89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24BE18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65" name="Freeform 97"/>
          <p:cNvSpPr>
            <a:spLocks/>
          </p:cNvSpPr>
          <p:nvPr/>
        </p:nvSpPr>
        <p:spPr bwMode="auto">
          <a:xfrm>
            <a:off x="6497638" y="4329113"/>
            <a:ext cx="71437" cy="71437"/>
          </a:xfrm>
          <a:custGeom>
            <a:avLst/>
            <a:gdLst>
              <a:gd name="T0" fmla="*/ 0 w 90"/>
              <a:gd name="T1" fmla="*/ 0 h 91"/>
              <a:gd name="T2" fmla="*/ 90 w 90"/>
              <a:gd name="T3" fmla="*/ 0 h 91"/>
              <a:gd name="T4" fmla="*/ 90 w 90"/>
              <a:gd name="T5" fmla="*/ 91 h 91"/>
              <a:gd name="T6" fmla="*/ 0 w 90"/>
              <a:gd name="T7" fmla="*/ 91 h 91"/>
              <a:gd name="T8" fmla="*/ 0 w 90"/>
              <a:gd name="T9" fmla="*/ 0 h 91"/>
              <a:gd name="T10" fmla="*/ 0 w 90"/>
              <a:gd name="T11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0" h="91">
                <a:moveTo>
                  <a:pt x="0" y="0"/>
                </a:moveTo>
                <a:lnTo>
                  <a:pt x="90" y="0"/>
                </a:lnTo>
                <a:lnTo>
                  <a:pt x="90" y="91"/>
                </a:lnTo>
                <a:lnTo>
                  <a:pt x="0" y="91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66" name="Freeform 98"/>
          <p:cNvSpPr>
            <a:spLocks/>
          </p:cNvSpPr>
          <p:nvPr/>
        </p:nvSpPr>
        <p:spPr bwMode="auto">
          <a:xfrm>
            <a:off x="6497638" y="4329113"/>
            <a:ext cx="71437" cy="71437"/>
          </a:xfrm>
          <a:custGeom>
            <a:avLst/>
            <a:gdLst>
              <a:gd name="T0" fmla="*/ 0 w 90"/>
              <a:gd name="T1" fmla="*/ 0 h 91"/>
              <a:gd name="T2" fmla="*/ 90 w 90"/>
              <a:gd name="T3" fmla="*/ 0 h 91"/>
              <a:gd name="T4" fmla="*/ 90 w 90"/>
              <a:gd name="T5" fmla="*/ 91 h 91"/>
              <a:gd name="T6" fmla="*/ 0 w 90"/>
              <a:gd name="T7" fmla="*/ 91 h 91"/>
              <a:gd name="T8" fmla="*/ 0 w 90"/>
              <a:gd name="T9" fmla="*/ 0 h 91"/>
              <a:gd name="T10" fmla="*/ 0 w 90"/>
              <a:gd name="T11" fmla="*/ 0 h 91"/>
              <a:gd name="T12" fmla="*/ 0 w 90"/>
              <a:gd name="T13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0" h="91">
                <a:moveTo>
                  <a:pt x="0" y="0"/>
                </a:moveTo>
                <a:lnTo>
                  <a:pt x="90" y="0"/>
                </a:lnTo>
                <a:lnTo>
                  <a:pt x="90" y="91"/>
                </a:lnTo>
                <a:lnTo>
                  <a:pt x="0" y="91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24BE18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67" name="Freeform 99"/>
          <p:cNvSpPr>
            <a:spLocks/>
          </p:cNvSpPr>
          <p:nvPr/>
        </p:nvSpPr>
        <p:spPr bwMode="auto">
          <a:xfrm>
            <a:off x="8142288" y="4076700"/>
            <a:ext cx="71437" cy="71438"/>
          </a:xfrm>
          <a:custGeom>
            <a:avLst/>
            <a:gdLst>
              <a:gd name="T0" fmla="*/ 0 w 91"/>
              <a:gd name="T1" fmla="*/ 0 h 90"/>
              <a:gd name="T2" fmla="*/ 91 w 91"/>
              <a:gd name="T3" fmla="*/ 0 h 90"/>
              <a:gd name="T4" fmla="*/ 91 w 91"/>
              <a:gd name="T5" fmla="*/ 90 h 90"/>
              <a:gd name="T6" fmla="*/ 0 w 91"/>
              <a:gd name="T7" fmla="*/ 90 h 90"/>
              <a:gd name="T8" fmla="*/ 0 w 91"/>
              <a:gd name="T9" fmla="*/ 0 h 90"/>
              <a:gd name="T10" fmla="*/ 0 w 91"/>
              <a:gd name="T11" fmla="*/ 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" h="90">
                <a:moveTo>
                  <a:pt x="0" y="0"/>
                </a:moveTo>
                <a:lnTo>
                  <a:pt x="91" y="0"/>
                </a:lnTo>
                <a:lnTo>
                  <a:pt x="91" y="90"/>
                </a:lnTo>
                <a:lnTo>
                  <a:pt x="0" y="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68" name="Freeform 100"/>
          <p:cNvSpPr>
            <a:spLocks/>
          </p:cNvSpPr>
          <p:nvPr/>
        </p:nvSpPr>
        <p:spPr bwMode="auto">
          <a:xfrm>
            <a:off x="8142288" y="4076700"/>
            <a:ext cx="71437" cy="71438"/>
          </a:xfrm>
          <a:custGeom>
            <a:avLst/>
            <a:gdLst>
              <a:gd name="T0" fmla="*/ 0 w 91"/>
              <a:gd name="T1" fmla="*/ 0 h 90"/>
              <a:gd name="T2" fmla="*/ 91 w 91"/>
              <a:gd name="T3" fmla="*/ 0 h 90"/>
              <a:gd name="T4" fmla="*/ 91 w 91"/>
              <a:gd name="T5" fmla="*/ 90 h 90"/>
              <a:gd name="T6" fmla="*/ 0 w 91"/>
              <a:gd name="T7" fmla="*/ 90 h 90"/>
              <a:gd name="T8" fmla="*/ 0 w 91"/>
              <a:gd name="T9" fmla="*/ 0 h 90"/>
              <a:gd name="T10" fmla="*/ 0 w 91"/>
              <a:gd name="T11" fmla="*/ 0 h 90"/>
              <a:gd name="T12" fmla="*/ 0 w 91"/>
              <a:gd name="T13" fmla="*/ 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" h="90">
                <a:moveTo>
                  <a:pt x="0" y="0"/>
                </a:moveTo>
                <a:lnTo>
                  <a:pt x="91" y="0"/>
                </a:lnTo>
                <a:lnTo>
                  <a:pt x="91" y="90"/>
                </a:lnTo>
                <a:lnTo>
                  <a:pt x="0" y="9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24BE18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69" name="Freeform 101"/>
          <p:cNvSpPr>
            <a:spLocks/>
          </p:cNvSpPr>
          <p:nvPr/>
        </p:nvSpPr>
        <p:spPr bwMode="auto">
          <a:xfrm>
            <a:off x="1600200" y="4537075"/>
            <a:ext cx="6578600" cy="455613"/>
          </a:xfrm>
          <a:custGeom>
            <a:avLst/>
            <a:gdLst>
              <a:gd name="T0" fmla="*/ 0 w 8286"/>
              <a:gd name="T1" fmla="*/ 572 h 572"/>
              <a:gd name="T2" fmla="*/ 2072 w 8286"/>
              <a:gd name="T3" fmla="*/ 572 h 572"/>
              <a:gd name="T4" fmla="*/ 4143 w 8286"/>
              <a:gd name="T5" fmla="*/ 498 h 572"/>
              <a:gd name="T6" fmla="*/ 6214 w 8286"/>
              <a:gd name="T7" fmla="*/ 135 h 572"/>
              <a:gd name="T8" fmla="*/ 8286 w 8286"/>
              <a:gd name="T9" fmla="*/ 0 h 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86" h="572">
                <a:moveTo>
                  <a:pt x="0" y="572"/>
                </a:moveTo>
                <a:lnTo>
                  <a:pt x="2072" y="572"/>
                </a:lnTo>
                <a:lnTo>
                  <a:pt x="4143" y="498"/>
                </a:lnTo>
                <a:lnTo>
                  <a:pt x="6214" y="135"/>
                </a:lnTo>
                <a:lnTo>
                  <a:pt x="8286" y="0"/>
                </a:lnTo>
              </a:path>
            </a:pathLst>
          </a:custGeom>
          <a:noFill/>
          <a:ln w="14288">
            <a:solidFill>
              <a:srgbClr val="A515DD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70" name="Freeform 102"/>
          <p:cNvSpPr>
            <a:spLocks/>
          </p:cNvSpPr>
          <p:nvPr/>
        </p:nvSpPr>
        <p:spPr bwMode="auto">
          <a:xfrm>
            <a:off x="1557338" y="4933950"/>
            <a:ext cx="87312" cy="115888"/>
          </a:xfrm>
          <a:custGeom>
            <a:avLst/>
            <a:gdLst>
              <a:gd name="T0" fmla="*/ 56 w 112"/>
              <a:gd name="T1" fmla="*/ 145 h 145"/>
              <a:gd name="T2" fmla="*/ 112 w 112"/>
              <a:gd name="T3" fmla="*/ 72 h 145"/>
              <a:gd name="T4" fmla="*/ 56 w 112"/>
              <a:gd name="T5" fmla="*/ 0 h 145"/>
              <a:gd name="T6" fmla="*/ 0 w 112"/>
              <a:gd name="T7" fmla="*/ 72 h 145"/>
              <a:gd name="T8" fmla="*/ 56 w 112"/>
              <a:gd name="T9" fmla="*/ 145 h 145"/>
              <a:gd name="T10" fmla="*/ 56 w 112"/>
              <a:gd name="T11" fmla="*/ 14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45">
                <a:moveTo>
                  <a:pt x="56" y="145"/>
                </a:moveTo>
                <a:lnTo>
                  <a:pt x="112" y="72"/>
                </a:lnTo>
                <a:lnTo>
                  <a:pt x="56" y="0"/>
                </a:lnTo>
                <a:lnTo>
                  <a:pt x="0" y="72"/>
                </a:lnTo>
                <a:lnTo>
                  <a:pt x="56" y="145"/>
                </a:lnTo>
                <a:lnTo>
                  <a:pt x="56" y="145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71" name="Freeform 103"/>
          <p:cNvSpPr>
            <a:spLocks/>
          </p:cNvSpPr>
          <p:nvPr/>
        </p:nvSpPr>
        <p:spPr bwMode="auto">
          <a:xfrm>
            <a:off x="1557338" y="4933950"/>
            <a:ext cx="87312" cy="115888"/>
          </a:xfrm>
          <a:custGeom>
            <a:avLst/>
            <a:gdLst>
              <a:gd name="T0" fmla="*/ 56 w 112"/>
              <a:gd name="T1" fmla="*/ 145 h 145"/>
              <a:gd name="T2" fmla="*/ 112 w 112"/>
              <a:gd name="T3" fmla="*/ 72 h 145"/>
              <a:gd name="T4" fmla="*/ 56 w 112"/>
              <a:gd name="T5" fmla="*/ 0 h 145"/>
              <a:gd name="T6" fmla="*/ 0 w 112"/>
              <a:gd name="T7" fmla="*/ 72 h 145"/>
              <a:gd name="T8" fmla="*/ 56 w 112"/>
              <a:gd name="T9" fmla="*/ 145 h 145"/>
              <a:gd name="T10" fmla="*/ 56 w 112"/>
              <a:gd name="T11" fmla="*/ 145 h 145"/>
              <a:gd name="T12" fmla="*/ 56 w 112"/>
              <a:gd name="T13" fmla="*/ 14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2" h="145">
                <a:moveTo>
                  <a:pt x="56" y="145"/>
                </a:moveTo>
                <a:lnTo>
                  <a:pt x="112" y="72"/>
                </a:lnTo>
                <a:lnTo>
                  <a:pt x="56" y="0"/>
                </a:lnTo>
                <a:lnTo>
                  <a:pt x="0" y="72"/>
                </a:lnTo>
                <a:lnTo>
                  <a:pt x="56" y="145"/>
                </a:lnTo>
                <a:lnTo>
                  <a:pt x="56" y="145"/>
                </a:lnTo>
                <a:lnTo>
                  <a:pt x="56" y="145"/>
                </a:lnTo>
              </a:path>
            </a:pathLst>
          </a:custGeom>
          <a:noFill/>
          <a:ln w="14288">
            <a:solidFill>
              <a:srgbClr val="A515D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72" name="Freeform 104"/>
          <p:cNvSpPr>
            <a:spLocks/>
          </p:cNvSpPr>
          <p:nvPr/>
        </p:nvSpPr>
        <p:spPr bwMode="auto">
          <a:xfrm>
            <a:off x="3201988" y="4933950"/>
            <a:ext cx="87312" cy="115888"/>
          </a:xfrm>
          <a:custGeom>
            <a:avLst/>
            <a:gdLst>
              <a:gd name="T0" fmla="*/ 55 w 111"/>
              <a:gd name="T1" fmla="*/ 145 h 145"/>
              <a:gd name="T2" fmla="*/ 111 w 111"/>
              <a:gd name="T3" fmla="*/ 72 h 145"/>
              <a:gd name="T4" fmla="*/ 55 w 111"/>
              <a:gd name="T5" fmla="*/ 0 h 145"/>
              <a:gd name="T6" fmla="*/ 0 w 111"/>
              <a:gd name="T7" fmla="*/ 72 h 145"/>
              <a:gd name="T8" fmla="*/ 55 w 111"/>
              <a:gd name="T9" fmla="*/ 145 h 145"/>
              <a:gd name="T10" fmla="*/ 55 w 111"/>
              <a:gd name="T11" fmla="*/ 14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45">
                <a:moveTo>
                  <a:pt x="55" y="145"/>
                </a:moveTo>
                <a:lnTo>
                  <a:pt x="111" y="72"/>
                </a:lnTo>
                <a:lnTo>
                  <a:pt x="55" y="0"/>
                </a:lnTo>
                <a:lnTo>
                  <a:pt x="0" y="72"/>
                </a:lnTo>
                <a:lnTo>
                  <a:pt x="55" y="145"/>
                </a:lnTo>
                <a:lnTo>
                  <a:pt x="55" y="145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73" name="Freeform 105"/>
          <p:cNvSpPr>
            <a:spLocks/>
          </p:cNvSpPr>
          <p:nvPr/>
        </p:nvSpPr>
        <p:spPr bwMode="auto">
          <a:xfrm>
            <a:off x="3201988" y="4933950"/>
            <a:ext cx="87312" cy="115888"/>
          </a:xfrm>
          <a:custGeom>
            <a:avLst/>
            <a:gdLst>
              <a:gd name="T0" fmla="*/ 55 w 111"/>
              <a:gd name="T1" fmla="*/ 145 h 145"/>
              <a:gd name="T2" fmla="*/ 111 w 111"/>
              <a:gd name="T3" fmla="*/ 72 h 145"/>
              <a:gd name="T4" fmla="*/ 55 w 111"/>
              <a:gd name="T5" fmla="*/ 0 h 145"/>
              <a:gd name="T6" fmla="*/ 0 w 111"/>
              <a:gd name="T7" fmla="*/ 72 h 145"/>
              <a:gd name="T8" fmla="*/ 55 w 111"/>
              <a:gd name="T9" fmla="*/ 145 h 145"/>
              <a:gd name="T10" fmla="*/ 55 w 111"/>
              <a:gd name="T11" fmla="*/ 145 h 145"/>
              <a:gd name="T12" fmla="*/ 55 w 111"/>
              <a:gd name="T13" fmla="*/ 14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1" h="145">
                <a:moveTo>
                  <a:pt x="55" y="145"/>
                </a:moveTo>
                <a:lnTo>
                  <a:pt x="111" y="72"/>
                </a:lnTo>
                <a:lnTo>
                  <a:pt x="55" y="0"/>
                </a:lnTo>
                <a:lnTo>
                  <a:pt x="0" y="72"/>
                </a:lnTo>
                <a:lnTo>
                  <a:pt x="55" y="145"/>
                </a:lnTo>
                <a:lnTo>
                  <a:pt x="55" y="145"/>
                </a:lnTo>
                <a:lnTo>
                  <a:pt x="55" y="145"/>
                </a:lnTo>
              </a:path>
            </a:pathLst>
          </a:custGeom>
          <a:noFill/>
          <a:ln w="14288">
            <a:solidFill>
              <a:srgbClr val="A515D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74" name="Freeform 106"/>
          <p:cNvSpPr>
            <a:spLocks/>
          </p:cNvSpPr>
          <p:nvPr/>
        </p:nvSpPr>
        <p:spPr bwMode="auto">
          <a:xfrm>
            <a:off x="4845050" y="4875213"/>
            <a:ext cx="88900" cy="115887"/>
          </a:xfrm>
          <a:custGeom>
            <a:avLst/>
            <a:gdLst>
              <a:gd name="T0" fmla="*/ 55 w 111"/>
              <a:gd name="T1" fmla="*/ 145 h 145"/>
              <a:gd name="T2" fmla="*/ 111 w 111"/>
              <a:gd name="T3" fmla="*/ 73 h 145"/>
              <a:gd name="T4" fmla="*/ 55 w 111"/>
              <a:gd name="T5" fmla="*/ 0 h 145"/>
              <a:gd name="T6" fmla="*/ 0 w 111"/>
              <a:gd name="T7" fmla="*/ 73 h 145"/>
              <a:gd name="T8" fmla="*/ 55 w 111"/>
              <a:gd name="T9" fmla="*/ 145 h 145"/>
              <a:gd name="T10" fmla="*/ 55 w 111"/>
              <a:gd name="T11" fmla="*/ 14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45">
                <a:moveTo>
                  <a:pt x="55" y="145"/>
                </a:moveTo>
                <a:lnTo>
                  <a:pt x="111" y="73"/>
                </a:lnTo>
                <a:lnTo>
                  <a:pt x="55" y="0"/>
                </a:lnTo>
                <a:lnTo>
                  <a:pt x="0" y="73"/>
                </a:lnTo>
                <a:lnTo>
                  <a:pt x="55" y="145"/>
                </a:lnTo>
                <a:lnTo>
                  <a:pt x="55" y="145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75" name="Freeform 107"/>
          <p:cNvSpPr>
            <a:spLocks/>
          </p:cNvSpPr>
          <p:nvPr/>
        </p:nvSpPr>
        <p:spPr bwMode="auto">
          <a:xfrm>
            <a:off x="4845050" y="4875213"/>
            <a:ext cx="88900" cy="115887"/>
          </a:xfrm>
          <a:custGeom>
            <a:avLst/>
            <a:gdLst>
              <a:gd name="T0" fmla="*/ 55 w 111"/>
              <a:gd name="T1" fmla="*/ 145 h 145"/>
              <a:gd name="T2" fmla="*/ 111 w 111"/>
              <a:gd name="T3" fmla="*/ 73 h 145"/>
              <a:gd name="T4" fmla="*/ 55 w 111"/>
              <a:gd name="T5" fmla="*/ 0 h 145"/>
              <a:gd name="T6" fmla="*/ 0 w 111"/>
              <a:gd name="T7" fmla="*/ 73 h 145"/>
              <a:gd name="T8" fmla="*/ 55 w 111"/>
              <a:gd name="T9" fmla="*/ 145 h 145"/>
              <a:gd name="T10" fmla="*/ 55 w 111"/>
              <a:gd name="T11" fmla="*/ 145 h 145"/>
              <a:gd name="T12" fmla="*/ 55 w 111"/>
              <a:gd name="T13" fmla="*/ 14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1" h="145">
                <a:moveTo>
                  <a:pt x="55" y="145"/>
                </a:moveTo>
                <a:lnTo>
                  <a:pt x="111" y="73"/>
                </a:lnTo>
                <a:lnTo>
                  <a:pt x="55" y="0"/>
                </a:lnTo>
                <a:lnTo>
                  <a:pt x="0" y="73"/>
                </a:lnTo>
                <a:lnTo>
                  <a:pt x="55" y="145"/>
                </a:lnTo>
                <a:lnTo>
                  <a:pt x="55" y="145"/>
                </a:lnTo>
                <a:lnTo>
                  <a:pt x="55" y="145"/>
                </a:lnTo>
              </a:path>
            </a:pathLst>
          </a:custGeom>
          <a:noFill/>
          <a:ln w="14288">
            <a:solidFill>
              <a:srgbClr val="A515D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76" name="Freeform 108"/>
          <p:cNvSpPr>
            <a:spLocks/>
          </p:cNvSpPr>
          <p:nvPr/>
        </p:nvSpPr>
        <p:spPr bwMode="auto">
          <a:xfrm>
            <a:off x="6488113" y="4587875"/>
            <a:ext cx="88900" cy="114300"/>
          </a:xfrm>
          <a:custGeom>
            <a:avLst/>
            <a:gdLst>
              <a:gd name="T0" fmla="*/ 56 w 111"/>
              <a:gd name="T1" fmla="*/ 146 h 146"/>
              <a:gd name="T2" fmla="*/ 111 w 111"/>
              <a:gd name="T3" fmla="*/ 73 h 146"/>
              <a:gd name="T4" fmla="*/ 56 w 111"/>
              <a:gd name="T5" fmla="*/ 0 h 146"/>
              <a:gd name="T6" fmla="*/ 0 w 111"/>
              <a:gd name="T7" fmla="*/ 73 h 146"/>
              <a:gd name="T8" fmla="*/ 56 w 111"/>
              <a:gd name="T9" fmla="*/ 146 h 146"/>
              <a:gd name="T10" fmla="*/ 56 w 111"/>
              <a:gd name="T11" fmla="*/ 146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46">
                <a:moveTo>
                  <a:pt x="56" y="146"/>
                </a:moveTo>
                <a:lnTo>
                  <a:pt x="111" y="73"/>
                </a:lnTo>
                <a:lnTo>
                  <a:pt x="56" y="0"/>
                </a:lnTo>
                <a:lnTo>
                  <a:pt x="0" y="73"/>
                </a:lnTo>
                <a:lnTo>
                  <a:pt x="56" y="146"/>
                </a:lnTo>
                <a:lnTo>
                  <a:pt x="56" y="146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77" name="Freeform 109"/>
          <p:cNvSpPr>
            <a:spLocks/>
          </p:cNvSpPr>
          <p:nvPr/>
        </p:nvSpPr>
        <p:spPr bwMode="auto">
          <a:xfrm>
            <a:off x="6488113" y="4587875"/>
            <a:ext cx="88900" cy="114300"/>
          </a:xfrm>
          <a:custGeom>
            <a:avLst/>
            <a:gdLst>
              <a:gd name="T0" fmla="*/ 56 w 111"/>
              <a:gd name="T1" fmla="*/ 146 h 146"/>
              <a:gd name="T2" fmla="*/ 111 w 111"/>
              <a:gd name="T3" fmla="*/ 73 h 146"/>
              <a:gd name="T4" fmla="*/ 56 w 111"/>
              <a:gd name="T5" fmla="*/ 0 h 146"/>
              <a:gd name="T6" fmla="*/ 0 w 111"/>
              <a:gd name="T7" fmla="*/ 73 h 146"/>
              <a:gd name="T8" fmla="*/ 56 w 111"/>
              <a:gd name="T9" fmla="*/ 146 h 146"/>
              <a:gd name="T10" fmla="*/ 56 w 111"/>
              <a:gd name="T11" fmla="*/ 146 h 146"/>
              <a:gd name="T12" fmla="*/ 56 w 111"/>
              <a:gd name="T13" fmla="*/ 146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1" h="146">
                <a:moveTo>
                  <a:pt x="56" y="146"/>
                </a:moveTo>
                <a:lnTo>
                  <a:pt x="111" y="73"/>
                </a:lnTo>
                <a:lnTo>
                  <a:pt x="56" y="0"/>
                </a:lnTo>
                <a:lnTo>
                  <a:pt x="0" y="73"/>
                </a:lnTo>
                <a:lnTo>
                  <a:pt x="56" y="146"/>
                </a:lnTo>
                <a:lnTo>
                  <a:pt x="56" y="146"/>
                </a:lnTo>
                <a:lnTo>
                  <a:pt x="56" y="146"/>
                </a:lnTo>
              </a:path>
            </a:pathLst>
          </a:custGeom>
          <a:noFill/>
          <a:ln w="14288">
            <a:solidFill>
              <a:srgbClr val="A515D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78" name="Freeform 110"/>
          <p:cNvSpPr>
            <a:spLocks/>
          </p:cNvSpPr>
          <p:nvPr/>
        </p:nvSpPr>
        <p:spPr bwMode="auto">
          <a:xfrm>
            <a:off x="8134350" y="4479925"/>
            <a:ext cx="87313" cy="115888"/>
          </a:xfrm>
          <a:custGeom>
            <a:avLst/>
            <a:gdLst>
              <a:gd name="T0" fmla="*/ 56 w 111"/>
              <a:gd name="T1" fmla="*/ 146 h 146"/>
              <a:gd name="T2" fmla="*/ 111 w 111"/>
              <a:gd name="T3" fmla="*/ 73 h 146"/>
              <a:gd name="T4" fmla="*/ 56 w 111"/>
              <a:gd name="T5" fmla="*/ 0 h 146"/>
              <a:gd name="T6" fmla="*/ 0 w 111"/>
              <a:gd name="T7" fmla="*/ 73 h 146"/>
              <a:gd name="T8" fmla="*/ 56 w 111"/>
              <a:gd name="T9" fmla="*/ 146 h 146"/>
              <a:gd name="T10" fmla="*/ 56 w 111"/>
              <a:gd name="T11" fmla="*/ 146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46">
                <a:moveTo>
                  <a:pt x="56" y="146"/>
                </a:moveTo>
                <a:lnTo>
                  <a:pt x="111" y="73"/>
                </a:lnTo>
                <a:lnTo>
                  <a:pt x="56" y="0"/>
                </a:lnTo>
                <a:lnTo>
                  <a:pt x="0" y="73"/>
                </a:lnTo>
                <a:lnTo>
                  <a:pt x="56" y="146"/>
                </a:lnTo>
                <a:lnTo>
                  <a:pt x="56" y="146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79" name="Freeform 111"/>
          <p:cNvSpPr>
            <a:spLocks/>
          </p:cNvSpPr>
          <p:nvPr/>
        </p:nvSpPr>
        <p:spPr bwMode="auto">
          <a:xfrm>
            <a:off x="8134350" y="4479925"/>
            <a:ext cx="87313" cy="115888"/>
          </a:xfrm>
          <a:custGeom>
            <a:avLst/>
            <a:gdLst>
              <a:gd name="T0" fmla="*/ 56 w 111"/>
              <a:gd name="T1" fmla="*/ 146 h 146"/>
              <a:gd name="T2" fmla="*/ 111 w 111"/>
              <a:gd name="T3" fmla="*/ 73 h 146"/>
              <a:gd name="T4" fmla="*/ 56 w 111"/>
              <a:gd name="T5" fmla="*/ 0 h 146"/>
              <a:gd name="T6" fmla="*/ 0 w 111"/>
              <a:gd name="T7" fmla="*/ 73 h 146"/>
              <a:gd name="T8" fmla="*/ 56 w 111"/>
              <a:gd name="T9" fmla="*/ 146 h 146"/>
              <a:gd name="T10" fmla="*/ 56 w 111"/>
              <a:gd name="T11" fmla="*/ 146 h 146"/>
              <a:gd name="T12" fmla="*/ 56 w 111"/>
              <a:gd name="T13" fmla="*/ 146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1" h="146">
                <a:moveTo>
                  <a:pt x="56" y="146"/>
                </a:moveTo>
                <a:lnTo>
                  <a:pt x="111" y="73"/>
                </a:lnTo>
                <a:lnTo>
                  <a:pt x="56" y="0"/>
                </a:lnTo>
                <a:lnTo>
                  <a:pt x="0" y="73"/>
                </a:lnTo>
                <a:lnTo>
                  <a:pt x="56" y="146"/>
                </a:lnTo>
                <a:lnTo>
                  <a:pt x="56" y="146"/>
                </a:lnTo>
                <a:lnTo>
                  <a:pt x="56" y="146"/>
                </a:lnTo>
              </a:path>
            </a:pathLst>
          </a:custGeom>
          <a:noFill/>
          <a:ln w="14288">
            <a:solidFill>
              <a:srgbClr val="A515D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80" name="Rectangle 112"/>
          <p:cNvSpPr>
            <a:spLocks noChangeArrowheads="1"/>
          </p:cNvSpPr>
          <p:nvPr/>
        </p:nvSpPr>
        <p:spPr bwMode="auto">
          <a:xfrm>
            <a:off x="2616200" y="6480175"/>
            <a:ext cx="4519613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000000"/>
                </a:solidFill>
                <a:latin typeface="Helvetica" panose="020B0604020202020204" pitchFamily="34" charset="0"/>
              </a:rPr>
              <a:t>Number of Independent Predicates</a:t>
            </a:r>
            <a:endParaRPr lang="en-US"/>
          </a:p>
        </p:txBody>
      </p:sp>
      <p:sp>
        <p:nvSpPr>
          <p:cNvPr id="58481" name="Rectangle 113"/>
          <p:cNvSpPr>
            <a:spLocks noChangeArrowheads="1"/>
          </p:cNvSpPr>
          <p:nvPr/>
        </p:nvSpPr>
        <p:spPr bwMode="auto">
          <a:xfrm rot="16200000">
            <a:off x="-1058068" y="3553619"/>
            <a:ext cx="3384550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300">
                <a:solidFill>
                  <a:srgbClr val="000000"/>
                </a:solidFill>
                <a:latin typeface="Helvetica" panose="020B0604020202020204" pitchFamily="34" charset="0"/>
              </a:rPr>
              <a:t>Filter Time (ns) (</a:t>
            </a:r>
            <a:r>
              <a:rPr lang="en-US" sz="2300" i="1">
                <a:solidFill>
                  <a:srgbClr val="000000"/>
                </a:solidFill>
                <a:latin typeface="Helvetica" panose="020B0604020202020204" pitchFamily="34" charset="0"/>
              </a:rPr>
              <a:t>log scale</a:t>
            </a:r>
            <a:r>
              <a:rPr lang="en-US" sz="2300">
                <a:solidFill>
                  <a:srgbClr val="000000"/>
                </a:solidFill>
                <a:latin typeface="Helvetica" panose="020B0604020202020204" pitchFamily="34" charset="0"/>
              </a:rPr>
              <a:t>)</a:t>
            </a:r>
            <a:endParaRPr lang="en-US"/>
          </a:p>
        </p:txBody>
      </p:sp>
      <p:sp>
        <p:nvSpPr>
          <p:cNvPr id="58482" name="Rectangle 114"/>
          <p:cNvSpPr>
            <a:spLocks noChangeArrowheads="1"/>
          </p:cNvSpPr>
          <p:nvPr/>
        </p:nvSpPr>
        <p:spPr bwMode="auto">
          <a:xfrm>
            <a:off x="6080125" y="5186363"/>
            <a:ext cx="2101850" cy="7429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83" name="Line 115"/>
          <p:cNvSpPr>
            <a:spLocks noChangeShapeType="1"/>
          </p:cNvSpPr>
          <p:nvPr/>
        </p:nvSpPr>
        <p:spPr bwMode="auto">
          <a:xfrm flipV="1">
            <a:off x="8178800" y="5180013"/>
            <a:ext cx="1588" cy="75406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84" name="Rectangle 116"/>
          <p:cNvSpPr>
            <a:spLocks noChangeArrowheads="1"/>
          </p:cNvSpPr>
          <p:nvPr/>
        </p:nvSpPr>
        <p:spPr bwMode="auto">
          <a:xfrm>
            <a:off x="6392863" y="5294313"/>
            <a:ext cx="16208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anose="020B0604020202020204" pitchFamily="34" charset="0"/>
              </a:rPr>
              <a:t>Unoptimized Interpreted</a:t>
            </a:r>
            <a:endParaRPr lang="en-US"/>
          </a:p>
        </p:txBody>
      </p:sp>
      <p:sp>
        <p:nvSpPr>
          <p:cNvPr id="58485" name="Rectangle 117"/>
          <p:cNvSpPr>
            <a:spLocks noChangeArrowheads="1"/>
          </p:cNvSpPr>
          <p:nvPr/>
        </p:nvSpPr>
        <p:spPr bwMode="auto">
          <a:xfrm>
            <a:off x="6392863" y="5462588"/>
            <a:ext cx="154781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anose="020B0604020202020204" pitchFamily="34" charset="0"/>
              </a:rPr>
              <a:t>Optimized Interpreted  </a:t>
            </a:r>
            <a:endParaRPr lang="en-US"/>
          </a:p>
        </p:txBody>
      </p:sp>
      <p:sp>
        <p:nvSpPr>
          <p:cNvPr id="58486" name="Rectangle 118"/>
          <p:cNvSpPr>
            <a:spLocks noChangeArrowheads="1"/>
          </p:cNvSpPr>
          <p:nvPr/>
        </p:nvSpPr>
        <p:spPr bwMode="auto">
          <a:xfrm>
            <a:off x="6392863" y="5632450"/>
            <a:ext cx="17224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anose="020B0604020202020204" pitchFamily="34" charset="0"/>
              </a:rPr>
              <a:t>Unoptimized Assembled  </a:t>
            </a:r>
            <a:endParaRPr lang="en-US"/>
          </a:p>
        </p:txBody>
      </p:sp>
      <p:sp>
        <p:nvSpPr>
          <p:cNvPr id="58487" name="Rectangle 119"/>
          <p:cNvSpPr>
            <a:spLocks noChangeArrowheads="1"/>
          </p:cNvSpPr>
          <p:nvPr/>
        </p:nvSpPr>
        <p:spPr bwMode="auto">
          <a:xfrm>
            <a:off x="6392863" y="5802313"/>
            <a:ext cx="164941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anose="020B0604020202020204" pitchFamily="34" charset="0"/>
              </a:rPr>
              <a:t>Optimized Assembled    </a:t>
            </a:r>
            <a:endParaRPr lang="en-US"/>
          </a:p>
        </p:txBody>
      </p:sp>
      <p:sp>
        <p:nvSpPr>
          <p:cNvPr id="58488" name="Line 120"/>
          <p:cNvSpPr>
            <a:spLocks noChangeShapeType="1"/>
          </p:cNvSpPr>
          <p:nvPr/>
        </p:nvSpPr>
        <p:spPr bwMode="auto">
          <a:xfrm>
            <a:off x="6015038" y="5380038"/>
            <a:ext cx="284162" cy="1587"/>
          </a:xfrm>
          <a:prstGeom prst="line">
            <a:avLst/>
          </a:prstGeom>
          <a:noFill/>
          <a:ln w="14288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89" name="Freeform 121"/>
          <p:cNvSpPr>
            <a:spLocks/>
          </p:cNvSpPr>
          <p:nvPr/>
        </p:nvSpPr>
        <p:spPr bwMode="auto">
          <a:xfrm>
            <a:off x="6156325" y="5380038"/>
            <a:ext cx="44450" cy="44450"/>
          </a:xfrm>
          <a:custGeom>
            <a:avLst/>
            <a:gdLst>
              <a:gd name="T0" fmla="*/ 56 w 56"/>
              <a:gd name="T1" fmla="*/ 0 h 57"/>
              <a:gd name="T2" fmla="*/ 49 w 56"/>
              <a:gd name="T3" fmla="*/ 29 h 57"/>
              <a:gd name="T4" fmla="*/ 28 w 56"/>
              <a:gd name="T5" fmla="*/ 48 h 57"/>
              <a:gd name="T6" fmla="*/ 0 w 56"/>
              <a:gd name="T7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" h="57">
                <a:moveTo>
                  <a:pt x="56" y="0"/>
                </a:moveTo>
                <a:lnTo>
                  <a:pt x="49" y="29"/>
                </a:lnTo>
                <a:lnTo>
                  <a:pt x="28" y="48"/>
                </a:lnTo>
                <a:lnTo>
                  <a:pt x="0" y="57"/>
                </a:lnTo>
              </a:path>
            </a:pathLst>
          </a:custGeom>
          <a:noFill/>
          <a:ln w="14288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90" name="Freeform 122"/>
          <p:cNvSpPr>
            <a:spLocks/>
          </p:cNvSpPr>
          <p:nvPr/>
        </p:nvSpPr>
        <p:spPr bwMode="auto">
          <a:xfrm>
            <a:off x="6111875" y="5380038"/>
            <a:ext cx="44450" cy="44450"/>
          </a:xfrm>
          <a:custGeom>
            <a:avLst/>
            <a:gdLst>
              <a:gd name="T0" fmla="*/ 55 w 55"/>
              <a:gd name="T1" fmla="*/ 57 h 57"/>
              <a:gd name="T2" fmla="*/ 27 w 55"/>
              <a:gd name="T3" fmla="*/ 48 h 57"/>
              <a:gd name="T4" fmla="*/ 7 w 55"/>
              <a:gd name="T5" fmla="*/ 29 h 57"/>
              <a:gd name="T6" fmla="*/ 0 w 55"/>
              <a:gd name="T7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" h="57">
                <a:moveTo>
                  <a:pt x="55" y="57"/>
                </a:moveTo>
                <a:lnTo>
                  <a:pt x="27" y="48"/>
                </a:lnTo>
                <a:lnTo>
                  <a:pt x="7" y="29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91" name="Freeform 123"/>
          <p:cNvSpPr>
            <a:spLocks/>
          </p:cNvSpPr>
          <p:nvPr/>
        </p:nvSpPr>
        <p:spPr bwMode="auto">
          <a:xfrm>
            <a:off x="6111875" y="5335588"/>
            <a:ext cx="44450" cy="44450"/>
          </a:xfrm>
          <a:custGeom>
            <a:avLst/>
            <a:gdLst>
              <a:gd name="T0" fmla="*/ 0 w 55"/>
              <a:gd name="T1" fmla="*/ 55 h 55"/>
              <a:gd name="T2" fmla="*/ 7 w 55"/>
              <a:gd name="T3" fmla="*/ 27 h 55"/>
              <a:gd name="T4" fmla="*/ 27 w 55"/>
              <a:gd name="T5" fmla="*/ 8 h 55"/>
              <a:gd name="T6" fmla="*/ 55 w 55"/>
              <a:gd name="T7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" h="55">
                <a:moveTo>
                  <a:pt x="0" y="55"/>
                </a:moveTo>
                <a:lnTo>
                  <a:pt x="7" y="27"/>
                </a:lnTo>
                <a:lnTo>
                  <a:pt x="27" y="8"/>
                </a:lnTo>
                <a:lnTo>
                  <a:pt x="55" y="0"/>
                </a:lnTo>
              </a:path>
            </a:pathLst>
          </a:custGeom>
          <a:noFill/>
          <a:ln w="14288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92" name="Freeform 124"/>
          <p:cNvSpPr>
            <a:spLocks/>
          </p:cNvSpPr>
          <p:nvPr/>
        </p:nvSpPr>
        <p:spPr bwMode="auto">
          <a:xfrm>
            <a:off x="6156325" y="5335588"/>
            <a:ext cx="44450" cy="44450"/>
          </a:xfrm>
          <a:custGeom>
            <a:avLst/>
            <a:gdLst>
              <a:gd name="T0" fmla="*/ 0 w 56"/>
              <a:gd name="T1" fmla="*/ 0 h 55"/>
              <a:gd name="T2" fmla="*/ 28 w 56"/>
              <a:gd name="T3" fmla="*/ 8 h 55"/>
              <a:gd name="T4" fmla="*/ 49 w 56"/>
              <a:gd name="T5" fmla="*/ 27 h 55"/>
              <a:gd name="T6" fmla="*/ 56 w 56"/>
              <a:gd name="T7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" h="55">
                <a:moveTo>
                  <a:pt x="0" y="0"/>
                </a:moveTo>
                <a:lnTo>
                  <a:pt x="28" y="8"/>
                </a:lnTo>
                <a:lnTo>
                  <a:pt x="49" y="27"/>
                </a:lnTo>
                <a:lnTo>
                  <a:pt x="56" y="55"/>
                </a:lnTo>
              </a:path>
            </a:pathLst>
          </a:custGeom>
          <a:noFill/>
          <a:ln w="14288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93" name="Line 125"/>
          <p:cNvSpPr>
            <a:spLocks noChangeShapeType="1"/>
          </p:cNvSpPr>
          <p:nvPr/>
        </p:nvSpPr>
        <p:spPr bwMode="auto">
          <a:xfrm>
            <a:off x="6015038" y="5549900"/>
            <a:ext cx="284162" cy="1588"/>
          </a:xfrm>
          <a:prstGeom prst="line">
            <a:avLst/>
          </a:prstGeom>
          <a:noFill/>
          <a:ln w="14288">
            <a:solidFill>
              <a:srgbClr val="E72929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94" name="Line 126"/>
          <p:cNvSpPr>
            <a:spLocks noChangeShapeType="1"/>
          </p:cNvSpPr>
          <p:nvPr/>
        </p:nvSpPr>
        <p:spPr bwMode="auto">
          <a:xfrm>
            <a:off x="6126163" y="5519738"/>
            <a:ext cx="61912" cy="60325"/>
          </a:xfrm>
          <a:prstGeom prst="line">
            <a:avLst/>
          </a:prstGeom>
          <a:noFill/>
          <a:ln w="14288">
            <a:solidFill>
              <a:srgbClr val="E7292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95" name="Line 127"/>
          <p:cNvSpPr>
            <a:spLocks noChangeShapeType="1"/>
          </p:cNvSpPr>
          <p:nvPr/>
        </p:nvSpPr>
        <p:spPr bwMode="auto">
          <a:xfrm flipH="1">
            <a:off x="6126163" y="5519738"/>
            <a:ext cx="61912" cy="60325"/>
          </a:xfrm>
          <a:prstGeom prst="line">
            <a:avLst/>
          </a:prstGeom>
          <a:noFill/>
          <a:ln w="14288">
            <a:solidFill>
              <a:srgbClr val="E7292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96" name="Line 128"/>
          <p:cNvSpPr>
            <a:spLocks noChangeShapeType="1"/>
          </p:cNvSpPr>
          <p:nvPr/>
        </p:nvSpPr>
        <p:spPr bwMode="auto">
          <a:xfrm>
            <a:off x="6015038" y="5719763"/>
            <a:ext cx="284162" cy="1587"/>
          </a:xfrm>
          <a:prstGeom prst="line">
            <a:avLst/>
          </a:prstGeom>
          <a:noFill/>
          <a:ln w="14288">
            <a:solidFill>
              <a:srgbClr val="24BE18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97" name="Freeform 129"/>
          <p:cNvSpPr>
            <a:spLocks/>
          </p:cNvSpPr>
          <p:nvPr/>
        </p:nvSpPr>
        <p:spPr bwMode="auto">
          <a:xfrm>
            <a:off x="6121400" y="5683250"/>
            <a:ext cx="73025" cy="71438"/>
          </a:xfrm>
          <a:custGeom>
            <a:avLst/>
            <a:gdLst>
              <a:gd name="T0" fmla="*/ 0 w 90"/>
              <a:gd name="T1" fmla="*/ 0 h 89"/>
              <a:gd name="T2" fmla="*/ 90 w 90"/>
              <a:gd name="T3" fmla="*/ 0 h 89"/>
              <a:gd name="T4" fmla="*/ 90 w 90"/>
              <a:gd name="T5" fmla="*/ 89 h 89"/>
              <a:gd name="T6" fmla="*/ 0 w 90"/>
              <a:gd name="T7" fmla="*/ 89 h 89"/>
              <a:gd name="T8" fmla="*/ 0 w 90"/>
              <a:gd name="T9" fmla="*/ 0 h 89"/>
              <a:gd name="T10" fmla="*/ 0 w 90"/>
              <a:gd name="T11" fmla="*/ 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0" h="89">
                <a:moveTo>
                  <a:pt x="0" y="0"/>
                </a:moveTo>
                <a:lnTo>
                  <a:pt x="90" y="0"/>
                </a:lnTo>
                <a:lnTo>
                  <a:pt x="90" y="89"/>
                </a:lnTo>
                <a:lnTo>
                  <a:pt x="0" y="89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98" name="Freeform 130"/>
          <p:cNvSpPr>
            <a:spLocks/>
          </p:cNvSpPr>
          <p:nvPr/>
        </p:nvSpPr>
        <p:spPr bwMode="auto">
          <a:xfrm>
            <a:off x="6121400" y="5683250"/>
            <a:ext cx="73025" cy="71438"/>
          </a:xfrm>
          <a:custGeom>
            <a:avLst/>
            <a:gdLst>
              <a:gd name="T0" fmla="*/ 0 w 90"/>
              <a:gd name="T1" fmla="*/ 0 h 89"/>
              <a:gd name="T2" fmla="*/ 90 w 90"/>
              <a:gd name="T3" fmla="*/ 0 h 89"/>
              <a:gd name="T4" fmla="*/ 90 w 90"/>
              <a:gd name="T5" fmla="*/ 89 h 89"/>
              <a:gd name="T6" fmla="*/ 0 w 90"/>
              <a:gd name="T7" fmla="*/ 89 h 89"/>
              <a:gd name="T8" fmla="*/ 0 w 90"/>
              <a:gd name="T9" fmla="*/ 0 h 89"/>
              <a:gd name="T10" fmla="*/ 0 w 90"/>
              <a:gd name="T11" fmla="*/ 0 h 89"/>
              <a:gd name="T12" fmla="*/ 0 w 90"/>
              <a:gd name="T13" fmla="*/ 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0" h="89">
                <a:moveTo>
                  <a:pt x="0" y="0"/>
                </a:moveTo>
                <a:lnTo>
                  <a:pt x="90" y="0"/>
                </a:lnTo>
                <a:lnTo>
                  <a:pt x="90" y="89"/>
                </a:lnTo>
                <a:lnTo>
                  <a:pt x="0" y="89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24BE18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99" name="Line 131"/>
          <p:cNvSpPr>
            <a:spLocks noChangeShapeType="1"/>
          </p:cNvSpPr>
          <p:nvPr/>
        </p:nvSpPr>
        <p:spPr bwMode="auto">
          <a:xfrm>
            <a:off x="6015038" y="5889625"/>
            <a:ext cx="284162" cy="1588"/>
          </a:xfrm>
          <a:prstGeom prst="line">
            <a:avLst/>
          </a:prstGeom>
          <a:noFill/>
          <a:ln w="14288">
            <a:solidFill>
              <a:srgbClr val="A515DD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500" name="Freeform 132"/>
          <p:cNvSpPr>
            <a:spLocks/>
          </p:cNvSpPr>
          <p:nvPr/>
        </p:nvSpPr>
        <p:spPr bwMode="auto">
          <a:xfrm>
            <a:off x="6113463" y="5832475"/>
            <a:ext cx="88900" cy="114300"/>
          </a:xfrm>
          <a:custGeom>
            <a:avLst/>
            <a:gdLst>
              <a:gd name="T0" fmla="*/ 56 w 111"/>
              <a:gd name="T1" fmla="*/ 144 h 144"/>
              <a:gd name="T2" fmla="*/ 111 w 111"/>
              <a:gd name="T3" fmla="*/ 71 h 144"/>
              <a:gd name="T4" fmla="*/ 56 w 111"/>
              <a:gd name="T5" fmla="*/ 0 h 144"/>
              <a:gd name="T6" fmla="*/ 0 w 111"/>
              <a:gd name="T7" fmla="*/ 71 h 144"/>
              <a:gd name="T8" fmla="*/ 56 w 111"/>
              <a:gd name="T9" fmla="*/ 144 h 144"/>
              <a:gd name="T10" fmla="*/ 56 w 111"/>
              <a:gd name="T11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44">
                <a:moveTo>
                  <a:pt x="56" y="144"/>
                </a:moveTo>
                <a:lnTo>
                  <a:pt x="111" y="71"/>
                </a:lnTo>
                <a:lnTo>
                  <a:pt x="56" y="0"/>
                </a:lnTo>
                <a:lnTo>
                  <a:pt x="0" y="71"/>
                </a:lnTo>
                <a:lnTo>
                  <a:pt x="56" y="144"/>
                </a:lnTo>
                <a:lnTo>
                  <a:pt x="56" y="144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501" name="Freeform 133"/>
          <p:cNvSpPr>
            <a:spLocks/>
          </p:cNvSpPr>
          <p:nvPr/>
        </p:nvSpPr>
        <p:spPr bwMode="auto">
          <a:xfrm>
            <a:off x="6113463" y="5832475"/>
            <a:ext cx="88900" cy="114300"/>
          </a:xfrm>
          <a:custGeom>
            <a:avLst/>
            <a:gdLst>
              <a:gd name="T0" fmla="*/ 56 w 111"/>
              <a:gd name="T1" fmla="*/ 144 h 144"/>
              <a:gd name="T2" fmla="*/ 111 w 111"/>
              <a:gd name="T3" fmla="*/ 71 h 144"/>
              <a:gd name="T4" fmla="*/ 56 w 111"/>
              <a:gd name="T5" fmla="*/ 0 h 144"/>
              <a:gd name="T6" fmla="*/ 0 w 111"/>
              <a:gd name="T7" fmla="*/ 71 h 144"/>
              <a:gd name="T8" fmla="*/ 56 w 111"/>
              <a:gd name="T9" fmla="*/ 144 h 144"/>
              <a:gd name="T10" fmla="*/ 56 w 111"/>
              <a:gd name="T11" fmla="*/ 144 h 144"/>
              <a:gd name="T12" fmla="*/ 56 w 111"/>
              <a:gd name="T13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1" h="144">
                <a:moveTo>
                  <a:pt x="56" y="144"/>
                </a:moveTo>
                <a:lnTo>
                  <a:pt x="111" y="71"/>
                </a:lnTo>
                <a:lnTo>
                  <a:pt x="56" y="0"/>
                </a:lnTo>
                <a:lnTo>
                  <a:pt x="0" y="71"/>
                </a:lnTo>
                <a:lnTo>
                  <a:pt x="56" y="144"/>
                </a:lnTo>
                <a:lnTo>
                  <a:pt x="56" y="144"/>
                </a:lnTo>
                <a:lnTo>
                  <a:pt x="56" y="144"/>
                </a:lnTo>
              </a:path>
            </a:pathLst>
          </a:custGeom>
          <a:noFill/>
          <a:ln w="14288">
            <a:solidFill>
              <a:srgbClr val="A515D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502" name="Rectangle 134"/>
          <p:cNvSpPr>
            <a:spLocks noChangeArrowheads="1"/>
          </p:cNvSpPr>
          <p:nvPr/>
        </p:nvSpPr>
        <p:spPr bwMode="auto">
          <a:xfrm>
            <a:off x="5946775" y="5262563"/>
            <a:ext cx="2093913" cy="736600"/>
          </a:xfrm>
          <a:prstGeom prst="rect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503" name="Rectangle 135"/>
          <p:cNvSpPr>
            <a:spLocks noChangeArrowheads="1"/>
          </p:cNvSpPr>
          <p:nvPr/>
        </p:nvSpPr>
        <p:spPr bwMode="auto">
          <a:xfrm>
            <a:off x="608013" y="447675"/>
            <a:ext cx="7931150" cy="656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504" name="Text Box 136"/>
          <p:cNvSpPr txBox="1">
            <a:spLocks noChangeArrowheads="1"/>
          </p:cNvSpPr>
          <p:nvPr/>
        </p:nvSpPr>
        <p:spPr bwMode="auto">
          <a:xfrm>
            <a:off x="266700" y="0"/>
            <a:ext cx="8610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800" b="1">
                <a:solidFill>
                  <a:schemeClr val="accent2"/>
                </a:solidFill>
              </a:rPr>
              <a:t>Effects of Optimization and JIT Assembly</a:t>
            </a:r>
          </a:p>
          <a:p>
            <a:pPr algn="ctr"/>
            <a:r>
              <a:rPr lang="en-US" sz="2800" b="1">
                <a:solidFill>
                  <a:schemeClr val="accent2"/>
                </a:solidFill>
              </a:rPr>
              <a:t>on Independent Predicates (log scale)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Work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More efficient table lookup representations (LS98, SVSW98)</a:t>
            </a:r>
          </a:p>
          <a:p>
            <a:r>
              <a:rPr lang="en-US"/>
              <a:t>Better support for packet classification</a:t>
            </a:r>
          </a:p>
          <a:p>
            <a:r>
              <a:rPr lang="en-US"/>
              <a:t>Loops </a:t>
            </a:r>
          </a:p>
          <a:p>
            <a:pPr lvl="1"/>
            <a:r>
              <a:rPr lang="en-US"/>
              <a:t>Proof-Carrying Code, Necula 96</a:t>
            </a:r>
          </a:p>
          <a:p>
            <a:r>
              <a:rPr lang="en-US"/>
              <a:t>Intrusion detection</a:t>
            </a:r>
          </a:p>
          <a:p>
            <a:pPr lvl="1"/>
            <a:r>
              <a:rPr lang="en-US"/>
              <a:t>Online Updates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8001000" cy="4114800"/>
          </a:xfrm>
        </p:spPr>
        <p:txBody>
          <a:bodyPr/>
          <a:lstStyle/>
          <a:p>
            <a:endParaRPr lang="en-US" sz="3000"/>
          </a:p>
          <a:p>
            <a:r>
              <a:rPr lang="en-US" sz="3400"/>
              <a:t>Packet filters can be specified at a high-level </a:t>
            </a:r>
            <a:r>
              <a:rPr lang="en-US" sz="3400" i="1"/>
              <a:t>and</a:t>
            </a:r>
            <a:r>
              <a:rPr lang="en-US" sz="3400"/>
              <a:t> be efficiently executed.</a:t>
            </a:r>
          </a:p>
          <a:p>
            <a:endParaRPr lang="en-US" sz="3400"/>
          </a:p>
          <a:p>
            <a:r>
              <a:rPr lang="en-US" sz="3400"/>
              <a:t>Key idea: Tune familiar global data-flow compiler analyses and optimizations for packet filtering.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Domain-Specific Optimization</a:t>
            </a:r>
          </a:p>
        </p:txBody>
      </p:sp>
      <p:sp>
        <p:nvSpPr>
          <p:cNvPr id="6041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100000"/>
              </a:spcBef>
            </a:pPr>
            <a:r>
              <a:rPr lang="en-US"/>
              <a:t>Tune traditional compiler optimizations for the application of packet filtering.</a:t>
            </a:r>
          </a:p>
          <a:p>
            <a:r>
              <a:rPr lang="en-US"/>
              <a:t>Affords simpler analyses and </a:t>
            </a:r>
            <a:r>
              <a:rPr lang="en-US" i="1"/>
              <a:t>much</a:t>
            </a:r>
            <a:r>
              <a:rPr lang="en-US"/>
              <a:t> more effective optimization.</a:t>
            </a:r>
          </a:p>
          <a:p>
            <a:pPr lvl="1"/>
            <a:r>
              <a:rPr lang="en-US"/>
              <a:t>Packet filters are DAGs</a:t>
            </a:r>
          </a:p>
          <a:p>
            <a:pPr lvl="1"/>
            <a:r>
              <a:rPr lang="en-US"/>
              <a:t>Engenders linear-time algorithms</a:t>
            </a:r>
          </a:p>
          <a:p>
            <a:r>
              <a:rPr lang="en-US"/>
              <a:t>Combine with Just-In-Time (JIT) assembly.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31" name="Rectangle 1211"/>
          <p:cNvSpPr>
            <a:spLocks noChangeArrowheads="1"/>
          </p:cNvSpPr>
          <p:nvPr/>
        </p:nvSpPr>
        <p:spPr bwMode="auto">
          <a:xfrm>
            <a:off x="1600200" y="893763"/>
            <a:ext cx="6646863" cy="52387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532" name="Rectangle 1212"/>
          <p:cNvSpPr>
            <a:spLocks noChangeArrowheads="1"/>
          </p:cNvSpPr>
          <p:nvPr/>
        </p:nvSpPr>
        <p:spPr bwMode="auto">
          <a:xfrm>
            <a:off x="1603375" y="896938"/>
            <a:ext cx="6640513" cy="5232400"/>
          </a:xfrm>
          <a:prstGeom prst="rect">
            <a:avLst/>
          </a:prstGeom>
          <a:noFill/>
          <a:ln w="7938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533" name="Line 1213"/>
          <p:cNvSpPr>
            <a:spLocks noChangeShapeType="1"/>
          </p:cNvSpPr>
          <p:nvPr/>
        </p:nvSpPr>
        <p:spPr bwMode="auto">
          <a:xfrm>
            <a:off x="1600200" y="6132513"/>
            <a:ext cx="6646863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534" name="Line 1214"/>
          <p:cNvSpPr>
            <a:spLocks noChangeShapeType="1"/>
          </p:cNvSpPr>
          <p:nvPr/>
        </p:nvSpPr>
        <p:spPr bwMode="auto">
          <a:xfrm>
            <a:off x="1600200" y="893763"/>
            <a:ext cx="6646863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535" name="Line 1215"/>
          <p:cNvSpPr>
            <a:spLocks noChangeShapeType="1"/>
          </p:cNvSpPr>
          <p:nvPr/>
        </p:nvSpPr>
        <p:spPr bwMode="auto">
          <a:xfrm flipV="1">
            <a:off x="1600200" y="893763"/>
            <a:ext cx="1588" cy="523875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536" name="Line 1216"/>
          <p:cNvSpPr>
            <a:spLocks noChangeShapeType="1"/>
          </p:cNvSpPr>
          <p:nvPr/>
        </p:nvSpPr>
        <p:spPr bwMode="auto">
          <a:xfrm flipV="1">
            <a:off x="8247063" y="893763"/>
            <a:ext cx="1587" cy="523875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537" name="Line 1217"/>
          <p:cNvSpPr>
            <a:spLocks noChangeShapeType="1"/>
          </p:cNvSpPr>
          <p:nvPr/>
        </p:nvSpPr>
        <p:spPr bwMode="auto">
          <a:xfrm>
            <a:off x="1600200" y="6132513"/>
            <a:ext cx="6646863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538" name="Line 1218"/>
          <p:cNvSpPr>
            <a:spLocks noChangeShapeType="1"/>
          </p:cNvSpPr>
          <p:nvPr/>
        </p:nvSpPr>
        <p:spPr bwMode="auto">
          <a:xfrm flipV="1">
            <a:off x="1600200" y="893763"/>
            <a:ext cx="1588" cy="523875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539" name="Line 1219"/>
          <p:cNvSpPr>
            <a:spLocks noChangeShapeType="1"/>
          </p:cNvSpPr>
          <p:nvPr/>
        </p:nvSpPr>
        <p:spPr bwMode="auto">
          <a:xfrm flipV="1">
            <a:off x="2517775" y="6065838"/>
            <a:ext cx="1588" cy="666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540" name="Line 1220"/>
          <p:cNvSpPr>
            <a:spLocks noChangeShapeType="1"/>
          </p:cNvSpPr>
          <p:nvPr/>
        </p:nvSpPr>
        <p:spPr bwMode="auto">
          <a:xfrm>
            <a:off x="2517775" y="893763"/>
            <a:ext cx="1588" cy="6826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541" name="Rectangle 1221"/>
          <p:cNvSpPr>
            <a:spLocks noChangeArrowheads="1"/>
          </p:cNvSpPr>
          <p:nvPr/>
        </p:nvSpPr>
        <p:spPr bwMode="auto">
          <a:xfrm>
            <a:off x="2478088" y="6180138"/>
            <a:ext cx="841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Helvetica" panose="020B0604020202020204" pitchFamily="34" charset="0"/>
              </a:rPr>
              <a:t>5</a:t>
            </a:r>
            <a:endParaRPr lang="en-US"/>
          </a:p>
        </p:txBody>
      </p:sp>
      <p:sp>
        <p:nvSpPr>
          <p:cNvPr id="57542" name="Line 1222"/>
          <p:cNvSpPr>
            <a:spLocks noChangeShapeType="1"/>
          </p:cNvSpPr>
          <p:nvPr/>
        </p:nvSpPr>
        <p:spPr bwMode="auto">
          <a:xfrm flipV="1">
            <a:off x="3663950" y="6065838"/>
            <a:ext cx="1588" cy="666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543" name="Line 1223"/>
          <p:cNvSpPr>
            <a:spLocks noChangeShapeType="1"/>
          </p:cNvSpPr>
          <p:nvPr/>
        </p:nvSpPr>
        <p:spPr bwMode="auto">
          <a:xfrm>
            <a:off x="3663950" y="893763"/>
            <a:ext cx="1588" cy="6826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544" name="Rectangle 1224"/>
          <p:cNvSpPr>
            <a:spLocks noChangeArrowheads="1"/>
          </p:cNvSpPr>
          <p:nvPr/>
        </p:nvSpPr>
        <p:spPr bwMode="auto">
          <a:xfrm>
            <a:off x="3582988" y="6180138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Helvetica" panose="020B0604020202020204" pitchFamily="34" charset="0"/>
              </a:rPr>
              <a:t>10</a:t>
            </a:r>
            <a:endParaRPr lang="en-US"/>
          </a:p>
        </p:txBody>
      </p:sp>
      <p:sp>
        <p:nvSpPr>
          <p:cNvPr id="57545" name="Line 1225"/>
          <p:cNvSpPr>
            <a:spLocks noChangeShapeType="1"/>
          </p:cNvSpPr>
          <p:nvPr/>
        </p:nvSpPr>
        <p:spPr bwMode="auto">
          <a:xfrm flipV="1">
            <a:off x="4808538" y="6065838"/>
            <a:ext cx="1587" cy="666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546" name="Line 1226"/>
          <p:cNvSpPr>
            <a:spLocks noChangeShapeType="1"/>
          </p:cNvSpPr>
          <p:nvPr/>
        </p:nvSpPr>
        <p:spPr bwMode="auto">
          <a:xfrm>
            <a:off x="4808538" y="893763"/>
            <a:ext cx="1587" cy="6826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547" name="Rectangle 1227"/>
          <p:cNvSpPr>
            <a:spLocks noChangeArrowheads="1"/>
          </p:cNvSpPr>
          <p:nvPr/>
        </p:nvSpPr>
        <p:spPr bwMode="auto">
          <a:xfrm>
            <a:off x="4727575" y="6180138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Helvetica" panose="020B0604020202020204" pitchFamily="34" charset="0"/>
              </a:rPr>
              <a:t>15</a:t>
            </a:r>
            <a:endParaRPr lang="en-US"/>
          </a:p>
        </p:txBody>
      </p:sp>
      <p:sp>
        <p:nvSpPr>
          <p:cNvPr id="57548" name="Line 1228"/>
          <p:cNvSpPr>
            <a:spLocks noChangeShapeType="1"/>
          </p:cNvSpPr>
          <p:nvPr/>
        </p:nvSpPr>
        <p:spPr bwMode="auto">
          <a:xfrm flipV="1">
            <a:off x="5956300" y="6065838"/>
            <a:ext cx="1588" cy="666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549" name="Line 1229"/>
          <p:cNvSpPr>
            <a:spLocks noChangeShapeType="1"/>
          </p:cNvSpPr>
          <p:nvPr/>
        </p:nvSpPr>
        <p:spPr bwMode="auto">
          <a:xfrm>
            <a:off x="5956300" y="893763"/>
            <a:ext cx="1588" cy="6826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550" name="Rectangle 1230"/>
          <p:cNvSpPr>
            <a:spLocks noChangeArrowheads="1"/>
          </p:cNvSpPr>
          <p:nvPr/>
        </p:nvSpPr>
        <p:spPr bwMode="auto">
          <a:xfrm>
            <a:off x="5875338" y="6180138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Helvetica" panose="020B0604020202020204" pitchFamily="34" charset="0"/>
              </a:rPr>
              <a:t>20</a:t>
            </a:r>
            <a:endParaRPr lang="en-US"/>
          </a:p>
        </p:txBody>
      </p:sp>
      <p:sp>
        <p:nvSpPr>
          <p:cNvPr id="57551" name="Line 1231"/>
          <p:cNvSpPr>
            <a:spLocks noChangeShapeType="1"/>
          </p:cNvSpPr>
          <p:nvPr/>
        </p:nvSpPr>
        <p:spPr bwMode="auto">
          <a:xfrm flipV="1">
            <a:off x="7100888" y="6065838"/>
            <a:ext cx="1587" cy="666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552" name="Line 1232"/>
          <p:cNvSpPr>
            <a:spLocks noChangeShapeType="1"/>
          </p:cNvSpPr>
          <p:nvPr/>
        </p:nvSpPr>
        <p:spPr bwMode="auto">
          <a:xfrm>
            <a:off x="7100888" y="893763"/>
            <a:ext cx="1587" cy="6826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553" name="Rectangle 1233"/>
          <p:cNvSpPr>
            <a:spLocks noChangeArrowheads="1"/>
          </p:cNvSpPr>
          <p:nvPr/>
        </p:nvSpPr>
        <p:spPr bwMode="auto">
          <a:xfrm>
            <a:off x="7019925" y="6180138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Helvetica" panose="020B0604020202020204" pitchFamily="34" charset="0"/>
              </a:rPr>
              <a:t>25</a:t>
            </a:r>
            <a:endParaRPr lang="en-US"/>
          </a:p>
        </p:txBody>
      </p:sp>
      <p:sp>
        <p:nvSpPr>
          <p:cNvPr id="57554" name="Line 1234"/>
          <p:cNvSpPr>
            <a:spLocks noChangeShapeType="1"/>
          </p:cNvSpPr>
          <p:nvPr/>
        </p:nvSpPr>
        <p:spPr bwMode="auto">
          <a:xfrm flipV="1">
            <a:off x="8247063" y="6065838"/>
            <a:ext cx="1587" cy="666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555" name="Line 1235"/>
          <p:cNvSpPr>
            <a:spLocks noChangeShapeType="1"/>
          </p:cNvSpPr>
          <p:nvPr/>
        </p:nvSpPr>
        <p:spPr bwMode="auto">
          <a:xfrm>
            <a:off x="8247063" y="893763"/>
            <a:ext cx="1587" cy="6826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556" name="Rectangle 1236"/>
          <p:cNvSpPr>
            <a:spLocks noChangeArrowheads="1"/>
          </p:cNvSpPr>
          <p:nvPr/>
        </p:nvSpPr>
        <p:spPr bwMode="auto">
          <a:xfrm>
            <a:off x="8166100" y="6180138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Helvetica" panose="020B0604020202020204" pitchFamily="34" charset="0"/>
              </a:rPr>
              <a:t>30</a:t>
            </a:r>
            <a:endParaRPr lang="en-US"/>
          </a:p>
        </p:txBody>
      </p:sp>
      <p:sp>
        <p:nvSpPr>
          <p:cNvPr id="57557" name="Line 1237"/>
          <p:cNvSpPr>
            <a:spLocks noChangeShapeType="1"/>
          </p:cNvSpPr>
          <p:nvPr/>
        </p:nvSpPr>
        <p:spPr bwMode="auto">
          <a:xfrm>
            <a:off x="1600200" y="6132513"/>
            <a:ext cx="68263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558" name="Line 1238"/>
          <p:cNvSpPr>
            <a:spLocks noChangeShapeType="1"/>
          </p:cNvSpPr>
          <p:nvPr/>
        </p:nvSpPr>
        <p:spPr bwMode="auto">
          <a:xfrm flipH="1">
            <a:off x="8180388" y="6132513"/>
            <a:ext cx="66675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559" name="Rectangle 1239"/>
          <p:cNvSpPr>
            <a:spLocks noChangeArrowheads="1"/>
          </p:cNvSpPr>
          <p:nvPr/>
        </p:nvSpPr>
        <p:spPr bwMode="auto">
          <a:xfrm>
            <a:off x="1476375" y="6053138"/>
            <a:ext cx="841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Helvetica" panose="020B0604020202020204" pitchFamily="34" charset="0"/>
              </a:rPr>
              <a:t>0</a:t>
            </a:r>
            <a:endParaRPr lang="en-US"/>
          </a:p>
        </p:txBody>
      </p:sp>
      <p:sp>
        <p:nvSpPr>
          <p:cNvPr id="57560" name="Line 1240"/>
          <p:cNvSpPr>
            <a:spLocks noChangeShapeType="1"/>
          </p:cNvSpPr>
          <p:nvPr/>
        </p:nvSpPr>
        <p:spPr bwMode="auto">
          <a:xfrm>
            <a:off x="1600200" y="5084763"/>
            <a:ext cx="68263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561" name="Line 1241"/>
          <p:cNvSpPr>
            <a:spLocks noChangeShapeType="1"/>
          </p:cNvSpPr>
          <p:nvPr/>
        </p:nvSpPr>
        <p:spPr bwMode="auto">
          <a:xfrm flipH="1">
            <a:off x="8180388" y="5084763"/>
            <a:ext cx="66675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562" name="Rectangle 1242"/>
          <p:cNvSpPr>
            <a:spLocks noChangeArrowheads="1"/>
          </p:cNvSpPr>
          <p:nvPr/>
        </p:nvSpPr>
        <p:spPr bwMode="auto">
          <a:xfrm>
            <a:off x="1309688" y="5006975"/>
            <a:ext cx="25241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Helvetica" panose="020B0604020202020204" pitchFamily="34" charset="0"/>
              </a:rPr>
              <a:t>500</a:t>
            </a:r>
            <a:endParaRPr lang="en-US"/>
          </a:p>
        </p:txBody>
      </p:sp>
      <p:sp>
        <p:nvSpPr>
          <p:cNvPr id="57563" name="Line 1243"/>
          <p:cNvSpPr>
            <a:spLocks noChangeShapeType="1"/>
          </p:cNvSpPr>
          <p:nvPr/>
        </p:nvSpPr>
        <p:spPr bwMode="auto">
          <a:xfrm>
            <a:off x="1600200" y="4035425"/>
            <a:ext cx="68263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564" name="Line 1244"/>
          <p:cNvSpPr>
            <a:spLocks noChangeShapeType="1"/>
          </p:cNvSpPr>
          <p:nvPr/>
        </p:nvSpPr>
        <p:spPr bwMode="auto">
          <a:xfrm flipH="1">
            <a:off x="8180388" y="4035425"/>
            <a:ext cx="66675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565" name="Rectangle 1245"/>
          <p:cNvSpPr>
            <a:spLocks noChangeArrowheads="1"/>
          </p:cNvSpPr>
          <p:nvPr/>
        </p:nvSpPr>
        <p:spPr bwMode="auto">
          <a:xfrm>
            <a:off x="1227138" y="3957638"/>
            <a:ext cx="33655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Helvetica" panose="020B0604020202020204" pitchFamily="34" charset="0"/>
              </a:rPr>
              <a:t>1000</a:t>
            </a:r>
            <a:endParaRPr lang="en-US"/>
          </a:p>
        </p:txBody>
      </p:sp>
      <p:sp>
        <p:nvSpPr>
          <p:cNvPr id="57566" name="Line 1246"/>
          <p:cNvSpPr>
            <a:spLocks noChangeShapeType="1"/>
          </p:cNvSpPr>
          <p:nvPr/>
        </p:nvSpPr>
        <p:spPr bwMode="auto">
          <a:xfrm>
            <a:off x="1600200" y="2989263"/>
            <a:ext cx="68263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567" name="Line 1247"/>
          <p:cNvSpPr>
            <a:spLocks noChangeShapeType="1"/>
          </p:cNvSpPr>
          <p:nvPr/>
        </p:nvSpPr>
        <p:spPr bwMode="auto">
          <a:xfrm flipH="1">
            <a:off x="8180388" y="2989263"/>
            <a:ext cx="66675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568" name="Rectangle 1248"/>
          <p:cNvSpPr>
            <a:spLocks noChangeArrowheads="1"/>
          </p:cNvSpPr>
          <p:nvPr/>
        </p:nvSpPr>
        <p:spPr bwMode="auto">
          <a:xfrm>
            <a:off x="1227138" y="2911475"/>
            <a:ext cx="33655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Helvetica" panose="020B0604020202020204" pitchFamily="34" charset="0"/>
              </a:rPr>
              <a:t>1500</a:t>
            </a:r>
            <a:endParaRPr lang="en-US"/>
          </a:p>
        </p:txBody>
      </p:sp>
      <p:sp>
        <p:nvSpPr>
          <p:cNvPr id="57569" name="Line 1249"/>
          <p:cNvSpPr>
            <a:spLocks noChangeShapeType="1"/>
          </p:cNvSpPr>
          <p:nvPr/>
        </p:nvSpPr>
        <p:spPr bwMode="auto">
          <a:xfrm>
            <a:off x="1600200" y="1941513"/>
            <a:ext cx="68263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570" name="Line 1250"/>
          <p:cNvSpPr>
            <a:spLocks noChangeShapeType="1"/>
          </p:cNvSpPr>
          <p:nvPr/>
        </p:nvSpPr>
        <p:spPr bwMode="auto">
          <a:xfrm flipH="1">
            <a:off x="8180388" y="1941513"/>
            <a:ext cx="66675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571" name="Rectangle 1251"/>
          <p:cNvSpPr>
            <a:spLocks noChangeArrowheads="1"/>
          </p:cNvSpPr>
          <p:nvPr/>
        </p:nvSpPr>
        <p:spPr bwMode="auto">
          <a:xfrm>
            <a:off x="1227138" y="1862138"/>
            <a:ext cx="33655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Helvetica" panose="020B0604020202020204" pitchFamily="34" charset="0"/>
              </a:rPr>
              <a:t>2000</a:t>
            </a:r>
            <a:endParaRPr lang="en-US"/>
          </a:p>
        </p:txBody>
      </p:sp>
      <p:sp>
        <p:nvSpPr>
          <p:cNvPr id="57572" name="Line 1252"/>
          <p:cNvSpPr>
            <a:spLocks noChangeShapeType="1"/>
          </p:cNvSpPr>
          <p:nvPr/>
        </p:nvSpPr>
        <p:spPr bwMode="auto">
          <a:xfrm>
            <a:off x="1600200" y="893763"/>
            <a:ext cx="68263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573" name="Line 1253"/>
          <p:cNvSpPr>
            <a:spLocks noChangeShapeType="1"/>
          </p:cNvSpPr>
          <p:nvPr/>
        </p:nvSpPr>
        <p:spPr bwMode="auto">
          <a:xfrm flipH="1">
            <a:off x="8180388" y="893763"/>
            <a:ext cx="66675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574" name="Rectangle 1254"/>
          <p:cNvSpPr>
            <a:spLocks noChangeArrowheads="1"/>
          </p:cNvSpPr>
          <p:nvPr/>
        </p:nvSpPr>
        <p:spPr bwMode="auto">
          <a:xfrm>
            <a:off x="1227138" y="815975"/>
            <a:ext cx="33655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Helvetica" panose="020B0604020202020204" pitchFamily="34" charset="0"/>
              </a:rPr>
              <a:t>2500</a:t>
            </a:r>
            <a:endParaRPr lang="en-US"/>
          </a:p>
        </p:txBody>
      </p:sp>
      <p:sp>
        <p:nvSpPr>
          <p:cNvPr id="57575" name="Line 1255"/>
          <p:cNvSpPr>
            <a:spLocks noChangeShapeType="1"/>
          </p:cNvSpPr>
          <p:nvPr/>
        </p:nvSpPr>
        <p:spPr bwMode="auto">
          <a:xfrm>
            <a:off x="1600200" y="6132513"/>
            <a:ext cx="6646863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576" name="Line 1256"/>
          <p:cNvSpPr>
            <a:spLocks noChangeShapeType="1"/>
          </p:cNvSpPr>
          <p:nvPr/>
        </p:nvSpPr>
        <p:spPr bwMode="auto">
          <a:xfrm>
            <a:off x="1600200" y="893763"/>
            <a:ext cx="6646863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577" name="Line 1257"/>
          <p:cNvSpPr>
            <a:spLocks noChangeShapeType="1"/>
          </p:cNvSpPr>
          <p:nvPr/>
        </p:nvSpPr>
        <p:spPr bwMode="auto">
          <a:xfrm flipV="1">
            <a:off x="1600200" y="893763"/>
            <a:ext cx="1588" cy="523875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578" name="Line 1258"/>
          <p:cNvSpPr>
            <a:spLocks noChangeShapeType="1"/>
          </p:cNvSpPr>
          <p:nvPr/>
        </p:nvSpPr>
        <p:spPr bwMode="auto">
          <a:xfrm flipV="1">
            <a:off x="8247063" y="893763"/>
            <a:ext cx="1587" cy="523875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579" name="Freeform 1259"/>
          <p:cNvSpPr>
            <a:spLocks/>
          </p:cNvSpPr>
          <p:nvPr/>
        </p:nvSpPr>
        <p:spPr bwMode="auto">
          <a:xfrm>
            <a:off x="1600200" y="5241925"/>
            <a:ext cx="6646863" cy="393700"/>
          </a:xfrm>
          <a:custGeom>
            <a:avLst/>
            <a:gdLst>
              <a:gd name="T0" fmla="*/ 0 w 8374"/>
              <a:gd name="T1" fmla="*/ 497 h 497"/>
              <a:gd name="T2" fmla="*/ 289 w 8374"/>
              <a:gd name="T3" fmla="*/ 446 h 497"/>
              <a:gd name="T4" fmla="*/ 577 w 8374"/>
              <a:gd name="T5" fmla="*/ 386 h 497"/>
              <a:gd name="T6" fmla="*/ 867 w 8374"/>
              <a:gd name="T7" fmla="*/ 401 h 497"/>
              <a:gd name="T8" fmla="*/ 1156 w 8374"/>
              <a:gd name="T9" fmla="*/ 342 h 497"/>
              <a:gd name="T10" fmla="*/ 1445 w 8374"/>
              <a:gd name="T11" fmla="*/ 347 h 497"/>
              <a:gd name="T12" fmla="*/ 1733 w 8374"/>
              <a:gd name="T13" fmla="*/ 312 h 497"/>
              <a:gd name="T14" fmla="*/ 2022 w 8374"/>
              <a:gd name="T15" fmla="*/ 288 h 497"/>
              <a:gd name="T16" fmla="*/ 2310 w 8374"/>
              <a:gd name="T17" fmla="*/ 273 h 497"/>
              <a:gd name="T18" fmla="*/ 2599 w 8374"/>
              <a:gd name="T19" fmla="*/ 304 h 497"/>
              <a:gd name="T20" fmla="*/ 4042 w 8374"/>
              <a:gd name="T21" fmla="*/ 186 h 497"/>
              <a:gd name="T22" fmla="*/ 5487 w 8374"/>
              <a:gd name="T23" fmla="*/ 148 h 497"/>
              <a:gd name="T24" fmla="*/ 8374 w 8374"/>
              <a:gd name="T25" fmla="*/ 0 h 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374" h="497">
                <a:moveTo>
                  <a:pt x="0" y="497"/>
                </a:moveTo>
                <a:lnTo>
                  <a:pt x="289" y="446"/>
                </a:lnTo>
                <a:lnTo>
                  <a:pt x="577" y="386"/>
                </a:lnTo>
                <a:lnTo>
                  <a:pt x="867" y="401"/>
                </a:lnTo>
                <a:lnTo>
                  <a:pt x="1156" y="342"/>
                </a:lnTo>
                <a:lnTo>
                  <a:pt x="1445" y="347"/>
                </a:lnTo>
                <a:lnTo>
                  <a:pt x="1733" y="312"/>
                </a:lnTo>
                <a:lnTo>
                  <a:pt x="2022" y="288"/>
                </a:lnTo>
                <a:lnTo>
                  <a:pt x="2310" y="273"/>
                </a:lnTo>
                <a:lnTo>
                  <a:pt x="2599" y="304"/>
                </a:lnTo>
                <a:lnTo>
                  <a:pt x="4042" y="186"/>
                </a:lnTo>
                <a:lnTo>
                  <a:pt x="5487" y="148"/>
                </a:lnTo>
                <a:lnTo>
                  <a:pt x="8374" y="0"/>
                </a:lnTo>
              </a:path>
            </a:pathLst>
          </a:custGeom>
          <a:noFill/>
          <a:ln w="14288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580" name="Freeform 1260"/>
          <p:cNvSpPr>
            <a:spLocks/>
          </p:cNvSpPr>
          <p:nvPr/>
        </p:nvSpPr>
        <p:spPr bwMode="auto">
          <a:xfrm>
            <a:off x="1600200" y="5637213"/>
            <a:ext cx="46038" cy="44450"/>
          </a:xfrm>
          <a:custGeom>
            <a:avLst/>
            <a:gdLst>
              <a:gd name="T0" fmla="*/ 57 w 57"/>
              <a:gd name="T1" fmla="*/ 0 h 55"/>
              <a:gd name="T2" fmla="*/ 48 w 57"/>
              <a:gd name="T3" fmla="*/ 28 h 55"/>
              <a:gd name="T4" fmla="*/ 28 w 57"/>
              <a:gd name="T5" fmla="*/ 48 h 55"/>
              <a:gd name="T6" fmla="*/ 0 w 57"/>
              <a:gd name="T7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" h="55">
                <a:moveTo>
                  <a:pt x="57" y="0"/>
                </a:moveTo>
                <a:lnTo>
                  <a:pt x="48" y="28"/>
                </a:lnTo>
                <a:lnTo>
                  <a:pt x="28" y="48"/>
                </a:lnTo>
                <a:lnTo>
                  <a:pt x="0" y="55"/>
                </a:lnTo>
              </a:path>
            </a:pathLst>
          </a:custGeom>
          <a:noFill/>
          <a:ln w="14288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581" name="Freeform 1261"/>
          <p:cNvSpPr>
            <a:spLocks/>
          </p:cNvSpPr>
          <p:nvPr/>
        </p:nvSpPr>
        <p:spPr bwMode="auto">
          <a:xfrm>
            <a:off x="1555750" y="5637213"/>
            <a:ext cx="44450" cy="44450"/>
          </a:xfrm>
          <a:custGeom>
            <a:avLst/>
            <a:gdLst>
              <a:gd name="T0" fmla="*/ 57 w 57"/>
              <a:gd name="T1" fmla="*/ 55 h 55"/>
              <a:gd name="T2" fmla="*/ 29 w 57"/>
              <a:gd name="T3" fmla="*/ 48 h 55"/>
              <a:gd name="T4" fmla="*/ 9 w 57"/>
              <a:gd name="T5" fmla="*/ 28 h 55"/>
              <a:gd name="T6" fmla="*/ 0 w 57"/>
              <a:gd name="T7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" h="55">
                <a:moveTo>
                  <a:pt x="57" y="55"/>
                </a:moveTo>
                <a:lnTo>
                  <a:pt x="29" y="48"/>
                </a:lnTo>
                <a:lnTo>
                  <a:pt x="9" y="28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582" name="Freeform 1262"/>
          <p:cNvSpPr>
            <a:spLocks/>
          </p:cNvSpPr>
          <p:nvPr/>
        </p:nvSpPr>
        <p:spPr bwMode="auto">
          <a:xfrm>
            <a:off x="1555750" y="5592763"/>
            <a:ext cx="44450" cy="44450"/>
          </a:xfrm>
          <a:custGeom>
            <a:avLst/>
            <a:gdLst>
              <a:gd name="T0" fmla="*/ 0 w 57"/>
              <a:gd name="T1" fmla="*/ 57 h 57"/>
              <a:gd name="T2" fmla="*/ 9 w 57"/>
              <a:gd name="T3" fmla="*/ 28 h 57"/>
              <a:gd name="T4" fmla="*/ 29 w 57"/>
              <a:gd name="T5" fmla="*/ 8 h 57"/>
              <a:gd name="T6" fmla="*/ 57 w 57"/>
              <a:gd name="T7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" h="57">
                <a:moveTo>
                  <a:pt x="0" y="57"/>
                </a:moveTo>
                <a:lnTo>
                  <a:pt x="9" y="28"/>
                </a:lnTo>
                <a:lnTo>
                  <a:pt x="29" y="8"/>
                </a:lnTo>
                <a:lnTo>
                  <a:pt x="57" y="0"/>
                </a:lnTo>
              </a:path>
            </a:pathLst>
          </a:custGeom>
          <a:noFill/>
          <a:ln w="14288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583" name="Freeform 1263"/>
          <p:cNvSpPr>
            <a:spLocks/>
          </p:cNvSpPr>
          <p:nvPr/>
        </p:nvSpPr>
        <p:spPr bwMode="auto">
          <a:xfrm>
            <a:off x="1600200" y="5592763"/>
            <a:ext cx="46038" cy="44450"/>
          </a:xfrm>
          <a:custGeom>
            <a:avLst/>
            <a:gdLst>
              <a:gd name="T0" fmla="*/ 0 w 57"/>
              <a:gd name="T1" fmla="*/ 0 h 57"/>
              <a:gd name="T2" fmla="*/ 28 w 57"/>
              <a:gd name="T3" fmla="*/ 8 h 57"/>
              <a:gd name="T4" fmla="*/ 48 w 57"/>
              <a:gd name="T5" fmla="*/ 28 h 57"/>
              <a:gd name="T6" fmla="*/ 57 w 57"/>
              <a:gd name="T7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" h="57">
                <a:moveTo>
                  <a:pt x="0" y="0"/>
                </a:moveTo>
                <a:lnTo>
                  <a:pt x="28" y="8"/>
                </a:lnTo>
                <a:lnTo>
                  <a:pt x="48" y="28"/>
                </a:lnTo>
                <a:lnTo>
                  <a:pt x="57" y="57"/>
                </a:lnTo>
              </a:path>
            </a:pathLst>
          </a:custGeom>
          <a:noFill/>
          <a:ln w="14288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584" name="Freeform 1264"/>
          <p:cNvSpPr>
            <a:spLocks/>
          </p:cNvSpPr>
          <p:nvPr/>
        </p:nvSpPr>
        <p:spPr bwMode="auto">
          <a:xfrm>
            <a:off x="1830388" y="5594350"/>
            <a:ext cx="42862" cy="44450"/>
          </a:xfrm>
          <a:custGeom>
            <a:avLst/>
            <a:gdLst>
              <a:gd name="T0" fmla="*/ 56 w 56"/>
              <a:gd name="T1" fmla="*/ 0 h 57"/>
              <a:gd name="T2" fmla="*/ 48 w 56"/>
              <a:gd name="T3" fmla="*/ 29 h 57"/>
              <a:gd name="T4" fmla="*/ 28 w 56"/>
              <a:gd name="T5" fmla="*/ 49 h 57"/>
              <a:gd name="T6" fmla="*/ 0 w 56"/>
              <a:gd name="T7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" h="57">
                <a:moveTo>
                  <a:pt x="56" y="0"/>
                </a:moveTo>
                <a:lnTo>
                  <a:pt x="48" y="29"/>
                </a:lnTo>
                <a:lnTo>
                  <a:pt x="28" y="49"/>
                </a:lnTo>
                <a:lnTo>
                  <a:pt x="0" y="57"/>
                </a:lnTo>
              </a:path>
            </a:pathLst>
          </a:custGeom>
          <a:noFill/>
          <a:ln w="14288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585" name="Freeform 1265"/>
          <p:cNvSpPr>
            <a:spLocks/>
          </p:cNvSpPr>
          <p:nvPr/>
        </p:nvSpPr>
        <p:spPr bwMode="auto">
          <a:xfrm>
            <a:off x="1784350" y="5594350"/>
            <a:ext cx="46038" cy="44450"/>
          </a:xfrm>
          <a:custGeom>
            <a:avLst/>
            <a:gdLst>
              <a:gd name="T0" fmla="*/ 56 w 56"/>
              <a:gd name="T1" fmla="*/ 57 h 57"/>
              <a:gd name="T2" fmla="*/ 28 w 56"/>
              <a:gd name="T3" fmla="*/ 49 h 57"/>
              <a:gd name="T4" fmla="*/ 7 w 56"/>
              <a:gd name="T5" fmla="*/ 29 h 57"/>
              <a:gd name="T6" fmla="*/ 0 w 56"/>
              <a:gd name="T7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" h="57">
                <a:moveTo>
                  <a:pt x="56" y="57"/>
                </a:moveTo>
                <a:lnTo>
                  <a:pt x="28" y="49"/>
                </a:lnTo>
                <a:lnTo>
                  <a:pt x="7" y="29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586" name="Freeform 1266"/>
          <p:cNvSpPr>
            <a:spLocks/>
          </p:cNvSpPr>
          <p:nvPr/>
        </p:nvSpPr>
        <p:spPr bwMode="auto">
          <a:xfrm>
            <a:off x="1784350" y="5548313"/>
            <a:ext cx="46038" cy="46037"/>
          </a:xfrm>
          <a:custGeom>
            <a:avLst/>
            <a:gdLst>
              <a:gd name="T0" fmla="*/ 0 w 56"/>
              <a:gd name="T1" fmla="*/ 56 h 56"/>
              <a:gd name="T2" fmla="*/ 7 w 56"/>
              <a:gd name="T3" fmla="*/ 28 h 56"/>
              <a:gd name="T4" fmla="*/ 28 w 56"/>
              <a:gd name="T5" fmla="*/ 8 h 56"/>
              <a:gd name="T6" fmla="*/ 56 w 56"/>
              <a:gd name="T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" h="56">
                <a:moveTo>
                  <a:pt x="0" y="56"/>
                </a:moveTo>
                <a:lnTo>
                  <a:pt x="7" y="28"/>
                </a:lnTo>
                <a:lnTo>
                  <a:pt x="28" y="8"/>
                </a:lnTo>
                <a:lnTo>
                  <a:pt x="56" y="0"/>
                </a:lnTo>
              </a:path>
            </a:pathLst>
          </a:custGeom>
          <a:noFill/>
          <a:ln w="14288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587" name="Freeform 1267"/>
          <p:cNvSpPr>
            <a:spLocks/>
          </p:cNvSpPr>
          <p:nvPr/>
        </p:nvSpPr>
        <p:spPr bwMode="auto">
          <a:xfrm>
            <a:off x="1830388" y="5548313"/>
            <a:ext cx="42862" cy="46037"/>
          </a:xfrm>
          <a:custGeom>
            <a:avLst/>
            <a:gdLst>
              <a:gd name="T0" fmla="*/ 0 w 56"/>
              <a:gd name="T1" fmla="*/ 0 h 56"/>
              <a:gd name="T2" fmla="*/ 28 w 56"/>
              <a:gd name="T3" fmla="*/ 8 h 56"/>
              <a:gd name="T4" fmla="*/ 48 w 56"/>
              <a:gd name="T5" fmla="*/ 28 h 56"/>
              <a:gd name="T6" fmla="*/ 56 w 56"/>
              <a:gd name="T7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" h="56">
                <a:moveTo>
                  <a:pt x="0" y="0"/>
                </a:moveTo>
                <a:lnTo>
                  <a:pt x="28" y="8"/>
                </a:lnTo>
                <a:lnTo>
                  <a:pt x="48" y="28"/>
                </a:lnTo>
                <a:lnTo>
                  <a:pt x="56" y="56"/>
                </a:lnTo>
              </a:path>
            </a:pathLst>
          </a:custGeom>
          <a:noFill/>
          <a:ln w="14288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588" name="Freeform 1268"/>
          <p:cNvSpPr>
            <a:spLocks/>
          </p:cNvSpPr>
          <p:nvPr/>
        </p:nvSpPr>
        <p:spPr bwMode="auto">
          <a:xfrm>
            <a:off x="2057400" y="5546725"/>
            <a:ext cx="44450" cy="46038"/>
          </a:xfrm>
          <a:custGeom>
            <a:avLst/>
            <a:gdLst>
              <a:gd name="T0" fmla="*/ 57 w 57"/>
              <a:gd name="T1" fmla="*/ 0 h 56"/>
              <a:gd name="T2" fmla="*/ 50 w 57"/>
              <a:gd name="T3" fmla="*/ 28 h 56"/>
              <a:gd name="T4" fmla="*/ 29 w 57"/>
              <a:gd name="T5" fmla="*/ 49 h 56"/>
              <a:gd name="T6" fmla="*/ 0 w 57"/>
              <a:gd name="T7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" h="56">
                <a:moveTo>
                  <a:pt x="57" y="0"/>
                </a:moveTo>
                <a:lnTo>
                  <a:pt x="50" y="28"/>
                </a:lnTo>
                <a:lnTo>
                  <a:pt x="29" y="49"/>
                </a:lnTo>
                <a:lnTo>
                  <a:pt x="0" y="56"/>
                </a:lnTo>
              </a:path>
            </a:pathLst>
          </a:custGeom>
          <a:noFill/>
          <a:ln w="14288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589" name="Freeform 1269"/>
          <p:cNvSpPr>
            <a:spLocks/>
          </p:cNvSpPr>
          <p:nvPr/>
        </p:nvSpPr>
        <p:spPr bwMode="auto">
          <a:xfrm>
            <a:off x="2012950" y="5546725"/>
            <a:ext cx="44450" cy="46038"/>
          </a:xfrm>
          <a:custGeom>
            <a:avLst/>
            <a:gdLst>
              <a:gd name="T0" fmla="*/ 55 w 55"/>
              <a:gd name="T1" fmla="*/ 56 h 56"/>
              <a:gd name="T2" fmla="*/ 27 w 55"/>
              <a:gd name="T3" fmla="*/ 49 h 56"/>
              <a:gd name="T4" fmla="*/ 7 w 55"/>
              <a:gd name="T5" fmla="*/ 28 h 56"/>
              <a:gd name="T6" fmla="*/ 0 w 55"/>
              <a:gd name="T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" h="56">
                <a:moveTo>
                  <a:pt x="55" y="56"/>
                </a:moveTo>
                <a:lnTo>
                  <a:pt x="27" y="49"/>
                </a:lnTo>
                <a:lnTo>
                  <a:pt x="7" y="28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590" name="Freeform 1270"/>
          <p:cNvSpPr>
            <a:spLocks/>
          </p:cNvSpPr>
          <p:nvPr/>
        </p:nvSpPr>
        <p:spPr bwMode="auto">
          <a:xfrm>
            <a:off x="2012950" y="5503863"/>
            <a:ext cx="44450" cy="42862"/>
          </a:xfrm>
          <a:custGeom>
            <a:avLst/>
            <a:gdLst>
              <a:gd name="T0" fmla="*/ 0 w 55"/>
              <a:gd name="T1" fmla="*/ 56 h 56"/>
              <a:gd name="T2" fmla="*/ 7 w 55"/>
              <a:gd name="T3" fmla="*/ 27 h 56"/>
              <a:gd name="T4" fmla="*/ 27 w 55"/>
              <a:gd name="T5" fmla="*/ 7 h 56"/>
              <a:gd name="T6" fmla="*/ 55 w 55"/>
              <a:gd name="T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" h="56">
                <a:moveTo>
                  <a:pt x="0" y="56"/>
                </a:moveTo>
                <a:lnTo>
                  <a:pt x="7" y="27"/>
                </a:lnTo>
                <a:lnTo>
                  <a:pt x="27" y="7"/>
                </a:lnTo>
                <a:lnTo>
                  <a:pt x="55" y="0"/>
                </a:lnTo>
              </a:path>
            </a:pathLst>
          </a:custGeom>
          <a:noFill/>
          <a:ln w="14288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591" name="Freeform 1271"/>
          <p:cNvSpPr>
            <a:spLocks/>
          </p:cNvSpPr>
          <p:nvPr/>
        </p:nvSpPr>
        <p:spPr bwMode="auto">
          <a:xfrm>
            <a:off x="2057400" y="5503863"/>
            <a:ext cx="44450" cy="42862"/>
          </a:xfrm>
          <a:custGeom>
            <a:avLst/>
            <a:gdLst>
              <a:gd name="T0" fmla="*/ 0 w 57"/>
              <a:gd name="T1" fmla="*/ 0 h 56"/>
              <a:gd name="T2" fmla="*/ 29 w 57"/>
              <a:gd name="T3" fmla="*/ 7 h 56"/>
              <a:gd name="T4" fmla="*/ 50 w 57"/>
              <a:gd name="T5" fmla="*/ 27 h 56"/>
              <a:gd name="T6" fmla="*/ 57 w 57"/>
              <a:gd name="T7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" h="56">
                <a:moveTo>
                  <a:pt x="0" y="0"/>
                </a:moveTo>
                <a:lnTo>
                  <a:pt x="29" y="7"/>
                </a:lnTo>
                <a:lnTo>
                  <a:pt x="50" y="27"/>
                </a:lnTo>
                <a:lnTo>
                  <a:pt x="57" y="56"/>
                </a:lnTo>
              </a:path>
            </a:pathLst>
          </a:custGeom>
          <a:noFill/>
          <a:ln w="14288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592" name="Freeform 1272"/>
          <p:cNvSpPr>
            <a:spLocks/>
          </p:cNvSpPr>
          <p:nvPr/>
        </p:nvSpPr>
        <p:spPr bwMode="auto">
          <a:xfrm>
            <a:off x="2289175" y="5557838"/>
            <a:ext cx="46038" cy="44450"/>
          </a:xfrm>
          <a:custGeom>
            <a:avLst/>
            <a:gdLst>
              <a:gd name="T0" fmla="*/ 56 w 56"/>
              <a:gd name="T1" fmla="*/ 0 h 57"/>
              <a:gd name="T2" fmla="*/ 49 w 56"/>
              <a:gd name="T3" fmla="*/ 29 h 57"/>
              <a:gd name="T4" fmla="*/ 28 w 56"/>
              <a:gd name="T5" fmla="*/ 49 h 57"/>
              <a:gd name="T6" fmla="*/ 0 w 56"/>
              <a:gd name="T7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" h="57">
                <a:moveTo>
                  <a:pt x="56" y="0"/>
                </a:moveTo>
                <a:lnTo>
                  <a:pt x="49" y="29"/>
                </a:lnTo>
                <a:lnTo>
                  <a:pt x="28" y="49"/>
                </a:lnTo>
                <a:lnTo>
                  <a:pt x="0" y="57"/>
                </a:lnTo>
              </a:path>
            </a:pathLst>
          </a:custGeom>
          <a:noFill/>
          <a:ln w="14288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593" name="Freeform 1273"/>
          <p:cNvSpPr>
            <a:spLocks/>
          </p:cNvSpPr>
          <p:nvPr/>
        </p:nvSpPr>
        <p:spPr bwMode="auto">
          <a:xfrm>
            <a:off x="2246313" y="5557838"/>
            <a:ext cx="42862" cy="44450"/>
          </a:xfrm>
          <a:custGeom>
            <a:avLst/>
            <a:gdLst>
              <a:gd name="T0" fmla="*/ 56 w 56"/>
              <a:gd name="T1" fmla="*/ 57 h 57"/>
              <a:gd name="T2" fmla="*/ 27 w 56"/>
              <a:gd name="T3" fmla="*/ 49 h 57"/>
              <a:gd name="T4" fmla="*/ 7 w 56"/>
              <a:gd name="T5" fmla="*/ 29 h 57"/>
              <a:gd name="T6" fmla="*/ 0 w 56"/>
              <a:gd name="T7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" h="57">
                <a:moveTo>
                  <a:pt x="56" y="57"/>
                </a:moveTo>
                <a:lnTo>
                  <a:pt x="27" y="49"/>
                </a:lnTo>
                <a:lnTo>
                  <a:pt x="7" y="29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594" name="Freeform 1274"/>
          <p:cNvSpPr>
            <a:spLocks/>
          </p:cNvSpPr>
          <p:nvPr/>
        </p:nvSpPr>
        <p:spPr bwMode="auto">
          <a:xfrm>
            <a:off x="2246313" y="5513388"/>
            <a:ext cx="42862" cy="44450"/>
          </a:xfrm>
          <a:custGeom>
            <a:avLst/>
            <a:gdLst>
              <a:gd name="T0" fmla="*/ 0 w 56"/>
              <a:gd name="T1" fmla="*/ 56 h 56"/>
              <a:gd name="T2" fmla="*/ 7 w 56"/>
              <a:gd name="T3" fmla="*/ 28 h 56"/>
              <a:gd name="T4" fmla="*/ 27 w 56"/>
              <a:gd name="T5" fmla="*/ 8 h 56"/>
              <a:gd name="T6" fmla="*/ 56 w 56"/>
              <a:gd name="T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" h="56">
                <a:moveTo>
                  <a:pt x="0" y="56"/>
                </a:moveTo>
                <a:lnTo>
                  <a:pt x="7" y="28"/>
                </a:lnTo>
                <a:lnTo>
                  <a:pt x="27" y="8"/>
                </a:lnTo>
                <a:lnTo>
                  <a:pt x="56" y="0"/>
                </a:lnTo>
              </a:path>
            </a:pathLst>
          </a:custGeom>
          <a:noFill/>
          <a:ln w="14288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595" name="Freeform 1275"/>
          <p:cNvSpPr>
            <a:spLocks/>
          </p:cNvSpPr>
          <p:nvPr/>
        </p:nvSpPr>
        <p:spPr bwMode="auto">
          <a:xfrm>
            <a:off x="2289175" y="5513388"/>
            <a:ext cx="46038" cy="44450"/>
          </a:xfrm>
          <a:custGeom>
            <a:avLst/>
            <a:gdLst>
              <a:gd name="T0" fmla="*/ 0 w 56"/>
              <a:gd name="T1" fmla="*/ 0 h 56"/>
              <a:gd name="T2" fmla="*/ 28 w 56"/>
              <a:gd name="T3" fmla="*/ 8 h 56"/>
              <a:gd name="T4" fmla="*/ 49 w 56"/>
              <a:gd name="T5" fmla="*/ 28 h 56"/>
              <a:gd name="T6" fmla="*/ 56 w 56"/>
              <a:gd name="T7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" h="56">
                <a:moveTo>
                  <a:pt x="0" y="0"/>
                </a:moveTo>
                <a:lnTo>
                  <a:pt x="28" y="8"/>
                </a:lnTo>
                <a:lnTo>
                  <a:pt x="49" y="28"/>
                </a:lnTo>
                <a:lnTo>
                  <a:pt x="56" y="56"/>
                </a:lnTo>
              </a:path>
            </a:pathLst>
          </a:custGeom>
          <a:noFill/>
          <a:ln w="14288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596" name="Freeform 1276"/>
          <p:cNvSpPr>
            <a:spLocks/>
          </p:cNvSpPr>
          <p:nvPr/>
        </p:nvSpPr>
        <p:spPr bwMode="auto">
          <a:xfrm>
            <a:off x="2517775" y="5511800"/>
            <a:ext cx="46038" cy="44450"/>
          </a:xfrm>
          <a:custGeom>
            <a:avLst/>
            <a:gdLst>
              <a:gd name="T0" fmla="*/ 56 w 56"/>
              <a:gd name="T1" fmla="*/ 0 h 56"/>
              <a:gd name="T2" fmla="*/ 48 w 56"/>
              <a:gd name="T3" fmla="*/ 28 h 56"/>
              <a:gd name="T4" fmla="*/ 28 w 56"/>
              <a:gd name="T5" fmla="*/ 49 h 56"/>
              <a:gd name="T6" fmla="*/ 0 w 56"/>
              <a:gd name="T7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" h="56">
                <a:moveTo>
                  <a:pt x="56" y="0"/>
                </a:moveTo>
                <a:lnTo>
                  <a:pt x="48" y="28"/>
                </a:lnTo>
                <a:lnTo>
                  <a:pt x="28" y="49"/>
                </a:lnTo>
                <a:lnTo>
                  <a:pt x="0" y="56"/>
                </a:lnTo>
              </a:path>
            </a:pathLst>
          </a:custGeom>
          <a:noFill/>
          <a:ln w="14288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597" name="Freeform 1277"/>
          <p:cNvSpPr>
            <a:spLocks/>
          </p:cNvSpPr>
          <p:nvPr/>
        </p:nvSpPr>
        <p:spPr bwMode="auto">
          <a:xfrm>
            <a:off x="2473325" y="5511800"/>
            <a:ext cx="44450" cy="44450"/>
          </a:xfrm>
          <a:custGeom>
            <a:avLst/>
            <a:gdLst>
              <a:gd name="T0" fmla="*/ 57 w 57"/>
              <a:gd name="T1" fmla="*/ 56 h 56"/>
              <a:gd name="T2" fmla="*/ 29 w 57"/>
              <a:gd name="T3" fmla="*/ 49 h 56"/>
              <a:gd name="T4" fmla="*/ 9 w 57"/>
              <a:gd name="T5" fmla="*/ 28 h 56"/>
              <a:gd name="T6" fmla="*/ 0 w 57"/>
              <a:gd name="T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" h="56">
                <a:moveTo>
                  <a:pt x="57" y="56"/>
                </a:moveTo>
                <a:lnTo>
                  <a:pt x="29" y="49"/>
                </a:lnTo>
                <a:lnTo>
                  <a:pt x="9" y="28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598" name="Freeform 1278"/>
          <p:cNvSpPr>
            <a:spLocks/>
          </p:cNvSpPr>
          <p:nvPr/>
        </p:nvSpPr>
        <p:spPr bwMode="auto">
          <a:xfrm>
            <a:off x="2473325" y="5467350"/>
            <a:ext cx="44450" cy="44450"/>
          </a:xfrm>
          <a:custGeom>
            <a:avLst/>
            <a:gdLst>
              <a:gd name="T0" fmla="*/ 0 w 57"/>
              <a:gd name="T1" fmla="*/ 56 h 56"/>
              <a:gd name="T2" fmla="*/ 9 w 57"/>
              <a:gd name="T3" fmla="*/ 27 h 56"/>
              <a:gd name="T4" fmla="*/ 29 w 57"/>
              <a:gd name="T5" fmla="*/ 7 h 56"/>
              <a:gd name="T6" fmla="*/ 57 w 57"/>
              <a:gd name="T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" h="56">
                <a:moveTo>
                  <a:pt x="0" y="56"/>
                </a:moveTo>
                <a:lnTo>
                  <a:pt x="9" y="27"/>
                </a:lnTo>
                <a:lnTo>
                  <a:pt x="29" y="7"/>
                </a:lnTo>
                <a:lnTo>
                  <a:pt x="57" y="0"/>
                </a:lnTo>
              </a:path>
            </a:pathLst>
          </a:custGeom>
          <a:noFill/>
          <a:ln w="14288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599" name="Freeform 1279"/>
          <p:cNvSpPr>
            <a:spLocks/>
          </p:cNvSpPr>
          <p:nvPr/>
        </p:nvSpPr>
        <p:spPr bwMode="auto">
          <a:xfrm>
            <a:off x="2517775" y="5467350"/>
            <a:ext cx="46038" cy="44450"/>
          </a:xfrm>
          <a:custGeom>
            <a:avLst/>
            <a:gdLst>
              <a:gd name="T0" fmla="*/ 0 w 56"/>
              <a:gd name="T1" fmla="*/ 0 h 56"/>
              <a:gd name="T2" fmla="*/ 28 w 56"/>
              <a:gd name="T3" fmla="*/ 7 h 56"/>
              <a:gd name="T4" fmla="*/ 48 w 56"/>
              <a:gd name="T5" fmla="*/ 27 h 56"/>
              <a:gd name="T6" fmla="*/ 56 w 56"/>
              <a:gd name="T7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" h="56">
                <a:moveTo>
                  <a:pt x="0" y="0"/>
                </a:moveTo>
                <a:lnTo>
                  <a:pt x="28" y="7"/>
                </a:lnTo>
                <a:lnTo>
                  <a:pt x="48" y="27"/>
                </a:lnTo>
                <a:lnTo>
                  <a:pt x="56" y="56"/>
                </a:lnTo>
              </a:path>
            </a:pathLst>
          </a:custGeom>
          <a:noFill/>
          <a:ln w="14288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00" name="Freeform 1280"/>
          <p:cNvSpPr>
            <a:spLocks/>
          </p:cNvSpPr>
          <p:nvPr/>
        </p:nvSpPr>
        <p:spPr bwMode="auto">
          <a:xfrm>
            <a:off x="2746375" y="5514975"/>
            <a:ext cx="44450" cy="44450"/>
          </a:xfrm>
          <a:custGeom>
            <a:avLst/>
            <a:gdLst>
              <a:gd name="T0" fmla="*/ 56 w 56"/>
              <a:gd name="T1" fmla="*/ 0 h 55"/>
              <a:gd name="T2" fmla="*/ 48 w 56"/>
              <a:gd name="T3" fmla="*/ 28 h 55"/>
              <a:gd name="T4" fmla="*/ 28 w 56"/>
              <a:gd name="T5" fmla="*/ 48 h 55"/>
              <a:gd name="T6" fmla="*/ 0 w 56"/>
              <a:gd name="T7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" h="55">
                <a:moveTo>
                  <a:pt x="56" y="0"/>
                </a:moveTo>
                <a:lnTo>
                  <a:pt x="48" y="28"/>
                </a:lnTo>
                <a:lnTo>
                  <a:pt x="28" y="48"/>
                </a:lnTo>
                <a:lnTo>
                  <a:pt x="0" y="55"/>
                </a:lnTo>
              </a:path>
            </a:pathLst>
          </a:custGeom>
          <a:noFill/>
          <a:ln w="14288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01" name="Freeform 1281"/>
          <p:cNvSpPr>
            <a:spLocks/>
          </p:cNvSpPr>
          <p:nvPr/>
        </p:nvSpPr>
        <p:spPr bwMode="auto">
          <a:xfrm>
            <a:off x="2701925" y="5514975"/>
            <a:ext cx="44450" cy="44450"/>
          </a:xfrm>
          <a:custGeom>
            <a:avLst/>
            <a:gdLst>
              <a:gd name="T0" fmla="*/ 57 w 57"/>
              <a:gd name="T1" fmla="*/ 55 h 55"/>
              <a:gd name="T2" fmla="*/ 29 w 57"/>
              <a:gd name="T3" fmla="*/ 48 h 55"/>
              <a:gd name="T4" fmla="*/ 8 w 57"/>
              <a:gd name="T5" fmla="*/ 28 h 55"/>
              <a:gd name="T6" fmla="*/ 0 w 57"/>
              <a:gd name="T7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" h="55">
                <a:moveTo>
                  <a:pt x="57" y="55"/>
                </a:moveTo>
                <a:lnTo>
                  <a:pt x="29" y="48"/>
                </a:lnTo>
                <a:lnTo>
                  <a:pt x="8" y="28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02" name="Freeform 1282"/>
          <p:cNvSpPr>
            <a:spLocks/>
          </p:cNvSpPr>
          <p:nvPr/>
        </p:nvSpPr>
        <p:spPr bwMode="auto">
          <a:xfrm>
            <a:off x="2701925" y="5470525"/>
            <a:ext cx="44450" cy="44450"/>
          </a:xfrm>
          <a:custGeom>
            <a:avLst/>
            <a:gdLst>
              <a:gd name="T0" fmla="*/ 0 w 57"/>
              <a:gd name="T1" fmla="*/ 57 h 57"/>
              <a:gd name="T2" fmla="*/ 8 w 57"/>
              <a:gd name="T3" fmla="*/ 29 h 57"/>
              <a:gd name="T4" fmla="*/ 29 w 57"/>
              <a:gd name="T5" fmla="*/ 8 h 57"/>
              <a:gd name="T6" fmla="*/ 57 w 57"/>
              <a:gd name="T7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" h="57">
                <a:moveTo>
                  <a:pt x="0" y="57"/>
                </a:moveTo>
                <a:lnTo>
                  <a:pt x="8" y="29"/>
                </a:lnTo>
                <a:lnTo>
                  <a:pt x="29" y="8"/>
                </a:lnTo>
                <a:lnTo>
                  <a:pt x="57" y="0"/>
                </a:lnTo>
              </a:path>
            </a:pathLst>
          </a:custGeom>
          <a:noFill/>
          <a:ln w="14288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03" name="Freeform 1283"/>
          <p:cNvSpPr>
            <a:spLocks/>
          </p:cNvSpPr>
          <p:nvPr/>
        </p:nvSpPr>
        <p:spPr bwMode="auto">
          <a:xfrm>
            <a:off x="2746375" y="5470525"/>
            <a:ext cx="44450" cy="44450"/>
          </a:xfrm>
          <a:custGeom>
            <a:avLst/>
            <a:gdLst>
              <a:gd name="T0" fmla="*/ 0 w 56"/>
              <a:gd name="T1" fmla="*/ 0 h 57"/>
              <a:gd name="T2" fmla="*/ 28 w 56"/>
              <a:gd name="T3" fmla="*/ 8 h 57"/>
              <a:gd name="T4" fmla="*/ 48 w 56"/>
              <a:gd name="T5" fmla="*/ 29 h 57"/>
              <a:gd name="T6" fmla="*/ 56 w 56"/>
              <a:gd name="T7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" h="57">
                <a:moveTo>
                  <a:pt x="0" y="0"/>
                </a:moveTo>
                <a:lnTo>
                  <a:pt x="28" y="8"/>
                </a:lnTo>
                <a:lnTo>
                  <a:pt x="48" y="29"/>
                </a:lnTo>
                <a:lnTo>
                  <a:pt x="56" y="57"/>
                </a:lnTo>
              </a:path>
            </a:pathLst>
          </a:custGeom>
          <a:noFill/>
          <a:ln w="14288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04" name="Freeform 1284"/>
          <p:cNvSpPr>
            <a:spLocks/>
          </p:cNvSpPr>
          <p:nvPr/>
        </p:nvSpPr>
        <p:spPr bwMode="auto">
          <a:xfrm>
            <a:off x="2974975" y="5491163"/>
            <a:ext cx="44450" cy="42862"/>
          </a:xfrm>
          <a:custGeom>
            <a:avLst/>
            <a:gdLst>
              <a:gd name="T0" fmla="*/ 57 w 57"/>
              <a:gd name="T1" fmla="*/ 0 h 56"/>
              <a:gd name="T2" fmla="*/ 49 w 57"/>
              <a:gd name="T3" fmla="*/ 29 h 56"/>
              <a:gd name="T4" fmla="*/ 29 w 57"/>
              <a:gd name="T5" fmla="*/ 49 h 56"/>
              <a:gd name="T6" fmla="*/ 0 w 57"/>
              <a:gd name="T7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" h="56">
                <a:moveTo>
                  <a:pt x="57" y="0"/>
                </a:moveTo>
                <a:lnTo>
                  <a:pt x="49" y="29"/>
                </a:lnTo>
                <a:lnTo>
                  <a:pt x="29" y="49"/>
                </a:lnTo>
                <a:lnTo>
                  <a:pt x="0" y="56"/>
                </a:lnTo>
              </a:path>
            </a:pathLst>
          </a:custGeom>
          <a:noFill/>
          <a:ln w="14288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05" name="Freeform 1285"/>
          <p:cNvSpPr>
            <a:spLocks/>
          </p:cNvSpPr>
          <p:nvPr/>
        </p:nvSpPr>
        <p:spPr bwMode="auto">
          <a:xfrm>
            <a:off x="2930525" y="5491163"/>
            <a:ext cx="44450" cy="42862"/>
          </a:xfrm>
          <a:custGeom>
            <a:avLst/>
            <a:gdLst>
              <a:gd name="T0" fmla="*/ 55 w 55"/>
              <a:gd name="T1" fmla="*/ 56 h 56"/>
              <a:gd name="T2" fmla="*/ 27 w 55"/>
              <a:gd name="T3" fmla="*/ 49 h 56"/>
              <a:gd name="T4" fmla="*/ 7 w 55"/>
              <a:gd name="T5" fmla="*/ 29 h 56"/>
              <a:gd name="T6" fmla="*/ 0 w 55"/>
              <a:gd name="T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" h="56">
                <a:moveTo>
                  <a:pt x="55" y="56"/>
                </a:moveTo>
                <a:lnTo>
                  <a:pt x="27" y="49"/>
                </a:lnTo>
                <a:lnTo>
                  <a:pt x="7" y="29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06" name="Freeform 1286"/>
          <p:cNvSpPr>
            <a:spLocks/>
          </p:cNvSpPr>
          <p:nvPr/>
        </p:nvSpPr>
        <p:spPr bwMode="auto">
          <a:xfrm>
            <a:off x="2930525" y="5445125"/>
            <a:ext cx="44450" cy="46038"/>
          </a:xfrm>
          <a:custGeom>
            <a:avLst/>
            <a:gdLst>
              <a:gd name="T0" fmla="*/ 0 w 55"/>
              <a:gd name="T1" fmla="*/ 56 h 56"/>
              <a:gd name="T2" fmla="*/ 7 w 55"/>
              <a:gd name="T3" fmla="*/ 28 h 56"/>
              <a:gd name="T4" fmla="*/ 27 w 55"/>
              <a:gd name="T5" fmla="*/ 7 h 56"/>
              <a:gd name="T6" fmla="*/ 55 w 55"/>
              <a:gd name="T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" h="56">
                <a:moveTo>
                  <a:pt x="0" y="56"/>
                </a:moveTo>
                <a:lnTo>
                  <a:pt x="7" y="28"/>
                </a:lnTo>
                <a:lnTo>
                  <a:pt x="27" y="7"/>
                </a:lnTo>
                <a:lnTo>
                  <a:pt x="55" y="0"/>
                </a:lnTo>
              </a:path>
            </a:pathLst>
          </a:custGeom>
          <a:noFill/>
          <a:ln w="14288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07" name="Freeform 1287"/>
          <p:cNvSpPr>
            <a:spLocks/>
          </p:cNvSpPr>
          <p:nvPr/>
        </p:nvSpPr>
        <p:spPr bwMode="auto">
          <a:xfrm>
            <a:off x="2974975" y="5445125"/>
            <a:ext cx="44450" cy="46038"/>
          </a:xfrm>
          <a:custGeom>
            <a:avLst/>
            <a:gdLst>
              <a:gd name="T0" fmla="*/ 0 w 57"/>
              <a:gd name="T1" fmla="*/ 0 h 56"/>
              <a:gd name="T2" fmla="*/ 29 w 57"/>
              <a:gd name="T3" fmla="*/ 7 h 56"/>
              <a:gd name="T4" fmla="*/ 49 w 57"/>
              <a:gd name="T5" fmla="*/ 28 h 56"/>
              <a:gd name="T6" fmla="*/ 57 w 57"/>
              <a:gd name="T7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" h="56">
                <a:moveTo>
                  <a:pt x="0" y="0"/>
                </a:moveTo>
                <a:lnTo>
                  <a:pt x="29" y="7"/>
                </a:lnTo>
                <a:lnTo>
                  <a:pt x="49" y="28"/>
                </a:lnTo>
                <a:lnTo>
                  <a:pt x="57" y="56"/>
                </a:lnTo>
              </a:path>
            </a:pathLst>
          </a:custGeom>
          <a:noFill/>
          <a:ln w="14288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08" name="Freeform 1288"/>
          <p:cNvSpPr>
            <a:spLocks/>
          </p:cNvSpPr>
          <p:nvPr/>
        </p:nvSpPr>
        <p:spPr bwMode="auto">
          <a:xfrm>
            <a:off x="3206750" y="5468938"/>
            <a:ext cx="46038" cy="44450"/>
          </a:xfrm>
          <a:custGeom>
            <a:avLst/>
            <a:gdLst>
              <a:gd name="T0" fmla="*/ 57 w 57"/>
              <a:gd name="T1" fmla="*/ 0 h 56"/>
              <a:gd name="T2" fmla="*/ 50 w 57"/>
              <a:gd name="T3" fmla="*/ 28 h 56"/>
              <a:gd name="T4" fmla="*/ 30 w 57"/>
              <a:gd name="T5" fmla="*/ 48 h 56"/>
              <a:gd name="T6" fmla="*/ 0 w 57"/>
              <a:gd name="T7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" h="56">
                <a:moveTo>
                  <a:pt x="57" y="0"/>
                </a:moveTo>
                <a:lnTo>
                  <a:pt x="50" y="28"/>
                </a:lnTo>
                <a:lnTo>
                  <a:pt x="30" y="48"/>
                </a:lnTo>
                <a:lnTo>
                  <a:pt x="0" y="56"/>
                </a:lnTo>
              </a:path>
            </a:pathLst>
          </a:custGeom>
          <a:noFill/>
          <a:ln w="14288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09" name="Freeform 1289"/>
          <p:cNvSpPr>
            <a:spLocks/>
          </p:cNvSpPr>
          <p:nvPr/>
        </p:nvSpPr>
        <p:spPr bwMode="auto">
          <a:xfrm>
            <a:off x="3162300" y="5468938"/>
            <a:ext cx="44450" cy="44450"/>
          </a:xfrm>
          <a:custGeom>
            <a:avLst/>
            <a:gdLst>
              <a:gd name="T0" fmla="*/ 55 w 55"/>
              <a:gd name="T1" fmla="*/ 56 h 56"/>
              <a:gd name="T2" fmla="*/ 27 w 55"/>
              <a:gd name="T3" fmla="*/ 48 h 56"/>
              <a:gd name="T4" fmla="*/ 7 w 55"/>
              <a:gd name="T5" fmla="*/ 28 h 56"/>
              <a:gd name="T6" fmla="*/ 0 w 55"/>
              <a:gd name="T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" h="56">
                <a:moveTo>
                  <a:pt x="55" y="56"/>
                </a:moveTo>
                <a:lnTo>
                  <a:pt x="27" y="48"/>
                </a:lnTo>
                <a:lnTo>
                  <a:pt x="7" y="28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10" name="Freeform 1290"/>
          <p:cNvSpPr>
            <a:spLocks/>
          </p:cNvSpPr>
          <p:nvPr/>
        </p:nvSpPr>
        <p:spPr bwMode="auto">
          <a:xfrm>
            <a:off x="3162300" y="5424488"/>
            <a:ext cx="44450" cy="44450"/>
          </a:xfrm>
          <a:custGeom>
            <a:avLst/>
            <a:gdLst>
              <a:gd name="T0" fmla="*/ 0 w 55"/>
              <a:gd name="T1" fmla="*/ 56 h 56"/>
              <a:gd name="T2" fmla="*/ 7 w 55"/>
              <a:gd name="T3" fmla="*/ 28 h 56"/>
              <a:gd name="T4" fmla="*/ 27 w 55"/>
              <a:gd name="T5" fmla="*/ 8 h 56"/>
              <a:gd name="T6" fmla="*/ 55 w 55"/>
              <a:gd name="T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" h="56">
                <a:moveTo>
                  <a:pt x="0" y="56"/>
                </a:moveTo>
                <a:lnTo>
                  <a:pt x="7" y="28"/>
                </a:lnTo>
                <a:lnTo>
                  <a:pt x="27" y="8"/>
                </a:lnTo>
                <a:lnTo>
                  <a:pt x="55" y="0"/>
                </a:lnTo>
              </a:path>
            </a:pathLst>
          </a:custGeom>
          <a:noFill/>
          <a:ln w="14288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11" name="Freeform 1291"/>
          <p:cNvSpPr>
            <a:spLocks/>
          </p:cNvSpPr>
          <p:nvPr/>
        </p:nvSpPr>
        <p:spPr bwMode="auto">
          <a:xfrm>
            <a:off x="3206750" y="5424488"/>
            <a:ext cx="46038" cy="44450"/>
          </a:xfrm>
          <a:custGeom>
            <a:avLst/>
            <a:gdLst>
              <a:gd name="T0" fmla="*/ 0 w 57"/>
              <a:gd name="T1" fmla="*/ 0 h 56"/>
              <a:gd name="T2" fmla="*/ 30 w 57"/>
              <a:gd name="T3" fmla="*/ 8 h 56"/>
              <a:gd name="T4" fmla="*/ 50 w 57"/>
              <a:gd name="T5" fmla="*/ 28 h 56"/>
              <a:gd name="T6" fmla="*/ 57 w 57"/>
              <a:gd name="T7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" h="56">
                <a:moveTo>
                  <a:pt x="0" y="0"/>
                </a:moveTo>
                <a:lnTo>
                  <a:pt x="30" y="8"/>
                </a:lnTo>
                <a:lnTo>
                  <a:pt x="50" y="28"/>
                </a:lnTo>
                <a:lnTo>
                  <a:pt x="57" y="56"/>
                </a:lnTo>
              </a:path>
            </a:pathLst>
          </a:custGeom>
          <a:noFill/>
          <a:ln w="14288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12" name="Freeform 1292"/>
          <p:cNvSpPr>
            <a:spLocks/>
          </p:cNvSpPr>
          <p:nvPr/>
        </p:nvSpPr>
        <p:spPr bwMode="auto">
          <a:xfrm>
            <a:off x="3435350" y="5457825"/>
            <a:ext cx="46038" cy="46038"/>
          </a:xfrm>
          <a:custGeom>
            <a:avLst/>
            <a:gdLst>
              <a:gd name="T0" fmla="*/ 56 w 56"/>
              <a:gd name="T1" fmla="*/ 0 h 56"/>
              <a:gd name="T2" fmla="*/ 48 w 56"/>
              <a:gd name="T3" fmla="*/ 28 h 56"/>
              <a:gd name="T4" fmla="*/ 28 w 56"/>
              <a:gd name="T5" fmla="*/ 48 h 56"/>
              <a:gd name="T6" fmla="*/ 0 w 56"/>
              <a:gd name="T7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" h="56">
                <a:moveTo>
                  <a:pt x="56" y="0"/>
                </a:moveTo>
                <a:lnTo>
                  <a:pt x="48" y="28"/>
                </a:lnTo>
                <a:lnTo>
                  <a:pt x="28" y="48"/>
                </a:lnTo>
                <a:lnTo>
                  <a:pt x="0" y="56"/>
                </a:lnTo>
              </a:path>
            </a:pathLst>
          </a:custGeom>
          <a:noFill/>
          <a:ln w="14288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13" name="Freeform 1293"/>
          <p:cNvSpPr>
            <a:spLocks/>
          </p:cNvSpPr>
          <p:nvPr/>
        </p:nvSpPr>
        <p:spPr bwMode="auto">
          <a:xfrm>
            <a:off x="3390900" y="5457825"/>
            <a:ext cx="44450" cy="46038"/>
          </a:xfrm>
          <a:custGeom>
            <a:avLst/>
            <a:gdLst>
              <a:gd name="T0" fmla="*/ 57 w 57"/>
              <a:gd name="T1" fmla="*/ 56 h 56"/>
              <a:gd name="T2" fmla="*/ 28 w 57"/>
              <a:gd name="T3" fmla="*/ 48 h 56"/>
              <a:gd name="T4" fmla="*/ 8 w 57"/>
              <a:gd name="T5" fmla="*/ 28 h 56"/>
              <a:gd name="T6" fmla="*/ 0 w 57"/>
              <a:gd name="T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" h="56">
                <a:moveTo>
                  <a:pt x="57" y="56"/>
                </a:moveTo>
                <a:lnTo>
                  <a:pt x="28" y="48"/>
                </a:lnTo>
                <a:lnTo>
                  <a:pt x="8" y="28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14" name="Freeform 1294"/>
          <p:cNvSpPr>
            <a:spLocks/>
          </p:cNvSpPr>
          <p:nvPr/>
        </p:nvSpPr>
        <p:spPr bwMode="auto">
          <a:xfrm>
            <a:off x="3390900" y="5413375"/>
            <a:ext cx="44450" cy="44450"/>
          </a:xfrm>
          <a:custGeom>
            <a:avLst/>
            <a:gdLst>
              <a:gd name="T0" fmla="*/ 0 w 57"/>
              <a:gd name="T1" fmla="*/ 57 h 57"/>
              <a:gd name="T2" fmla="*/ 8 w 57"/>
              <a:gd name="T3" fmla="*/ 28 h 57"/>
              <a:gd name="T4" fmla="*/ 28 w 57"/>
              <a:gd name="T5" fmla="*/ 8 h 57"/>
              <a:gd name="T6" fmla="*/ 57 w 57"/>
              <a:gd name="T7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" h="57">
                <a:moveTo>
                  <a:pt x="0" y="57"/>
                </a:moveTo>
                <a:lnTo>
                  <a:pt x="8" y="28"/>
                </a:lnTo>
                <a:lnTo>
                  <a:pt x="28" y="8"/>
                </a:lnTo>
                <a:lnTo>
                  <a:pt x="57" y="0"/>
                </a:lnTo>
              </a:path>
            </a:pathLst>
          </a:custGeom>
          <a:noFill/>
          <a:ln w="14288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15" name="Freeform 1295"/>
          <p:cNvSpPr>
            <a:spLocks/>
          </p:cNvSpPr>
          <p:nvPr/>
        </p:nvSpPr>
        <p:spPr bwMode="auto">
          <a:xfrm>
            <a:off x="3435350" y="5413375"/>
            <a:ext cx="46038" cy="44450"/>
          </a:xfrm>
          <a:custGeom>
            <a:avLst/>
            <a:gdLst>
              <a:gd name="T0" fmla="*/ 0 w 56"/>
              <a:gd name="T1" fmla="*/ 0 h 57"/>
              <a:gd name="T2" fmla="*/ 28 w 56"/>
              <a:gd name="T3" fmla="*/ 8 h 57"/>
              <a:gd name="T4" fmla="*/ 48 w 56"/>
              <a:gd name="T5" fmla="*/ 28 h 57"/>
              <a:gd name="T6" fmla="*/ 56 w 56"/>
              <a:gd name="T7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" h="57">
                <a:moveTo>
                  <a:pt x="0" y="0"/>
                </a:moveTo>
                <a:lnTo>
                  <a:pt x="28" y="8"/>
                </a:lnTo>
                <a:lnTo>
                  <a:pt x="48" y="28"/>
                </a:lnTo>
                <a:lnTo>
                  <a:pt x="56" y="57"/>
                </a:lnTo>
              </a:path>
            </a:pathLst>
          </a:custGeom>
          <a:noFill/>
          <a:ln w="14288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16" name="Freeform 1296"/>
          <p:cNvSpPr>
            <a:spLocks/>
          </p:cNvSpPr>
          <p:nvPr/>
        </p:nvSpPr>
        <p:spPr bwMode="auto">
          <a:xfrm>
            <a:off x="3663950" y="5483225"/>
            <a:ext cx="44450" cy="44450"/>
          </a:xfrm>
          <a:custGeom>
            <a:avLst/>
            <a:gdLst>
              <a:gd name="T0" fmla="*/ 55 w 55"/>
              <a:gd name="T1" fmla="*/ 0 h 57"/>
              <a:gd name="T2" fmla="*/ 48 w 55"/>
              <a:gd name="T3" fmla="*/ 28 h 57"/>
              <a:gd name="T4" fmla="*/ 28 w 55"/>
              <a:gd name="T5" fmla="*/ 48 h 57"/>
              <a:gd name="T6" fmla="*/ 0 w 55"/>
              <a:gd name="T7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" h="57">
                <a:moveTo>
                  <a:pt x="55" y="0"/>
                </a:moveTo>
                <a:lnTo>
                  <a:pt x="48" y="28"/>
                </a:lnTo>
                <a:lnTo>
                  <a:pt x="28" y="48"/>
                </a:lnTo>
                <a:lnTo>
                  <a:pt x="0" y="57"/>
                </a:lnTo>
              </a:path>
            </a:pathLst>
          </a:custGeom>
          <a:noFill/>
          <a:ln w="14288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17" name="Freeform 1297"/>
          <p:cNvSpPr>
            <a:spLocks/>
          </p:cNvSpPr>
          <p:nvPr/>
        </p:nvSpPr>
        <p:spPr bwMode="auto">
          <a:xfrm>
            <a:off x="3619500" y="5483225"/>
            <a:ext cx="44450" cy="44450"/>
          </a:xfrm>
          <a:custGeom>
            <a:avLst/>
            <a:gdLst>
              <a:gd name="T0" fmla="*/ 57 w 57"/>
              <a:gd name="T1" fmla="*/ 57 h 57"/>
              <a:gd name="T2" fmla="*/ 29 w 57"/>
              <a:gd name="T3" fmla="*/ 48 h 57"/>
              <a:gd name="T4" fmla="*/ 9 w 57"/>
              <a:gd name="T5" fmla="*/ 28 h 57"/>
              <a:gd name="T6" fmla="*/ 0 w 57"/>
              <a:gd name="T7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" h="57">
                <a:moveTo>
                  <a:pt x="57" y="57"/>
                </a:moveTo>
                <a:lnTo>
                  <a:pt x="29" y="48"/>
                </a:lnTo>
                <a:lnTo>
                  <a:pt x="9" y="28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18" name="Freeform 1298"/>
          <p:cNvSpPr>
            <a:spLocks/>
          </p:cNvSpPr>
          <p:nvPr/>
        </p:nvSpPr>
        <p:spPr bwMode="auto">
          <a:xfrm>
            <a:off x="3619500" y="5438775"/>
            <a:ext cx="44450" cy="44450"/>
          </a:xfrm>
          <a:custGeom>
            <a:avLst/>
            <a:gdLst>
              <a:gd name="T0" fmla="*/ 0 w 57"/>
              <a:gd name="T1" fmla="*/ 57 h 57"/>
              <a:gd name="T2" fmla="*/ 9 w 57"/>
              <a:gd name="T3" fmla="*/ 29 h 57"/>
              <a:gd name="T4" fmla="*/ 29 w 57"/>
              <a:gd name="T5" fmla="*/ 9 h 57"/>
              <a:gd name="T6" fmla="*/ 57 w 57"/>
              <a:gd name="T7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" h="57">
                <a:moveTo>
                  <a:pt x="0" y="57"/>
                </a:moveTo>
                <a:lnTo>
                  <a:pt x="9" y="29"/>
                </a:lnTo>
                <a:lnTo>
                  <a:pt x="29" y="9"/>
                </a:lnTo>
                <a:lnTo>
                  <a:pt x="57" y="0"/>
                </a:lnTo>
              </a:path>
            </a:pathLst>
          </a:custGeom>
          <a:noFill/>
          <a:ln w="14288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19" name="Freeform 1299"/>
          <p:cNvSpPr>
            <a:spLocks/>
          </p:cNvSpPr>
          <p:nvPr/>
        </p:nvSpPr>
        <p:spPr bwMode="auto">
          <a:xfrm>
            <a:off x="3663950" y="5438775"/>
            <a:ext cx="44450" cy="44450"/>
          </a:xfrm>
          <a:custGeom>
            <a:avLst/>
            <a:gdLst>
              <a:gd name="T0" fmla="*/ 0 w 55"/>
              <a:gd name="T1" fmla="*/ 0 h 57"/>
              <a:gd name="T2" fmla="*/ 28 w 55"/>
              <a:gd name="T3" fmla="*/ 9 h 57"/>
              <a:gd name="T4" fmla="*/ 48 w 55"/>
              <a:gd name="T5" fmla="*/ 29 h 57"/>
              <a:gd name="T6" fmla="*/ 55 w 55"/>
              <a:gd name="T7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" h="57">
                <a:moveTo>
                  <a:pt x="0" y="0"/>
                </a:moveTo>
                <a:lnTo>
                  <a:pt x="28" y="9"/>
                </a:lnTo>
                <a:lnTo>
                  <a:pt x="48" y="29"/>
                </a:lnTo>
                <a:lnTo>
                  <a:pt x="55" y="57"/>
                </a:lnTo>
              </a:path>
            </a:pathLst>
          </a:custGeom>
          <a:noFill/>
          <a:ln w="14288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20" name="Freeform 1300"/>
          <p:cNvSpPr>
            <a:spLocks/>
          </p:cNvSpPr>
          <p:nvPr/>
        </p:nvSpPr>
        <p:spPr bwMode="auto">
          <a:xfrm>
            <a:off x="4810125" y="5386388"/>
            <a:ext cx="44450" cy="46037"/>
          </a:xfrm>
          <a:custGeom>
            <a:avLst/>
            <a:gdLst>
              <a:gd name="T0" fmla="*/ 55 w 55"/>
              <a:gd name="T1" fmla="*/ 0 h 57"/>
              <a:gd name="T2" fmla="*/ 48 w 55"/>
              <a:gd name="T3" fmla="*/ 29 h 57"/>
              <a:gd name="T4" fmla="*/ 28 w 55"/>
              <a:gd name="T5" fmla="*/ 49 h 57"/>
              <a:gd name="T6" fmla="*/ 0 w 55"/>
              <a:gd name="T7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" h="57">
                <a:moveTo>
                  <a:pt x="55" y="0"/>
                </a:moveTo>
                <a:lnTo>
                  <a:pt x="48" y="29"/>
                </a:lnTo>
                <a:lnTo>
                  <a:pt x="28" y="49"/>
                </a:lnTo>
                <a:lnTo>
                  <a:pt x="0" y="57"/>
                </a:lnTo>
              </a:path>
            </a:pathLst>
          </a:custGeom>
          <a:noFill/>
          <a:ln w="14288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21" name="Freeform 1301"/>
          <p:cNvSpPr>
            <a:spLocks/>
          </p:cNvSpPr>
          <p:nvPr/>
        </p:nvSpPr>
        <p:spPr bwMode="auto">
          <a:xfrm>
            <a:off x="4765675" y="5386388"/>
            <a:ext cx="44450" cy="46037"/>
          </a:xfrm>
          <a:custGeom>
            <a:avLst/>
            <a:gdLst>
              <a:gd name="T0" fmla="*/ 57 w 57"/>
              <a:gd name="T1" fmla="*/ 57 h 57"/>
              <a:gd name="T2" fmla="*/ 28 w 57"/>
              <a:gd name="T3" fmla="*/ 49 h 57"/>
              <a:gd name="T4" fmla="*/ 8 w 57"/>
              <a:gd name="T5" fmla="*/ 29 h 57"/>
              <a:gd name="T6" fmla="*/ 0 w 57"/>
              <a:gd name="T7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" h="57">
                <a:moveTo>
                  <a:pt x="57" y="57"/>
                </a:moveTo>
                <a:lnTo>
                  <a:pt x="28" y="49"/>
                </a:lnTo>
                <a:lnTo>
                  <a:pt x="8" y="29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22" name="Freeform 1302"/>
          <p:cNvSpPr>
            <a:spLocks/>
          </p:cNvSpPr>
          <p:nvPr/>
        </p:nvSpPr>
        <p:spPr bwMode="auto">
          <a:xfrm>
            <a:off x="4765675" y="5341938"/>
            <a:ext cx="44450" cy="44450"/>
          </a:xfrm>
          <a:custGeom>
            <a:avLst/>
            <a:gdLst>
              <a:gd name="T0" fmla="*/ 0 w 57"/>
              <a:gd name="T1" fmla="*/ 56 h 56"/>
              <a:gd name="T2" fmla="*/ 8 w 57"/>
              <a:gd name="T3" fmla="*/ 28 h 56"/>
              <a:gd name="T4" fmla="*/ 28 w 57"/>
              <a:gd name="T5" fmla="*/ 8 h 56"/>
              <a:gd name="T6" fmla="*/ 57 w 57"/>
              <a:gd name="T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" h="56">
                <a:moveTo>
                  <a:pt x="0" y="56"/>
                </a:moveTo>
                <a:lnTo>
                  <a:pt x="8" y="28"/>
                </a:lnTo>
                <a:lnTo>
                  <a:pt x="28" y="8"/>
                </a:lnTo>
                <a:lnTo>
                  <a:pt x="57" y="0"/>
                </a:lnTo>
              </a:path>
            </a:pathLst>
          </a:custGeom>
          <a:noFill/>
          <a:ln w="14288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23" name="Freeform 1303"/>
          <p:cNvSpPr>
            <a:spLocks/>
          </p:cNvSpPr>
          <p:nvPr/>
        </p:nvSpPr>
        <p:spPr bwMode="auto">
          <a:xfrm>
            <a:off x="4810125" y="5341938"/>
            <a:ext cx="44450" cy="44450"/>
          </a:xfrm>
          <a:custGeom>
            <a:avLst/>
            <a:gdLst>
              <a:gd name="T0" fmla="*/ 0 w 55"/>
              <a:gd name="T1" fmla="*/ 0 h 56"/>
              <a:gd name="T2" fmla="*/ 28 w 55"/>
              <a:gd name="T3" fmla="*/ 8 h 56"/>
              <a:gd name="T4" fmla="*/ 48 w 55"/>
              <a:gd name="T5" fmla="*/ 28 h 56"/>
              <a:gd name="T6" fmla="*/ 55 w 55"/>
              <a:gd name="T7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" h="56">
                <a:moveTo>
                  <a:pt x="0" y="0"/>
                </a:moveTo>
                <a:lnTo>
                  <a:pt x="28" y="8"/>
                </a:lnTo>
                <a:lnTo>
                  <a:pt x="48" y="28"/>
                </a:lnTo>
                <a:lnTo>
                  <a:pt x="55" y="56"/>
                </a:lnTo>
              </a:path>
            </a:pathLst>
          </a:custGeom>
          <a:noFill/>
          <a:ln w="14288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24" name="Freeform 1304"/>
          <p:cNvSpPr>
            <a:spLocks/>
          </p:cNvSpPr>
          <p:nvPr/>
        </p:nvSpPr>
        <p:spPr bwMode="auto">
          <a:xfrm>
            <a:off x="5954713" y="5357813"/>
            <a:ext cx="46037" cy="44450"/>
          </a:xfrm>
          <a:custGeom>
            <a:avLst/>
            <a:gdLst>
              <a:gd name="T0" fmla="*/ 56 w 56"/>
              <a:gd name="T1" fmla="*/ 0 h 55"/>
              <a:gd name="T2" fmla="*/ 49 w 56"/>
              <a:gd name="T3" fmla="*/ 28 h 55"/>
              <a:gd name="T4" fmla="*/ 28 w 56"/>
              <a:gd name="T5" fmla="*/ 48 h 55"/>
              <a:gd name="T6" fmla="*/ 0 w 56"/>
              <a:gd name="T7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" h="55">
                <a:moveTo>
                  <a:pt x="56" y="0"/>
                </a:moveTo>
                <a:lnTo>
                  <a:pt x="49" y="28"/>
                </a:lnTo>
                <a:lnTo>
                  <a:pt x="28" y="48"/>
                </a:lnTo>
                <a:lnTo>
                  <a:pt x="0" y="55"/>
                </a:lnTo>
              </a:path>
            </a:pathLst>
          </a:custGeom>
          <a:noFill/>
          <a:ln w="14288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25" name="Freeform 1305"/>
          <p:cNvSpPr>
            <a:spLocks/>
          </p:cNvSpPr>
          <p:nvPr/>
        </p:nvSpPr>
        <p:spPr bwMode="auto">
          <a:xfrm>
            <a:off x="5911850" y="5357813"/>
            <a:ext cx="42863" cy="44450"/>
          </a:xfrm>
          <a:custGeom>
            <a:avLst/>
            <a:gdLst>
              <a:gd name="T0" fmla="*/ 56 w 56"/>
              <a:gd name="T1" fmla="*/ 55 h 55"/>
              <a:gd name="T2" fmla="*/ 27 w 56"/>
              <a:gd name="T3" fmla="*/ 48 h 55"/>
              <a:gd name="T4" fmla="*/ 8 w 56"/>
              <a:gd name="T5" fmla="*/ 28 h 55"/>
              <a:gd name="T6" fmla="*/ 0 w 56"/>
              <a:gd name="T7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" h="55">
                <a:moveTo>
                  <a:pt x="56" y="55"/>
                </a:moveTo>
                <a:lnTo>
                  <a:pt x="27" y="48"/>
                </a:lnTo>
                <a:lnTo>
                  <a:pt x="8" y="28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26" name="Freeform 1306"/>
          <p:cNvSpPr>
            <a:spLocks/>
          </p:cNvSpPr>
          <p:nvPr/>
        </p:nvSpPr>
        <p:spPr bwMode="auto">
          <a:xfrm>
            <a:off x="5911850" y="5313363"/>
            <a:ext cx="42863" cy="44450"/>
          </a:xfrm>
          <a:custGeom>
            <a:avLst/>
            <a:gdLst>
              <a:gd name="T0" fmla="*/ 0 w 56"/>
              <a:gd name="T1" fmla="*/ 57 h 57"/>
              <a:gd name="T2" fmla="*/ 8 w 56"/>
              <a:gd name="T3" fmla="*/ 29 h 57"/>
              <a:gd name="T4" fmla="*/ 27 w 56"/>
              <a:gd name="T5" fmla="*/ 8 h 57"/>
              <a:gd name="T6" fmla="*/ 56 w 56"/>
              <a:gd name="T7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" h="57">
                <a:moveTo>
                  <a:pt x="0" y="57"/>
                </a:moveTo>
                <a:lnTo>
                  <a:pt x="8" y="29"/>
                </a:lnTo>
                <a:lnTo>
                  <a:pt x="27" y="8"/>
                </a:lnTo>
                <a:lnTo>
                  <a:pt x="56" y="0"/>
                </a:lnTo>
              </a:path>
            </a:pathLst>
          </a:custGeom>
          <a:noFill/>
          <a:ln w="14288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27" name="Freeform 1307"/>
          <p:cNvSpPr>
            <a:spLocks/>
          </p:cNvSpPr>
          <p:nvPr/>
        </p:nvSpPr>
        <p:spPr bwMode="auto">
          <a:xfrm>
            <a:off x="5954713" y="5313363"/>
            <a:ext cx="46037" cy="44450"/>
          </a:xfrm>
          <a:custGeom>
            <a:avLst/>
            <a:gdLst>
              <a:gd name="T0" fmla="*/ 0 w 56"/>
              <a:gd name="T1" fmla="*/ 0 h 57"/>
              <a:gd name="T2" fmla="*/ 28 w 56"/>
              <a:gd name="T3" fmla="*/ 8 h 57"/>
              <a:gd name="T4" fmla="*/ 49 w 56"/>
              <a:gd name="T5" fmla="*/ 29 h 57"/>
              <a:gd name="T6" fmla="*/ 56 w 56"/>
              <a:gd name="T7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" h="57">
                <a:moveTo>
                  <a:pt x="0" y="0"/>
                </a:moveTo>
                <a:lnTo>
                  <a:pt x="28" y="8"/>
                </a:lnTo>
                <a:lnTo>
                  <a:pt x="49" y="29"/>
                </a:lnTo>
                <a:lnTo>
                  <a:pt x="56" y="57"/>
                </a:lnTo>
              </a:path>
            </a:pathLst>
          </a:custGeom>
          <a:noFill/>
          <a:ln w="14288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28" name="Freeform 1308"/>
          <p:cNvSpPr>
            <a:spLocks/>
          </p:cNvSpPr>
          <p:nvPr/>
        </p:nvSpPr>
        <p:spPr bwMode="auto">
          <a:xfrm>
            <a:off x="8247063" y="5240338"/>
            <a:ext cx="44450" cy="44450"/>
          </a:xfrm>
          <a:custGeom>
            <a:avLst/>
            <a:gdLst>
              <a:gd name="T0" fmla="*/ 55 w 55"/>
              <a:gd name="T1" fmla="*/ 0 h 57"/>
              <a:gd name="T2" fmla="*/ 48 w 55"/>
              <a:gd name="T3" fmla="*/ 28 h 57"/>
              <a:gd name="T4" fmla="*/ 28 w 55"/>
              <a:gd name="T5" fmla="*/ 48 h 57"/>
              <a:gd name="T6" fmla="*/ 0 w 55"/>
              <a:gd name="T7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" h="57">
                <a:moveTo>
                  <a:pt x="55" y="0"/>
                </a:moveTo>
                <a:lnTo>
                  <a:pt x="48" y="28"/>
                </a:lnTo>
                <a:lnTo>
                  <a:pt x="28" y="48"/>
                </a:lnTo>
                <a:lnTo>
                  <a:pt x="0" y="57"/>
                </a:lnTo>
              </a:path>
            </a:pathLst>
          </a:custGeom>
          <a:noFill/>
          <a:ln w="14288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29" name="Freeform 1309"/>
          <p:cNvSpPr>
            <a:spLocks/>
          </p:cNvSpPr>
          <p:nvPr/>
        </p:nvSpPr>
        <p:spPr bwMode="auto">
          <a:xfrm>
            <a:off x="8202613" y="5240338"/>
            <a:ext cx="44450" cy="44450"/>
          </a:xfrm>
          <a:custGeom>
            <a:avLst/>
            <a:gdLst>
              <a:gd name="T0" fmla="*/ 57 w 57"/>
              <a:gd name="T1" fmla="*/ 57 h 57"/>
              <a:gd name="T2" fmla="*/ 28 w 57"/>
              <a:gd name="T3" fmla="*/ 48 h 57"/>
              <a:gd name="T4" fmla="*/ 8 w 57"/>
              <a:gd name="T5" fmla="*/ 28 h 57"/>
              <a:gd name="T6" fmla="*/ 0 w 57"/>
              <a:gd name="T7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" h="57">
                <a:moveTo>
                  <a:pt x="57" y="57"/>
                </a:moveTo>
                <a:lnTo>
                  <a:pt x="28" y="48"/>
                </a:lnTo>
                <a:lnTo>
                  <a:pt x="8" y="28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30" name="Freeform 1310"/>
          <p:cNvSpPr>
            <a:spLocks/>
          </p:cNvSpPr>
          <p:nvPr/>
        </p:nvSpPr>
        <p:spPr bwMode="auto">
          <a:xfrm>
            <a:off x="8202613" y="5195888"/>
            <a:ext cx="44450" cy="44450"/>
          </a:xfrm>
          <a:custGeom>
            <a:avLst/>
            <a:gdLst>
              <a:gd name="T0" fmla="*/ 0 w 57"/>
              <a:gd name="T1" fmla="*/ 55 h 55"/>
              <a:gd name="T2" fmla="*/ 8 w 57"/>
              <a:gd name="T3" fmla="*/ 27 h 55"/>
              <a:gd name="T4" fmla="*/ 28 w 57"/>
              <a:gd name="T5" fmla="*/ 7 h 55"/>
              <a:gd name="T6" fmla="*/ 57 w 57"/>
              <a:gd name="T7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" h="55">
                <a:moveTo>
                  <a:pt x="0" y="55"/>
                </a:moveTo>
                <a:lnTo>
                  <a:pt x="8" y="27"/>
                </a:lnTo>
                <a:lnTo>
                  <a:pt x="28" y="7"/>
                </a:lnTo>
                <a:lnTo>
                  <a:pt x="57" y="0"/>
                </a:lnTo>
              </a:path>
            </a:pathLst>
          </a:custGeom>
          <a:noFill/>
          <a:ln w="14288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31" name="Freeform 1311"/>
          <p:cNvSpPr>
            <a:spLocks/>
          </p:cNvSpPr>
          <p:nvPr/>
        </p:nvSpPr>
        <p:spPr bwMode="auto">
          <a:xfrm>
            <a:off x="8247063" y="5195888"/>
            <a:ext cx="44450" cy="44450"/>
          </a:xfrm>
          <a:custGeom>
            <a:avLst/>
            <a:gdLst>
              <a:gd name="T0" fmla="*/ 0 w 55"/>
              <a:gd name="T1" fmla="*/ 0 h 55"/>
              <a:gd name="T2" fmla="*/ 28 w 55"/>
              <a:gd name="T3" fmla="*/ 7 h 55"/>
              <a:gd name="T4" fmla="*/ 48 w 55"/>
              <a:gd name="T5" fmla="*/ 27 h 55"/>
              <a:gd name="T6" fmla="*/ 55 w 55"/>
              <a:gd name="T7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" h="55">
                <a:moveTo>
                  <a:pt x="0" y="0"/>
                </a:moveTo>
                <a:lnTo>
                  <a:pt x="28" y="7"/>
                </a:lnTo>
                <a:lnTo>
                  <a:pt x="48" y="27"/>
                </a:lnTo>
                <a:lnTo>
                  <a:pt x="55" y="55"/>
                </a:lnTo>
              </a:path>
            </a:pathLst>
          </a:custGeom>
          <a:noFill/>
          <a:ln w="14288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32" name="Freeform 1312"/>
          <p:cNvSpPr>
            <a:spLocks/>
          </p:cNvSpPr>
          <p:nvPr/>
        </p:nvSpPr>
        <p:spPr bwMode="auto">
          <a:xfrm>
            <a:off x="1600200" y="5446713"/>
            <a:ext cx="6646863" cy="182562"/>
          </a:xfrm>
          <a:custGeom>
            <a:avLst/>
            <a:gdLst>
              <a:gd name="T0" fmla="*/ 0 w 8374"/>
              <a:gd name="T1" fmla="*/ 229 h 229"/>
              <a:gd name="T2" fmla="*/ 289 w 8374"/>
              <a:gd name="T3" fmla="*/ 88 h 229"/>
              <a:gd name="T4" fmla="*/ 577 w 8374"/>
              <a:gd name="T5" fmla="*/ 58 h 229"/>
              <a:gd name="T6" fmla="*/ 867 w 8374"/>
              <a:gd name="T7" fmla="*/ 103 h 229"/>
              <a:gd name="T8" fmla="*/ 1156 w 8374"/>
              <a:gd name="T9" fmla="*/ 108 h 229"/>
              <a:gd name="T10" fmla="*/ 1445 w 8374"/>
              <a:gd name="T11" fmla="*/ 99 h 229"/>
              <a:gd name="T12" fmla="*/ 1733 w 8374"/>
              <a:gd name="T13" fmla="*/ 99 h 229"/>
              <a:gd name="T14" fmla="*/ 2022 w 8374"/>
              <a:gd name="T15" fmla="*/ 88 h 229"/>
              <a:gd name="T16" fmla="*/ 2310 w 8374"/>
              <a:gd name="T17" fmla="*/ 76 h 229"/>
              <a:gd name="T18" fmla="*/ 2599 w 8374"/>
              <a:gd name="T19" fmla="*/ 69 h 229"/>
              <a:gd name="T20" fmla="*/ 4042 w 8374"/>
              <a:gd name="T21" fmla="*/ 0 h 229"/>
              <a:gd name="T22" fmla="*/ 5487 w 8374"/>
              <a:gd name="T23" fmla="*/ 58 h 229"/>
              <a:gd name="T24" fmla="*/ 8374 w 8374"/>
              <a:gd name="T25" fmla="*/ 38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374" h="229">
                <a:moveTo>
                  <a:pt x="0" y="229"/>
                </a:moveTo>
                <a:lnTo>
                  <a:pt x="289" y="88"/>
                </a:lnTo>
                <a:lnTo>
                  <a:pt x="577" y="58"/>
                </a:lnTo>
                <a:lnTo>
                  <a:pt x="867" y="103"/>
                </a:lnTo>
                <a:lnTo>
                  <a:pt x="1156" y="108"/>
                </a:lnTo>
                <a:lnTo>
                  <a:pt x="1445" y="99"/>
                </a:lnTo>
                <a:lnTo>
                  <a:pt x="1733" y="99"/>
                </a:lnTo>
                <a:lnTo>
                  <a:pt x="2022" y="88"/>
                </a:lnTo>
                <a:lnTo>
                  <a:pt x="2310" y="76"/>
                </a:lnTo>
                <a:lnTo>
                  <a:pt x="2599" y="69"/>
                </a:lnTo>
                <a:lnTo>
                  <a:pt x="4042" y="0"/>
                </a:lnTo>
                <a:lnTo>
                  <a:pt x="5487" y="58"/>
                </a:lnTo>
                <a:lnTo>
                  <a:pt x="8374" y="38"/>
                </a:lnTo>
              </a:path>
            </a:pathLst>
          </a:custGeom>
          <a:noFill/>
          <a:ln w="14288">
            <a:solidFill>
              <a:srgbClr val="008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33" name="Line 1313"/>
          <p:cNvSpPr>
            <a:spLocks noChangeShapeType="1"/>
          </p:cNvSpPr>
          <p:nvPr/>
        </p:nvSpPr>
        <p:spPr bwMode="auto">
          <a:xfrm>
            <a:off x="1570038" y="5597525"/>
            <a:ext cx="61912" cy="61913"/>
          </a:xfrm>
          <a:prstGeom prst="line">
            <a:avLst/>
          </a:prstGeom>
          <a:noFill/>
          <a:ln w="14288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34" name="Line 1314"/>
          <p:cNvSpPr>
            <a:spLocks noChangeShapeType="1"/>
          </p:cNvSpPr>
          <p:nvPr/>
        </p:nvSpPr>
        <p:spPr bwMode="auto">
          <a:xfrm flipH="1">
            <a:off x="1570038" y="5597525"/>
            <a:ext cx="61912" cy="61913"/>
          </a:xfrm>
          <a:prstGeom prst="line">
            <a:avLst/>
          </a:prstGeom>
          <a:noFill/>
          <a:ln w="14288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35" name="Line 1315"/>
          <p:cNvSpPr>
            <a:spLocks noChangeShapeType="1"/>
          </p:cNvSpPr>
          <p:nvPr/>
        </p:nvSpPr>
        <p:spPr bwMode="auto">
          <a:xfrm>
            <a:off x="1798638" y="5484813"/>
            <a:ext cx="61912" cy="61912"/>
          </a:xfrm>
          <a:prstGeom prst="line">
            <a:avLst/>
          </a:prstGeom>
          <a:noFill/>
          <a:ln w="14288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36" name="Line 1316"/>
          <p:cNvSpPr>
            <a:spLocks noChangeShapeType="1"/>
          </p:cNvSpPr>
          <p:nvPr/>
        </p:nvSpPr>
        <p:spPr bwMode="auto">
          <a:xfrm flipH="1">
            <a:off x="1798638" y="5484813"/>
            <a:ext cx="61912" cy="61912"/>
          </a:xfrm>
          <a:prstGeom prst="line">
            <a:avLst/>
          </a:prstGeom>
          <a:noFill/>
          <a:ln w="14288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37" name="Line 1317"/>
          <p:cNvSpPr>
            <a:spLocks noChangeShapeType="1"/>
          </p:cNvSpPr>
          <p:nvPr/>
        </p:nvSpPr>
        <p:spPr bwMode="auto">
          <a:xfrm>
            <a:off x="2028825" y="5461000"/>
            <a:ext cx="61913" cy="61913"/>
          </a:xfrm>
          <a:prstGeom prst="line">
            <a:avLst/>
          </a:prstGeom>
          <a:noFill/>
          <a:ln w="14288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38" name="Line 1318"/>
          <p:cNvSpPr>
            <a:spLocks noChangeShapeType="1"/>
          </p:cNvSpPr>
          <p:nvPr/>
        </p:nvSpPr>
        <p:spPr bwMode="auto">
          <a:xfrm flipH="1">
            <a:off x="2028825" y="5461000"/>
            <a:ext cx="61913" cy="61913"/>
          </a:xfrm>
          <a:prstGeom prst="line">
            <a:avLst/>
          </a:prstGeom>
          <a:noFill/>
          <a:ln w="14288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39" name="Line 1319"/>
          <p:cNvSpPr>
            <a:spLocks noChangeShapeType="1"/>
          </p:cNvSpPr>
          <p:nvPr/>
        </p:nvSpPr>
        <p:spPr bwMode="auto">
          <a:xfrm>
            <a:off x="2257425" y="5497513"/>
            <a:ext cx="61913" cy="61912"/>
          </a:xfrm>
          <a:prstGeom prst="line">
            <a:avLst/>
          </a:prstGeom>
          <a:noFill/>
          <a:ln w="14288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40" name="Line 1320"/>
          <p:cNvSpPr>
            <a:spLocks noChangeShapeType="1"/>
          </p:cNvSpPr>
          <p:nvPr/>
        </p:nvSpPr>
        <p:spPr bwMode="auto">
          <a:xfrm flipH="1">
            <a:off x="2257425" y="5497513"/>
            <a:ext cx="61913" cy="61912"/>
          </a:xfrm>
          <a:prstGeom prst="line">
            <a:avLst/>
          </a:prstGeom>
          <a:noFill/>
          <a:ln w="14288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41" name="Line 1321"/>
          <p:cNvSpPr>
            <a:spLocks noChangeShapeType="1"/>
          </p:cNvSpPr>
          <p:nvPr/>
        </p:nvSpPr>
        <p:spPr bwMode="auto">
          <a:xfrm>
            <a:off x="2487613" y="5502275"/>
            <a:ext cx="61912" cy="60325"/>
          </a:xfrm>
          <a:prstGeom prst="line">
            <a:avLst/>
          </a:prstGeom>
          <a:noFill/>
          <a:ln w="14288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42" name="Line 1322"/>
          <p:cNvSpPr>
            <a:spLocks noChangeShapeType="1"/>
          </p:cNvSpPr>
          <p:nvPr/>
        </p:nvSpPr>
        <p:spPr bwMode="auto">
          <a:xfrm flipH="1">
            <a:off x="2487613" y="5502275"/>
            <a:ext cx="61912" cy="60325"/>
          </a:xfrm>
          <a:prstGeom prst="line">
            <a:avLst/>
          </a:prstGeom>
          <a:noFill/>
          <a:ln w="14288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43" name="Line 1323"/>
          <p:cNvSpPr>
            <a:spLocks noChangeShapeType="1"/>
          </p:cNvSpPr>
          <p:nvPr/>
        </p:nvSpPr>
        <p:spPr bwMode="auto">
          <a:xfrm>
            <a:off x="2716213" y="5494338"/>
            <a:ext cx="61912" cy="63500"/>
          </a:xfrm>
          <a:prstGeom prst="line">
            <a:avLst/>
          </a:prstGeom>
          <a:noFill/>
          <a:ln w="14288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44" name="Line 1324"/>
          <p:cNvSpPr>
            <a:spLocks noChangeShapeType="1"/>
          </p:cNvSpPr>
          <p:nvPr/>
        </p:nvSpPr>
        <p:spPr bwMode="auto">
          <a:xfrm flipH="1">
            <a:off x="2716213" y="5494338"/>
            <a:ext cx="61912" cy="63500"/>
          </a:xfrm>
          <a:prstGeom prst="line">
            <a:avLst/>
          </a:prstGeom>
          <a:noFill/>
          <a:ln w="14288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45" name="Line 1325"/>
          <p:cNvSpPr>
            <a:spLocks noChangeShapeType="1"/>
          </p:cNvSpPr>
          <p:nvPr/>
        </p:nvSpPr>
        <p:spPr bwMode="auto">
          <a:xfrm>
            <a:off x="2946400" y="5494338"/>
            <a:ext cx="61913" cy="63500"/>
          </a:xfrm>
          <a:prstGeom prst="line">
            <a:avLst/>
          </a:prstGeom>
          <a:noFill/>
          <a:ln w="14288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46" name="Line 1326"/>
          <p:cNvSpPr>
            <a:spLocks noChangeShapeType="1"/>
          </p:cNvSpPr>
          <p:nvPr/>
        </p:nvSpPr>
        <p:spPr bwMode="auto">
          <a:xfrm flipH="1">
            <a:off x="2946400" y="5494338"/>
            <a:ext cx="61913" cy="63500"/>
          </a:xfrm>
          <a:prstGeom prst="line">
            <a:avLst/>
          </a:prstGeom>
          <a:noFill/>
          <a:ln w="14288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47" name="Line 1327"/>
          <p:cNvSpPr>
            <a:spLocks noChangeShapeType="1"/>
          </p:cNvSpPr>
          <p:nvPr/>
        </p:nvSpPr>
        <p:spPr bwMode="auto">
          <a:xfrm>
            <a:off x="3175000" y="5484813"/>
            <a:ext cx="61913" cy="61912"/>
          </a:xfrm>
          <a:prstGeom prst="line">
            <a:avLst/>
          </a:prstGeom>
          <a:noFill/>
          <a:ln w="14288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48" name="Line 1328"/>
          <p:cNvSpPr>
            <a:spLocks noChangeShapeType="1"/>
          </p:cNvSpPr>
          <p:nvPr/>
        </p:nvSpPr>
        <p:spPr bwMode="auto">
          <a:xfrm flipH="1">
            <a:off x="3175000" y="5484813"/>
            <a:ext cx="61913" cy="61912"/>
          </a:xfrm>
          <a:prstGeom prst="line">
            <a:avLst/>
          </a:prstGeom>
          <a:noFill/>
          <a:ln w="14288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49" name="Line 1329"/>
          <p:cNvSpPr>
            <a:spLocks noChangeShapeType="1"/>
          </p:cNvSpPr>
          <p:nvPr/>
        </p:nvSpPr>
        <p:spPr bwMode="auto">
          <a:xfrm>
            <a:off x="3403600" y="5476875"/>
            <a:ext cx="61913" cy="61913"/>
          </a:xfrm>
          <a:prstGeom prst="line">
            <a:avLst/>
          </a:prstGeom>
          <a:noFill/>
          <a:ln w="14288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50" name="Line 1330"/>
          <p:cNvSpPr>
            <a:spLocks noChangeShapeType="1"/>
          </p:cNvSpPr>
          <p:nvPr/>
        </p:nvSpPr>
        <p:spPr bwMode="auto">
          <a:xfrm flipH="1">
            <a:off x="3403600" y="5476875"/>
            <a:ext cx="61913" cy="61913"/>
          </a:xfrm>
          <a:prstGeom prst="line">
            <a:avLst/>
          </a:prstGeom>
          <a:noFill/>
          <a:ln w="14288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51" name="Line 1331"/>
          <p:cNvSpPr>
            <a:spLocks noChangeShapeType="1"/>
          </p:cNvSpPr>
          <p:nvPr/>
        </p:nvSpPr>
        <p:spPr bwMode="auto">
          <a:xfrm>
            <a:off x="3632200" y="5470525"/>
            <a:ext cx="61913" cy="61913"/>
          </a:xfrm>
          <a:prstGeom prst="line">
            <a:avLst/>
          </a:prstGeom>
          <a:noFill/>
          <a:ln w="14288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52" name="Line 1332"/>
          <p:cNvSpPr>
            <a:spLocks noChangeShapeType="1"/>
          </p:cNvSpPr>
          <p:nvPr/>
        </p:nvSpPr>
        <p:spPr bwMode="auto">
          <a:xfrm flipH="1">
            <a:off x="3632200" y="5470525"/>
            <a:ext cx="61913" cy="61913"/>
          </a:xfrm>
          <a:prstGeom prst="line">
            <a:avLst/>
          </a:prstGeom>
          <a:noFill/>
          <a:ln w="14288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53" name="Line 1333"/>
          <p:cNvSpPr>
            <a:spLocks noChangeShapeType="1"/>
          </p:cNvSpPr>
          <p:nvPr/>
        </p:nvSpPr>
        <p:spPr bwMode="auto">
          <a:xfrm>
            <a:off x="4778375" y="5416550"/>
            <a:ext cx="61913" cy="60325"/>
          </a:xfrm>
          <a:prstGeom prst="line">
            <a:avLst/>
          </a:prstGeom>
          <a:noFill/>
          <a:ln w="14288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54" name="Line 1334"/>
          <p:cNvSpPr>
            <a:spLocks noChangeShapeType="1"/>
          </p:cNvSpPr>
          <p:nvPr/>
        </p:nvSpPr>
        <p:spPr bwMode="auto">
          <a:xfrm flipH="1">
            <a:off x="4778375" y="5416550"/>
            <a:ext cx="61913" cy="60325"/>
          </a:xfrm>
          <a:prstGeom prst="line">
            <a:avLst/>
          </a:prstGeom>
          <a:noFill/>
          <a:ln w="14288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55" name="Line 1335"/>
          <p:cNvSpPr>
            <a:spLocks noChangeShapeType="1"/>
          </p:cNvSpPr>
          <p:nvPr/>
        </p:nvSpPr>
        <p:spPr bwMode="auto">
          <a:xfrm>
            <a:off x="5926138" y="5461000"/>
            <a:ext cx="60325" cy="61913"/>
          </a:xfrm>
          <a:prstGeom prst="line">
            <a:avLst/>
          </a:prstGeom>
          <a:noFill/>
          <a:ln w="14288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56" name="Line 1336"/>
          <p:cNvSpPr>
            <a:spLocks noChangeShapeType="1"/>
          </p:cNvSpPr>
          <p:nvPr/>
        </p:nvSpPr>
        <p:spPr bwMode="auto">
          <a:xfrm flipH="1">
            <a:off x="5926138" y="5461000"/>
            <a:ext cx="60325" cy="61913"/>
          </a:xfrm>
          <a:prstGeom prst="line">
            <a:avLst/>
          </a:prstGeom>
          <a:noFill/>
          <a:ln w="14288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57" name="Line 1337"/>
          <p:cNvSpPr>
            <a:spLocks noChangeShapeType="1"/>
          </p:cNvSpPr>
          <p:nvPr/>
        </p:nvSpPr>
        <p:spPr bwMode="auto">
          <a:xfrm>
            <a:off x="8216900" y="5445125"/>
            <a:ext cx="61913" cy="61913"/>
          </a:xfrm>
          <a:prstGeom prst="line">
            <a:avLst/>
          </a:prstGeom>
          <a:noFill/>
          <a:ln w="14288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58" name="Line 1338"/>
          <p:cNvSpPr>
            <a:spLocks noChangeShapeType="1"/>
          </p:cNvSpPr>
          <p:nvPr/>
        </p:nvSpPr>
        <p:spPr bwMode="auto">
          <a:xfrm flipH="1">
            <a:off x="8216900" y="5445125"/>
            <a:ext cx="61913" cy="61913"/>
          </a:xfrm>
          <a:prstGeom prst="line">
            <a:avLst/>
          </a:prstGeom>
          <a:noFill/>
          <a:ln w="14288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59" name="Freeform 1339"/>
          <p:cNvSpPr>
            <a:spLocks/>
          </p:cNvSpPr>
          <p:nvPr/>
        </p:nvSpPr>
        <p:spPr bwMode="auto">
          <a:xfrm>
            <a:off x="1600200" y="1246188"/>
            <a:ext cx="6646863" cy="4414837"/>
          </a:xfrm>
          <a:custGeom>
            <a:avLst/>
            <a:gdLst>
              <a:gd name="T0" fmla="*/ 0 w 8374"/>
              <a:gd name="T1" fmla="*/ 5563 h 5563"/>
              <a:gd name="T2" fmla="*/ 289 w 8374"/>
              <a:gd name="T3" fmla="*/ 5404 h 5563"/>
              <a:gd name="T4" fmla="*/ 577 w 8374"/>
              <a:gd name="T5" fmla="*/ 5187 h 5563"/>
              <a:gd name="T6" fmla="*/ 867 w 8374"/>
              <a:gd name="T7" fmla="*/ 5053 h 5563"/>
              <a:gd name="T8" fmla="*/ 1156 w 8374"/>
              <a:gd name="T9" fmla="*/ 4805 h 5563"/>
              <a:gd name="T10" fmla="*/ 2599 w 8374"/>
              <a:gd name="T11" fmla="*/ 3776 h 5563"/>
              <a:gd name="T12" fmla="*/ 4042 w 8374"/>
              <a:gd name="T13" fmla="*/ 2997 h 5563"/>
              <a:gd name="T14" fmla="*/ 8374 w 8374"/>
              <a:gd name="T15" fmla="*/ 0 h 5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374" h="5563">
                <a:moveTo>
                  <a:pt x="0" y="5563"/>
                </a:moveTo>
                <a:lnTo>
                  <a:pt x="289" y="5404"/>
                </a:lnTo>
                <a:lnTo>
                  <a:pt x="577" y="5187"/>
                </a:lnTo>
                <a:lnTo>
                  <a:pt x="867" y="5053"/>
                </a:lnTo>
                <a:lnTo>
                  <a:pt x="1156" y="4805"/>
                </a:lnTo>
                <a:lnTo>
                  <a:pt x="2599" y="3776"/>
                </a:lnTo>
                <a:lnTo>
                  <a:pt x="4042" y="2997"/>
                </a:lnTo>
                <a:lnTo>
                  <a:pt x="8374" y="0"/>
                </a:lnTo>
              </a:path>
            </a:pathLst>
          </a:custGeom>
          <a:noFill/>
          <a:ln w="14288">
            <a:solidFill>
              <a:srgbClr val="80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60" name="Freeform 1340"/>
          <p:cNvSpPr>
            <a:spLocks/>
          </p:cNvSpPr>
          <p:nvPr/>
        </p:nvSpPr>
        <p:spPr bwMode="auto">
          <a:xfrm>
            <a:off x="1555750" y="5602288"/>
            <a:ext cx="90488" cy="117475"/>
          </a:xfrm>
          <a:custGeom>
            <a:avLst/>
            <a:gdLst>
              <a:gd name="T0" fmla="*/ 57 w 114"/>
              <a:gd name="T1" fmla="*/ 147 h 147"/>
              <a:gd name="T2" fmla="*/ 114 w 114"/>
              <a:gd name="T3" fmla="*/ 73 h 147"/>
              <a:gd name="T4" fmla="*/ 57 w 114"/>
              <a:gd name="T5" fmla="*/ 0 h 147"/>
              <a:gd name="T6" fmla="*/ 0 w 114"/>
              <a:gd name="T7" fmla="*/ 73 h 147"/>
              <a:gd name="T8" fmla="*/ 57 w 114"/>
              <a:gd name="T9" fmla="*/ 147 h 147"/>
              <a:gd name="T10" fmla="*/ 57 w 114"/>
              <a:gd name="T11" fmla="*/ 14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" h="147">
                <a:moveTo>
                  <a:pt x="57" y="147"/>
                </a:moveTo>
                <a:lnTo>
                  <a:pt x="114" y="73"/>
                </a:lnTo>
                <a:lnTo>
                  <a:pt x="57" y="0"/>
                </a:lnTo>
                <a:lnTo>
                  <a:pt x="0" y="73"/>
                </a:lnTo>
                <a:lnTo>
                  <a:pt x="57" y="147"/>
                </a:lnTo>
                <a:lnTo>
                  <a:pt x="57" y="147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61" name="Freeform 1341"/>
          <p:cNvSpPr>
            <a:spLocks/>
          </p:cNvSpPr>
          <p:nvPr/>
        </p:nvSpPr>
        <p:spPr bwMode="auto">
          <a:xfrm>
            <a:off x="1555750" y="5602288"/>
            <a:ext cx="90488" cy="117475"/>
          </a:xfrm>
          <a:custGeom>
            <a:avLst/>
            <a:gdLst>
              <a:gd name="T0" fmla="*/ 57 w 114"/>
              <a:gd name="T1" fmla="*/ 147 h 147"/>
              <a:gd name="T2" fmla="*/ 114 w 114"/>
              <a:gd name="T3" fmla="*/ 73 h 147"/>
              <a:gd name="T4" fmla="*/ 57 w 114"/>
              <a:gd name="T5" fmla="*/ 0 h 147"/>
              <a:gd name="T6" fmla="*/ 0 w 114"/>
              <a:gd name="T7" fmla="*/ 73 h 147"/>
              <a:gd name="T8" fmla="*/ 57 w 114"/>
              <a:gd name="T9" fmla="*/ 147 h 147"/>
              <a:gd name="T10" fmla="*/ 57 w 114"/>
              <a:gd name="T11" fmla="*/ 147 h 147"/>
              <a:gd name="T12" fmla="*/ 57 w 114"/>
              <a:gd name="T13" fmla="*/ 14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4" h="147">
                <a:moveTo>
                  <a:pt x="57" y="147"/>
                </a:moveTo>
                <a:lnTo>
                  <a:pt x="114" y="73"/>
                </a:lnTo>
                <a:lnTo>
                  <a:pt x="57" y="0"/>
                </a:lnTo>
                <a:lnTo>
                  <a:pt x="0" y="73"/>
                </a:lnTo>
                <a:lnTo>
                  <a:pt x="57" y="147"/>
                </a:lnTo>
                <a:lnTo>
                  <a:pt x="57" y="147"/>
                </a:lnTo>
                <a:lnTo>
                  <a:pt x="57" y="147"/>
                </a:lnTo>
              </a:path>
            </a:pathLst>
          </a:custGeom>
          <a:noFill/>
          <a:ln w="14288">
            <a:solidFill>
              <a:srgbClr val="8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62" name="Freeform 1342"/>
          <p:cNvSpPr>
            <a:spLocks/>
          </p:cNvSpPr>
          <p:nvPr/>
        </p:nvSpPr>
        <p:spPr bwMode="auto">
          <a:xfrm>
            <a:off x="1785938" y="5476875"/>
            <a:ext cx="88900" cy="115888"/>
          </a:xfrm>
          <a:custGeom>
            <a:avLst/>
            <a:gdLst>
              <a:gd name="T0" fmla="*/ 56 w 112"/>
              <a:gd name="T1" fmla="*/ 146 h 146"/>
              <a:gd name="T2" fmla="*/ 112 w 112"/>
              <a:gd name="T3" fmla="*/ 73 h 146"/>
              <a:gd name="T4" fmla="*/ 56 w 112"/>
              <a:gd name="T5" fmla="*/ 0 h 146"/>
              <a:gd name="T6" fmla="*/ 0 w 112"/>
              <a:gd name="T7" fmla="*/ 73 h 146"/>
              <a:gd name="T8" fmla="*/ 56 w 112"/>
              <a:gd name="T9" fmla="*/ 146 h 146"/>
              <a:gd name="T10" fmla="*/ 56 w 112"/>
              <a:gd name="T11" fmla="*/ 146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46">
                <a:moveTo>
                  <a:pt x="56" y="146"/>
                </a:moveTo>
                <a:lnTo>
                  <a:pt x="112" y="73"/>
                </a:lnTo>
                <a:lnTo>
                  <a:pt x="56" y="0"/>
                </a:lnTo>
                <a:lnTo>
                  <a:pt x="0" y="73"/>
                </a:lnTo>
                <a:lnTo>
                  <a:pt x="56" y="146"/>
                </a:lnTo>
                <a:lnTo>
                  <a:pt x="56" y="146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63" name="Freeform 1343"/>
          <p:cNvSpPr>
            <a:spLocks/>
          </p:cNvSpPr>
          <p:nvPr/>
        </p:nvSpPr>
        <p:spPr bwMode="auto">
          <a:xfrm>
            <a:off x="1785938" y="5476875"/>
            <a:ext cx="88900" cy="115888"/>
          </a:xfrm>
          <a:custGeom>
            <a:avLst/>
            <a:gdLst>
              <a:gd name="T0" fmla="*/ 56 w 112"/>
              <a:gd name="T1" fmla="*/ 146 h 146"/>
              <a:gd name="T2" fmla="*/ 112 w 112"/>
              <a:gd name="T3" fmla="*/ 73 h 146"/>
              <a:gd name="T4" fmla="*/ 56 w 112"/>
              <a:gd name="T5" fmla="*/ 0 h 146"/>
              <a:gd name="T6" fmla="*/ 0 w 112"/>
              <a:gd name="T7" fmla="*/ 73 h 146"/>
              <a:gd name="T8" fmla="*/ 56 w 112"/>
              <a:gd name="T9" fmla="*/ 146 h 146"/>
              <a:gd name="T10" fmla="*/ 56 w 112"/>
              <a:gd name="T11" fmla="*/ 146 h 146"/>
              <a:gd name="T12" fmla="*/ 56 w 112"/>
              <a:gd name="T13" fmla="*/ 146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2" h="146">
                <a:moveTo>
                  <a:pt x="56" y="146"/>
                </a:moveTo>
                <a:lnTo>
                  <a:pt x="112" y="73"/>
                </a:lnTo>
                <a:lnTo>
                  <a:pt x="56" y="0"/>
                </a:lnTo>
                <a:lnTo>
                  <a:pt x="0" y="73"/>
                </a:lnTo>
                <a:lnTo>
                  <a:pt x="56" y="146"/>
                </a:lnTo>
                <a:lnTo>
                  <a:pt x="56" y="146"/>
                </a:lnTo>
                <a:lnTo>
                  <a:pt x="56" y="146"/>
                </a:lnTo>
              </a:path>
            </a:pathLst>
          </a:custGeom>
          <a:noFill/>
          <a:ln w="14288">
            <a:solidFill>
              <a:srgbClr val="8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64" name="Freeform 1344"/>
          <p:cNvSpPr>
            <a:spLocks/>
          </p:cNvSpPr>
          <p:nvPr/>
        </p:nvSpPr>
        <p:spPr bwMode="auto">
          <a:xfrm>
            <a:off x="2014538" y="5303838"/>
            <a:ext cx="88900" cy="117475"/>
          </a:xfrm>
          <a:custGeom>
            <a:avLst/>
            <a:gdLst>
              <a:gd name="T0" fmla="*/ 55 w 112"/>
              <a:gd name="T1" fmla="*/ 146 h 146"/>
              <a:gd name="T2" fmla="*/ 112 w 112"/>
              <a:gd name="T3" fmla="*/ 73 h 146"/>
              <a:gd name="T4" fmla="*/ 55 w 112"/>
              <a:gd name="T5" fmla="*/ 0 h 146"/>
              <a:gd name="T6" fmla="*/ 0 w 112"/>
              <a:gd name="T7" fmla="*/ 73 h 146"/>
              <a:gd name="T8" fmla="*/ 55 w 112"/>
              <a:gd name="T9" fmla="*/ 146 h 146"/>
              <a:gd name="T10" fmla="*/ 55 w 112"/>
              <a:gd name="T11" fmla="*/ 146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46">
                <a:moveTo>
                  <a:pt x="55" y="146"/>
                </a:moveTo>
                <a:lnTo>
                  <a:pt x="112" y="73"/>
                </a:lnTo>
                <a:lnTo>
                  <a:pt x="55" y="0"/>
                </a:lnTo>
                <a:lnTo>
                  <a:pt x="0" y="73"/>
                </a:lnTo>
                <a:lnTo>
                  <a:pt x="55" y="146"/>
                </a:lnTo>
                <a:lnTo>
                  <a:pt x="55" y="146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65" name="Freeform 1345"/>
          <p:cNvSpPr>
            <a:spLocks/>
          </p:cNvSpPr>
          <p:nvPr/>
        </p:nvSpPr>
        <p:spPr bwMode="auto">
          <a:xfrm>
            <a:off x="2014538" y="5303838"/>
            <a:ext cx="88900" cy="117475"/>
          </a:xfrm>
          <a:custGeom>
            <a:avLst/>
            <a:gdLst>
              <a:gd name="T0" fmla="*/ 55 w 112"/>
              <a:gd name="T1" fmla="*/ 146 h 146"/>
              <a:gd name="T2" fmla="*/ 112 w 112"/>
              <a:gd name="T3" fmla="*/ 73 h 146"/>
              <a:gd name="T4" fmla="*/ 55 w 112"/>
              <a:gd name="T5" fmla="*/ 0 h 146"/>
              <a:gd name="T6" fmla="*/ 0 w 112"/>
              <a:gd name="T7" fmla="*/ 73 h 146"/>
              <a:gd name="T8" fmla="*/ 55 w 112"/>
              <a:gd name="T9" fmla="*/ 146 h 146"/>
              <a:gd name="T10" fmla="*/ 55 w 112"/>
              <a:gd name="T11" fmla="*/ 146 h 146"/>
              <a:gd name="T12" fmla="*/ 55 w 112"/>
              <a:gd name="T13" fmla="*/ 146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2" h="146">
                <a:moveTo>
                  <a:pt x="55" y="146"/>
                </a:moveTo>
                <a:lnTo>
                  <a:pt x="112" y="73"/>
                </a:lnTo>
                <a:lnTo>
                  <a:pt x="55" y="0"/>
                </a:lnTo>
                <a:lnTo>
                  <a:pt x="0" y="73"/>
                </a:lnTo>
                <a:lnTo>
                  <a:pt x="55" y="146"/>
                </a:lnTo>
                <a:lnTo>
                  <a:pt x="55" y="146"/>
                </a:lnTo>
                <a:lnTo>
                  <a:pt x="55" y="146"/>
                </a:lnTo>
              </a:path>
            </a:pathLst>
          </a:custGeom>
          <a:noFill/>
          <a:ln w="14288">
            <a:solidFill>
              <a:srgbClr val="8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66" name="Freeform 1346"/>
          <p:cNvSpPr>
            <a:spLocks/>
          </p:cNvSpPr>
          <p:nvPr/>
        </p:nvSpPr>
        <p:spPr bwMode="auto">
          <a:xfrm>
            <a:off x="2243138" y="5197475"/>
            <a:ext cx="90487" cy="117475"/>
          </a:xfrm>
          <a:custGeom>
            <a:avLst/>
            <a:gdLst>
              <a:gd name="T0" fmla="*/ 57 w 113"/>
              <a:gd name="T1" fmla="*/ 146 h 146"/>
              <a:gd name="T2" fmla="*/ 113 w 113"/>
              <a:gd name="T3" fmla="*/ 73 h 146"/>
              <a:gd name="T4" fmla="*/ 57 w 113"/>
              <a:gd name="T5" fmla="*/ 0 h 146"/>
              <a:gd name="T6" fmla="*/ 0 w 113"/>
              <a:gd name="T7" fmla="*/ 73 h 146"/>
              <a:gd name="T8" fmla="*/ 57 w 113"/>
              <a:gd name="T9" fmla="*/ 146 h 146"/>
              <a:gd name="T10" fmla="*/ 57 w 113"/>
              <a:gd name="T11" fmla="*/ 146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3" h="146">
                <a:moveTo>
                  <a:pt x="57" y="146"/>
                </a:moveTo>
                <a:lnTo>
                  <a:pt x="113" y="73"/>
                </a:lnTo>
                <a:lnTo>
                  <a:pt x="57" y="0"/>
                </a:lnTo>
                <a:lnTo>
                  <a:pt x="0" y="73"/>
                </a:lnTo>
                <a:lnTo>
                  <a:pt x="57" y="146"/>
                </a:lnTo>
                <a:lnTo>
                  <a:pt x="57" y="146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67" name="Freeform 1347"/>
          <p:cNvSpPr>
            <a:spLocks/>
          </p:cNvSpPr>
          <p:nvPr/>
        </p:nvSpPr>
        <p:spPr bwMode="auto">
          <a:xfrm>
            <a:off x="2243138" y="5197475"/>
            <a:ext cx="90487" cy="117475"/>
          </a:xfrm>
          <a:custGeom>
            <a:avLst/>
            <a:gdLst>
              <a:gd name="T0" fmla="*/ 57 w 113"/>
              <a:gd name="T1" fmla="*/ 146 h 146"/>
              <a:gd name="T2" fmla="*/ 113 w 113"/>
              <a:gd name="T3" fmla="*/ 73 h 146"/>
              <a:gd name="T4" fmla="*/ 57 w 113"/>
              <a:gd name="T5" fmla="*/ 0 h 146"/>
              <a:gd name="T6" fmla="*/ 0 w 113"/>
              <a:gd name="T7" fmla="*/ 73 h 146"/>
              <a:gd name="T8" fmla="*/ 57 w 113"/>
              <a:gd name="T9" fmla="*/ 146 h 146"/>
              <a:gd name="T10" fmla="*/ 57 w 113"/>
              <a:gd name="T11" fmla="*/ 146 h 146"/>
              <a:gd name="T12" fmla="*/ 57 w 113"/>
              <a:gd name="T13" fmla="*/ 146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3" h="146">
                <a:moveTo>
                  <a:pt x="57" y="146"/>
                </a:moveTo>
                <a:lnTo>
                  <a:pt x="113" y="73"/>
                </a:lnTo>
                <a:lnTo>
                  <a:pt x="57" y="0"/>
                </a:lnTo>
                <a:lnTo>
                  <a:pt x="0" y="73"/>
                </a:lnTo>
                <a:lnTo>
                  <a:pt x="57" y="146"/>
                </a:lnTo>
                <a:lnTo>
                  <a:pt x="57" y="146"/>
                </a:lnTo>
                <a:lnTo>
                  <a:pt x="57" y="146"/>
                </a:lnTo>
              </a:path>
            </a:pathLst>
          </a:custGeom>
          <a:noFill/>
          <a:ln w="14288">
            <a:solidFill>
              <a:srgbClr val="8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68" name="Freeform 1348"/>
          <p:cNvSpPr>
            <a:spLocks/>
          </p:cNvSpPr>
          <p:nvPr/>
        </p:nvSpPr>
        <p:spPr bwMode="auto">
          <a:xfrm>
            <a:off x="2473325" y="5000625"/>
            <a:ext cx="88900" cy="115888"/>
          </a:xfrm>
          <a:custGeom>
            <a:avLst/>
            <a:gdLst>
              <a:gd name="T0" fmla="*/ 57 w 112"/>
              <a:gd name="T1" fmla="*/ 147 h 147"/>
              <a:gd name="T2" fmla="*/ 112 w 112"/>
              <a:gd name="T3" fmla="*/ 74 h 147"/>
              <a:gd name="T4" fmla="*/ 57 w 112"/>
              <a:gd name="T5" fmla="*/ 0 h 147"/>
              <a:gd name="T6" fmla="*/ 0 w 112"/>
              <a:gd name="T7" fmla="*/ 74 h 147"/>
              <a:gd name="T8" fmla="*/ 57 w 112"/>
              <a:gd name="T9" fmla="*/ 147 h 147"/>
              <a:gd name="T10" fmla="*/ 57 w 112"/>
              <a:gd name="T11" fmla="*/ 14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47">
                <a:moveTo>
                  <a:pt x="57" y="147"/>
                </a:moveTo>
                <a:lnTo>
                  <a:pt x="112" y="74"/>
                </a:lnTo>
                <a:lnTo>
                  <a:pt x="57" y="0"/>
                </a:lnTo>
                <a:lnTo>
                  <a:pt x="0" y="74"/>
                </a:lnTo>
                <a:lnTo>
                  <a:pt x="57" y="147"/>
                </a:lnTo>
                <a:lnTo>
                  <a:pt x="57" y="147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69" name="Freeform 1349"/>
          <p:cNvSpPr>
            <a:spLocks/>
          </p:cNvSpPr>
          <p:nvPr/>
        </p:nvSpPr>
        <p:spPr bwMode="auto">
          <a:xfrm>
            <a:off x="2473325" y="5000625"/>
            <a:ext cx="88900" cy="115888"/>
          </a:xfrm>
          <a:custGeom>
            <a:avLst/>
            <a:gdLst>
              <a:gd name="T0" fmla="*/ 57 w 112"/>
              <a:gd name="T1" fmla="*/ 147 h 147"/>
              <a:gd name="T2" fmla="*/ 112 w 112"/>
              <a:gd name="T3" fmla="*/ 74 h 147"/>
              <a:gd name="T4" fmla="*/ 57 w 112"/>
              <a:gd name="T5" fmla="*/ 0 h 147"/>
              <a:gd name="T6" fmla="*/ 0 w 112"/>
              <a:gd name="T7" fmla="*/ 74 h 147"/>
              <a:gd name="T8" fmla="*/ 57 w 112"/>
              <a:gd name="T9" fmla="*/ 147 h 147"/>
              <a:gd name="T10" fmla="*/ 57 w 112"/>
              <a:gd name="T11" fmla="*/ 147 h 147"/>
              <a:gd name="T12" fmla="*/ 57 w 112"/>
              <a:gd name="T13" fmla="*/ 14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2" h="147">
                <a:moveTo>
                  <a:pt x="57" y="147"/>
                </a:moveTo>
                <a:lnTo>
                  <a:pt x="112" y="74"/>
                </a:lnTo>
                <a:lnTo>
                  <a:pt x="57" y="0"/>
                </a:lnTo>
                <a:lnTo>
                  <a:pt x="0" y="74"/>
                </a:lnTo>
                <a:lnTo>
                  <a:pt x="57" y="147"/>
                </a:lnTo>
                <a:lnTo>
                  <a:pt x="57" y="147"/>
                </a:lnTo>
                <a:lnTo>
                  <a:pt x="57" y="147"/>
                </a:lnTo>
              </a:path>
            </a:pathLst>
          </a:custGeom>
          <a:noFill/>
          <a:ln w="14288">
            <a:solidFill>
              <a:srgbClr val="8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70" name="Freeform 1350"/>
          <p:cNvSpPr>
            <a:spLocks/>
          </p:cNvSpPr>
          <p:nvPr/>
        </p:nvSpPr>
        <p:spPr bwMode="auto">
          <a:xfrm>
            <a:off x="3619500" y="4184650"/>
            <a:ext cx="88900" cy="115888"/>
          </a:xfrm>
          <a:custGeom>
            <a:avLst/>
            <a:gdLst>
              <a:gd name="T0" fmla="*/ 57 w 113"/>
              <a:gd name="T1" fmla="*/ 147 h 147"/>
              <a:gd name="T2" fmla="*/ 113 w 113"/>
              <a:gd name="T3" fmla="*/ 74 h 147"/>
              <a:gd name="T4" fmla="*/ 57 w 113"/>
              <a:gd name="T5" fmla="*/ 0 h 147"/>
              <a:gd name="T6" fmla="*/ 0 w 113"/>
              <a:gd name="T7" fmla="*/ 74 h 147"/>
              <a:gd name="T8" fmla="*/ 57 w 113"/>
              <a:gd name="T9" fmla="*/ 147 h 147"/>
              <a:gd name="T10" fmla="*/ 57 w 113"/>
              <a:gd name="T11" fmla="*/ 14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3" h="147">
                <a:moveTo>
                  <a:pt x="57" y="147"/>
                </a:moveTo>
                <a:lnTo>
                  <a:pt x="113" y="74"/>
                </a:lnTo>
                <a:lnTo>
                  <a:pt x="57" y="0"/>
                </a:lnTo>
                <a:lnTo>
                  <a:pt x="0" y="74"/>
                </a:lnTo>
                <a:lnTo>
                  <a:pt x="57" y="147"/>
                </a:lnTo>
                <a:lnTo>
                  <a:pt x="57" y="147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71" name="Freeform 1351"/>
          <p:cNvSpPr>
            <a:spLocks/>
          </p:cNvSpPr>
          <p:nvPr/>
        </p:nvSpPr>
        <p:spPr bwMode="auto">
          <a:xfrm>
            <a:off x="3619500" y="4184650"/>
            <a:ext cx="88900" cy="115888"/>
          </a:xfrm>
          <a:custGeom>
            <a:avLst/>
            <a:gdLst>
              <a:gd name="T0" fmla="*/ 57 w 113"/>
              <a:gd name="T1" fmla="*/ 147 h 147"/>
              <a:gd name="T2" fmla="*/ 113 w 113"/>
              <a:gd name="T3" fmla="*/ 74 h 147"/>
              <a:gd name="T4" fmla="*/ 57 w 113"/>
              <a:gd name="T5" fmla="*/ 0 h 147"/>
              <a:gd name="T6" fmla="*/ 0 w 113"/>
              <a:gd name="T7" fmla="*/ 74 h 147"/>
              <a:gd name="T8" fmla="*/ 57 w 113"/>
              <a:gd name="T9" fmla="*/ 147 h 147"/>
              <a:gd name="T10" fmla="*/ 57 w 113"/>
              <a:gd name="T11" fmla="*/ 147 h 147"/>
              <a:gd name="T12" fmla="*/ 57 w 113"/>
              <a:gd name="T13" fmla="*/ 14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3" h="147">
                <a:moveTo>
                  <a:pt x="57" y="147"/>
                </a:moveTo>
                <a:lnTo>
                  <a:pt x="113" y="74"/>
                </a:lnTo>
                <a:lnTo>
                  <a:pt x="57" y="0"/>
                </a:lnTo>
                <a:lnTo>
                  <a:pt x="0" y="74"/>
                </a:lnTo>
                <a:lnTo>
                  <a:pt x="57" y="147"/>
                </a:lnTo>
                <a:lnTo>
                  <a:pt x="57" y="147"/>
                </a:lnTo>
                <a:lnTo>
                  <a:pt x="57" y="147"/>
                </a:lnTo>
              </a:path>
            </a:pathLst>
          </a:custGeom>
          <a:noFill/>
          <a:ln w="14288">
            <a:solidFill>
              <a:srgbClr val="8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72" name="Freeform 1352"/>
          <p:cNvSpPr>
            <a:spLocks/>
          </p:cNvSpPr>
          <p:nvPr/>
        </p:nvSpPr>
        <p:spPr bwMode="auto">
          <a:xfrm>
            <a:off x="4765675" y="3565525"/>
            <a:ext cx="88900" cy="117475"/>
          </a:xfrm>
          <a:custGeom>
            <a:avLst/>
            <a:gdLst>
              <a:gd name="T0" fmla="*/ 56 w 112"/>
              <a:gd name="T1" fmla="*/ 147 h 147"/>
              <a:gd name="T2" fmla="*/ 112 w 112"/>
              <a:gd name="T3" fmla="*/ 73 h 147"/>
              <a:gd name="T4" fmla="*/ 56 w 112"/>
              <a:gd name="T5" fmla="*/ 0 h 147"/>
              <a:gd name="T6" fmla="*/ 0 w 112"/>
              <a:gd name="T7" fmla="*/ 73 h 147"/>
              <a:gd name="T8" fmla="*/ 56 w 112"/>
              <a:gd name="T9" fmla="*/ 147 h 147"/>
              <a:gd name="T10" fmla="*/ 56 w 112"/>
              <a:gd name="T11" fmla="*/ 14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47">
                <a:moveTo>
                  <a:pt x="56" y="147"/>
                </a:moveTo>
                <a:lnTo>
                  <a:pt x="112" y="73"/>
                </a:lnTo>
                <a:lnTo>
                  <a:pt x="56" y="0"/>
                </a:lnTo>
                <a:lnTo>
                  <a:pt x="0" y="73"/>
                </a:lnTo>
                <a:lnTo>
                  <a:pt x="56" y="147"/>
                </a:lnTo>
                <a:lnTo>
                  <a:pt x="56" y="147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73" name="Freeform 1353"/>
          <p:cNvSpPr>
            <a:spLocks/>
          </p:cNvSpPr>
          <p:nvPr/>
        </p:nvSpPr>
        <p:spPr bwMode="auto">
          <a:xfrm>
            <a:off x="4765675" y="3565525"/>
            <a:ext cx="88900" cy="117475"/>
          </a:xfrm>
          <a:custGeom>
            <a:avLst/>
            <a:gdLst>
              <a:gd name="T0" fmla="*/ 56 w 112"/>
              <a:gd name="T1" fmla="*/ 147 h 147"/>
              <a:gd name="T2" fmla="*/ 112 w 112"/>
              <a:gd name="T3" fmla="*/ 73 h 147"/>
              <a:gd name="T4" fmla="*/ 56 w 112"/>
              <a:gd name="T5" fmla="*/ 0 h 147"/>
              <a:gd name="T6" fmla="*/ 0 w 112"/>
              <a:gd name="T7" fmla="*/ 73 h 147"/>
              <a:gd name="T8" fmla="*/ 56 w 112"/>
              <a:gd name="T9" fmla="*/ 147 h 147"/>
              <a:gd name="T10" fmla="*/ 56 w 112"/>
              <a:gd name="T11" fmla="*/ 147 h 147"/>
              <a:gd name="T12" fmla="*/ 56 w 112"/>
              <a:gd name="T13" fmla="*/ 14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2" h="147">
                <a:moveTo>
                  <a:pt x="56" y="147"/>
                </a:moveTo>
                <a:lnTo>
                  <a:pt x="112" y="73"/>
                </a:lnTo>
                <a:lnTo>
                  <a:pt x="56" y="0"/>
                </a:lnTo>
                <a:lnTo>
                  <a:pt x="0" y="73"/>
                </a:lnTo>
                <a:lnTo>
                  <a:pt x="56" y="147"/>
                </a:lnTo>
                <a:lnTo>
                  <a:pt x="56" y="147"/>
                </a:lnTo>
                <a:lnTo>
                  <a:pt x="56" y="147"/>
                </a:lnTo>
              </a:path>
            </a:pathLst>
          </a:custGeom>
          <a:noFill/>
          <a:ln w="14288">
            <a:solidFill>
              <a:srgbClr val="8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74" name="Freeform 1354"/>
          <p:cNvSpPr>
            <a:spLocks/>
          </p:cNvSpPr>
          <p:nvPr/>
        </p:nvSpPr>
        <p:spPr bwMode="auto">
          <a:xfrm>
            <a:off x="8204200" y="1187450"/>
            <a:ext cx="88900" cy="115888"/>
          </a:xfrm>
          <a:custGeom>
            <a:avLst/>
            <a:gdLst>
              <a:gd name="T0" fmla="*/ 56 w 112"/>
              <a:gd name="T1" fmla="*/ 147 h 147"/>
              <a:gd name="T2" fmla="*/ 112 w 112"/>
              <a:gd name="T3" fmla="*/ 73 h 147"/>
              <a:gd name="T4" fmla="*/ 56 w 112"/>
              <a:gd name="T5" fmla="*/ 0 h 147"/>
              <a:gd name="T6" fmla="*/ 0 w 112"/>
              <a:gd name="T7" fmla="*/ 73 h 147"/>
              <a:gd name="T8" fmla="*/ 56 w 112"/>
              <a:gd name="T9" fmla="*/ 147 h 147"/>
              <a:gd name="T10" fmla="*/ 56 w 112"/>
              <a:gd name="T11" fmla="*/ 14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47">
                <a:moveTo>
                  <a:pt x="56" y="147"/>
                </a:moveTo>
                <a:lnTo>
                  <a:pt x="112" y="73"/>
                </a:lnTo>
                <a:lnTo>
                  <a:pt x="56" y="0"/>
                </a:lnTo>
                <a:lnTo>
                  <a:pt x="0" y="73"/>
                </a:lnTo>
                <a:lnTo>
                  <a:pt x="56" y="147"/>
                </a:lnTo>
                <a:lnTo>
                  <a:pt x="56" y="147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75" name="Freeform 1355"/>
          <p:cNvSpPr>
            <a:spLocks/>
          </p:cNvSpPr>
          <p:nvPr/>
        </p:nvSpPr>
        <p:spPr bwMode="auto">
          <a:xfrm>
            <a:off x="8204200" y="1187450"/>
            <a:ext cx="88900" cy="115888"/>
          </a:xfrm>
          <a:custGeom>
            <a:avLst/>
            <a:gdLst>
              <a:gd name="T0" fmla="*/ 56 w 112"/>
              <a:gd name="T1" fmla="*/ 147 h 147"/>
              <a:gd name="T2" fmla="*/ 112 w 112"/>
              <a:gd name="T3" fmla="*/ 73 h 147"/>
              <a:gd name="T4" fmla="*/ 56 w 112"/>
              <a:gd name="T5" fmla="*/ 0 h 147"/>
              <a:gd name="T6" fmla="*/ 0 w 112"/>
              <a:gd name="T7" fmla="*/ 73 h 147"/>
              <a:gd name="T8" fmla="*/ 56 w 112"/>
              <a:gd name="T9" fmla="*/ 147 h 147"/>
              <a:gd name="T10" fmla="*/ 56 w 112"/>
              <a:gd name="T11" fmla="*/ 147 h 147"/>
              <a:gd name="T12" fmla="*/ 56 w 112"/>
              <a:gd name="T13" fmla="*/ 14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2" h="147">
                <a:moveTo>
                  <a:pt x="56" y="147"/>
                </a:moveTo>
                <a:lnTo>
                  <a:pt x="112" y="73"/>
                </a:lnTo>
                <a:lnTo>
                  <a:pt x="56" y="0"/>
                </a:lnTo>
                <a:lnTo>
                  <a:pt x="0" y="73"/>
                </a:lnTo>
                <a:lnTo>
                  <a:pt x="56" y="147"/>
                </a:lnTo>
                <a:lnTo>
                  <a:pt x="56" y="147"/>
                </a:lnTo>
                <a:lnTo>
                  <a:pt x="56" y="147"/>
                </a:lnTo>
              </a:path>
            </a:pathLst>
          </a:custGeom>
          <a:noFill/>
          <a:ln w="14288">
            <a:solidFill>
              <a:srgbClr val="8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76" name="Rectangle 1356"/>
          <p:cNvSpPr>
            <a:spLocks noChangeArrowheads="1"/>
          </p:cNvSpPr>
          <p:nvPr/>
        </p:nvSpPr>
        <p:spPr bwMode="auto">
          <a:xfrm>
            <a:off x="3333750" y="6492875"/>
            <a:ext cx="33051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Helvetica" panose="020B0604020202020204" pitchFamily="34" charset="0"/>
              </a:rPr>
              <a:t>Number of Table Entries</a:t>
            </a:r>
            <a:endParaRPr lang="en-US"/>
          </a:p>
        </p:txBody>
      </p:sp>
      <p:sp>
        <p:nvSpPr>
          <p:cNvPr id="57677" name="Rectangle 1357"/>
          <p:cNvSpPr>
            <a:spLocks noChangeArrowheads="1"/>
          </p:cNvSpPr>
          <p:nvPr/>
        </p:nvSpPr>
        <p:spPr bwMode="auto">
          <a:xfrm rot="16200000">
            <a:off x="-272255" y="3142456"/>
            <a:ext cx="20494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Helvetica" panose="020B0604020202020204" pitchFamily="34" charset="0"/>
              </a:rPr>
              <a:t>Filter Time (ns)</a:t>
            </a:r>
            <a:endParaRPr lang="en-US"/>
          </a:p>
        </p:txBody>
      </p:sp>
      <p:sp>
        <p:nvSpPr>
          <p:cNvPr id="57678" name="Rectangle 1358"/>
          <p:cNvSpPr>
            <a:spLocks noChangeArrowheads="1"/>
          </p:cNvSpPr>
          <p:nvPr/>
        </p:nvSpPr>
        <p:spPr bwMode="auto">
          <a:xfrm>
            <a:off x="1816100" y="1143000"/>
            <a:ext cx="2193925" cy="7747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79" name="Rectangle 1359"/>
          <p:cNvSpPr>
            <a:spLocks noChangeArrowheads="1"/>
          </p:cNvSpPr>
          <p:nvPr/>
        </p:nvSpPr>
        <p:spPr bwMode="auto">
          <a:xfrm>
            <a:off x="1819275" y="1146175"/>
            <a:ext cx="2187575" cy="768350"/>
          </a:xfrm>
          <a:prstGeom prst="rect">
            <a:avLst/>
          </a:prstGeom>
          <a:noFill/>
          <a:ln w="7938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80" name="Line 1360"/>
          <p:cNvSpPr>
            <a:spLocks noChangeShapeType="1"/>
          </p:cNvSpPr>
          <p:nvPr/>
        </p:nvSpPr>
        <p:spPr bwMode="auto">
          <a:xfrm>
            <a:off x="1816100" y="1917700"/>
            <a:ext cx="2193925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81" name="Line 1361"/>
          <p:cNvSpPr>
            <a:spLocks noChangeShapeType="1"/>
          </p:cNvSpPr>
          <p:nvPr/>
        </p:nvSpPr>
        <p:spPr bwMode="auto">
          <a:xfrm>
            <a:off x="1816100" y="1143000"/>
            <a:ext cx="2193925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82" name="Line 1362"/>
          <p:cNvSpPr>
            <a:spLocks noChangeShapeType="1"/>
          </p:cNvSpPr>
          <p:nvPr/>
        </p:nvSpPr>
        <p:spPr bwMode="auto">
          <a:xfrm flipV="1">
            <a:off x="1816100" y="1143000"/>
            <a:ext cx="1588" cy="7747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83" name="Line 1363"/>
          <p:cNvSpPr>
            <a:spLocks noChangeShapeType="1"/>
          </p:cNvSpPr>
          <p:nvPr/>
        </p:nvSpPr>
        <p:spPr bwMode="auto">
          <a:xfrm flipV="1">
            <a:off x="4010025" y="1143000"/>
            <a:ext cx="1588" cy="7747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84" name="Line 1364"/>
          <p:cNvSpPr>
            <a:spLocks noChangeShapeType="1"/>
          </p:cNvSpPr>
          <p:nvPr/>
        </p:nvSpPr>
        <p:spPr bwMode="auto">
          <a:xfrm>
            <a:off x="1816100" y="1917700"/>
            <a:ext cx="2193925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85" name="Line 1365"/>
          <p:cNvSpPr>
            <a:spLocks noChangeShapeType="1"/>
          </p:cNvSpPr>
          <p:nvPr/>
        </p:nvSpPr>
        <p:spPr bwMode="auto">
          <a:xfrm flipV="1">
            <a:off x="1816100" y="1143000"/>
            <a:ext cx="1588" cy="7747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86" name="Line 1366"/>
          <p:cNvSpPr>
            <a:spLocks noChangeShapeType="1"/>
          </p:cNvSpPr>
          <p:nvPr/>
        </p:nvSpPr>
        <p:spPr bwMode="auto">
          <a:xfrm>
            <a:off x="1816100" y="1917700"/>
            <a:ext cx="2193925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87" name="Line 1367"/>
          <p:cNvSpPr>
            <a:spLocks noChangeShapeType="1"/>
          </p:cNvSpPr>
          <p:nvPr/>
        </p:nvSpPr>
        <p:spPr bwMode="auto">
          <a:xfrm>
            <a:off x="1816100" y="1143000"/>
            <a:ext cx="2193925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88" name="Line 1368"/>
          <p:cNvSpPr>
            <a:spLocks noChangeShapeType="1"/>
          </p:cNvSpPr>
          <p:nvPr/>
        </p:nvSpPr>
        <p:spPr bwMode="auto">
          <a:xfrm flipV="1">
            <a:off x="1816100" y="1143000"/>
            <a:ext cx="1588" cy="7747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89" name="Line 1369"/>
          <p:cNvSpPr>
            <a:spLocks noChangeShapeType="1"/>
          </p:cNvSpPr>
          <p:nvPr/>
        </p:nvSpPr>
        <p:spPr bwMode="auto">
          <a:xfrm flipV="1">
            <a:off x="4010025" y="1143000"/>
            <a:ext cx="1588" cy="7747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90" name="Rectangle 1370"/>
          <p:cNvSpPr>
            <a:spLocks noChangeArrowheads="1"/>
          </p:cNvSpPr>
          <p:nvPr/>
        </p:nvSpPr>
        <p:spPr bwMode="auto">
          <a:xfrm>
            <a:off x="2811463" y="1255713"/>
            <a:ext cx="84931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anose="020B0604020202020204" pitchFamily="34" charset="0"/>
              </a:rPr>
              <a:t>BPF+ Linear</a:t>
            </a:r>
            <a:endParaRPr lang="en-US"/>
          </a:p>
        </p:txBody>
      </p:sp>
      <p:sp>
        <p:nvSpPr>
          <p:cNvPr id="57691" name="Line 1371"/>
          <p:cNvSpPr>
            <a:spLocks noChangeShapeType="1"/>
          </p:cNvSpPr>
          <p:nvPr/>
        </p:nvSpPr>
        <p:spPr bwMode="auto">
          <a:xfrm>
            <a:off x="1947863" y="1336675"/>
            <a:ext cx="531812" cy="1588"/>
          </a:xfrm>
          <a:prstGeom prst="line">
            <a:avLst/>
          </a:prstGeom>
          <a:noFill/>
          <a:ln w="7938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92" name="Freeform 1372"/>
          <p:cNvSpPr>
            <a:spLocks/>
          </p:cNvSpPr>
          <p:nvPr/>
        </p:nvSpPr>
        <p:spPr bwMode="auto">
          <a:xfrm>
            <a:off x="1946275" y="1336675"/>
            <a:ext cx="46038" cy="44450"/>
          </a:xfrm>
          <a:custGeom>
            <a:avLst/>
            <a:gdLst>
              <a:gd name="T0" fmla="*/ 56 w 56"/>
              <a:gd name="T1" fmla="*/ 0 h 56"/>
              <a:gd name="T2" fmla="*/ 49 w 56"/>
              <a:gd name="T3" fmla="*/ 28 h 56"/>
              <a:gd name="T4" fmla="*/ 28 w 56"/>
              <a:gd name="T5" fmla="*/ 48 h 56"/>
              <a:gd name="T6" fmla="*/ 0 w 56"/>
              <a:gd name="T7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" h="56">
                <a:moveTo>
                  <a:pt x="56" y="0"/>
                </a:moveTo>
                <a:lnTo>
                  <a:pt x="49" y="28"/>
                </a:lnTo>
                <a:lnTo>
                  <a:pt x="28" y="48"/>
                </a:lnTo>
                <a:lnTo>
                  <a:pt x="0" y="56"/>
                </a:lnTo>
              </a:path>
            </a:pathLst>
          </a:custGeom>
          <a:noFill/>
          <a:ln w="7938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93" name="Freeform 1373"/>
          <p:cNvSpPr>
            <a:spLocks/>
          </p:cNvSpPr>
          <p:nvPr/>
        </p:nvSpPr>
        <p:spPr bwMode="auto">
          <a:xfrm>
            <a:off x="1903413" y="1336675"/>
            <a:ext cx="42862" cy="44450"/>
          </a:xfrm>
          <a:custGeom>
            <a:avLst/>
            <a:gdLst>
              <a:gd name="T0" fmla="*/ 56 w 56"/>
              <a:gd name="T1" fmla="*/ 56 h 56"/>
              <a:gd name="T2" fmla="*/ 28 w 56"/>
              <a:gd name="T3" fmla="*/ 48 h 56"/>
              <a:gd name="T4" fmla="*/ 8 w 56"/>
              <a:gd name="T5" fmla="*/ 28 h 56"/>
              <a:gd name="T6" fmla="*/ 0 w 56"/>
              <a:gd name="T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" h="56">
                <a:moveTo>
                  <a:pt x="56" y="56"/>
                </a:moveTo>
                <a:lnTo>
                  <a:pt x="28" y="48"/>
                </a:lnTo>
                <a:lnTo>
                  <a:pt x="8" y="28"/>
                </a:lnTo>
                <a:lnTo>
                  <a:pt x="0" y="0"/>
                </a:lnTo>
              </a:path>
            </a:pathLst>
          </a:custGeom>
          <a:noFill/>
          <a:ln w="7938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94" name="Freeform 1374"/>
          <p:cNvSpPr>
            <a:spLocks/>
          </p:cNvSpPr>
          <p:nvPr/>
        </p:nvSpPr>
        <p:spPr bwMode="auto">
          <a:xfrm>
            <a:off x="1903413" y="1292225"/>
            <a:ext cx="42862" cy="44450"/>
          </a:xfrm>
          <a:custGeom>
            <a:avLst/>
            <a:gdLst>
              <a:gd name="T0" fmla="*/ 0 w 56"/>
              <a:gd name="T1" fmla="*/ 57 h 57"/>
              <a:gd name="T2" fmla="*/ 8 w 56"/>
              <a:gd name="T3" fmla="*/ 28 h 57"/>
              <a:gd name="T4" fmla="*/ 28 w 56"/>
              <a:gd name="T5" fmla="*/ 8 h 57"/>
              <a:gd name="T6" fmla="*/ 56 w 56"/>
              <a:gd name="T7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" h="57">
                <a:moveTo>
                  <a:pt x="0" y="57"/>
                </a:moveTo>
                <a:lnTo>
                  <a:pt x="8" y="28"/>
                </a:lnTo>
                <a:lnTo>
                  <a:pt x="28" y="8"/>
                </a:lnTo>
                <a:lnTo>
                  <a:pt x="56" y="0"/>
                </a:lnTo>
              </a:path>
            </a:pathLst>
          </a:custGeom>
          <a:noFill/>
          <a:ln w="7938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95" name="Freeform 1375"/>
          <p:cNvSpPr>
            <a:spLocks/>
          </p:cNvSpPr>
          <p:nvPr/>
        </p:nvSpPr>
        <p:spPr bwMode="auto">
          <a:xfrm>
            <a:off x="1946275" y="1292225"/>
            <a:ext cx="46038" cy="44450"/>
          </a:xfrm>
          <a:custGeom>
            <a:avLst/>
            <a:gdLst>
              <a:gd name="T0" fmla="*/ 0 w 56"/>
              <a:gd name="T1" fmla="*/ 0 h 57"/>
              <a:gd name="T2" fmla="*/ 28 w 56"/>
              <a:gd name="T3" fmla="*/ 8 h 57"/>
              <a:gd name="T4" fmla="*/ 49 w 56"/>
              <a:gd name="T5" fmla="*/ 28 h 57"/>
              <a:gd name="T6" fmla="*/ 56 w 56"/>
              <a:gd name="T7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" h="57">
                <a:moveTo>
                  <a:pt x="0" y="0"/>
                </a:moveTo>
                <a:lnTo>
                  <a:pt x="28" y="8"/>
                </a:lnTo>
                <a:lnTo>
                  <a:pt x="49" y="28"/>
                </a:lnTo>
                <a:lnTo>
                  <a:pt x="56" y="57"/>
                </a:lnTo>
              </a:path>
            </a:pathLst>
          </a:custGeom>
          <a:noFill/>
          <a:ln w="7938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96" name="Freeform 1376"/>
          <p:cNvSpPr>
            <a:spLocks/>
          </p:cNvSpPr>
          <p:nvPr/>
        </p:nvSpPr>
        <p:spPr bwMode="auto">
          <a:xfrm>
            <a:off x="2479675" y="1336675"/>
            <a:ext cx="44450" cy="44450"/>
          </a:xfrm>
          <a:custGeom>
            <a:avLst/>
            <a:gdLst>
              <a:gd name="T0" fmla="*/ 56 w 56"/>
              <a:gd name="T1" fmla="*/ 0 h 56"/>
              <a:gd name="T2" fmla="*/ 48 w 56"/>
              <a:gd name="T3" fmla="*/ 28 h 56"/>
              <a:gd name="T4" fmla="*/ 28 w 56"/>
              <a:gd name="T5" fmla="*/ 48 h 56"/>
              <a:gd name="T6" fmla="*/ 0 w 56"/>
              <a:gd name="T7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" h="56">
                <a:moveTo>
                  <a:pt x="56" y="0"/>
                </a:moveTo>
                <a:lnTo>
                  <a:pt x="48" y="28"/>
                </a:lnTo>
                <a:lnTo>
                  <a:pt x="28" y="48"/>
                </a:lnTo>
                <a:lnTo>
                  <a:pt x="0" y="56"/>
                </a:lnTo>
              </a:path>
            </a:pathLst>
          </a:custGeom>
          <a:noFill/>
          <a:ln w="7938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97" name="Freeform 1377"/>
          <p:cNvSpPr>
            <a:spLocks/>
          </p:cNvSpPr>
          <p:nvPr/>
        </p:nvSpPr>
        <p:spPr bwMode="auto">
          <a:xfrm>
            <a:off x="2433638" y="1336675"/>
            <a:ext cx="46037" cy="44450"/>
          </a:xfrm>
          <a:custGeom>
            <a:avLst/>
            <a:gdLst>
              <a:gd name="T0" fmla="*/ 57 w 57"/>
              <a:gd name="T1" fmla="*/ 56 h 56"/>
              <a:gd name="T2" fmla="*/ 28 w 57"/>
              <a:gd name="T3" fmla="*/ 48 h 56"/>
              <a:gd name="T4" fmla="*/ 8 w 57"/>
              <a:gd name="T5" fmla="*/ 28 h 56"/>
              <a:gd name="T6" fmla="*/ 0 w 57"/>
              <a:gd name="T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" h="56">
                <a:moveTo>
                  <a:pt x="57" y="56"/>
                </a:moveTo>
                <a:lnTo>
                  <a:pt x="28" y="48"/>
                </a:lnTo>
                <a:lnTo>
                  <a:pt x="8" y="28"/>
                </a:lnTo>
                <a:lnTo>
                  <a:pt x="0" y="0"/>
                </a:lnTo>
              </a:path>
            </a:pathLst>
          </a:custGeom>
          <a:noFill/>
          <a:ln w="7938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98" name="Freeform 1378"/>
          <p:cNvSpPr>
            <a:spLocks/>
          </p:cNvSpPr>
          <p:nvPr/>
        </p:nvSpPr>
        <p:spPr bwMode="auto">
          <a:xfrm>
            <a:off x="2433638" y="1292225"/>
            <a:ext cx="46037" cy="44450"/>
          </a:xfrm>
          <a:custGeom>
            <a:avLst/>
            <a:gdLst>
              <a:gd name="T0" fmla="*/ 0 w 57"/>
              <a:gd name="T1" fmla="*/ 57 h 57"/>
              <a:gd name="T2" fmla="*/ 8 w 57"/>
              <a:gd name="T3" fmla="*/ 28 h 57"/>
              <a:gd name="T4" fmla="*/ 28 w 57"/>
              <a:gd name="T5" fmla="*/ 8 h 57"/>
              <a:gd name="T6" fmla="*/ 57 w 57"/>
              <a:gd name="T7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" h="57">
                <a:moveTo>
                  <a:pt x="0" y="57"/>
                </a:moveTo>
                <a:lnTo>
                  <a:pt x="8" y="28"/>
                </a:lnTo>
                <a:lnTo>
                  <a:pt x="28" y="8"/>
                </a:lnTo>
                <a:lnTo>
                  <a:pt x="57" y="0"/>
                </a:lnTo>
              </a:path>
            </a:pathLst>
          </a:custGeom>
          <a:noFill/>
          <a:ln w="7938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699" name="Freeform 1379"/>
          <p:cNvSpPr>
            <a:spLocks/>
          </p:cNvSpPr>
          <p:nvPr/>
        </p:nvSpPr>
        <p:spPr bwMode="auto">
          <a:xfrm>
            <a:off x="2479675" y="1292225"/>
            <a:ext cx="44450" cy="44450"/>
          </a:xfrm>
          <a:custGeom>
            <a:avLst/>
            <a:gdLst>
              <a:gd name="T0" fmla="*/ 0 w 56"/>
              <a:gd name="T1" fmla="*/ 0 h 57"/>
              <a:gd name="T2" fmla="*/ 28 w 56"/>
              <a:gd name="T3" fmla="*/ 8 h 57"/>
              <a:gd name="T4" fmla="*/ 48 w 56"/>
              <a:gd name="T5" fmla="*/ 28 h 57"/>
              <a:gd name="T6" fmla="*/ 56 w 56"/>
              <a:gd name="T7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" h="57">
                <a:moveTo>
                  <a:pt x="0" y="0"/>
                </a:moveTo>
                <a:lnTo>
                  <a:pt x="28" y="8"/>
                </a:lnTo>
                <a:lnTo>
                  <a:pt x="48" y="28"/>
                </a:lnTo>
                <a:lnTo>
                  <a:pt x="56" y="57"/>
                </a:lnTo>
              </a:path>
            </a:pathLst>
          </a:custGeom>
          <a:noFill/>
          <a:ln w="7938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700" name="Rectangle 1380"/>
          <p:cNvSpPr>
            <a:spLocks noChangeArrowheads="1"/>
          </p:cNvSpPr>
          <p:nvPr/>
        </p:nvSpPr>
        <p:spPr bwMode="auto">
          <a:xfrm>
            <a:off x="2811463" y="1447800"/>
            <a:ext cx="8683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anose="020B0604020202020204" pitchFamily="34" charset="0"/>
              </a:rPr>
              <a:t>BPF+ Hash  </a:t>
            </a:r>
            <a:endParaRPr lang="en-US"/>
          </a:p>
        </p:txBody>
      </p:sp>
      <p:sp>
        <p:nvSpPr>
          <p:cNvPr id="57701" name="Line 1381"/>
          <p:cNvSpPr>
            <a:spLocks noChangeShapeType="1"/>
          </p:cNvSpPr>
          <p:nvPr/>
        </p:nvSpPr>
        <p:spPr bwMode="auto">
          <a:xfrm>
            <a:off x="1947863" y="1530350"/>
            <a:ext cx="531812" cy="1588"/>
          </a:xfrm>
          <a:prstGeom prst="line">
            <a:avLst/>
          </a:prstGeom>
          <a:noFill/>
          <a:ln w="7938">
            <a:solidFill>
              <a:srgbClr val="008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702" name="Line 1382"/>
          <p:cNvSpPr>
            <a:spLocks noChangeShapeType="1"/>
          </p:cNvSpPr>
          <p:nvPr/>
        </p:nvSpPr>
        <p:spPr bwMode="auto">
          <a:xfrm>
            <a:off x="1917700" y="1498600"/>
            <a:ext cx="61913" cy="61913"/>
          </a:xfrm>
          <a:prstGeom prst="line">
            <a:avLst/>
          </a:prstGeom>
          <a:noFill/>
          <a:ln w="7938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703" name="Line 1383"/>
          <p:cNvSpPr>
            <a:spLocks noChangeShapeType="1"/>
          </p:cNvSpPr>
          <p:nvPr/>
        </p:nvSpPr>
        <p:spPr bwMode="auto">
          <a:xfrm flipH="1">
            <a:off x="1917700" y="1498600"/>
            <a:ext cx="61913" cy="61913"/>
          </a:xfrm>
          <a:prstGeom prst="line">
            <a:avLst/>
          </a:prstGeom>
          <a:noFill/>
          <a:ln w="7938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704" name="Line 1384"/>
          <p:cNvSpPr>
            <a:spLocks noChangeShapeType="1"/>
          </p:cNvSpPr>
          <p:nvPr/>
        </p:nvSpPr>
        <p:spPr bwMode="auto">
          <a:xfrm>
            <a:off x="2447925" y="1498600"/>
            <a:ext cx="63500" cy="61913"/>
          </a:xfrm>
          <a:prstGeom prst="line">
            <a:avLst/>
          </a:prstGeom>
          <a:noFill/>
          <a:ln w="7938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705" name="Line 1385"/>
          <p:cNvSpPr>
            <a:spLocks noChangeShapeType="1"/>
          </p:cNvSpPr>
          <p:nvPr/>
        </p:nvSpPr>
        <p:spPr bwMode="auto">
          <a:xfrm flipH="1">
            <a:off x="2447925" y="1498600"/>
            <a:ext cx="63500" cy="61913"/>
          </a:xfrm>
          <a:prstGeom prst="line">
            <a:avLst/>
          </a:prstGeom>
          <a:noFill/>
          <a:ln w="7938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706" name="Rectangle 1386"/>
          <p:cNvSpPr>
            <a:spLocks noChangeArrowheads="1"/>
          </p:cNvSpPr>
          <p:nvPr/>
        </p:nvSpPr>
        <p:spPr bwMode="auto">
          <a:xfrm>
            <a:off x="2811463" y="1641475"/>
            <a:ext cx="83661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Helvetica" panose="020B0604020202020204" pitchFamily="34" charset="0"/>
              </a:rPr>
              <a:t>Optimized C</a:t>
            </a:r>
            <a:endParaRPr lang="en-US"/>
          </a:p>
        </p:txBody>
      </p:sp>
      <p:sp>
        <p:nvSpPr>
          <p:cNvPr id="57707" name="Line 1387"/>
          <p:cNvSpPr>
            <a:spLocks noChangeShapeType="1"/>
          </p:cNvSpPr>
          <p:nvPr/>
        </p:nvSpPr>
        <p:spPr bwMode="auto">
          <a:xfrm>
            <a:off x="1947863" y="1722438"/>
            <a:ext cx="531812" cy="1587"/>
          </a:xfrm>
          <a:prstGeom prst="line">
            <a:avLst/>
          </a:prstGeom>
          <a:noFill/>
          <a:ln w="7938">
            <a:solidFill>
              <a:srgbClr val="80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708" name="Freeform 1388"/>
          <p:cNvSpPr>
            <a:spLocks/>
          </p:cNvSpPr>
          <p:nvPr/>
        </p:nvSpPr>
        <p:spPr bwMode="auto">
          <a:xfrm>
            <a:off x="1903413" y="1665288"/>
            <a:ext cx="88900" cy="115887"/>
          </a:xfrm>
          <a:custGeom>
            <a:avLst/>
            <a:gdLst>
              <a:gd name="T0" fmla="*/ 56 w 113"/>
              <a:gd name="T1" fmla="*/ 146 h 146"/>
              <a:gd name="T2" fmla="*/ 113 w 113"/>
              <a:gd name="T3" fmla="*/ 73 h 146"/>
              <a:gd name="T4" fmla="*/ 56 w 113"/>
              <a:gd name="T5" fmla="*/ 0 h 146"/>
              <a:gd name="T6" fmla="*/ 0 w 113"/>
              <a:gd name="T7" fmla="*/ 73 h 146"/>
              <a:gd name="T8" fmla="*/ 56 w 113"/>
              <a:gd name="T9" fmla="*/ 146 h 146"/>
              <a:gd name="T10" fmla="*/ 56 w 113"/>
              <a:gd name="T11" fmla="*/ 146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3" h="146">
                <a:moveTo>
                  <a:pt x="56" y="146"/>
                </a:moveTo>
                <a:lnTo>
                  <a:pt x="113" y="73"/>
                </a:lnTo>
                <a:lnTo>
                  <a:pt x="56" y="0"/>
                </a:lnTo>
                <a:lnTo>
                  <a:pt x="0" y="73"/>
                </a:lnTo>
                <a:lnTo>
                  <a:pt x="56" y="146"/>
                </a:lnTo>
                <a:lnTo>
                  <a:pt x="56" y="146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709" name="Freeform 1389"/>
          <p:cNvSpPr>
            <a:spLocks/>
          </p:cNvSpPr>
          <p:nvPr/>
        </p:nvSpPr>
        <p:spPr bwMode="auto">
          <a:xfrm>
            <a:off x="1903413" y="1665288"/>
            <a:ext cx="88900" cy="115887"/>
          </a:xfrm>
          <a:custGeom>
            <a:avLst/>
            <a:gdLst>
              <a:gd name="T0" fmla="*/ 56 w 113"/>
              <a:gd name="T1" fmla="*/ 146 h 146"/>
              <a:gd name="T2" fmla="*/ 113 w 113"/>
              <a:gd name="T3" fmla="*/ 73 h 146"/>
              <a:gd name="T4" fmla="*/ 56 w 113"/>
              <a:gd name="T5" fmla="*/ 0 h 146"/>
              <a:gd name="T6" fmla="*/ 0 w 113"/>
              <a:gd name="T7" fmla="*/ 73 h 146"/>
              <a:gd name="T8" fmla="*/ 56 w 113"/>
              <a:gd name="T9" fmla="*/ 146 h 146"/>
              <a:gd name="T10" fmla="*/ 56 w 113"/>
              <a:gd name="T11" fmla="*/ 146 h 146"/>
              <a:gd name="T12" fmla="*/ 56 w 113"/>
              <a:gd name="T13" fmla="*/ 146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3" h="146">
                <a:moveTo>
                  <a:pt x="56" y="146"/>
                </a:moveTo>
                <a:lnTo>
                  <a:pt x="113" y="73"/>
                </a:lnTo>
                <a:lnTo>
                  <a:pt x="56" y="0"/>
                </a:lnTo>
                <a:lnTo>
                  <a:pt x="0" y="73"/>
                </a:lnTo>
                <a:lnTo>
                  <a:pt x="56" y="146"/>
                </a:lnTo>
                <a:lnTo>
                  <a:pt x="56" y="146"/>
                </a:lnTo>
                <a:lnTo>
                  <a:pt x="56" y="146"/>
                </a:lnTo>
              </a:path>
            </a:pathLst>
          </a:custGeom>
          <a:noFill/>
          <a:ln w="7938">
            <a:solidFill>
              <a:srgbClr val="8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710" name="Freeform 1390"/>
          <p:cNvSpPr>
            <a:spLocks/>
          </p:cNvSpPr>
          <p:nvPr/>
        </p:nvSpPr>
        <p:spPr bwMode="auto">
          <a:xfrm>
            <a:off x="2435225" y="1665288"/>
            <a:ext cx="88900" cy="115887"/>
          </a:xfrm>
          <a:custGeom>
            <a:avLst/>
            <a:gdLst>
              <a:gd name="T0" fmla="*/ 57 w 112"/>
              <a:gd name="T1" fmla="*/ 146 h 146"/>
              <a:gd name="T2" fmla="*/ 112 w 112"/>
              <a:gd name="T3" fmla="*/ 73 h 146"/>
              <a:gd name="T4" fmla="*/ 57 w 112"/>
              <a:gd name="T5" fmla="*/ 0 h 146"/>
              <a:gd name="T6" fmla="*/ 0 w 112"/>
              <a:gd name="T7" fmla="*/ 73 h 146"/>
              <a:gd name="T8" fmla="*/ 57 w 112"/>
              <a:gd name="T9" fmla="*/ 146 h 146"/>
              <a:gd name="T10" fmla="*/ 57 w 112"/>
              <a:gd name="T11" fmla="*/ 146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46">
                <a:moveTo>
                  <a:pt x="57" y="146"/>
                </a:moveTo>
                <a:lnTo>
                  <a:pt x="112" y="73"/>
                </a:lnTo>
                <a:lnTo>
                  <a:pt x="57" y="0"/>
                </a:lnTo>
                <a:lnTo>
                  <a:pt x="0" y="73"/>
                </a:lnTo>
                <a:lnTo>
                  <a:pt x="57" y="146"/>
                </a:lnTo>
                <a:lnTo>
                  <a:pt x="57" y="146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711" name="Freeform 1391"/>
          <p:cNvSpPr>
            <a:spLocks/>
          </p:cNvSpPr>
          <p:nvPr/>
        </p:nvSpPr>
        <p:spPr bwMode="auto">
          <a:xfrm>
            <a:off x="2435225" y="1665288"/>
            <a:ext cx="88900" cy="115887"/>
          </a:xfrm>
          <a:custGeom>
            <a:avLst/>
            <a:gdLst>
              <a:gd name="T0" fmla="*/ 57 w 112"/>
              <a:gd name="T1" fmla="*/ 146 h 146"/>
              <a:gd name="T2" fmla="*/ 112 w 112"/>
              <a:gd name="T3" fmla="*/ 73 h 146"/>
              <a:gd name="T4" fmla="*/ 57 w 112"/>
              <a:gd name="T5" fmla="*/ 0 h 146"/>
              <a:gd name="T6" fmla="*/ 0 w 112"/>
              <a:gd name="T7" fmla="*/ 73 h 146"/>
              <a:gd name="T8" fmla="*/ 57 w 112"/>
              <a:gd name="T9" fmla="*/ 146 h 146"/>
              <a:gd name="T10" fmla="*/ 57 w 112"/>
              <a:gd name="T11" fmla="*/ 146 h 146"/>
              <a:gd name="T12" fmla="*/ 57 w 112"/>
              <a:gd name="T13" fmla="*/ 146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2" h="146">
                <a:moveTo>
                  <a:pt x="57" y="146"/>
                </a:moveTo>
                <a:lnTo>
                  <a:pt x="112" y="73"/>
                </a:lnTo>
                <a:lnTo>
                  <a:pt x="57" y="0"/>
                </a:lnTo>
                <a:lnTo>
                  <a:pt x="0" y="73"/>
                </a:lnTo>
                <a:lnTo>
                  <a:pt x="57" y="146"/>
                </a:lnTo>
                <a:lnTo>
                  <a:pt x="57" y="146"/>
                </a:lnTo>
                <a:lnTo>
                  <a:pt x="57" y="146"/>
                </a:lnTo>
              </a:path>
            </a:pathLst>
          </a:custGeom>
          <a:noFill/>
          <a:ln w="7938">
            <a:solidFill>
              <a:srgbClr val="8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712" name="Rectangle 1392"/>
          <p:cNvSpPr>
            <a:spLocks noChangeArrowheads="1"/>
          </p:cNvSpPr>
          <p:nvPr/>
        </p:nvSpPr>
        <p:spPr bwMode="auto">
          <a:xfrm>
            <a:off x="571500" y="149225"/>
            <a:ext cx="8001000" cy="655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713" name="Text Box 1393"/>
          <p:cNvSpPr txBox="1">
            <a:spLocks noChangeArrowheads="1"/>
          </p:cNvSpPr>
          <p:nvPr/>
        </p:nvSpPr>
        <p:spPr bwMode="auto">
          <a:xfrm>
            <a:off x="228600" y="228600"/>
            <a:ext cx="86868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000" b="1">
                <a:solidFill>
                  <a:schemeClr val="accent2"/>
                </a:solidFill>
              </a:rPr>
              <a:t>Comparison of C Optimizer to BPF+ Optimizer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Related Work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5410200"/>
          </a:xfrm>
        </p:spPr>
        <p:txBody>
          <a:bodyPr/>
          <a:lstStyle/>
          <a:p>
            <a:r>
              <a:rPr lang="en-US" sz="2800"/>
              <a:t>Virtual Machine Models:</a:t>
            </a:r>
          </a:p>
          <a:p>
            <a:pPr lvl="1"/>
            <a:r>
              <a:rPr lang="en-US" sz="2400"/>
              <a:t>CMU/Stanford Packet Filter: </a:t>
            </a:r>
            <a:r>
              <a:rPr lang="en-US" sz="2400" i="1"/>
              <a:t>MRA87</a:t>
            </a:r>
          </a:p>
          <a:p>
            <a:pPr lvl="1"/>
            <a:r>
              <a:rPr lang="en-US" sz="2400"/>
              <a:t>BPF: Berkeley Packet Filter: </a:t>
            </a:r>
            <a:r>
              <a:rPr lang="en-US" sz="2400" i="1"/>
              <a:t>MJ93</a:t>
            </a:r>
          </a:p>
          <a:p>
            <a:pPr lvl="2"/>
            <a:r>
              <a:rPr lang="en-US" sz="2000"/>
              <a:t>tcpdump and libpcap</a:t>
            </a:r>
          </a:p>
          <a:p>
            <a:pPr lvl="1"/>
            <a:r>
              <a:rPr lang="en-US" sz="2400"/>
              <a:t>MPF: </a:t>
            </a:r>
            <a:r>
              <a:rPr lang="en-US" sz="2400" i="1"/>
              <a:t>YBMEM94</a:t>
            </a:r>
          </a:p>
          <a:p>
            <a:r>
              <a:rPr lang="en-US" sz="2800"/>
              <a:t>Exploit Filter Structure:</a:t>
            </a:r>
          </a:p>
          <a:p>
            <a:pPr lvl="1"/>
            <a:r>
              <a:rPr lang="en-US" sz="2400"/>
              <a:t>PathFinder: </a:t>
            </a:r>
            <a:r>
              <a:rPr lang="en-US" sz="2400" i="1"/>
              <a:t>BGPP94</a:t>
            </a:r>
          </a:p>
          <a:p>
            <a:pPr lvl="1"/>
            <a:r>
              <a:rPr lang="en-US" sz="2400"/>
              <a:t>DPF: </a:t>
            </a:r>
            <a:r>
              <a:rPr lang="en-US" sz="2400" i="1"/>
              <a:t>EK96</a:t>
            </a:r>
          </a:p>
          <a:p>
            <a:pPr lvl="1"/>
            <a:r>
              <a:rPr lang="en-US" sz="2400"/>
              <a:t>Multi-dimensional Range Matching: </a:t>
            </a:r>
            <a:r>
              <a:rPr lang="en-US" sz="2400" i="1"/>
              <a:t>LS98</a:t>
            </a:r>
          </a:p>
          <a:p>
            <a:pPr lvl="1"/>
            <a:r>
              <a:rPr lang="en-US" sz="2400"/>
              <a:t>Grid of Tries: </a:t>
            </a:r>
            <a:r>
              <a:rPr lang="en-US" sz="2400" i="1"/>
              <a:t>SVSW98</a:t>
            </a:r>
          </a:p>
          <a:p>
            <a:r>
              <a:rPr lang="en-US" sz="2800"/>
              <a:t>High-Level Approach:</a:t>
            </a:r>
          </a:p>
          <a:p>
            <a:pPr lvl="1"/>
            <a:r>
              <a:rPr lang="en-US" sz="2400"/>
              <a:t>LR Parsing: </a:t>
            </a:r>
            <a:r>
              <a:rPr lang="en-US" sz="2400" i="1"/>
              <a:t>JC96</a:t>
            </a:r>
            <a:endParaRPr 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050" descr="D:\WINNT\Profiles\abegel\Desktop\BPF Presentation\WMFs\sysarcha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63" y="1588"/>
            <a:ext cx="7431087" cy="685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75" name="Picture 135" descr="D:\WINNT\Profiles\abegel\Desktop\BPF Presentation\WMFs\sysarchb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63" y="1588"/>
            <a:ext cx="7431087" cy="685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Compiler Optimizations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100000"/>
              </a:spcBef>
              <a:buFontTx/>
              <a:buChar char="•"/>
            </a:pPr>
            <a:r>
              <a:rPr lang="en-US" sz="3200"/>
              <a:t>Leverage modern compiler technology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sz="3200"/>
              <a:t>Powerful intermediate form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sz="2800"/>
              <a:t>Static Single Assignment (SSA)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sz="3200"/>
              <a:t>Three key optimizations</a:t>
            </a:r>
          </a:p>
          <a:p>
            <a:pPr lvl="1">
              <a:spcBef>
                <a:spcPct val="20000"/>
              </a:spcBef>
              <a:buFontTx/>
              <a:buAutoNum type="arabicPeriod"/>
            </a:pPr>
            <a:r>
              <a:rPr lang="en-US" sz="3200"/>
              <a:t>Redundant Predicate Elimination</a:t>
            </a:r>
          </a:p>
          <a:p>
            <a:pPr lvl="1">
              <a:spcBef>
                <a:spcPct val="20000"/>
              </a:spcBef>
              <a:buFontTx/>
              <a:buAutoNum type="arabicPeriod"/>
            </a:pPr>
            <a:r>
              <a:rPr lang="en-US" sz="3200"/>
              <a:t>Partial Redundancy Elimination</a:t>
            </a:r>
          </a:p>
          <a:p>
            <a:pPr lvl="1">
              <a:spcBef>
                <a:spcPct val="20000"/>
              </a:spcBef>
              <a:buFontTx/>
              <a:buAutoNum type="arabicPeriod"/>
            </a:pPr>
            <a:r>
              <a:rPr lang="en-US" sz="3200"/>
              <a:t>Lookup Table Encapsulation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1902</TotalTime>
  <Words>808</Words>
  <Application>Microsoft Office PowerPoint</Application>
  <PresentationFormat>On-screen Show (4:3)</PresentationFormat>
  <Paragraphs>330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Times</vt:lpstr>
      <vt:lpstr>Helvetica</vt:lpstr>
      <vt:lpstr>Default Design</vt:lpstr>
      <vt:lpstr>BPF+</vt:lpstr>
      <vt:lpstr>The Big Picture</vt:lpstr>
      <vt:lpstr>The Packet Filter</vt:lpstr>
      <vt:lpstr>Domain-Specific Optimization</vt:lpstr>
      <vt:lpstr>PowerPoint Presentation</vt:lpstr>
      <vt:lpstr>Related Work</vt:lpstr>
      <vt:lpstr>PowerPoint Presentation</vt:lpstr>
      <vt:lpstr>PowerPoint Presentation</vt:lpstr>
      <vt:lpstr>Compiler Optimizations</vt:lpstr>
      <vt:lpstr>Redundant Predicate Elimination</vt:lpstr>
      <vt:lpstr>(src host UCB and dest host MIT)  or (src host MIT and dest host UCB)</vt:lpstr>
      <vt:lpstr>PowerPoint Presentation</vt:lpstr>
      <vt:lpstr>PowerPoint Presentation</vt:lpstr>
      <vt:lpstr>PowerPoint Presentation</vt:lpstr>
      <vt:lpstr>Partial Redundancy Elimination</vt:lpstr>
      <vt:lpstr>src host UCB  or  src host MIT</vt:lpstr>
      <vt:lpstr>PowerPoint Presentation</vt:lpstr>
      <vt:lpstr>PowerPoint Presentation</vt:lpstr>
      <vt:lpstr>PowerPoint Presentation</vt:lpstr>
      <vt:lpstr>Putting Them Both Together</vt:lpstr>
      <vt:lpstr>PowerPoint Presentation</vt:lpstr>
      <vt:lpstr>Lookup Table Encapsulation</vt:lpstr>
      <vt:lpstr>src host UCB  or  src host MIT  or  src host CMU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Filter Safety Must Be Verified</vt:lpstr>
      <vt:lpstr>PowerPoint Presentation</vt:lpstr>
      <vt:lpstr>Performance Tests</vt:lpstr>
      <vt:lpstr>PowerPoint Presentation</vt:lpstr>
      <vt:lpstr>PowerPoint Presentation</vt:lpstr>
      <vt:lpstr>PowerPoint Presentation</vt:lpstr>
      <vt:lpstr>PowerPoint Presentation</vt:lpstr>
      <vt:lpstr>Future Work</vt:lpstr>
      <vt:lpstr>Conclusions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BPF+</dc:title>
  <dc:creator>Andrew Begel</dc:creator>
  <cp:lastModifiedBy>Andrew Begel</cp:lastModifiedBy>
  <cp:revision>76</cp:revision>
  <cp:lastPrinted>1999-08-12T19:01:12Z</cp:lastPrinted>
  <dcterms:created xsi:type="dcterms:W3CDTF">1999-08-11T00:33:37Z</dcterms:created>
  <dcterms:modified xsi:type="dcterms:W3CDTF">2012-08-12T02:51:19Z</dcterms:modified>
</cp:coreProperties>
</file>