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7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8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9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0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1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2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3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4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15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6" r:id="rId2"/>
  </p:sldMasterIdLst>
  <p:notesMasterIdLst>
    <p:notesMasterId r:id="rId32"/>
  </p:notesMasterIdLst>
  <p:sldIdLst>
    <p:sldId id="256" r:id="rId3"/>
    <p:sldId id="295" r:id="rId4"/>
    <p:sldId id="323" r:id="rId5"/>
    <p:sldId id="339" r:id="rId6"/>
    <p:sldId id="320" r:id="rId7"/>
    <p:sldId id="334" r:id="rId8"/>
    <p:sldId id="338" r:id="rId9"/>
    <p:sldId id="337" r:id="rId10"/>
    <p:sldId id="335" r:id="rId11"/>
    <p:sldId id="336" r:id="rId12"/>
    <p:sldId id="341" r:id="rId13"/>
    <p:sldId id="340" r:id="rId14"/>
    <p:sldId id="342" r:id="rId15"/>
    <p:sldId id="319" r:id="rId16"/>
    <p:sldId id="311" r:id="rId17"/>
    <p:sldId id="313" r:id="rId18"/>
    <p:sldId id="312" r:id="rId19"/>
    <p:sldId id="327" r:id="rId20"/>
    <p:sldId id="315" r:id="rId21"/>
    <p:sldId id="325" r:id="rId22"/>
    <p:sldId id="328" r:id="rId23"/>
    <p:sldId id="329" r:id="rId24"/>
    <p:sldId id="317" r:id="rId25"/>
    <p:sldId id="331" r:id="rId26"/>
    <p:sldId id="332" r:id="rId27"/>
    <p:sldId id="333" r:id="rId28"/>
    <p:sldId id="321" r:id="rId29"/>
    <p:sldId id="322" r:id="rId30"/>
    <p:sldId id="29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0000"/>
    <a:srgbClr val="6C0000"/>
    <a:srgbClr val="7E0000"/>
    <a:srgbClr val="99C2F9"/>
    <a:srgbClr val="88ACF3"/>
    <a:srgbClr val="6681E7"/>
    <a:srgbClr val="0000C2"/>
    <a:srgbClr val="1116C8"/>
    <a:srgbClr val="222BCE"/>
    <a:srgbClr val="334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42" autoAdjust="0"/>
    <p:restoredTop sz="84241" autoAdjust="0"/>
  </p:normalViewPr>
  <p:slideViewPr>
    <p:cSldViewPr snapToGrid="0">
      <p:cViewPr>
        <p:scale>
          <a:sx n="104" d="100"/>
          <a:sy n="104" d="100"/>
        </p:scale>
        <p:origin x="704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a/Documents/environmental-impact-estimator/talks/2023-11-23-zuehlke-architecture-da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a/Documents/environmental-impact-estimator/talks/2023-11-23-zuehlke-architecture-da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a/Documents/environmental-impact-estimator/talks/2023-11-23-zuehlke-architecture-da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a/Documents/environmental-impact-estimator/talks/2023-11-23-zuehlke-architecture-da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a/Documents/environmental-impact-estimator/talks/2023-11-23-zuehlke-architecture-da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a/Documents/environmental-impact-estimator/talks/2023-11-23-zuehlke-architecture-da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a/Documents/environmental-impact-estimator/talks/2023-11-23-zuehlke-architecture-da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Baseline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Baseline_Chart!$A$1:$A$13</c:f>
              <c:strCache>
                <c:ptCount val="13"/>
                <c:pt idx="0">
                  <c:v>team &gt; development</c:v>
                </c:pt>
                <c:pt idx="1">
                  <c:v>team &gt; maintenance</c:v>
                </c:pt>
                <c:pt idx="2">
                  <c:v>machine &gt; web-production</c:v>
                </c:pt>
                <c:pt idx="3">
                  <c:v>machine &gt; db-production</c:v>
                </c:pt>
                <c:pt idx="4">
                  <c:v>machine &gt; job-production</c:v>
                </c:pt>
                <c:pt idx="5">
                  <c:v>machine &gt; web-staging</c:v>
                </c:pt>
                <c:pt idx="6">
                  <c:v>machine &gt; db-staging</c:v>
                </c:pt>
                <c:pt idx="7">
                  <c:v>machine &gt; job-staging</c:v>
                </c:pt>
                <c:pt idx="8">
                  <c:v>machine &gt; test-environment</c:v>
                </c:pt>
                <c:pt idx="9">
                  <c:v>machine &gt; ci-environment</c:v>
                </c:pt>
                <c:pt idx="10">
                  <c:v>usage &gt; embodiedEmissions</c:v>
                </c:pt>
                <c:pt idx="11">
                  <c:v>usage &gt; internetTraffic</c:v>
                </c:pt>
                <c:pt idx="12">
                  <c:v>usage &gt; electricity</c:v>
                </c:pt>
              </c:strCache>
            </c:strRef>
          </c:cat>
          <c:val>
            <c:numRef>
              <c:f>Baseline_Chart!$B$1:$B$13</c:f>
              <c:numCache>
                <c:formatCode>General</c:formatCode>
                <c:ptCount val="13"/>
                <c:pt idx="0">
                  <c:v>39927440</c:v>
                </c:pt>
                <c:pt idx="1">
                  <c:v>31472098</c:v>
                </c:pt>
                <c:pt idx="2">
                  <c:v>5310240</c:v>
                </c:pt>
                <c:pt idx="3">
                  <c:v>3177183</c:v>
                </c:pt>
                <c:pt idx="4">
                  <c:v>3589849</c:v>
                </c:pt>
                <c:pt idx="5">
                  <c:v>3117377</c:v>
                </c:pt>
                <c:pt idx="6">
                  <c:v>1740237</c:v>
                </c:pt>
                <c:pt idx="7">
                  <c:v>2263212</c:v>
                </c:pt>
                <c:pt idx="8">
                  <c:v>6580918</c:v>
                </c:pt>
                <c:pt idx="9">
                  <c:v>8973132</c:v>
                </c:pt>
                <c:pt idx="10">
                  <c:v>313331667</c:v>
                </c:pt>
                <c:pt idx="11">
                  <c:v>4662576</c:v>
                </c:pt>
                <c:pt idx="12">
                  <c:v>451800000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7B-B644-9DC9-EF72E7F296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46086176"/>
        <c:axId val="946087904"/>
      </c:barChart>
      <c:catAx>
        <c:axId val="946086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946087904"/>
        <c:crosses val="autoZero"/>
        <c:auto val="1"/>
        <c:lblAlgn val="ctr"/>
        <c:lblOffset val="100"/>
        <c:noMultiLvlLbl val="0"/>
      </c:catAx>
      <c:valAx>
        <c:axId val="946087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946086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[Book1]Sheet1!$A$1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88-47FD-B8B1-E67F4A865E4C}"/>
            </c:ext>
          </c:extLst>
        </c:ser>
        <c:ser>
          <c:idx val="1"/>
          <c:order val="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[Book1]Sheet1!$A$2</c:f>
              <c:numCache>
                <c:formatCode>General</c:formatCode>
                <c:ptCount val="1"/>
                <c:pt idx="0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88-47FD-B8B1-E67F4A865E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3947136"/>
        <c:axId val="833947856"/>
      </c:barChart>
      <c:catAx>
        <c:axId val="8339471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33947856"/>
        <c:crosses val="autoZero"/>
        <c:auto val="1"/>
        <c:lblAlgn val="ctr"/>
        <c:lblOffset val="100"/>
        <c:noMultiLvlLbl val="0"/>
      </c:catAx>
      <c:valAx>
        <c:axId val="833947856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833947136"/>
        <c:crosses val="autoZero"/>
        <c:crossBetween val="between"/>
        <c:majorUnit val="25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[Book1]Sheet1!$A$1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3C-4FE2-B7EB-2DF7F03D430F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A3C-4FE2-B7EB-2DF7F03D430F}"/>
              </c:ext>
            </c:extLst>
          </c:dPt>
          <c:val>
            <c:numRef>
              <c:f>[Book1]Sheet1!$A$2</c:f>
              <c:numCache>
                <c:formatCode>General</c:formatCode>
                <c:ptCount val="1"/>
                <c:pt idx="0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A3C-4FE2-B7EB-2DF7F03D43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3947136"/>
        <c:axId val="833947856"/>
      </c:barChart>
      <c:catAx>
        <c:axId val="8339471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33947856"/>
        <c:crosses val="autoZero"/>
        <c:auto val="1"/>
        <c:lblAlgn val="ctr"/>
        <c:lblOffset val="100"/>
        <c:noMultiLvlLbl val="0"/>
      </c:catAx>
      <c:valAx>
        <c:axId val="833947856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833947136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[Book1]Sheet1!$A$1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3C-4FE2-B7EB-2DF7F03D430F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A3C-4FE2-B7EB-2DF7F03D430F}"/>
              </c:ext>
            </c:extLst>
          </c:dPt>
          <c:val>
            <c:numRef>
              <c:f>[Book1]Sheet1!$A$2</c:f>
              <c:numCache>
                <c:formatCode>General</c:formatCode>
                <c:ptCount val="1"/>
                <c:pt idx="0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A3C-4FE2-B7EB-2DF7F03D43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3947136"/>
        <c:axId val="833947856"/>
      </c:barChart>
      <c:catAx>
        <c:axId val="8339471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33947856"/>
        <c:crosses val="autoZero"/>
        <c:auto val="1"/>
        <c:lblAlgn val="ctr"/>
        <c:lblOffset val="100"/>
        <c:noMultiLvlLbl val="0"/>
      </c:catAx>
      <c:valAx>
        <c:axId val="833947856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833947136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[Book1]Sheet1!$A$1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EC-49F3-9692-A2D5A171DDA5}"/>
            </c:ext>
          </c:extLst>
        </c:ser>
        <c:ser>
          <c:idx val="1"/>
          <c:order val="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[Book1]Sheet1!$A$2</c:f>
              <c:numCache>
                <c:formatCode>General</c:formatCode>
                <c:ptCount val="1"/>
                <c:pt idx="0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EC-49F3-9692-A2D5A171DD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3947136"/>
        <c:axId val="833947856"/>
      </c:barChart>
      <c:catAx>
        <c:axId val="8339471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33947856"/>
        <c:crosses val="autoZero"/>
        <c:auto val="1"/>
        <c:lblAlgn val="ctr"/>
        <c:lblOffset val="100"/>
        <c:noMultiLvlLbl val="0"/>
      </c:catAx>
      <c:valAx>
        <c:axId val="833947856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833947136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[Book1]Sheet1!$A$1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EC-49F3-9692-A2D5A171DDA5}"/>
            </c:ext>
          </c:extLst>
        </c:ser>
        <c:ser>
          <c:idx val="1"/>
          <c:order val="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[Book1]Sheet1!$A$2</c:f>
              <c:numCache>
                <c:formatCode>General</c:formatCode>
                <c:ptCount val="1"/>
                <c:pt idx="0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EC-49F3-9692-A2D5A171DD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3947136"/>
        <c:axId val="833947856"/>
      </c:barChart>
      <c:catAx>
        <c:axId val="8339471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33947856"/>
        <c:crosses val="autoZero"/>
        <c:auto val="1"/>
        <c:lblAlgn val="ctr"/>
        <c:lblOffset val="100"/>
        <c:noMultiLvlLbl val="0"/>
      </c:catAx>
      <c:valAx>
        <c:axId val="833947856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833947136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[Book1]Sheet1!$A$1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EC-49F3-9692-A2D5A171DDA5}"/>
            </c:ext>
          </c:extLst>
        </c:ser>
        <c:ser>
          <c:idx val="1"/>
          <c:order val="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[Book1]Sheet1!$A$2</c:f>
              <c:numCache>
                <c:formatCode>General</c:formatCode>
                <c:ptCount val="1"/>
                <c:pt idx="0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EC-49F3-9692-A2D5A171DD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3947136"/>
        <c:axId val="833947856"/>
      </c:barChart>
      <c:catAx>
        <c:axId val="8339471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33947856"/>
        <c:crosses val="autoZero"/>
        <c:auto val="1"/>
        <c:lblAlgn val="ctr"/>
        <c:lblOffset val="100"/>
        <c:noMultiLvlLbl val="0"/>
      </c:catAx>
      <c:valAx>
        <c:axId val="833947856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833947136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[Book1]Sheet1!$A$1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EC-49F3-9692-A2D5A171DDA5}"/>
            </c:ext>
          </c:extLst>
        </c:ser>
        <c:ser>
          <c:idx val="1"/>
          <c:order val="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[Book1]Sheet1!$A$2</c:f>
              <c:numCache>
                <c:formatCode>General</c:formatCode>
                <c:ptCount val="1"/>
                <c:pt idx="0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EC-49F3-9692-A2D5A171DD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3947136"/>
        <c:axId val="833947856"/>
      </c:barChart>
      <c:catAx>
        <c:axId val="8339471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33947856"/>
        <c:crosses val="autoZero"/>
        <c:auto val="1"/>
        <c:lblAlgn val="ctr"/>
        <c:lblOffset val="100"/>
        <c:noMultiLvlLbl val="0"/>
      </c:catAx>
      <c:valAx>
        <c:axId val="833947856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833947136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88ACF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9C2F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222-4B6D-B6ED-E9C67FB6E8D6}"/>
              </c:ext>
            </c:extLst>
          </c:dPt>
          <c:val>
            <c:numRef>
              <c:f>[Book1]Sheet1!$A$1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22-4B6D-B6ED-E9C67FB6E8D6}"/>
            </c:ext>
          </c:extLst>
        </c:ser>
        <c:ser>
          <c:idx val="1"/>
          <c:order val="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[Book1]Sheet1!$A$2</c:f>
              <c:numCache>
                <c:formatCode>General</c:formatCode>
                <c:ptCount val="1"/>
                <c:pt idx="0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22-4B6D-B6ED-E9C67FB6E8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86655448"/>
        <c:axId val="886652568"/>
      </c:barChart>
      <c:catAx>
        <c:axId val="8866554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86652568"/>
        <c:crosses val="autoZero"/>
        <c:auto val="1"/>
        <c:lblAlgn val="ctr"/>
        <c:lblOffset val="100"/>
        <c:noMultiLvlLbl val="0"/>
      </c:catAx>
      <c:valAx>
        <c:axId val="886652568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886655448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99C2F9"/>
            </a:solidFill>
            <a:ln>
              <a:solidFill>
                <a:srgbClr val="99C2F9"/>
              </a:solidFill>
            </a:ln>
            <a:effectLst/>
          </c:spPr>
          <c:invertIfNegative val="0"/>
          <c:val>
            <c:numRef>
              <c:f>[Book1]Sheet1!$A$1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02-4DC5-8E83-3991B6B030DA}"/>
            </c:ext>
          </c:extLst>
        </c:ser>
        <c:ser>
          <c:idx val="1"/>
          <c:order val="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[Book1]Sheet1!$A$2</c:f>
              <c:numCache>
                <c:formatCode>General</c:formatCode>
                <c:ptCount val="1"/>
                <c:pt idx="0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02-4DC5-8E83-3991B6B030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86655448"/>
        <c:axId val="886652568"/>
      </c:barChart>
      <c:catAx>
        <c:axId val="8866554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86652568"/>
        <c:crosses val="autoZero"/>
        <c:auto val="1"/>
        <c:lblAlgn val="ctr"/>
        <c:lblOffset val="100"/>
        <c:noMultiLvlLbl val="0"/>
      </c:catAx>
      <c:valAx>
        <c:axId val="886652568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886655448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[Book1]Sheet1!$A$1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64-4A96-AD36-DE8873AADBB2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764-4A96-AD36-DE8873AADBB2}"/>
              </c:ext>
            </c:extLst>
          </c:dPt>
          <c:val>
            <c:numRef>
              <c:f>[Book1]Sheet1!$A$2</c:f>
              <c:numCache>
                <c:formatCode>General</c:formatCode>
                <c:ptCount val="1"/>
                <c:pt idx="0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64-4A96-AD36-DE8873AADB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86655448"/>
        <c:axId val="886652568"/>
      </c:barChart>
      <c:catAx>
        <c:axId val="8866554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86652568"/>
        <c:crosses val="autoZero"/>
        <c:auto val="1"/>
        <c:lblAlgn val="ctr"/>
        <c:lblOffset val="100"/>
        <c:noMultiLvlLbl val="0"/>
      </c:catAx>
      <c:valAx>
        <c:axId val="886652568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886655448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9CB-0644-8848-9E43DB02E7C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9CB-0644-8848-9E43DB02E7C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9CB-0644-8848-9E43DB02E7C6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CH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Sheet3!$A$1:$A$3</c:f>
              <c:strCache>
                <c:ptCount val="3"/>
                <c:pt idx="0">
                  <c:v>Team</c:v>
                </c:pt>
                <c:pt idx="1">
                  <c:v>Machines</c:v>
                </c:pt>
                <c:pt idx="2">
                  <c:v>Usage</c:v>
                </c:pt>
              </c:strCache>
            </c:strRef>
          </c:cat>
          <c:val>
            <c:numRef>
              <c:f>Sheet3!$B$1:$B$3</c:f>
              <c:numCache>
                <c:formatCode>0%</c:formatCode>
                <c:ptCount val="3"/>
                <c:pt idx="0">
                  <c:v>0.08</c:v>
                </c:pt>
                <c:pt idx="1">
                  <c:v>0.04</c:v>
                </c:pt>
                <c:pt idx="2">
                  <c:v>0.88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9CB-0644-8848-9E43DB02E7C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[Book1]Sheet1!$A$1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2E-4DDB-A512-A3526D9F9B15}"/>
            </c:ext>
          </c:extLst>
        </c:ser>
        <c:ser>
          <c:idx val="1"/>
          <c:order val="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[Book1]Sheet1!$A$2</c:f>
              <c:numCache>
                <c:formatCode>General</c:formatCode>
                <c:ptCount val="1"/>
                <c:pt idx="0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2E-4DDB-A512-A3526D9F9B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86655448"/>
        <c:axId val="886652568"/>
      </c:barChart>
      <c:catAx>
        <c:axId val="8866554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86652568"/>
        <c:crosses val="autoZero"/>
        <c:auto val="1"/>
        <c:lblAlgn val="ctr"/>
        <c:lblOffset val="100"/>
        <c:noMultiLvlLbl val="0"/>
      </c:catAx>
      <c:valAx>
        <c:axId val="886652568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886655448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AD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AA1-4C97-BA6D-160C4227E5EA}"/>
              </c:ext>
            </c:extLst>
          </c:dPt>
          <c:val>
            <c:numRef>
              <c:f>Sheet1!$B$1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AA1-4C97-BA6D-160C4227E5EA}"/>
            </c:ext>
          </c:extLst>
        </c:ser>
        <c:ser>
          <c:idx val="1"/>
          <c:order val="1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AA1-4C97-BA6D-160C4227E5EA}"/>
            </c:ext>
          </c:extLst>
        </c:ser>
        <c:ser>
          <c:idx val="2"/>
          <c:order val="2"/>
          <c:spPr>
            <a:solidFill>
              <a:srgbClr val="88ACF3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AA1-4C97-BA6D-160C4227E5EA}"/>
            </c:ext>
          </c:extLst>
        </c:ser>
        <c:ser>
          <c:idx val="3"/>
          <c:order val="3"/>
          <c:spPr>
            <a:solidFill>
              <a:srgbClr val="7797ED"/>
            </a:solidFill>
            <a:ln>
              <a:noFill/>
            </a:ln>
            <a:effectLst/>
          </c:spPr>
          <c:invertIfNegative val="0"/>
          <c:val>
            <c:numRef>
              <c:f>Sheet1!$B$4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AA1-4C97-BA6D-160C4227E5EA}"/>
            </c:ext>
          </c:extLst>
        </c:ser>
        <c:ser>
          <c:idx val="4"/>
          <c:order val="4"/>
          <c:spPr>
            <a:solidFill>
              <a:srgbClr val="6681E7"/>
            </a:solidFill>
            <a:ln>
              <a:noFill/>
            </a:ln>
            <a:effectLst/>
          </c:spPr>
          <c:invertIfNegative val="0"/>
          <c: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AA1-4C97-BA6D-160C4227E5EA}"/>
            </c:ext>
          </c:extLst>
        </c:ser>
        <c:ser>
          <c:idx val="5"/>
          <c:order val="5"/>
          <c:spPr>
            <a:solidFill>
              <a:srgbClr val="556CE1"/>
            </a:solidFill>
            <a:ln>
              <a:noFill/>
            </a:ln>
            <a:effectLst/>
          </c:spPr>
          <c:invertIfNegative val="0"/>
          <c:val>
            <c:numRef>
              <c:f>Sheet1!$B$6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AA1-4C97-BA6D-160C4227E5EA}"/>
            </c:ext>
          </c:extLst>
        </c:ser>
        <c:ser>
          <c:idx val="6"/>
          <c:order val="6"/>
          <c:spPr>
            <a:solidFill>
              <a:srgbClr val="4456DA"/>
            </a:solidFill>
            <a:ln>
              <a:noFill/>
            </a:ln>
            <a:effectLst/>
          </c:spPr>
          <c:invertIfNegative val="0"/>
          <c:val>
            <c:numRef>
              <c:f>Sheet1!$B$7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AA1-4C97-BA6D-160C4227E5EA}"/>
            </c:ext>
          </c:extLst>
        </c:ser>
        <c:ser>
          <c:idx val="7"/>
          <c:order val="7"/>
          <c:spPr>
            <a:solidFill>
              <a:srgbClr val="3340D4"/>
            </a:solidFill>
            <a:ln>
              <a:noFill/>
            </a:ln>
            <a:effectLst/>
          </c:spPr>
          <c:invertIfNegative val="0"/>
          <c:val>
            <c:numRef>
              <c:f>Sheet1!$B$8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AA1-4C97-BA6D-160C4227E5EA}"/>
            </c:ext>
          </c:extLst>
        </c:ser>
        <c:ser>
          <c:idx val="8"/>
          <c:order val="8"/>
          <c:spPr>
            <a:solidFill>
              <a:srgbClr val="222BCE"/>
            </a:solidFill>
            <a:ln>
              <a:noFill/>
            </a:ln>
            <a:effectLst/>
          </c:spPr>
          <c:invertIfNegative val="0"/>
          <c:val>
            <c:numRef>
              <c:f>Sheet1!$B$9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AA1-4C97-BA6D-160C4227E5EA}"/>
            </c:ext>
          </c:extLst>
        </c:ser>
        <c:ser>
          <c:idx val="9"/>
          <c:order val="9"/>
          <c:spPr>
            <a:solidFill>
              <a:srgbClr val="1116C8"/>
            </a:solidFill>
            <a:ln>
              <a:noFill/>
            </a:ln>
            <a:effectLst/>
          </c:spPr>
          <c:invertIfNegative val="0"/>
          <c:val>
            <c:numRef>
              <c:f>Sheet1!$B$10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AA1-4C97-BA6D-160C4227E5EA}"/>
            </c:ext>
          </c:extLst>
        </c:ser>
        <c:ser>
          <c:idx val="10"/>
          <c:order val="1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C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1AA1-4C97-BA6D-160C4227E5EA}"/>
              </c:ext>
            </c:extLst>
          </c:dPt>
          <c:val>
            <c:numRef>
              <c:f>Sheet1!$B$11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AA1-4C97-BA6D-160C4227E5EA}"/>
            </c:ext>
          </c:extLst>
        </c:ser>
        <c:ser>
          <c:idx val="11"/>
          <c:order val="1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1AA1-4C97-BA6D-160C4227E5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30341224"/>
        <c:axId val="930340144"/>
      </c:barChart>
      <c:catAx>
        <c:axId val="930341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0340144"/>
        <c:crosses val="autoZero"/>
        <c:auto val="1"/>
        <c:lblAlgn val="ctr"/>
        <c:lblOffset val="100"/>
        <c:noMultiLvlLbl val="0"/>
      </c:catAx>
      <c:valAx>
        <c:axId val="93034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93034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AD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CDB-4F05-85AC-7BFCD8C61AB2}"/>
              </c:ext>
            </c:extLst>
          </c:dPt>
          <c:val>
            <c:numRef>
              <c:f>Sheet1!$B$1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DB-4F05-85AC-7BFCD8C61AB2}"/>
            </c:ext>
          </c:extLst>
        </c:ser>
        <c:ser>
          <c:idx val="1"/>
          <c:order val="1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CDB-4F05-85AC-7BFCD8C61AB2}"/>
            </c:ext>
          </c:extLst>
        </c:ser>
        <c:ser>
          <c:idx val="2"/>
          <c:order val="2"/>
          <c:spPr>
            <a:solidFill>
              <a:srgbClr val="88ACF3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DB-4F05-85AC-7BFCD8C61AB2}"/>
            </c:ext>
          </c:extLst>
        </c:ser>
        <c:ser>
          <c:idx val="3"/>
          <c:order val="3"/>
          <c:spPr>
            <a:solidFill>
              <a:srgbClr val="7797ED"/>
            </a:solidFill>
            <a:ln>
              <a:noFill/>
            </a:ln>
            <a:effectLst/>
          </c:spPr>
          <c:invertIfNegative val="0"/>
          <c:val>
            <c:numRef>
              <c:f>Sheet1!$B$4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CDB-4F05-85AC-7BFCD8C61AB2}"/>
            </c:ext>
          </c:extLst>
        </c:ser>
        <c:ser>
          <c:idx val="4"/>
          <c:order val="4"/>
          <c:spPr>
            <a:solidFill>
              <a:srgbClr val="6681E7"/>
            </a:solidFill>
            <a:ln>
              <a:noFill/>
            </a:ln>
            <a:effectLst/>
          </c:spPr>
          <c:invertIfNegative val="0"/>
          <c: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CDB-4F05-85AC-7BFCD8C61AB2}"/>
            </c:ext>
          </c:extLst>
        </c:ser>
        <c:ser>
          <c:idx val="5"/>
          <c:order val="5"/>
          <c:spPr>
            <a:solidFill>
              <a:srgbClr val="556CE1"/>
            </a:solidFill>
            <a:ln>
              <a:noFill/>
            </a:ln>
            <a:effectLst/>
          </c:spPr>
          <c:invertIfNegative val="0"/>
          <c:val>
            <c:numRef>
              <c:f>Sheet1!$B$6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CDB-4F05-85AC-7BFCD8C61AB2}"/>
            </c:ext>
          </c:extLst>
        </c:ser>
        <c:ser>
          <c:idx val="6"/>
          <c:order val="6"/>
          <c:spPr>
            <a:solidFill>
              <a:srgbClr val="4456DA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9CDB-4F05-85AC-7BFCD8C61AB2}"/>
              </c:ext>
            </c:extLst>
          </c:dPt>
          <c:val>
            <c:numRef>
              <c:f>Sheet1!$B$7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CDB-4F05-85AC-7BFCD8C61AB2}"/>
            </c:ext>
          </c:extLst>
        </c:ser>
        <c:ser>
          <c:idx val="7"/>
          <c:order val="7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CDB-4F05-85AC-7BFCD8C61AB2}"/>
            </c:ext>
          </c:extLst>
        </c:ser>
        <c:ser>
          <c:idx val="8"/>
          <c:order val="8"/>
          <c:spPr>
            <a:solidFill>
              <a:srgbClr val="222BCE"/>
            </a:solidFill>
            <a:ln>
              <a:noFill/>
            </a:ln>
            <a:effectLst/>
          </c:spPr>
          <c:invertIfNegative val="0"/>
          <c:val>
            <c:numRef>
              <c:f>Sheet1!$B$9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CDB-4F05-85AC-7BFCD8C61AB2}"/>
            </c:ext>
          </c:extLst>
        </c:ser>
        <c:ser>
          <c:idx val="9"/>
          <c:order val="9"/>
          <c:spPr>
            <a:solidFill>
              <a:srgbClr val="1116C8"/>
            </a:solidFill>
            <a:ln>
              <a:noFill/>
            </a:ln>
            <a:effectLst/>
          </c:spPr>
          <c:invertIfNegative val="0"/>
          <c:val>
            <c:numRef>
              <c:f>Sheet1!$B$10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CDB-4F05-85AC-7BFCD8C61AB2}"/>
            </c:ext>
          </c:extLst>
        </c:ser>
        <c:ser>
          <c:idx val="10"/>
          <c:order val="1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C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CDB-4F05-85AC-7BFCD8C61AB2}"/>
              </c:ext>
            </c:extLst>
          </c:dPt>
          <c:val>
            <c:numRef>
              <c:f>Sheet1!$B$11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CDB-4F05-85AC-7BFCD8C61AB2}"/>
            </c:ext>
          </c:extLst>
        </c:ser>
        <c:ser>
          <c:idx val="11"/>
          <c:order val="1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9CDB-4F05-85AC-7BFCD8C61A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30341224"/>
        <c:axId val="930340144"/>
      </c:barChart>
      <c:catAx>
        <c:axId val="930341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0340144"/>
        <c:crosses val="autoZero"/>
        <c:auto val="1"/>
        <c:lblAlgn val="ctr"/>
        <c:lblOffset val="100"/>
        <c:noMultiLvlLbl val="0"/>
      </c:catAx>
      <c:valAx>
        <c:axId val="93034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93034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AD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A06-4388-941B-3C122D0A6D6E}"/>
              </c:ext>
            </c:extLst>
          </c:dPt>
          <c:val>
            <c:numRef>
              <c:f>Sheet1!$B$1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A06-4388-941B-3C122D0A6D6E}"/>
            </c:ext>
          </c:extLst>
        </c:ser>
        <c:ser>
          <c:idx val="1"/>
          <c:order val="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A06-4388-941B-3C122D0A6D6E}"/>
            </c:ext>
          </c:extLst>
        </c:ser>
        <c:ser>
          <c:idx val="2"/>
          <c:order val="2"/>
          <c:spPr>
            <a:solidFill>
              <a:srgbClr val="88ACF3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A06-4388-941B-3C122D0A6D6E}"/>
            </c:ext>
          </c:extLst>
        </c:ser>
        <c:ser>
          <c:idx val="3"/>
          <c:order val="3"/>
          <c:spPr>
            <a:solidFill>
              <a:srgbClr val="7797ED"/>
            </a:solidFill>
            <a:ln>
              <a:noFill/>
            </a:ln>
            <a:effectLst/>
          </c:spPr>
          <c:invertIfNegative val="0"/>
          <c:val>
            <c:numRef>
              <c:f>Sheet1!$B$4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A06-4388-941B-3C122D0A6D6E}"/>
            </c:ext>
          </c:extLst>
        </c:ser>
        <c:ser>
          <c:idx val="4"/>
          <c:order val="4"/>
          <c:spPr>
            <a:solidFill>
              <a:srgbClr val="6681E7"/>
            </a:solidFill>
            <a:ln>
              <a:noFill/>
            </a:ln>
            <a:effectLst/>
          </c:spPr>
          <c:invertIfNegative val="0"/>
          <c: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A06-4388-941B-3C122D0A6D6E}"/>
            </c:ext>
          </c:extLst>
        </c:ser>
        <c:ser>
          <c:idx val="5"/>
          <c:order val="5"/>
          <c:spPr>
            <a:solidFill>
              <a:srgbClr val="556CE1"/>
            </a:solidFill>
            <a:ln>
              <a:noFill/>
            </a:ln>
            <a:effectLst/>
          </c:spPr>
          <c:invertIfNegative val="0"/>
          <c:val>
            <c:numRef>
              <c:f>Sheet1!$B$6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A06-4388-941B-3C122D0A6D6E}"/>
            </c:ext>
          </c:extLst>
        </c:ser>
        <c:ser>
          <c:idx val="6"/>
          <c:order val="6"/>
          <c:spPr>
            <a:solidFill>
              <a:srgbClr val="4456DA"/>
            </a:solidFill>
            <a:ln>
              <a:noFill/>
            </a:ln>
            <a:effectLst/>
          </c:spPr>
          <c:invertIfNegative val="0"/>
          <c:val>
            <c:numRef>
              <c:f>Sheet1!$B$7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A06-4388-941B-3C122D0A6D6E}"/>
            </c:ext>
          </c:extLst>
        </c:ser>
        <c:ser>
          <c:idx val="7"/>
          <c:order val="7"/>
          <c:spPr>
            <a:solidFill>
              <a:srgbClr val="3340D4"/>
            </a:solidFill>
            <a:ln>
              <a:noFill/>
            </a:ln>
            <a:effectLst/>
          </c:spPr>
          <c:invertIfNegative val="0"/>
          <c:val>
            <c:numRef>
              <c:f>Sheet1!$B$8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A06-4388-941B-3C122D0A6D6E}"/>
            </c:ext>
          </c:extLst>
        </c:ser>
        <c:ser>
          <c:idx val="8"/>
          <c:order val="8"/>
          <c:spPr>
            <a:solidFill>
              <a:srgbClr val="222BCE"/>
            </a:solidFill>
            <a:ln>
              <a:noFill/>
            </a:ln>
            <a:effectLst/>
          </c:spPr>
          <c:invertIfNegative val="0"/>
          <c:val>
            <c:numRef>
              <c:f>Sheet1!$B$9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A06-4388-941B-3C122D0A6D6E}"/>
            </c:ext>
          </c:extLst>
        </c:ser>
        <c:ser>
          <c:idx val="9"/>
          <c:order val="9"/>
          <c:spPr>
            <a:solidFill>
              <a:srgbClr val="1116C8"/>
            </a:solidFill>
            <a:ln>
              <a:noFill/>
            </a:ln>
            <a:effectLst/>
          </c:spPr>
          <c:invertIfNegative val="0"/>
          <c:val>
            <c:numRef>
              <c:f>Sheet1!$B$10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A06-4388-941B-3C122D0A6D6E}"/>
            </c:ext>
          </c:extLst>
        </c:ser>
        <c:ser>
          <c:idx val="10"/>
          <c:order val="1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C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A06-4388-941B-3C122D0A6D6E}"/>
              </c:ext>
            </c:extLst>
          </c:dPt>
          <c:val>
            <c:numRef>
              <c:f>Sheet1!$B$11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A06-4388-941B-3C122D0A6D6E}"/>
            </c:ext>
          </c:extLst>
        </c:ser>
        <c:ser>
          <c:idx val="11"/>
          <c:order val="1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2A06-4388-941B-3C122D0A6D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30341224"/>
        <c:axId val="930340144"/>
      </c:barChart>
      <c:catAx>
        <c:axId val="930341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0340144"/>
        <c:crosses val="autoZero"/>
        <c:auto val="1"/>
        <c:lblAlgn val="ctr"/>
        <c:lblOffset val="100"/>
        <c:noMultiLvlLbl val="0"/>
      </c:catAx>
      <c:valAx>
        <c:axId val="93034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93034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AD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850-4DB7-B86A-8D5353D282F4}"/>
              </c:ext>
            </c:extLst>
          </c:dPt>
          <c:val>
            <c:numRef>
              <c:f>Sheet1!$B$1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50-4DB7-B86A-8D5353D282F4}"/>
            </c:ext>
          </c:extLst>
        </c:ser>
        <c:ser>
          <c:idx val="1"/>
          <c:order val="1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850-4DB7-B86A-8D5353D282F4}"/>
            </c:ext>
          </c:extLst>
        </c:ser>
        <c:ser>
          <c:idx val="2"/>
          <c:order val="2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850-4DB7-B86A-8D5353D282F4}"/>
            </c:ext>
          </c:extLst>
        </c:ser>
        <c:ser>
          <c:idx val="3"/>
          <c:order val="3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Sheet1!$B$4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850-4DB7-B86A-8D5353D282F4}"/>
            </c:ext>
          </c:extLst>
        </c:ser>
        <c:ser>
          <c:idx val="4"/>
          <c:order val="4"/>
          <c:spPr>
            <a:solidFill>
              <a:srgbClr val="6681E7"/>
            </a:solidFill>
            <a:ln>
              <a:noFill/>
            </a:ln>
            <a:effectLst/>
          </c:spPr>
          <c:invertIfNegative val="0"/>
          <c: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850-4DB7-B86A-8D5353D282F4}"/>
            </c:ext>
          </c:extLst>
        </c:ser>
        <c:ser>
          <c:idx val="5"/>
          <c:order val="5"/>
          <c:spPr>
            <a:solidFill>
              <a:srgbClr val="556CE1"/>
            </a:solidFill>
            <a:ln>
              <a:noFill/>
            </a:ln>
            <a:effectLst/>
          </c:spPr>
          <c:invertIfNegative val="0"/>
          <c:val>
            <c:numRef>
              <c:f>Sheet1!$B$6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850-4DB7-B86A-8D5353D282F4}"/>
            </c:ext>
          </c:extLst>
        </c:ser>
        <c:ser>
          <c:idx val="6"/>
          <c:order val="6"/>
          <c:spPr>
            <a:solidFill>
              <a:srgbClr val="4456DA"/>
            </a:solidFill>
            <a:ln>
              <a:noFill/>
            </a:ln>
            <a:effectLst/>
          </c:spPr>
          <c:invertIfNegative val="0"/>
          <c:val>
            <c:numRef>
              <c:f>Sheet1!$B$7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850-4DB7-B86A-8D5353D282F4}"/>
            </c:ext>
          </c:extLst>
        </c:ser>
        <c:ser>
          <c:idx val="7"/>
          <c:order val="7"/>
          <c:spPr>
            <a:solidFill>
              <a:srgbClr val="3340D4"/>
            </a:solidFill>
            <a:ln>
              <a:noFill/>
            </a:ln>
            <a:effectLst/>
          </c:spPr>
          <c:invertIfNegative val="0"/>
          <c:val>
            <c:numRef>
              <c:f>Sheet1!$B$8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850-4DB7-B86A-8D5353D282F4}"/>
            </c:ext>
          </c:extLst>
        </c:ser>
        <c:ser>
          <c:idx val="8"/>
          <c:order val="8"/>
          <c:spPr>
            <a:solidFill>
              <a:srgbClr val="222BCE"/>
            </a:solidFill>
            <a:ln>
              <a:noFill/>
            </a:ln>
            <a:effectLst/>
          </c:spPr>
          <c:invertIfNegative val="0"/>
          <c:val>
            <c:numRef>
              <c:f>Sheet1!$B$9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850-4DB7-B86A-8D5353D282F4}"/>
            </c:ext>
          </c:extLst>
        </c:ser>
        <c:ser>
          <c:idx val="9"/>
          <c:order val="9"/>
          <c:spPr>
            <a:solidFill>
              <a:srgbClr val="1116C8"/>
            </a:solidFill>
            <a:ln>
              <a:noFill/>
            </a:ln>
            <a:effectLst/>
          </c:spPr>
          <c:invertIfNegative val="0"/>
          <c:val>
            <c:numRef>
              <c:f>Sheet1!$B$10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D850-4DB7-B86A-8D5353D282F4}"/>
            </c:ext>
          </c:extLst>
        </c:ser>
        <c:ser>
          <c:idx val="10"/>
          <c:order val="1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C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D850-4DB7-B86A-8D5353D282F4}"/>
              </c:ext>
            </c:extLst>
          </c:dPt>
          <c:val>
            <c:numRef>
              <c:f>Sheet1!$B$11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D850-4DB7-B86A-8D5353D282F4}"/>
            </c:ext>
          </c:extLst>
        </c:ser>
        <c:ser>
          <c:idx val="11"/>
          <c:order val="1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D850-4DB7-B86A-8D5353D282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30341224"/>
        <c:axId val="930340144"/>
      </c:barChart>
      <c:catAx>
        <c:axId val="930341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0340144"/>
        <c:crosses val="autoZero"/>
        <c:auto val="1"/>
        <c:lblAlgn val="ctr"/>
        <c:lblOffset val="100"/>
        <c:noMultiLvlLbl val="0"/>
      </c:catAx>
      <c:valAx>
        <c:axId val="93034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93034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AD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EB-47A0-AEE0-C9CB96573200}"/>
              </c:ext>
            </c:extLst>
          </c:dPt>
          <c:val>
            <c:numRef>
              <c:f>Sheet1!$B$1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2EB-47A0-AEE0-C9CB96573200}"/>
            </c:ext>
          </c:extLst>
        </c:ser>
        <c:ser>
          <c:idx val="1"/>
          <c:order val="1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2EB-47A0-AEE0-C9CB96573200}"/>
            </c:ext>
          </c:extLst>
        </c:ser>
        <c:ser>
          <c:idx val="2"/>
          <c:order val="2"/>
          <c:spPr>
            <a:solidFill>
              <a:srgbClr val="88ACF3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2EB-47A0-AEE0-C9CB96573200}"/>
            </c:ext>
          </c:extLst>
        </c:ser>
        <c:ser>
          <c:idx val="3"/>
          <c:order val="3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Sheet1!$B$4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2EB-47A0-AEE0-C9CB96573200}"/>
            </c:ext>
          </c:extLst>
        </c:ser>
        <c:ser>
          <c:idx val="4"/>
          <c:order val="4"/>
          <c:spPr>
            <a:solidFill>
              <a:srgbClr val="6681E7"/>
            </a:solidFill>
            <a:ln>
              <a:noFill/>
            </a:ln>
            <a:effectLst/>
          </c:spPr>
          <c:invertIfNegative val="0"/>
          <c: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2EB-47A0-AEE0-C9CB96573200}"/>
            </c:ext>
          </c:extLst>
        </c:ser>
        <c:ser>
          <c:idx val="5"/>
          <c:order val="5"/>
          <c:spPr>
            <a:solidFill>
              <a:srgbClr val="556CE1"/>
            </a:solidFill>
            <a:ln>
              <a:noFill/>
            </a:ln>
            <a:effectLst/>
          </c:spPr>
          <c:invertIfNegative val="0"/>
          <c:val>
            <c:numRef>
              <c:f>Sheet1!$B$6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2EB-47A0-AEE0-C9CB96573200}"/>
            </c:ext>
          </c:extLst>
        </c:ser>
        <c:ser>
          <c:idx val="6"/>
          <c:order val="6"/>
          <c:spPr>
            <a:solidFill>
              <a:srgbClr val="4456DA"/>
            </a:solidFill>
            <a:ln>
              <a:noFill/>
            </a:ln>
            <a:effectLst/>
          </c:spPr>
          <c:invertIfNegative val="0"/>
          <c:val>
            <c:numRef>
              <c:f>Sheet1!$B$7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2EB-47A0-AEE0-C9CB96573200}"/>
            </c:ext>
          </c:extLst>
        </c:ser>
        <c:ser>
          <c:idx val="7"/>
          <c:order val="7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2EB-47A0-AEE0-C9CB96573200}"/>
            </c:ext>
          </c:extLst>
        </c:ser>
        <c:ser>
          <c:idx val="8"/>
          <c:order val="8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Sheet1!$B$9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2EB-47A0-AEE0-C9CB96573200}"/>
            </c:ext>
          </c:extLst>
        </c:ser>
        <c:ser>
          <c:idx val="9"/>
          <c:order val="9"/>
          <c:spPr>
            <a:solidFill>
              <a:srgbClr val="1116C8"/>
            </a:solidFill>
            <a:ln>
              <a:noFill/>
            </a:ln>
            <a:effectLst/>
          </c:spPr>
          <c:invertIfNegative val="0"/>
          <c:val>
            <c:numRef>
              <c:f>Sheet1!$B$10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2EB-47A0-AEE0-C9CB96573200}"/>
            </c:ext>
          </c:extLst>
        </c:ser>
        <c:ser>
          <c:idx val="10"/>
          <c:order val="1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2EB-47A0-AEE0-C9CB96573200}"/>
              </c:ext>
            </c:extLst>
          </c:dPt>
          <c:val>
            <c:numRef>
              <c:f>Sheet1!$B$11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2EB-47A0-AEE0-C9CB96573200}"/>
            </c:ext>
          </c:extLst>
        </c:ser>
        <c:ser>
          <c:idx val="11"/>
          <c:order val="1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C2EB-47A0-AEE0-C9CB965732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30341224"/>
        <c:axId val="930340144"/>
      </c:barChart>
      <c:catAx>
        <c:axId val="930341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0340144"/>
        <c:crosses val="autoZero"/>
        <c:auto val="1"/>
        <c:lblAlgn val="ctr"/>
        <c:lblOffset val="100"/>
        <c:noMultiLvlLbl val="0"/>
      </c:catAx>
      <c:valAx>
        <c:axId val="93034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93034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AD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843-4D26-826C-6C6E1D797437}"/>
              </c:ext>
            </c:extLst>
          </c:dPt>
          <c:val>
            <c:numRef>
              <c:f>Sheet1!$B$1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43-4D26-826C-6C6E1D797437}"/>
            </c:ext>
          </c:extLst>
        </c:ser>
        <c:ser>
          <c:idx val="1"/>
          <c:order val="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843-4D26-826C-6C6E1D797437}"/>
            </c:ext>
          </c:extLst>
        </c:ser>
        <c:ser>
          <c:idx val="2"/>
          <c:order val="2"/>
          <c:spPr>
            <a:solidFill>
              <a:srgbClr val="88ACF3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43-4D26-826C-6C6E1D797437}"/>
            </c:ext>
          </c:extLst>
        </c:ser>
        <c:ser>
          <c:idx val="3"/>
          <c:order val="3"/>
          <c:spPr>
            <a:solidFill>
              <a:srgbClr val="7797ED"/>
            </a:solidFill>
            <a:ln>
              <a:noFill/>
            </a:ln>
            <a:effectLst/>
          </c:spPr>
          <c:invertIfNegative val="0"/>
          <c:val>
            <c:numRef>
              <c:f>Sheet1!$B$4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843-4D26-826C-6C6E1D797437}"/>
            </c:ext>
          </c:extLst>
        </c:ser>
        <c:ser>
          <c:idx val="4"/>
          <c:order val="4"/>
          <c:spPr>
            <a:solidFill>
              <a:srgbClr val="6681E7"/>
            </a:solidFill>
            <a:ln>
              <a:noFill/>
            </a:ln>
            <a:effectLst/>
          </c:spPr>
          <c:invertIfNegative val="0"/>
          <c: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843-4D26-826C-6C6E1D797437}"/>
            </c:ext>
          </c:extLst>
        </c:ser>
        <c:ser>
          <c:idx val="5"/>
          <c:order val="5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Sheet1!$B$6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843-4D26-826C-6C6E1D797437}"/>
            </c:ext>
          </c:extLst>
        </c:ser>
        <c:ser>
          <c:idx val="6"/>
          <c:order val="6"/>
          <c:spPr>
            <a:solidFill>
              <a:srgbClr val="4456DA"/>
            </a:solidFill>
            <a:ln>
              <a:noFill/>
            </a:ln>
            <a:effectLst/>
          </c:spPr>
          <c:invertIfNegative val="0"/>
          <c:val>
            <c:numRef>
              <c:f>Sheet1!$B$7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843-4D26-826C-6C6E1D797437}"/>
            </c:ext>
          </c:extLst>
        </c:ser>
        <c:ser>
          <c:idx val="7"/>
          <c:order val="7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843-4D26-826C-6C6E1D797437}"/>
            </c:ext>
          </c:extLst>
        </c:ser>
        <c:ser>
          <c:idx val="8"/>
          <c:order val="8"/>
          <c:spPr>
            <a:solidFill>
              <a:srgbClr val="222BCE"/>
            </a:solidFill>
            <a:ln>
              <a:noFill/>
            </a:ln>
            <a:effectLst/>
          </c:spPr>
          <c:invertIfNegative val="0"/>
          <c:val>
            <c:numRef>
              <c:f>Sheet1!$B$9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843-4D26-826C-6C6E1D797437}"/>
            </c:ext>
          </c:extLst>
        </c:ser>
        <c:ser>
          <c:idx val="9"/>
          <c:order val="9"/>
          <c:spPr>
            <a:solidFill>
              <a:srgbClr val="1116C8"/>
            </a:solidFill>
            <a:ln>
              <a:noFill/>
            </a:ln>
            <a:effectLst/>
          </c:spPr>
          <c:invertIfNegative val="0"/>
          <c:val>
            <c:numRef>
              <c:f>Sheet1!$B$10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843-4D26-826C-6C6E1D797437}"/>
            </c:ext>
          </c:extLst>
        </c:ser>
        <c:ser>
          <c:idx val="10"/>
          <c:order val="1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C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843-4D26-826C-6C6E1D797437}"/>
              </c:ext>
            </c:extLst>
          </c:dPt>
          <c:val>
            <c:numRef>
              <c:f>Sheet1!$B$11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843-4D26-826C-6C6E1D797437}"/>
            </c:ext>
          </c:extLst>
        </c:ser>
        <c:ser>
          <c:idx val="11"/>
          <c:order val="1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2843-4D26-826C-6C6E1D797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30341224"/>
        <c:axId val="930340144"/>
      </c:barChart>
      <c:catAx>
        <c:axId val="930341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0340144"/>
        <c:crosses val="autoZero"/>
        <c:auto val="1"/>
        <c:lblAlgn val="ctr"/>
        <c:lblOffset val="100"/>
        <c:noMultiLvlLbl val="0"/>
      </c:catAx>
      <c:valAx>
        <c:axId val="93034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93034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AD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941-4A99-82BF-0179EFA23CD9}"/>
              </c:ext>
            </c:extLst>
          </c:dPt>
          <c:val>
            <c:numRef>
              <c:f>Sheet1!$B$1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41-4A99-82BF-0179EFA23CD9}"/>
            </c:ext>
          </c:extLst>
        </c:ser>
        <c:ser>
          <c:idx val="1"/>
          <c:order val="1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941-4A99-82BF-0179EFA23CD9}"/>
            </c:ext>
          </c:extLst>
        </c:ser>
        <c:ser>
          <c:idx val="2"/>
          <c:order val="2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941-4A99-82BF-0179EFA23CD9}"/>
            </c:ext>
          </c:extLst>
        </c:ser>
        <c:ser>
          <c:idx val="3"/>
          <c:order val="3"/>
          <c:spPr>
            <a:solidFill>
              <a:srgbClr val="7797ED"/>
            </a:solidFill>
            <a:ln>
              <a:noFill/>
            </a:ln>
            <a:effectLst/>
          </c:spPr>
          <c:invertIfNegative val="0"/>
          <c:val>
            <c:numRef>
              <c:f>Sheet1!$B$4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941-4A99-82BF-0179EFA23CD9}"/>
            </c:ext>
          </c:extLst>
        </c:ser>
        <c:ser>
          <c:idx val="4"/>
          <c:order val="4"/>
          <c:spPr>
            <a:solidFill>
              <a:srgbClr val="6681E7"/>
            </a:solidFill>
            <a:ln>
              <a:noFill/>
            </a:ln>
            <a:effectLst/>
          </c:spPr>
          <c:invertIfNegative val="0"/>
          <c: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941-4A99-82BF-0179EFA23CD9}"/>
            </c:ext>
          </c:extLst>
        </c:ser>
        <c:ser>
          <c:idx val="5"/>
          <c:order val="5"/>
          <c:spPr>
            <a:solidFill>
              <a:srgbClr val="556CE1"/>
            </a:solidFill>
            <a:ln>
              <a:noFill/>
            </a:ln>
            <a:effectLst/>
          </c:spPr>
          <c:invertIfNegative val="0"/>
          <c:val>
            <c:numRef>
              <c:f>Sheet1!$B$6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941-4A99-82BF-0179EFA23CD9}"/>
            </c:ext>
          </c:extLst>
        </c:ser>
        <c:ser>
          <c:idx val="6"/>
          <c:order val="6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941-4A99-82BF-0179EFA23CD9}"/>
            </c:ext>
          </c:extLst>
        </c:ser>
        <c:ser>
          <c:idx val="7"/>
          <c:order val="7"/>
          <c:spPr>
            <a:solidFill>
              <a:srgbClr val="3340D4"/>
            </a:solidFill>
            <a:ln>
              <a:noFill/>
            </a:ln>
            <a:effectLst/>
          </c:spPr>
          <c:invertIfNegative val="0"/>
          <c:val>
            <c:numRef>
              <c:f>Sheet1!$B$8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941-4A99-82BF-0179EFA23CD9}"/>
            </c:ext>
          </c:extLst>
        </c:ser>
        <c:ser>
          <c:idx val="8"/>
          <c:order val="8"/>
          <c:spPr>
            <a:solidFill>
              <a:srgbClr val="222BCE"/>
            </a:solidFill>
            <a:ln>
              <a:noFill/>
            </a:ln>
            <a:effectLst/>
          </c:spPr>
          <c:invertIfNegative val="0"/>
          <c:val>
            <c:numRef>
              <c:f>Sheet1!$B$9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941-4A99-82BF-0179EFA23CD9}"/>
            </c:ext>
          </c:extLst>
        </c:ser>
        <c:ser>
          <c:idx val="9"/>
          <c:order val="9"/>
          <c:spPr>
            <a:solidFill>
              <a:srgbClr val="1116C8"/>
            </a:solidFill>
            <a:ln>
              <a:noFill/>
            </a:ln>
            <a:effectLst/>
          </c:spPr>
          <c:invertIfNegative val="0"/>
          <c:val>
            <c:numRef>
              <c:f>Sheet1!$B$10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F941-4A99-82BF-0179EFA23CD9}"/>
            </c:ext>
          </c:extLst>
        </c:ser>
        <c:ser>
          <c:idx val="10"/>
          <c:order val="1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C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941-4A99-82BF-0179EFA23CD9}"/>
              </c:ext>
            </c:extLst>
          </c:dPt>
          <c:val>
            <c:numRef>
              <c:f>Sheet1!$B$11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941-4A99-82BF-0179EFA23CD9}"/>
            </c:ext>
          </c:extLst>
        </c:ser>
        <c:ser>
          <c:idx val="11"/>
          <c:order val="1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F941-4A99-82BF-0179EFA23C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30341224"/>
        <c:axId val="930340144"/>
      </c:barChart>
      <c:catAx>
        <c:axId val="930341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0340144"/>
        <c:crosses val="autoZero"/>
        <c:auto val="1"/>
        <c:lblAlgn val="ctr"/>
        <c:lblOffset val="100"/>
        <c:noMultiLvlLbl val="0"/>
      </c:catAx>
      <c:valAx>
        <c:axId val="93034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93034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AD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956-46F2-96C4-66EEA914D4CA}"/>
              </c:ext>
            </c:extLst>
          </c:dPt>
          <c:val>
            <c:numRef>
              <c:f>Sheet1!$B$1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56-46F2-96C4-66EEA914D4CA}"/>
            </c:ext>
          </c:extLst>
        </c:ser>
        <c:ser>
          <c:idx val="1"/>
          <c:order val="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956-46F2-96C4-66EEA914D4CA}"/>
            </c:ext>
          </c:extLst>
        </c:ser>
        <c:ser>
          <c:idx val="2"/>
          <c:order val="2"/>
          <c:spPr>
            <a:solidFill>
              <a:srgbClr val="88ACF3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956-46F2-96C4-66EEA914D4CA}"/>
            </c:ext>
          </c:extLst>
        </c:ser>
        <c:ser>
          <c:idx val="3"/>
          <c:order val="3"/>
          <c:spPr>
            <a:solidFill>
              <a:srgbClr val="7797ED"/>
            </a:solidFill>
            <a:ln>
              <a:noFill/>
            </a:ln>
            <a:effectLst/>
          </c:spPr>
          <c:invertIfNegative val="0"/>
          <c:val>
            <c:numRef>
              <c:f>Sheet1!$B$4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956-46F2-96C4-66EEA914D4CA}"/>
            </c:ext>
          </c:extLst>
        </c:ser>
        <c:ser>
          <c:idx val="4"/>
          <c:order val="4"/>
          <c:spPr>
            <a:solidFill>
              <a:srgbClr val="6681E7"/>
            </a:solidFill>
            <a:ln>
              <a:noFill/>
            </a:ln>
            <a:effectLst/>
          </c:spPr>
          <c:invertIfNegative val="0"/>
          <c: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956-46F2-96C4-66EEA914D4CA}"/>
            </c:ext>
          </c:extLst>
        </c:ser>
        <c:ser>
          <c:idx val="5"/>
          <c:order val="5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Sheet1!$B$6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956-46F2-96C4-66EEA914D4CA}"/>
            </c:ext>
          </c:extLst>
        </c:ser>
        <c:ser>
          <c:idx val="6"/>
          <c:order val="6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956-46F2-96C4-66EEA914D4CA}"/>
            </c:ext>
          </c:extLst>
        </c:ser>
        <c:ser>
          <c:idx val="7"/>
          <c:order val="7"/>
          <c:spPr>
            <a:solidFill>
              <a:srgbClr val="3340D4"/>
            </a:solidFill>
            <a:ln>
              <a:noFill/>
            </a:ln>
            <a:effectLst/>
          </c:spPr>
          <c:invertIfNegative val="0"/>
          <c:val>
            <c:numRef>
              <c:f>Sheet1!$B$8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956-46F2-96C4-66EEA914D4CA}"/>
            </c:ext>
          </c:extLst>
        </c:ser>
        <c:ser>
          <c:idx val="8"/>
          <c:order val="8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Sheet1!$B$9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956-46F2-96C4-66EEA914D4CA}"/>
            </c:ext>
          </c:extLst>
        </c:ser>
        <c:ser>
          <c:idx val="9"/>
          <c:order val="9"/>
          <c:spPr>
            <a:solidFill>
              <a:srgbClr val="1116C8"/>
            </a:solidFill>
            <a:ln>
              <a:noFill/>
            </a:ln>
            <a:effectLst/>
          </c:spPr>
          <c:invertIfNegative val="0"/>
          <c:val>
            <c:numRef>
              <c:f>Sheet1!$B$10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956-46F2-96C4-66EEA914D4CA}"/>
            </c:ext>
          </c:extLst>
        </c:ser>
        <c:ser>
          <c:idx val="10"/>
          <c:order val="1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C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956-46F2-96C4-66EEA914D4CA}"/>
              </c:ext>
            </c:extLst>
          </c:dPt>
          <c:val>
            <c:numRef>
              <c:f>Sheet1!$B$11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956-46F2-96C4-66EEA914D4CA}"/>
            </c:ext>
          </c:extLst>
        </c:ser>
        <c:ser>
          <c:idx val="11"/>
          <c:order val="1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2956-46F2-96C4-66EEA914D4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30341224"/>
        <c:axId val="930340144"/>
      </c:barChart>
      <c:catAx>
        <c:axId val="930341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0340144"/>
        <c:crosses val="autoZero"/>
        <c:auto val="1"/>
        <c:lblAlgn val="ctr"/>
        <c:lblOffset val="100"/>
        <c:noMultiLvlLbl val="0"/>
      </c:catAx>
      <c:valAx>
        <c:axId val="93034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93034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AD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EEE-42FD-8C77-FF88C7146CFD}"/>
              </c:ext>
            </c:extLst>
          </c:dPt>
          <c:val>
            <c:numRef>
              <c:f>Sheet1!$B$1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EE-42FD-8C77-FF88C7146CFD}"/>
            </c:ext>
          </c:extLst>
        </c:ser>
        <c:ser>
          <c:idx val="1"/>
          <c:order val="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EEE-42FD-8C77-FF88C7146CFD}"/>
            </c:ext>
          </c:extLst>
        </c:ser>
        <c:ser>
          <c:idx val="2"/>
          <c:order val="2"/>
          <c:spPr>
            <a:solidFill>
              <a:srgbClr val="88ACF3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EE-42FD-8C77-FF88C7146CFD}"/>
            </c:ext>
          </c:extLst>
        </c:ser>
        <c:ser>
          <c:idx val="3"/>
          <c:order val="3"/>
          <c:spPr>
            <a:solidFill>
              <a:srgbClr val="7797ED"/>
            </a:solidFill>
            <a:ln>
              <a:noFill/>
            </a:ln>
            <a:effectLst/>
          </c:spPr>
          <c:invertIfNegative val="0"/>
          <c:val>
            <c:numRef>
              <c:f>Sheet1!$B$4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EEE-42FD-8C77-FF88C7146CFD}"/>
            </c:ext>
          </c:extLst>
        </c:ser>
        <c:ser>
          <c:idx val="4"/>
          <c:order val="4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EEE-42FD-8C77-FF88C7146CFD}"/>
            </c:ext>
          </c:extLst>
        </c:ser>
        <c:ser>
          <c:idx val="5"/>
          <c:order val="5"/>
          <c:spPr>
            <a:solidFill>
              <a:srgbClr val="556CE1"/>
            </a:solidFill>
            <a:ln>
              <a:noFill/>
            </a:ln>
            <a:effectLst/>
          </c:spPr>
          <c:invertIfNegative val="0"/>
          <c:val>
            <c:numRef>
              <c:f>Sheet1!$B$6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EEE-42FD-8C77-FF88C7146CFD}"/>
            </c:ext>
          </c:extLst>
        </c:ser>
        <c:ser>
          <c:idx val="6"/>
          <c:order val="6"/>
          <c:spPr>
            <a:solidFill>
              <a:srgbClr val="4456DA"/>
            </a:solidFill>
            <a:ln>
              <a:noFill/>
            </a:ln>
            <a:effectLst/>
          </c:spPr>
          <c:invertIfNegative val="0"/>
          <c:val>
            <c:numRef>
              <c:f>Sheet1!$B$7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EEE-42FD-8C77-FF88C7146CFD}"/>
            </c:ext>
          </c:extLst>
        </c:ser>
        <c:ser>
          <c:idx val="7"/>
          <c:order val="7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EEE-42FD-8C77-FF88C7146CFD}"/>
            </c:ext>
          </c:extLst>
        </c:ser>
        <c:ser>
          <c:idx val="8"/>
          <c:order val="8"/>
          <c:spPr>
            <a:solidFill>
              <a:srgbClr val="222BCE"/>
            </a:solidFill>
            <a:ln>
              <a:noFill/>
            </a:ln>
            <a:effectLst/>
          </c:spPr>
          <c:invertIfNegative val="0"/>
          <c:val>
            <c:numRef>
              <c:f>Sheet1!$B$9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EEE-42FD-8C77-FF88C7146CFD}"/>
            </c:ext>
          </c:extLst>
        </c:ser>
        <c:ser>
          <c:idx val="9"/>
          <c:order val="9"/>
          <c:spPr>
            <a:solidFill>
              <a:srgbClr val="1116C8"/>
            </a:solidFill>
            <a:ln>
              <a:noFill/>
            </a:ln>
            <a:effectLst/>
          </c:spPr>
          <c:invertIfNegative val="0"/>
          <c:val>
            <c:numRef>
              <c:f>Sheet1!$B$10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0EEE-42FD-8C77-FF88C7146CFD}"/>
            </c:ext>
          </c:extLst>
        </c:ser>
        <c:ser>
          <c:idx val="10"/>
          <c:order val="1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C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0EEE-42FD-8C77-FF88C7146CFD}"/>
              </c:ext>
            </c:extLst>
          </c:dPt>
          <c:val>
            <c:numRef>
              <c:f>Sheet1!$B$11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EEE-42FD-8C77-FF88C7146CFD}"/>
            </c:ext>
          </c:extLst>
        </c:ser>
        <c:ser>
          <c:idx val="11"/>
          <c:order val="1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0EEE-42FD-8C77-FF88C7146C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30341224"/>
        <c:axId val="930340144"/>
      </c:barChart>
      <c:catAx>
        <c:axId val="930341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0340144"/>
        <c:crosses val="autoZero"/>
        <c:auto val="1"/>
        <c:lblAlgn val="ctr"/>
        <c:lblOffset val="100"/>
        <c:noMultiLvlLbl val="0"/>
      </c:catAx>
      <c:valAx>
        <c:axId val="93034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93034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Distribution of energy consumption of digital services per phase in 2017 (Shift Project)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66A-2443-BEDC-83906BCA71B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66A-2443-BEDC-83906BCA71BF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CH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Sheet2!$A$2:$A$3</c:f>
              <c:strCache>
                <c:ptCount val="2"/>
                <c:pt idx="0">
                  <c:v>Production</c:v>
                </c:pt>
                <c:pt idx="1">
                  <c:v>Use</c:v>
                </c:pt>
              </c:strCache>
            </c:strRef>
          </c:cat>
          <c:val>
            <c:numRef>
              <c:f>Sheet2!$B$2:$B$3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66A-2443-BEDC-83906BCA71B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AD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56C-4AEA-BD0C-9EFFDD6DF001}"/>
              </c:ext>
            </c:extLst>
          </c:dPt>
          <c:val>
            <c:numRef>
              <c:f>Sheet1!$B$1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6C-4AEA-BD0C-9EFFDD6DF001}"/>
            </c:ext>
          </c:extLst>
        </c:ser>
        <c:ser>
          <c:idx val="1"/>
          <c:order val="1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6C-4AEA-BD0C-9EFFDD6DF001}"/>
            </c:ext>
          </c:extLst>
        </c:ser>
        <c:ser>
          <c:idx val="2"/>
          <c:order val="2"/>
          <c:spPr>
            <a:solidFill>
              <a:srgbClr val="88ACF3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6C-4AEA-BD0C-9EFFDD6DF001}"/>
            </c:ext>
          </c:extLst>
        </c:ser>
        <c:ser>
          <c:idx val="3"/>
          <c:order val="3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Sheet1!$B$4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6C-4AEA-BD0C-9EFFDD6DF001}"/>
            </c:ext>
          </c:extLst>
        </c:ser>
        <c:ser>
          <c:idx val="4"/>
          <c:order val="4"/>
          <c:spPr>
            <a:solidFill>
              <a:srgbClr val="6681E7"/>
            </a:solidFill>
            <a:ln>
              <a:noFill/>
            </a:ln>
            <a:effectLst/>
          </c:spPr>
          <c:invertIfNegative val="0"/>
          <c: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56C-4AEA-BD0C-9EFFDD6DF001}"/>
            </c:ext>
          </c:extLst>
        </c:ser>
        <c:ser>
          <c:idx val="5"/>
          <c:order val="5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Sheet1!$B$6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56C-4AEA-BD0C-9EFFDD6DF001}"/>
            </c:ext>
          </c:extLst>
        </c:ser>
        <c:ser>
          <c:idx val="6"/>
          <c:order val="6"/>
          <c:spPr>
            <a:solidFill>
              <a:srgbClr val="4456DA"/>
            </a:solidFill>
            <a:ln>
              <a:noFill/>
            </a:ln>
            <a:effectLst/>
          </c:spPr>
          <c:invertIfNegative val="0"/>
          <c:val>
            <c:numRef>
              <c:f>Sheet1!$B$7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56C-4AEA-BD0C-9EFFDD6DF001}"/>
            </c:ext>
          </c:extLst>
        </c:ser>
        <c:ser>
          <c:idx val="7"/>
          <c:order val="7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56C-4AEA-BD0C-9EFFDD6DF001}"/>
            </c:ext>
          </c:extLst>
        </c:ser>
        <c:ser>
          <c:idx val="8"/>
          <c:order val="8"/>
          <c:spPr>
            <a:solidFill>
              <a:srgbClr val="222BCE"/>
            </a:solidFill>
            <a:ln>
              <a:noFill/>
            </a:ln>
            <a:effectLst/>
          </c:spPr>
          <c:invertIfNegative val="0"/>
          <c:val>
            <c:numRef>
              <c:f>Sheet1!$B$9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56C-4AEA-BD0C-9EFFDD6DF001}"/>
            </c:ext>
          </c:extLst>
        </c:ser>
        <c:ser>
          <c:idx val="9"/>
          <c:order val="9"/>
          <c:spPr>
            <a:solidFill>
              <a:srgbClr val="1116C8"/>
            </a:solidFill>
            <a:ln>
              <a:noFill/>
            </a:ln>
            <a:effectLst/>
          </c:spPr>
          <c:invertIfNegative val="0"/>
          <c:val>
            <c:numRef>
              <c:f>Sheet1!$B$10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56C-4AEA-BD0C-9EFFDD6DF001}"/>
            </c:ext>
          </c:extLst>
        </c:ser>
        <c:ser>
          <c:idx val="10"/>
          <c:order val="1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C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B56C-4AEA-BD0C-9EFFDD6DF001}"/>
              </c:ext>
            </c:extLst>
          </c:dPt>
          <c:val>
            <c:numRef>
              <c:f>Sheet1!$B$11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B56C-4AEA-BD0C-9EFFDD6DF001}"/>
            </c:ext>
          </c:extLst>
        </c:ser>
        <c:ser>
          <c:idx val="11"/>
          <c:order val="1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B56C-4AEA-BD0C-9EFFDD6DF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30341224"/>
        <c:axId val="930340144"/>
      </c:barChart>
      <c:catAx>
        <c:axId val="930341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0340144"/>
        <c:crosses val="autoZero"/>
        <c:auto val="1"/>
        <c:lblAlgn val="ctr"/>
        <c:lblOffset val="100"/>
        <c:noMultiLvlLbl val="0"/>
      </c:catAx>
      <c:valAx>
        <c:axId val="93034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93034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AD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119-4A45-A572-82F4D2C5F4AB}"/>
              </c:ext>
            </c:extLst>
          </c:dPt>
          <c:val>
            <c:numRef>
              <c:f>Sheet1!$B$1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119-4A45-A572-82F4D2C5F4AB}"/>
            </c:ext>
          </c:extLst>
        </c:ser>
        <c:ser>
          <c:idx val="1"/>
          <c:order val="1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119-4A45-A572-82F4D2C5F4AB}"/>
            </c:ext>
          </c:extLst>
        </c:ser>
        <c:ser>
          <c:idx val="2"/>
          <c:order val="2"/>
          <c:spPr>
            <a:solidFill>
              <a:srgbClr val="88ACF3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19-4A45-A572-82F4D2C5F4AB}"/>
            </c:ext>
          </c:extLst>
        </c:ser>
        <c:ser>
          <c:idx val="3"/>
          <c:order val="3"/>
          <c:spPr>
            <a:solidFill>
              <a:srgbClr val="7797ED"/>
            </a:solidFill>
            <a:ln>
              <a:noFill/>
            </a:ln>
            <a:effectLst/>
          </c:spPr>
          <c:invertIfNegative val="0"/>
          <c:val>
            <c:numRef>
              <c:f>Sheet1!$B$4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119-4A45-A572-82F4D2C5F4AB}"/>
            </c:ext>
          </c:extLst>
        </c:ser>
        <c:ser>
          <c:idx val="4"/>
          <c:order val="4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119-4A45-A572-82F4D2C5F4AB}"/>
            </c:ext>
          </c:extLst>
        </c:ser>
        <c:ser>
          <c:idx val="5"/>
          <c:order val="5"/>
          <c:spPr>
            <a:solidFill>
              <a:srgbClr val="556CE1"/>
            </a:solidFill>
            <a:ln>
              <a:noFill/>
            </a:ln>
            <a:effectLst/>
          </c:spPr>
          <c:invertIfNegative val="0"/>
          <c:val>
            <c:numRef>
              <c:f>Sheet1!$B$6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119-4A45-A572-82F4D2C5F4AB}"/>
            </c:ext>
          </c:extLst>
        </c:ser>
        <c:ser>
          <c:idx val="6"/>
          <c:order val="6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19-4A45-A572-82F4D2C5F4AB}"/>
            </c:ext>
          </c:extLst>
        </c:ser>
        <c:ser>
          <c:idx val="7"/>
          <c:order val="7"/>
          <c:spPr>
            <a:solidFill>
              <a:srgbClr val="3340D4"/>
            </a:solidFill>
            <a:ln>
              <a:noFill/>
            </a:ln>
            <a:effectLst/>
          </c:spPr>
          <c:invertIfNegative val="0"/>
          <c:val>
            <c:numRef>
              <c:f>Sheet1!$B$8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119-4A45-A572-82F4D2C5F4AB}"/>
            </c:ext>
          </c:extLst>
        </c:ser>
        <c:ser>
          <c:idx val="8"/>
          <c:order val="8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Sheet1!$B$9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119-4A45-A572-82F4D2C5F4AB}"/>
            </c:ext>
          </c:extLst>
        </c:ser>
        <c:ser>
          <c:idx val="9"/>
          <c:order val="9"/>
          <c:spPr>
            <a:solidFill>
              <a:srgbClr val="1116C8"/>
            </a:solidFill>
            <a:ln>
              <a:noFill/>
            </a:ln>
            <a:effectLst/>
          </c:spPr>
          <c:invertIfNegative val="0"/>
          <c:val>
            <c:numRef>
              <c:f>Sheet1!$B$10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119-4A45-A572-82F4D2C5F4AB}"/>
            </c:ext>
          </c:extLst>
        </c:ser>
        <c:ser>
          <c:idx val="10"/>
          <c:order val="1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C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3119-4A45-A572-82F4D2C5F4AB}"/>
              </c:ext>
            </c:extLst>
          </c:dPt>
          <c:val>
            <c:numRef>
              <c:f>Sheet1!$B$11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119-4A45-A572-82F4D2C5F4AB}"/>
            </c:ext>
          </c:extLst>
        </c:ser>
        <c:ser>
          <c:idx val="11"/>
          <c:order val="1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3119-4A45-A572-82F4D2C5F4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30341224"/>
        <c:axId val="930340144"/>
      </c:barChart>
      <c:catAx>
        <c:axId val="930341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0340144"/>
        <c:crosses val="autoZero"/>
        <c:auto val="1"/>
        <c:lblAlgn val="ctr"/>
        <c:lblOffset val="100"/>
        <c:noMultiLvlLbl val="0"/>
      </c:catAx>
      <c:valAx>
        <c:axId val="93034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93034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AD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93-4000-B0E8-4E26FBF7B7AA}"/>
              </c:ext>
            </c:extLst>
          </c:dPt>
          <c:val>
            <c:numRef>
              <c:f>Sheet1!$B$1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93-4000-B0E8-4E26FBF7B7AA}"/>
            </c:ext>
          </c:extLst>
        </c:ser>
        <c:ser>
          <c:idx val="1"/>
          <c:order val="1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A93-4000-B0E8-4E26FBF7B7AA}"/>
            </c:ext>
          </c:extLst>
        </c:ser>
        <c:ser>
          <c:idx val="2"/>
          <c:order val="2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93-4000-B0E8-4E26FBF7B7AA}"/>
            </c:ext>
          </c:extLst>
        </c:ser>
        <c:ser>
          <c:idx val="3"/>
          <c:order val="3"/>
          <c:spPr>
            <a:solidFill>
              <a:srgbClr val="7797ED"/>
            </a:solidFill>
            <a:ln>
              <a:noFill/>
            </a:ln>
            <a:effectLst/>
          </c:spPr>
          <c:invertIfNegative val="0"/>
          <c:val>
            <c:numRef>
              <c:f>Sheet1!$B$4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A93-4000-B0E8-4E26FBF7B7AA}"/>
            </c:ext>
          </c:extLst>
        </c:ser>
        <c:ser>
          <c:idx val="4"/>
          <c:order val="4"/>
          <c:spPr>
            <a:solidFill>
              <a:srgbClr val="6681E7"/>
            </a:solidFill>
            <a:ln>
              <a:noFill/>
            </a:ln>
            <a:effectLst/>
          </c:spPr>
          <c:invertIfNegative val="0"/>
          <c: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A93-4000-B0E8-4E26FBF7B7AA}"/>
            </c:ext>
          </c:extLst>
        </c:ser>
        <c:ser>
          <c:idx val="5"/>
          <c:order val="5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Sheet1!$B$6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A93-4000-B0E8-4E26FBF7B7AA}"/>
            </c:ext>
          </c:extLst>
        </c:ser>
        <c:ser>
          <c:idx val="6"/>
          <c:order val="6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A93-4000-B0E8-4E26FBF7B7AA}"/>
            </c:ext>
          </c:extLst>
        </c:ser>
        <c:ser>
          <c:idx val="7"/>
          <c:order val="7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A93-4000-B0E8-4E26FBF7B7AA}"/>
            </c:ext>
          </c:extLst>
        </c:ser>
        <c:ser>
          <c:idx val="8"/>
          <c:order val="8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Sheet1!$B$9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A93-4000-B0E8-4E26FBF7B7AA}"/>
            </c:ext>
          </c:extLst>
        </c:ser>
        <c:ser>
          <c:idx val="9"/>
          <c:order val="9"/>
          <c:spPr>
            <a:solidFill>
              <a:srgbClr val="1116C8"/>
            </a:solidFill>
            <a:ln>
              <a:noFill/>
            </a:ln>
            <a:effectLst/>
          </c:spPr>
          <c:invertIfNegative val="0"/>
          <c:val>
            <c:numRef>
              <c:f>Sheet1!$B$10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5A93-4000-B0E8-4E26FBF7B7AA}"/>
            </c:ext>
          </c:extLst>
        </c:ser>
        <c:ser>
          <c:idx val="10"/>
          <c:order val="1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C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A93-4000-B0E8-4E26FBF7B7AA}"/>
              </c:ext>
            </c:extLst>
          </c:dPt>
          <c:val>
            <c:numRef>
              <c:f>Sheet1!$B$11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A93-4000-B0E8-4E26FBF7B7AA}"/>
            </c:ext>
          </c:extLst>
        </c:ser>
        <c:ser>
          <c:idx val="11"/>
          <c:order val="1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5A93-4000-B0E8-4E26FBF7B7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30341224"/>
        <c:axId val="930340144"/>
      </c:barChart>
      <c:catAx>
        <c:axId val="930341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0340144"/>
        <c:crosses val="autoZero"/>
        <c:auto val="1"/>
        <c:lblAlgn val="ctr"/>
        <c:lblOffset val="100"/>
        <c:noMultiLvlLbl val="0"/>
      </c:catAx>
      <c:valAx>
        <c:axId val="93034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93034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957-4FEF-9F64-51676A833A88}"/>
              </c:ext>
            </c:extLst>
          </c:dPt>
          <c:val>
            <c:numRef>
              <c:f>Sheet1!$B$1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57-4FEF-9F64-51676A833A88}"/>
            </c:ext>
          </c:extLst>
        </c:ser>
        <c:ser>
          <c:idx val="1"/>
          <c:order val="1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957-4FEF-9F64-51676A833A88}"/>
            </c:ext>
          </c:extLst>
        </c:ser>
        <c:ser>
          <c:idx val="2"/>
          <c:order val="2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957-4FEF-9F64-51676A833A88}"/>
            </c:ext>
          </c:extLst>
        </c:ser>
        <c:ser>
          <c:idx val="3"/>
          <c:order val="3"/>
          <c:spPr>
            <a:solidFill>
              <a:srgbClr val="7797ED"/>
            </a:solidFill>
            <a:ln>
              <a:noFill/>
            </a:ln>
            <a:effectLst/>
          </c:spPr>
          <c:invertIfNegative val="0"/>
          <c:val>
            <c:numRef>
              <c:f>Sheet1!$B$4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957-4FEF-9F64-51676A833A88}"/>
            </c:ext>
          </c:extLst>
        </c:ser>
        <c:ser>
          <c:idx val="4"/>
          <c:order val="4"/>
          <c:spPr>
            <a:solidFill>
              <a:srgbClr val="6681E7"/>
            </a:solidFill>
            <a:ln>
              <a:noFill/>
            </a:ln>
            <a:effectLst/>
          </c:spPr>
          <c:invertIfNegative val="0"/>
          <c: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957-4FEF-9F64-51676A833A88}"/>
            </c:ext>
          </c:extLst>
        </c:ser>
        <c:ser>
          <c:idx val="5"/>
          <c:order val="5"/>
          <c:spPr>
            <a:solidFill>
              <a:srgbClr val="556CE1"/>
            </a:solidFill>
            <a:ln>
              <a:noFill/>
            </a:ln>
            <a:effectLst/>
          </c:spPr>
          <c:invertIfNegative val="0"/>
          <c:val>
            <c:numRef>
              <c:f>Sheet1!$B$6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957-4FEF-9F64-51676A833A88}"/>
            </c:ext>
          </c:extLst>
        </c:ser>
        <c:ser>
          <c:idx val="6"/>
          <c:order val="6"/>
          <c:spPr>
            <a:solidFill>
              <a:srgbClr val="4456DA"/>
            </a:solidFill>
            <a:ln>
              <a:noFill/>
            </a:ln>
            <a:effectLst/>
          </c:spPr>
          <c:invertIfNegative val="0"/>
          <c:val>
            <c:numRef>
              <c:f>Sheet1!$B$7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957-4FEF-9F64-51676A833A88}"/>
            </c:ext>
          </c:extLst>
        </c:ser>
        <c:ser>
          <c:idx val="7"/>
          <c:order val="7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957-4FEF-9F64-51676A833A88}"/>
            </c:ext>
          </c:extLst>
        </c:ser>
        <c:ser>
          <c:idx val="8"/>
          <c:order val="8"/>
          <c:spPr>
            <a:solidFill>
              <a:srgbClr val="222BCE"/>
            </a:solidFill>
            <a:ln>
              <a:noFill/>
            </a:ln>
            <a:effectLst/>
          </c:spPr>
          <c:invertIfNegative val="0"/>
          <c:val>
            <c:numRef>
              <c:f>Sheet1!$B$9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957-4FEF-9F64-51676A833A88}"/>
            </c:ext>
          </c:extLst>
        </c:ser>
        <c:ser>
          <c:idx val="9"/>
          <c:order val="9"/>
          <c:spPr>
            <a:solidFill>
              <a:srgbClr val="1116C8"/>
            </a:solidFill>
            <a:ln>
              <a:noFill/>
            </a:ln>
            <a:effectLst/>
          </c:spPr>
          <c:invertIfNegative val="0"/>
          <c:val>
            <c:numRef>
              <c:f>Sheet1!$B$10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0957-4FEF-9F64-51676A833A88}"/>
            </c:ext>
          </c:extLst>
        </c:ser>
        <c:ser>
          <c:idx val="10"/>
          <c:order val="1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C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0957-4FEF-9F64-51676A833A88}"/>
              </c:ext>
            </c:extLst>
          </c:dPt>
          <c:val>
            <c:numRef>
              <c:f>Sheet1!$B$11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957-4FEF-9F64-51676A833A88}"/>
            </c:ext>
          </c:extLst>
        </c:ser>
        <c:ser>
          <c:idx val="11"/>
          <c:order val="1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0957-4FEF-9F64-51676A833A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30341224"/>
        <c:axId val="930340144"/>
      </c:barChart>
      <c:catAx>
        <c:axId val="930341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0340144"/>
        <c:crosses val="autoZero"/>
        <c:auto val="1"/>
        <c:lblAlgn val="ctr"/>
        <c:lblOffset val="100"/>
        <c:noMultiLvlLbl val="0"/>
      </c:catAx>
      <c:valAx>
        <c:axId val="93034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93034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76C-47FE-B82E-C9251CFF1D32}"/>
              </c:ext>
            </c:extLst>
          </c:dPt>
          <c:val>
            <c:numRef>
              <c:f>Sheet1!$B$1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6C-47FE-B82E-C9251CFF1D32}"/>
            </c:ext>
          </c:extLst>
        </c:ser>
        <c:ser>
          <c:idx val="1"/>
          <c:order val="1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76C-47FE-B82E-C9251CFF1D32}"/>
            </c:ext>
          </c:extLst>
        </c:ser>
        <c:ser>
          <c:idx val="2"/>
          <c:order val="2"/>
          <c:spPr>
            <a:solidFill>
              <a:srgbClr val="88ACF3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76C-47FE-B82E-C9251CFF1D32}"/>
            </c:ext>
          </c:extLst>
        </c:ser>
        <c:ser>
          <c:idx val="3"/>
          <c:order val="3"/>
          <c:spPr>
            <a:solidFill>
              <a:srgbClr val="7797ED"/>
            </a:solidFill>
            <a:ln>
              <a:noFill/>
            </a:ln>
            <a:effectLst/>
          </c:spPr>
          <c:invertIfNegative val="0"/>
          <c:val>
            <c:numRef>
              <c:f>Sheet1!$B$4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76C-47FE-B82E-C9251CFF1D32}"/>
            </c:ext>
          </c:extLst>
        </c:ser>
        <c:ser>
          <c:idx val="4"/>
          <c:order val="4"/>
          <c:spPr>
            <a:solidFill>
              <a:srgbClr val="6681E7"/>
            </a:solidFill>
            <a:ln>
              <a:noFill/>
            </a:ln>
            <a:effectLst/>
          </c:spPr>
          <c:invertIfNegative val="0"/>
          <c: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76C-47FE-B82E-C9251CFF1D32}"/>
            </c:ext>
          </c:extLst>
        </c:ser>
        <c:ser>
          <c:idx val="5"/>
          <c:order val="5"/>
          <c:spPr>
            <a:solidFill>
              <a:srgbClr val="556CE1"/>
            </a:solidFill>
            <a:ln>
              <a:noFill/>
            </a:ln>
            <a:effectLst/>
          </c:spPr>
          <c:invertIfNegative val="0"/>
          <c:val>
            <c:numRef>
              <c:f>Sheet1!$B$6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76C-47FE-B82E-C9251CFF1D32}"/>
            </c:ext>
          </c:extLst>
        </c:ser>
        <c:ser>
          <c:idx val="6"/>
          <c:order val="6"/>
          <c:spPr>
            <a:solidFill>
              <a:srgbClr val="4456DA"/>
            </a:solidFill>
            <a:ln>
              <a:noFill/>
            </a:ln>
            <a:effectLst/>
          </c:spPr>
          <c:invertIfNegative val="0"/>
          <c:val>
            <c:numRef>
              <c:f>Sheet1!$B$7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76C-47FE-B82E-C9251CFF1D32}"/>
            </c:ext>
          </c:extLst>
        </c:ser>
        <c:ser>
          <c:idx val="7"/>
          <c:order val="7"/>
          <c:spPr>
            <a:solidFill>
              <a:srgbClr val="3340D4"/>
            </a:solidFill>
            <a:ln>
              <a:noFill/>
            </a:ln>
            <a:effectLst/>
          </c:spPr>
          <c:invertIfNegative val="0"/>
          <c:val>
            <c:numRef>
              <c:f>Sheet1!$B$8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76C-47FE-B82E-C9251CFF1D32}"/>
            </c:ext>
          </c:extLst>
        </c:ser>
        <c:ser>
          <c:idx val="8"/>
          <c:order val="8"/>
          <c:spPr>
            <a:solidFill>
              <a:srgbClr val="222BCE"/>
            </a:solidFill>
            <a:ln>
              <a:noFill/>
            </a:ln>
            <a:effectLst/>
          </c:spPr>
          <c:invertIfNegative val="0"/>
          <c:val>
            <c:numRef>
              <c:f>Sheet1!$B$9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76C-47FE-B82E-C9251CFF1D32}"/>
            </c:ext>
          </c:extLst>
        </c:ser>
        <c:ser>
          <c:idx val="9"/>
          <c:order val="9"/>
          <c:spPr>
            <a:solidFill>
              <a:srgbClr val="1116C8"/>
            </a:solidFill>
            <a:ln>
              <a:noFill/>
            </a:ln>
            <a:effectLst/>
          </c:spPr>
          <c:invertIfNegative val="0"/>
          <c:val>
            <c:numRef>
              <c:f>Sheet1!$B$10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76C-47FE-B82E-C9251CFF1D32}"/>
            </c:ext>
          </c:extLst>
        </c:ser>
        <c:ser>
          <c:idx val="10"/>
          <c:order val="1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C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776C-47FE-B82E-C9251CFF1D32}"/>
              </c:ext>
            </c:extLst>
          </c:dPt>
          <c:val>
            <c:numRef>
              <c:f>Sheet1!$B$11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776C-47FE-B82E-C9251CFF1D32}"/>
            </c:ext>
          </c:extLst>
        </c:ser>
        <c:ser>
          <c:idx val="11"/>
          <c:order val="1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776C-47FE-B82E-C9251CFF1D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30341224"/>
        <c:axId val="930340144"/>
      </c:barChart>
      <c:catAx>
        <c:axId val="930341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0340144"/>
        <c:crosses val="autoZero"/>
        <c:auto val="1"/>
        <c:lblAlgn val="ctr"/>
        <c:lblOffset val="100"/>
        <c:noMultiLvlLbl val="0"/>
      </c:catAx>
      <c:valAx>
        <c:axId val="93034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93034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AD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CCE-4C0B-90B3-233ED3F50EE0}"/>
              </c:ext>
            </c:extLst>
          </c:dPt>
          <c:val>
            <c:numRef>
              <c:f>Sheet1!$B$1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CE-4C0B-90B3-233ED3F50EE0}"/>
            </c:ext>
          </c:extLst>
        </c:ser>
        <c:ser>
          <c:idx val="1"/>
          <c:order val="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CCE-4C0B-90B3-233ED3F50EE0}"/>
            </c:ext>
          </c:extLst>
        </c:ser>
        <c:ser>
          <c:idx val="2"/>
          <c:order val="2"/>
          <c:spPr>
            <a:solidFill>
              <a:srgbClr val="88ACF3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CE-4C0B-90B3-233ED3F50EE0}"/>
            </c:ext>
          </c:extLst>
        </c:ser>
        <c:ser>
          <c:idx val="3"/>
          <c:order val="3"/>
          <c:spPr>
            <a:solidFill>
              <a:srgbClr val="7797ED"/>
            </a:solidFill>
            <a:ln>
              <a:noFill/>
            </a:ln>
            <a:effectLst/>
          </c:spPr>
          <c:invertIfNegative val="0"/>
          <c:val>
            <c:numRef>
              <c:f>Sheet1!$B$4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CCE-4C0B-90B3-233ED3F50EE0}"/>
            </c:ext>
          </c:extLst>
        </c:ser>
        <c:ser>
          <c:idx val="4"/>
          <c:order val="4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CCE-4C0B-90B3-233ED3F50EE0}"/>
            </c:ext>
          </c:extLst>
        </c:ser>
        <c:ser>
          <c:idx val="5"/>
          <c:order val="5"/>
          <c:spPr>
            <a:solidFill>
              <a:srgbClr val="556CE1"/>
            </a:solidFill>
            <a:ln>
              <a:noFill/>
            </a:ln>
            <a:effectLst/>
          </c:spPr>
          <c:invertIfNegative val="0"/>
          <c:val>
            <c:numRef>
              <c:f>Sheet1!$B$6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CCE-4C0B-90B3-233ED3F50EE0}"/>
            </c:ext>
          </c:extLst>
        </c:ser>
        <c:ser>
          <c:idx val="6"/>
          <c:order val="6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CCE-4C0B-90B3-233ED3F50EE0}"/>
            </c:ext>
          </c:extLst>
        </c:ser>
        <c:ser>
          <c:idx val="7"/>
          <c:order val="7"/>
          <c:spPr>
            <a:solidFill>
              <a:srgbClr val="3340D4"/>
            </a:solidFill>
            <a:ln>
              <a:noFill/>
            </a:ln>
            <a:effectLst/>
          </c:spPr>
          <c:invertIfNegative val="0"/>
          <c:val>
            <c:numRef>
              <c:f>Sheet1!$B$8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CCE-4C0B-90B3-233ED3F50EE0}"/>
            </c:ext>
          </c:extLst>
        </c:ser>
        <c:ser>
          <c:idx val="8"/>
          <c:order val="8"/>
          <c:spPr>
            <a:solidFill>
              <a:srgbClr val="222BCE"/>
            </a:solidFill>
            <a:ln>
              <a:noFill/>
            </a:ln>
            <a:effectLst/>
          </c:spPr>
          <c:invertIfNegative val="0"/>
          <c:val>
            <c:numRef>
              <c:f>Sheet1!$B$9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CCE-4C0B-90B3-233ED3F50EE0}"/>
            </c:ext>
          </c:extLst>
        </c:ser>
        <c:ser>
          <c:idx val="9"/>
          <c:order val="9"/>
          <c:spPr>
            <a:solidFill>
              <a:srgbClr val="1116C8"/>
            </a:solidFill>
            <a:ln>
              <a:noFill/>
            </a:ln>
            <a:effectLst/>
          </c:spPr>
          <c:invertIfNegative val="0"/>
          <c:val>
            <c:numRef>
              <c:f>Sheet1!$B$10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CCE-4C0B-90B3-233ED3F50EE0}"/>
            </c:ext>
          </c:extLst>
        </c:ser>
        <c:ser>
          <c:idx val="10"/>
          <c:order val="1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C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CCE-4C0B-90B3-233ED3F50EE0}"/>
              </c:ext>
            </c:extLst>
          </c:dPt>
          <c:val>
            <c:numRef>
              <c:f>Sheet1!$B$11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CCE-4C0B-90B3-233ED3F50EE0}"/>
            </c:ext>
          </c:extLst>
        </c:ser>
        <c:ser>
          <c:idx val="11"/>
          <c:order val="1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9CCE-4C0B-90B3-233ED3F50E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30341224"/>
        <c:axId val="930340144"/>
      </c:barChart>
      <c:catAx>
        <c:axId val="930341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0340144"/>
        <c:crosses val="autoZero"/>
        <c:auto val="1"/>
        <c:lblAlgn val="ctr"/>
        <c:lblOffset val="100"/>
        <c:noMultiLvlLbl val="0"/>
      </c:catAx>
      <c:valAx>
        <c:axId val="93034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93034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BE8-4855-86C1-F3B85A9245D5}"/>
              </c:ext>
            </c:extLst>
          </c:dPt>
          <c:val>
            <c:numRef>
              <c:f>Sheet1!$B$1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BE8-4855-86C1-F3B85A9245D5}"/>
            </c:ext>
          </c:extLst>
        </c:ser>
        <c:ser>
          <c:idx val="1"/>
          <c:order val="1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BE8-4855-86C1-F3B85A9245D5}"/>
            </c:ext>
          </c:extLst>
        </c:ser>
        <c:ser>
          <c:idx val="2"/>
          <c:order val="2"/>
          <c:spPr>
            <a:solidFill>
              <a:srgbClr val="88ACF3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BE8-4855-86C1-F3B85A9245D5}"/>
            </c:ext>
          </c:extLst>
        </c:ser>
        <c:ser>
          <c:idx val="3"/>
          <c:order val="3"/>
          <c:spPr>
            <a:solidFill>
              <a:srgbClr val="7797ED"/>
            </a:solidFill>
            <a:ln>
              <a:noFill/>
            </a:ln>
            <a:effectLst/>
          </c:spPr>
          <c:invertIfNegative val="0"/>
          <c:val>
            <c:numRef>
              <c:f>Sheet1!$B$4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BE8-4855-86C1-F3B85A9245D5}"/>
            </c:ext>
          </c:extLst>
        </c:ser>
        <c:ser>
          <c:idx val="4"/>
          <c:order val="4"/>
          <c:spPr>
            <a:solidFill>
              <a:srgbClr val="6681E7"/>
            </a:solidFill>
            <a:ln>
              <a:noFill/>
            </a:ln>
            <a:effectLst/>
          </c:spPr>
          <c:invertIfNegative val="0"/>
          <c: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BE8-4855-86C1-F3B85A9245D5}"/>
            </c:ext>
          </c:extLst>
        </c:ser>
        <c:ser>
          <c:idx val="5"/>
          <c:order val="5"/>
          <c:spPr>
            <a:solidFill>
              <a:srgbClr val="556CE1"/>
            </a:solidFill>
            <a:ln>
              <a:noFill/>
            </a:ln>
            <a:effectLst/>
          </c:spPr>
          <c:invertIfNegative val="0"/>
          <c:val>
            <c:numRef>
              <c:f>Sheet1!$B$6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BE8-4855-86C1-F3B85A9245D5}"/>
            </c:ext>
          </c:extLst>
        </c:ser>
        <c:ser>
          <c:idx val="6"/>
          <c:order val="6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E8-4855-86C1-F3B85A9245D5}"/>
            </c:ext>
          </c:extLst>
        </c:ser>
        <c:ser>
          <c:idx val="7"/>
          <c:order val="7"/>
          <c:spPr>
            <a:solidFill>
              <a:srgbClr val="3340D4"/>
            </a:solidFill>
            <a:ln>
              <a:noFill/>
            </a:ln>
            <a:effectLst/>
          </c:spPr>
          <c:invertIfNegative val="0"/>
          <c:val>
            <c:numRef>
              <c:f>Sheet1!$B$8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BE8-4855-86C1-F3B85A9245D5}"/>
            </c:ext>
          </c:extLst>
        </c:ser>
        <c:ser>
          <c:idx val="8"/>
          <c:order val="8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Sheet1!$B$9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BE8-4855-86C1-F3B85A9245D5}"/>
            </c:ext>
          </c:extLst>
        </c:ser>
        <c:ser>
          <c:idx val="9"/>
          <c:order val="9"/>
          <c:spPr>
            <a:solidFill>
              <a:srgbClr val="1116C8"/>
            </a:solidFill>
            <a:ln>
              <a:noFill/>
            </a:ln>
            <a:effectLst/>
          </c:spPr>
          <c:invertIfNegative val="0"/>
          <c:val>
            <c:numRef>
              <c:f>Sheet1!$B$10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BE8-4855-86C1-F3B85A9245D5}"/>
            </c:ext>
          </c:extLst>
        </c:ser>
        <c:ser>
          <c:idx val="10"/>
          <c:order val="1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C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6BE8-4855-86C1-F3B85A9245D5}"/>
              </c:ext>
            </c:extLst>
          </c:dPt>
          <c:val>
            <c:numRef>
              <c:f>Sheet1!$B$11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6BE8-4855-86C1-F3B85A9245D5}"/>
            </c:ext>
          </c:extLst>
        </c:ser>
        <c:ser>
          <c:idx val="11"/>
          <c:order val="1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6BE8-4855-86C1-F3B85A9245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30341224"/>
        <c:axId val="930340144"/>
      </c:barChart>
      <c:catAx>
        <c:axId val="930341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0340144"/>
        <c:crosses val="autoZero"/>
        <c:auto val="1"/>
        <c:lblAlgn val="ctr"/>
        <c:lblOffset val="100"/>
        <c:noMultiLvlLbl val="0"/>
      </c:catAx>
      <c:valAx>
        <c:axId val="93034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93034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AD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2B7-4F1E-9321-8AF58F4DC4DB}"/>
              </c:ext>
            </c:extLst>
          </c:dPt>
          <c:val>
            <c:numRef>
              <c:f>Sheet1!$B$1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B7-4F1E-9321-8AF58F4DC4DB}"/>
            </c:ext>
          </c:extLst>
        </c:ser>
        <c:ser>
          <c:idx val="1"/>
          <c:order val="1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2B7-4F1E-9321-8AF58F4DC4DB}"/>
            </c:ext>
          </c:extLst>
        </c:ser>
        <c:ser>
          <c:idx val="2"/>
          <c:order val="2"/>
          <c:spPr>
            <a:solidFill>
              <a:srgbClr val="88ACF3"/>
            </a:solidFill>
            <a:ln>
              <a:noFill/>
            </a:ln>
            <a:effectLst/>
          </c:spPr>
          <c:invertIfNegative val="0"/>
          <c: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2B7-4F1E-9321-8AF58F4DC4DB}"/>
            </c:ext>
          </c:extLst>
        </c:ser>
        <c:ser>
          <c:idx val="3"/>
          <c:order val="3"/>
          <c:spPr>
            <a:solidFill>
              <a:srgbClr val="7797ED"/>
            </a:solidFill>
            <a:ln>
              <a:noFill/>
            </a:ln>
            <a:effectLst/>
          </c:spPr>
          <c:invertIfNegative val="0"/>
          <c:val>
            <c:numRef>
              <c:f>Sheet1!$B$4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2B7-4F1E-9321-8AF58F4DC4DB}"/>
            </c:ext>
          </c:extLst>
        </c:ser>
        <c:ser>
          <c:idx val="4"/>
          <c:order val="4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2B7-4F1E-9321-8AF58F4DC4DB}"/>
            </c:ext>
          </c:extLst>
        </c:ser>
        <c:ser>
          <c:idx val="5"/>
          <c:order val="5"/>
          <c:spPr>
            <a:solidFill>
              <a:srgbClr val="556CE1"/>
            </a:solidFill>
            <a:ln>
              <a:noFill/>
            </a:ln>
            <a:effectLst/>
          </c:spPr>
          <c:invertIfNegative val="0"/>
          <c:val>
            <c:numRef>
              <c:f>Sheet1!$B$6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2B7-4F1E-9321-8AF58F4DC4DB}"/>
            </c:ext>
          </c:extLst>
        </c:ser>
        <c:ser>
          <c:idx val="6"/>
          <c:order val="6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2B7-4F1E-9321-8AF58F4DC4DB}"/>
            </c:ext>
          </c:extLst>
        </c:ser>
        <c:ser>
          <c:idx val="7"/>
          <c:order val="7"/>
          <c:spPr>
            <a:solidFill>
              <a:srgbClr val="3340D4"/>
            </a:solidFill>
            <a:ln>
              <a:noFill/>
            </a:ln>
            <a:effectLst/>
          </c:spPr>
          <c:invertIfNegative val="0"/>
          <c:val>
            <c:numRef>
              <c:f>Sheet1!$B$8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2B7-4F1E-9321-8AF58F4DC4DB}"/>
            </c:ext>
          </c:extLst>
        </c:ser>
        <c:ser>
          <c:idx val="8"/>
          <c:order val="8"/>
          <c:spPr>
            <a:solidFill>
              <a:srgbClr val="222BCE"/>
            </a:solidFill>
            <a:ln>
              <a:noFill/>
            </a:ln>
            <a:effectLst/>
          </c:spPr>
          <c:invertIfNegative val="0"/>
          <c:val>
            <c:numRef>
              <c:f>Sheet1!$B$9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2B7-4F1E-9321-8AF58F4DC4DB}"/>
            </c:ext>
          </c:extLst>
        </c:ser>
        <c:ser>
          <c:idx val="9"/>
          <c:order val="9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2B7-4F1E-9321-8AF58F4DC4DB}"/>
            </c:ext>
          </c:extLst>
        </c:ser>
        <c:ser>
          <c:idx val="10"/>
          <c:order val="1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C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2B7-4F1E-9321-8AF58F4DC4DB}"/>
              </c:ext>
            </c:extLst>
          </c:dPt>
          <c:val>
            <c:numRef>
              <c:f>Sheet1!$B$11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2B7-4F1E-9321-8AF58F4DC4DB}"/>
            </c:ext>
          </c:extLst>
        </c:ser>
        <c:ser>
          <c:idx val="11"/>
          <c:order val="1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92B7-4F1E-9321-8AF58F4DC4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30341224"/>
        <c:axId val="930340144"/>
      </c:barChart>
      <c:catAx>
        <c:axId val="930341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0340144"/>
        <c:crosses val="autoZero"/>
        <c:auto val="1"/>
        <c:lblAlgn val="ctr"/>
        <c:lblOffset val="100"/>
        <c:noMultiLvlLbl val="0"/>
      </c:catAx>
      <c:valAx>
        <c:axId val="93034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930341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Distribution of carbon emissions per phase in example project (excluding team efforts)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AB5-A942-97D9-5E45D47FC55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AB5-A942-97D9-5E45D47FC551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CH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Sheet2!$A$6:$A$7</c:f>
              <c:strCache>
                <c:ptCount val="2"/>
                <c:pt idx="0">
                  <c:v>Production</c:v>
                </c:pt>
                <c:pt idx="1">
                  <c:v>Use</c:v>
                </c:pt>
              </c:strCache>
            </c:strRef>
          </c:cat>
          <c:val>
            <c:numRef>
              <c:f>Sheet2!$B$6:$B$7</c:f>
              <c:numCache>
                <c:formatCode>General</c:formatCode>
                <c:ptCount val="2"/>
                <c:pt idx="0">
                  <c:v>32.894290243606349</c:v>
                </c:pt>
                <c:pt idx="1">
                  <c:v>67.105709756393651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AB5-A942-97D9-5E45D47FC55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Distribution of energy consumption per source for the production and use of digital services in</a:t>
            </a:r>
            <a:r>
              <a:rPr lang="en-GB" baseline="0" dirty="0"/>
              <a:t> 2017 (Shift Project)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09A-1646-A812-925595150C8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09A-1646-A812-925595150C8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09A-1646-A812-925595150C8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09A-1646-A812-925595150C8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09A-1646-A812-925595150C8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A09A-1646-A812-925595150C8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A09A-1646-A812-925595150C83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CH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TVs (production)</c:v>
                </c:pt>
                <c:pt idx="1">
                  <c:v>Data centres (use)</c:v>
                </c:pt>
                <c:pt idx="2">
                  <c:v>Networks (use)</c:v>
                </c:pt>
                <c:pt idx="3">
                  <c:v>Terminals (use)</c:v>
                </c:pt>
                <c:pt idx="4">
                  <c:v>Smartphones (production)</c:v>
                </c:pt>
                <c:pt idx="5">
                  <c:v>Others (production)</c:v>
                </c:pt>
                <c:pt idx="6">
                  <c:v>Computers (production)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</c:v>
                </c:pt>
                <c:pt idx="1">
                  <c:v>19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6</c:v>
                </c:pt>
                <c:pt idx="6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A09A-1646-A812-925595150C8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Carbon emission in example project </a:t>
            </a:r>
            <a:br>
              <a:rPr lang="en-GB" dirty="0"/>
            </a:br>
            <a:r>
              <a:rPr lang="en-GB" dirty="0"/>
              <a:t>(excluding team efforts)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087-9B46-9053-8E30C077D9C7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087-9B46-9053-8E30C077D9C7}"/>
              </c:ext>
            </c:extLst>
          </c:dPt>
          <c:dPt>
            <c:idx val="2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087-9B46-9053-8E30C077D9C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087-9B46-9053-8E30C077D9C7}"/>
              </c:ext>
            </c:extLst>
          </c:dPt>
          <c:dLbls>
            <c:dLbl>
              <c:idx val="0"/>
              <c:layout>
                <c:manualLayout>
                  <c:x val="-2.677523773255228E-2"/>
                  <c:y val="9.7553567999122057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087-9B46-9053-8E30C077D9C7}"/>
                </c:ext>
              </c:extLst>
            </c:dLbl>
            <c:dLbl>
              <c:idx val="1"/>
              <c:layout>
                <c:manualLayout>
                  <c:x val="-6.6465653386498805E-2"/>
                  <c:y val="0.20981288924250321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087-9B46-9053-8E30C077D9C7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CH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Sheet1!$A$13:$A$16</c:f>
              <c:strCache>
                <c:ptCount val="4"/>
                <c:pt idx="0">
                  <c:v>Machines (production + use)</c:v>
                </c:pt>
                <c:pt idx="1">
                  <c:v>Networks </c:v>
                </c:pt>
                <c:pt idx="2">
                  <c:v>Terminals (production)</c:v>
                </c:pt>
                <c:pt idx="3">
                  <c:v>Terminals (use)</c:v>
                </c:pt>
              </c:strCache>
            </c:strRef>
          </c:cat>
          <c:val>
            <c:numRef>
              <c:f>Sheet1!$B$13:$B$16</c:f>
              <c:numCache>
                <c:formatCode>General</c:formatCode>
                <c:ptCount val="4"/>
                <c:pt idx="0">
                  <c:v>4.3194709949298629</c:v>
                </c:pt>
                <c:pt idx="1">
                  <c:v>0.57952854579394919</c:v>
                </c:pt>
                <c:pt idx="2">
                  <c:v>38.945133618777241</c:v>
                </c:pt>
                <c:pt idx="3">
                  <c:v>56.155866840498952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087-9B46-9053-8E30C077D9C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Decorated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Decorated_Chart!$A$1:$A$13</c:f>
              <c:strCache>
                <c:ptCount val="13"/>
                <c:pt idx="0">
                  <c:v>team &gt; development</c:v>
                </c:pt>
                <c:pt idx="1">
                  <c:v>team &gt; maintenance</c:v>
                </c:pt>
                <c:pt idx="2">
                  <c:v>machine &gt; web-production</c:v>
                </c:pt>
                <c:pt idx="3">
                  <c:v>machine &gt; db-production</c:v>
                </c:pt>
                <c:pt idx="4">
                  <c:v>machine &gt; job-production</c:v>
                </c:pt>
                <c:pt idx="5">
                  <c:v>machine &gt; web-staging</c:v>
                </c:pt>
                <c:pt idx="6">
                  <c:v>machine &gt; db-staging</c:v>
                </c:pt>
                <c:pt idx="7">
                  <c:v>machine &gt; job-staging</c:v>
                </c:pt>
                <c:pt idx="8">
                  <c:v>machine &gt; test-environment</c:v>
                </c:pt>
                <c:pt idx="9">
                  <c:v>machine &gt; ci-environment</c:v>
                </c:pt>
                <c:pt idx="10">
                  <c:v>usage &gt; embodiedEmissions</c:v>
                </c:pt>
                <c:pt idx="11">
                  <c:v>usage &gt; internetTraffic</c:v>
                </c:pt>
                <c:pt idx="12">
                  <c:v>usage &gt; electricity</c:v>
                </c:pt>
              </c:strCache>
            </c:strRef>
          </c:cat>
          <c:val>
            <c:numRef>
              <c:f>Decorated_Chart!$B$1:$B$13</c:f>
              <c:numCache>
                <c:formatCode>General</c:formatCode>
                <c:ptCount val="13"/>
                <c:pt idx="0">
                  <c:v>39927440</c:v>
                </c:pt>
                <c:pt idx="1">
                  <c:v>31472098</c:v>
                </c:pt>
                <c:pt idx="2">
                  <c:v>5310240</c:v>
                </c:pt>
                <c:pt idx="3">
                  <c:v>3177183</c:v>
                </c:pt>
                <c:pt idx="4">
                  <c:v>3589849</c:v>
                </c:pt>
                <c:pt idx="5">
                  <c:v>3117377</c:v>
                </c:pt>
                <c:pt idx="6">
                  <c:v>1740237</c:v>
                </c:pt>
                <c:pt idx="7">
                  <c:v>2263212</c:v>
                </c:pt>
                <c:pt idx="8">
                  <c:v>6580918</c:v>
                </c:pt>
                <c:pt idx="9">
                  <c:v>8973132</c:v>
                </c:pt>
                <c:pt idx="10">
                  <c:v>313331667</c:v>
                </c:pt>
                <c:pt idx="11">
                  <c:v>4662576</c:v>
                </c:pt>
                <c:pt idx="12">
                  <c:v>451800000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A0-BC40-816A-75AE860F6C5B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Decorated_Chart!$A$1:$A$13</c:f>
              <c:strCache>
                <c:ptCount val="13"/>
                <c:pt idx="0">
                  <c:v>team &gt; development</c:v>
                </c:pt>
                <c:pt idx="1">
                  <c:v>team &gt; maintenance</c:v>
                </c:pt>
                <c:pt idx="2">
                  <c:v>machine &gt; web-production</c:v>
                </c:pt>
                <c:pt idx="3">
                  <c:v>machine &gt; db-production</c:v>
                </c:pt>
                <c:pt idx="4">
                  <c:v>machine &gt; job-production</c:v>
                </c:pt>
                <c:pt idx="5">
                  <c:v>machine &gt; web-staging</c:v>
                </c:pt>
                <c:pt idx="6">
                  <c:v>machine &gt; db-staging</c:v>
                </c:pt>
                <c:pt idx="7">
                  <c:v>machine &gt; job-staging</c:v>
                </c:pt>
                <c:pt idx="8">
                  <c:v>machine &gt; test-environment</c:v>
                </c:pt>
                <c:pt idx="9">
                  <c:v>machine &gt; ci-environment</c:v>
                </c:pt>
                <c:pt idx="10">
                  <c:v>usage &gt; embodiedEmissions</c:v>
                </c:pt>
                <c:pt idx="11">
                  <c:v>usage &gt; internetTraffic</c:v>
                </c:pt>
                <c:pt idx="12">
                  <c:v>usage &gt; electricity</c:v>
                </c:pt>
              </c:strCache>
            </c:strRef>
          </c:cat>
          <c:val>
            <c:numRef>
              <c:f>Decorated_Chart!$C$1:$C$13</c:f>
              <c:numCache>
                <c:formatCode>General</c:formatCode>
                <c:ptCount val="13"/>
                <c:pt idx="0">
                  <c:v>6356556</c:v>
                </c:pt>
                <c:pt idx="1">
                  <c:v>17748106</c:v>
                </c:pt>
                <c:pt idx="2">
                  <c:v>600493</c:v>
                </c:pt>
                <c:pt idx="3">
                  <c:v>269106</c:v>
                </c:pt>
                <c:pt idx="4">
                  <c:v>368460</c:v>
                </c:pt>
                <c:pt idx="5">
                  <c:v>470059</c:v>
                </c:pt>
                <c:pt idx="6">
                  <c:v>210492</c:v>
                </c:pt>
                <c:pt idx="7">
                  <c:v>447433</c:v>
                </c:pt>
                <c:pt idx="8">
                  <c:v>1848007</c:v>
                </c:pt>
                <c:pt idx="9">
                  <c:v>236475</c:v>
                </c:pt>
                <c:pt idx="10">
                  <c:v>261109722</c:v>
                </c:pt>
                <c:pt idx="11">
                  <c:v>650592</c:v>
                </c:pt>
                <c:pt idx="12">
                  <c:v>42921000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A0-BC40-816A-75AE860F6C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46110336"/>
        <c:axId val="946088336"/>
      </c:barChart>
      <c:catAx>
        <c:axId val="946110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946088336"/>
        <c:crosses val="autoZero"/>
        <c:auto val="1"/>
        <c:lblAlgn val="ctr"/>
        <c:lblOffset val="100"/>
        <c:noMultiLvlLbl val="0"/>
      </c:catAx>
      <c:valAx>
        <c:axId val="946088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946110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[Book1]Sheet1!$A$1</c:f>
              <c:numCache>
                <c:formatCode>General</c:formatCode>
                <c:ptCount val="1"/>
                <c:pt idx="0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38-4E18-8031-E16F7B12DA74}"/>
            </c:ext>
          </c:extLst>
        </c:ser>
        <c:ser>
          <c:idx val="1"/>
          <c:order val="1"/>
          <c:spPr>
            <a:solidFill>
              <a:srgbClr val="A20000"/>
            </a:solidFill>
            <a:ln>
              <a:noFill/>
            </a:ln>
            <a:effectLst/>
          </c:spPr>
          <c:invertIfNegative val="0"/>
          <c:val>
            <c:numRef>
              <c:f>[Book1]Sheet1!$A$2</c:f>
              <c:numCache>
                <c:formatCode>General</c:formatCode>
                <c:ptCount val="1"/>
                <c:pt idx="0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38-4E18-8031-E16F7B12DA74}"/>
            </c:ext>
          </c:extLst>
        </c:ser>
        <c:ser>
          <c:idx val="2"/>
          <c:order val="2"/>
          <c:spPr>
            <a:solidFill>
              <a:srgbClr val="6C0000"/>
            </a:solidFill>
            <a:ln>
              <a:noFill/>
            </a:ln>
            <a:effectLst/>
          </c:spPr>
          <c:invertIfNegative val="0"/>
          <c:val>
            <c:numRef>
              <c:f>[Book1]Sheet1!$A$3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38-4E18-8031-E16F7B12DA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86655448"/>
        <c:axId val="886652568"/>
      </c:barChart>
      <c:catAx>
        <c:axId val="8866554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86652568"/>
        <c:crosses val="autoZero"/>
        <c:auto val="1"/>
        <c:lblAlgn val="ctr"/>
        <c:lblOffset val="100"/>
        <c:noMultiLvlLbl val="0"/>
      </c:catAx>
      <c:valAx>
        <c:axId val="886652568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886655448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99C2F9"/>
            </a:solidFill>
            <a:ln>
              <a:noFill/>
            </a:ln>
            <a:effectLst/>
          </c:spPr>
          <c:invertIfNegative val="0"/>
          <c:val>
            <c:numRef>
              <c:f>[Book1]Sheet1!$A$1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D4-40C8-B458-C69F5A96FBFB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ED4-40C8-B458-C69F5A96FBFB}"/>
              </c:ext>
            </c:extLst>
          </c:dPt>
          <c:val>
            <c:numRef>
              <c:f>[Book1]Sheet1!$A$2</c:f>
              <c:numCache>
                <c:formatCode>General</c:formatCode>
                <c:ptCount val="1"/>
                <c:pt idx="0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ED4-40C8-B458-C69F5A96FB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3947136"/>
        <c:axId val="833947856"/>
      </c:barChart>
      <c:catAx>
        <c:axId val="8339471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33947856"/>
        <c:crosses val="autoZero"/>
        <c:auto val="1"/>
        <c:lblAlgn val="ctr"/>
        <c:lblOffset val="100"/>
        <c:noMultiLvlLbl val="0"/>
      </c:catAx>
      <c:valAx>
        <c:axId val="833947856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833947136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CFF49-BE5B-4050-8EE5-6F355B7A0B94}" type="datetimeFigureOut">
              <a:rPr lang="de-CH" smtClean="0"/>
              <a:t>15.11.23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76E39-7428-4F36-B5FD-3E19AFC5F1F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4686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76E39-7428-4F36-B5FD-3E19AFC5F1F8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9615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PUE from 2 </a:t>
            </a:r>
            <a:r>
              <a:rPr lang="de-CH" dirty="0" err="1"/>
              <a:t>to</a:t>
            </a:r>
            <a:r>
              <a:rPr lang="de-CH" dirty="0"/>
              <a:t> 1.1</a:t>
            </a:r>
          </a:p>
          <a:p>
            <a:r>
              <a:rPr lang="de-CH" dirty="0" err="1"/>
              <a:t>Greener</a:t>
            </a:r>
            <a:r>
              <a:rPr lang="de-CH" dirty="0"/>
              <a:t> </a:t>
            </a:r>
            <a:r>
              <a:rPr lang="de-CH" dirty="0" err="1"/>
              <a:t>energy</a:t>
            </a:r>
            <a:r>
              <a:rPr lang="de-CH" dirty="0"/>
              <a:t> </a:t>
            </a:r>
            <a:r>
              <a:rPr lang="de-CH" dirty="0" err="1"/>
              <a:t>products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76E39-7428-4F36-B5FD-3E19AFC5F1F8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2346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ProNatur</a:t>
            </a:r>
            <a:r>
              <a:rPr lang="de-CH" dirty="0"/>
              <a:t>: 19g/</a:t>
            </a:r>
            <a:r>
              <a:rPr lang="de-CH" dirty="0" err="1"/>
              <a:t>kwH</a:t>
            </a:r>
            <a:endParaRPr lang="de-CH" dirty="0"/>
          </a:p>
          <a:p>
            <a:r>
              <a:rPr lang="de-CH" dirty="0"/>
              <a:t>CH </a:t>
            </a:r>
            <a:r>
              <a:rPr lang="de-CH" dirty="0" err="1"/>
              <a:t>consumption</a:t>
            </a:r>
            <a:r>
              <a:rPr lang="de-CH" dirty="0"/>
              <a:t>: 153g/</a:t>
            </a:r>
            <a:r>
              <a:rPr lang="de-CH" dirty="0" err="1"/>
              <a:t>kwh</a:t>
            </a:r>
            <a:endParaRPr lang="de-CH" dirty="0"/>
          </a:p>
          <a:p>
            <a:r>
              <a:rPr lang="de-CH" dirty="0"/>
              <a:t>Easter Europe: 500g/</a:t>
            </a:r>
            <a:r>
              <a:rPr lang="de-CH" dirty="0" err="1"/>
              <a:t>kwh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76E39-7428-4F36-B5FD-3E19AFC5F1F8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2259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Avoiding</a:t>
            </a:r>
            <a:r>
              <a:rPr lang="de-CH" dirty="0"/>
              <a:t> </a:t>
            </a:r>
            <a:r>
              <a:rPr lang="de-CH" dirty="0" err="1"/>
              <a:t>commute</a:t>
            </a:r>
            <a:endParaRPr lang="de-CH" dirty="0"/>
          </a:p>
          <a:p>
            <a:endParaRPr lang="de-CH" dirty="0"/>
          </a:p>
          <a:p>
            <a:r>
              <a:rPr lang="de-CH" dirty="0"/>
              <a:t>Other </a:t>
            </a:r>
            <a:r>
              <a:rPr lang="de-CH" dirty="0" err="1"/>
              <a:t>measures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 angle</a:t>
            </a:r>
          </a:p>
          <a:p>
            <a:r>
              <a:rPr lang="de-CH" dirty="0" err="1"/>
              <a:t>Means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transport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76E39-7428-4F36-B5FD-3E19AFC5F1F8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4162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Gain</a:t>
            </a:r>
            <a:r>
              <a:rPr lang="de-CH" dirty="0"/>
              <a:t> </a:t>
            </a:r>
            <a:r>
              <a:rPr lang="de-CH" dirty="0" err="1"/>
              <a:t>comes</a:t>
            </a:r>
            <a:r>
              <a:rPr lang="de-CH" dirty="0"/>
              <a:t> from </a:t>
            </a:r>
            <a:r>
              <a:rPr lang="de-CH" dirty="0" err="1"/>
              <a:t>embodied</a:t>
            </a:r>
            <a:r>
              <a:rPr lang="de-CH" dirty="0"/>
              <a:t> </a:t>
            </a:r>
            <a:r>
              <a:rPr lang="de-CH" dirty="0" err="1"/>
              <a:t>emissions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76E39-7428-4F36-B5FD-3E19AFC5F1F8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0301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Not a </a:t>
            </a:r>
            <a:r>
              <a:rPr lang="de-CH" dirty="0" err="1"/>
              <a:t>traffic</a:t>
            </a:r>
            <a:r>
              <a:rPr lang="de-CH" dirty="0"/>
              <a:t> intensive </a:t>
            </a:r>
            <a:r>
              <a:rPr lang="de-CH" dirty="0" err="1"/>
              <a:t>application</a:t>
            </a:r>
            <a:endParaRPr lang="de-CH" dirty="0"/>
          </a:p>
          <a:p>
            <a:r>
              <a:rPr lang="de-CH" dirty="0" err="1"/>
              <a:t>Don’t</a:t>
            </a:r>
            <a:r>
              <a:rPr lang="de-CH" dirty="0"/>
              <a:t> </a:t>
            </a: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scenario</a:t>
            </a:r>
            <a:r>
              <a:rPr lang="de-CH" dirty="0"/>
              <a:t> 1:1</a:t>
            </a:r>
          </a:p>
          <a:p>
            <a:r>
              <a:rPr lang="de-CH" dirty="0"/>
              <a:t>And </a:t>
            </a:r>
            <a:r>
              <a:rPr lang="de-CH" dirty="0" err="1"/>
              <a:t>another</a:t>
            </a:r>
            <a:r>
              <a:rPr lang="de-CH" dirty="0"/>
              <a:t> </a:t>
            </a:r>
            <a:r>
              <a:rPr lang="de-CH" dirty="0" err="1"/>
              <a:t>warning</a:t>
            </a:r>
            <a:r>
              <a:rPr lang="de-CH" dirty="0"/>
              <a:t>: </a:t>
            </a:r>
            <a:r>
              <a:rPr lang="de-CH" dirty="0" err="1"/>
              <a:t>it’s</a:t>
            </a:r>
            <a:r>
              <a:rPr lang="de-CH" dirty="0"/>
              <a:t> not </a:t>
            </a:r>
            <a:r>
              <a:rPr lang="de-CH" dirty="0" err="1"/>
              <a:t>scientific</a:t>
            </a:r>
            <a:r>
              <a:rPr lang="de-CH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76E39-7428-4F36-B5FD-3E19AFC5F1F8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4506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Cannot</a:t>
            </a:r>
            <a:r>
              <a:rPr lang="de-CH" dirty="0"/>
              <a:t> just </a:t>
            </a:r>
            <a:r>
              <a:rPr lang="de-CH" dirty="0" err="1"/>
              <a:t>add</a:t>
            </a:r>
            <a:r>
              <a:rPr lang="de-CH" dirty="0"/>
              <a:t> </a:t>
            </a:r>
            <a:r>
              <a:rPr lang="de-CH" dirty="0" err="1"/>
              <a:t>together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Saved</a:t>
            </a:r>
            <a:r>
              <a:rPr lang="de-CH" dirty="0"/>
              <a:t> 75tons!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76E39-7428-4F36-B5FD-3E19AFC5F1F8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1257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You</a:t>
            </a:r>
            <a:r>
              <a:rPr lang="de-CH" dirty="0"/>
              <a:t> find all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calculations</a:t>
            </a:r>
            <a:r>
              <a:rPr lang="de-CH" dirty="0"/>
              <a:t> in </a:t>
            </a:r>
            <a:r>
              <a:rPr lang="de-CH" dirty="0" err="1"/>
              <a:t>my</a:t>
            </a:r>
            <a:r>
              <a:rPr lang="de-CH" dirty="0"/>
              <a:t> </a:t>
            </a:r>
            <a:r>
              <a:rPr lang="de-CH" dirty="0" err="1"/>
              <a:t>github</a:t>
            </a:r>
            <a:r>
              <a:rPr lang="de-CH" dirty="0"/>
              <a:t> </a:t>
            </a:r>
            <a:r>
              <a:rPr lang="de-CH" dirty="0" err="1"/>
              <a:t>repo</a:t>
            </a:r>
            <a:endParaRPr lang="de-CH" dirty="0"/>
          </a:p>
          <a:p>
            <a:r>
              <a:rPr lang="de-CH" dirty="0"/>
              <a:t>And I </a:t>
            </a:r>
            <a:r>
              <a:rPr lang="de-CH" dirty="0" err="1"/>
              <a:t>look</a:t>
            </a:r>
            <a:r>
              <a:rPr lang="de-CH" dirty="0"/>
              <a:t> </a:t>
            </a:r>
            <a:r>
              <a:rPr lang="de-CH" dirty="0" err="1"/>
              <a:t>forward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exchange</a:t>
            </a:r>
            <a:r>
              <a:rPr lang="de-CH" dirty="0"/>
              <a:t> on </a:t>
            </a:r>
            <a:r>
              <a:rPr lang="de-CH" dirty="0" err="1"/>
              <a:t>it</a:t>
            </a:r>
            <a:endParaRPr lang="de-CH" dirty="0"/>
          </a:p>
          <a:p>
            <a:endParaRPr lang="de-CH" dirty="0"/>
          </a:p>
          <a:p>
            <a:r>
              <a:rPr lang="de-CH" dirty="0"/>
              <a:t>So,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close</a:t>
            </a:r>
            <a:r>
              <a:rPr lang="de-CH" dirty="0"/>
              <a:t>: </a:t>
            </a:r>
          </a:p>
          <a:p>
            <a:r>
              <a:rPr lang="de-CH" dirty="0" err="1"/>
              <a:t>Let</a:t>
            </a:r>
            <a:r>
              <a:rPr lang="de-CH" dirty="0"/>
              <a:t> </a:t>
            </a:r>
            <a:r>
              <a:rPr lang="de-CH" dirty="0" err="1"/>
              <a:t>us</a:t>
            </a:r>
            <a:r>
              <a:rPr lang="de-CH" dirty="0"/>
              <a:t> </a:t>
            </a:r>
            <a:r>
              <a:rPr lang="de-CH" dirty="0" err="1"/>
              <a:t>reduce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environmental </a:t>
            </a:r>
            <a:r>
              <a:rPr lang="de-CH" dirty="0" err="1"/>
              <a:t>impact</a:t>
            </a:r>
            <a:r>
              <a:rPr lang="de-CH" dirty="0"/>
              <a:t>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76E39-7428-4F36-B5FD-3E19AFC5F1F8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0974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The digital </a:t>
            </a:r>
            <a:r>
              <a:rPr lang="de-CH" dirty="0" err="1"/>
              <a:t>sector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responsible</a:t>
            </a:r>
            <a:r>
              <a:rPr lang="de-CH" dirty="0"/>
              <a:t>…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76E39-7428-4F36-B5FD-3E19AFC5F1F8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4372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100t</a:t>
            </a:r>
          </a:p>
          <a:p>
            <a:r>
              <a:rPr lang="de-CH" dirty="0"/>
              <a:t>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area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influence</a:t>
            </a:r>
            <a:r>
              <a:rPr lang="de-CH" dirty="0"/>
              <a:t> </a:t>
            </a:r>
            <a:r>
              <a:rPr lang="de-CH" dirty="0" err="1"/>
              <a:t>directly</a:t>
            </a:r>
            <a:endParaRPr lang="de-CH" dirty="0"/>
          </a:p>
          <a:p>
            <a:endParaRPr lang="de-CH" dirty="0"/>
          </a:p>
          <a:p>
            <a:r>
              <a:rPr lang="de-CH" dirty="0"/>
              <a:t>300 000 </a:t>
            </a:r>
            <a:r>
              <a:rPr lang="de-CH" dirty="0" err="1"/>
              <a:t>fire</a:t>
            </a:r>
            <a:r>
              <a:rPr lang="de-CH" dirty="0"/>
              <a:t> </a:t>
            </a:r>
            <a:r>
              <a:rPr lang="de-CH" dirty="0" err="1"/>
              <a:t>extinguishers</a:t>
            </a:r>
            <a:endParaRPr lang="de-CH" dirty="0"/>
          </a:p>
          <a:p>
            <a:endParaRPr lang="de-CH" dirty="0"/>
          </a:p>
          <a:p>
            <a:r>
              <a:rPr lang="de-CH" dirty="0"/>
              <a:t>2 </a:t>
            </a:r>
            <a:r>
              <a:rPr lang="de-CH" dirty="0" err="1"/>
              <a:t>footbal</a:t>
            </a:r>
            <a:r>
              <a:rPr lang="de-CH" dirty="0"/>
              <a:t> </a:t>
            </a:r>
            <a:r>
              <a:rPr lang="de-CH" dirty="0" err="1"/>
              <a:t>fields</a:t>
            </a:r>
            <a:r>
              <a:rPr lang="de-CH" dirty="0"/>
              <a:t>, </a:t>
            </a:r>
            <a:r>
              <a:rPr lang="de-CH" dirty="0" err="1"/>
              <a:t>during</a:t>
            </a:r>
            <a:r>
              <a:rPr lang="de-CH" dirty="0"/>
              <a:t> 10 </a:t>
            </a:r>
            <a:r>
              <a:rPr lang="de-CH" dirty="0" err="1"/>
              <a:t>years</a:t>
            </a:r>
            <a:endParaRPr lang="de-CH" dirty="0"/>
          </a:p>
          <a:p>
            <a:endParaRPr lang="de-CH" dirty="0"/>
          </a:p>
          <a:p>
            <a:r>
              <a:rPr lang="de-CH" dirty="0"/>
              <a:t>https://www.pexels.com/photo/sky-clouds-building-industry-39553/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76E39-7428-4F36-B5FD-3E19AFC5F1F8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938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76E39-7428-4F36-B5FD-3E19AFC5F1F8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8100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76E39-7428-4F36-B5FD-3E19AFC5F1F8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8191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76E39-7428-4F36-B5FD-3E19AFC5F1F8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3238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Engineers:  65%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DevBoxes</a:t>
            </a:r>
            <a:r>
              <a:rPr lang="de-CH" dirty="0"/>
              <a:t>, Screens</a:t>
            </a:r>
          </a:p>
          <a:p>
            <a:pPr marL="171450" indent="-171450">
              <a:buFontTx/>
              <a:buChar char="-"/>
            </a:pPr>
            <a:r>
              <a:rPr lang="de-CH" dirty="0"/>
              <a:t>Travel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Commute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Eat</a:t>
            </a:r>
          </a:p>
          <a:p>
            <a:pPr marL="171450" indent="-171450">
              <a:buFontTx/>
              <a:buChar char="-"/>
            </a:pPr>
            <a:endParaRPr lang="de-CH" dirty="0"/>
          </a:p>
          <a:p>
            <a:pPr marL="0" indent="0">
              <a:buFontTx/>
              <a:buNone/>
            </a:pPr>
            <a:r>
              <a:rPr lang="de-CH" dirty="0"/>
              <a:t>Servers: 31%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Production</a:t>
            </a:r>
            <a:r>
              <a:rPr lang="de-CH" dirty="0"/>
              <a:t>, </a:t>
            </a:r>
            <a:r>
              <a:rPr lang="de-CH" dirty="0" err="1"/>
              <a:t>Staging</a:t>
            </a:r>
            <a:r>
              <a:rPr lang="de-CH" dirty="0"/>
              <a:t>, Test</a:t>
            </a:r>
          </a:p>
          <a:p>
            <a:pPr marL="171450" indent="-171450">
              <a:buFontTx/>
              <a:buChar char="-"/>
            </a:pPr>
            <a:r>
              <a:rPr lang="de-CH" dirty="0"/>
              <a:t>CI/CD </a:t>
            </a:r>
            <a:r>
              <a:rPr lang="de-CH" dirty="0" err="1"/>
              <a:t>solution</a:t>
            </a:r>
            <a:endParaRPr lang="de-CH" dirty="0"/>
          </a:p>
          <a:p>
            <a:pPr marL="171450" indent="-171450">
              <a:buFontTx/>
              <a:buChar char="-"/>
            </a:pPr>
            <a:endParaRPr lang="de-CH" dirty="0"/>
          </a:p>
          <a:p>
            <a:pPr marL="0" indent="0">
              <a:buFontTx/>
              <a:buNone/>
            </a:pPr>
            <a:r>
              <a:rPr lang="de-CH" dirty="0"/>
              <a:t>Network Traffic 4%</a:t>
            </a:r>
          </a:p>
          <a:p>
            <a:pPr marL="0" indent="0">
              <a:buFontTx/>
              <a:buNone/>
            </a:pPr>
            <a:r>
              <a:rPr lang="de-CH" dirty="0"/>
              <a:t>- </a:t>
            </a:r>
            <a:r>
              <a:rPr lang="de-CH" dirty="0" err="1"/>
              <a:t>To</a:t>
            </a:r>
            <a:r>
              <a:rPr lang="de-CH" dirty="0"/>
              <a:t> end </a:t>
            </a:r>
            <a:r>
              <a:rPr lang="de-CH" dirty="0" err="1"/>
              <a:t>users</a:t>
            </a:r>
            <a:endParaRPr lang="de-CH" dirty="0"/>
          </a:p>
          <a:p>
            <a:pPr marL="171450" indent="-171450">
              <a:buFontTx/>
              <a:buChar char="-"/>
            </a:pPr>
            <a:endParaRPr lang="de-CH" dirty="0"/>
          </a:p>
          <a:p>
            <a:pPr marL="171450" indent="-171450">
              <a:buFontTx/>
              <a:buChar char="-"/>
            </a:pPr>
            <a:endParaRPr lang="de-CH" dirty="0"/>
          </a:p>
          <a:p>
            <a:pPr marL="0" indent="0">
              <a:buFontTx/>
              <a:buNone/>
            </a:pPr>
            <a:r>
              <a:rPr lang="de-CH" dirty="0" err="1"/>
              <a:t>Let’s</a:t>
            </a:r>
            <a:r>
              <a:rPr lang="de-CH" dirty="0"/>
              <a:t> </a:t>
            </a:r>
            <a:r>
              <a:rPr lang="de-CH" dirty="0" err="1"/>
              <a:t>reduce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emission</a:t>
            </a:r>
            <a:r>
              <a:rPr lang="de-CH" dirty="0"/>
              <a:t> </a:t>
            </a:r>
          </a:p>
          <a:p>
            <a:pPr marL="0" indent="0">
              <a:buFontTx/>
              <a:buNone/>
            </a:pPr>
            <a:r>
              <a:rPr lang="de-CH" dirty="0" err="1"/>
              <a:t>ordered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their</a:t>
            </a:r>
            <a:r>
              <a:rPr lang="de-CH" dirty="0"/>
              <a:t> </a:t>
            </a:r>
            <a:r>
              <a:rPr lang="de-CH" dirty="0" err="1"/>
              <a:t>impact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simulated</a:t>
            </a:r>
            <a:r>
              <a:rPr lang="de-CH" dirty="0"/>
              <a:t> </a:t>
            </a:r>
            <a:r>
              <a:rPr lang="de-CH" dirty="0" err="1"/>
              <a:t>software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76E39-7428-4F36-B5FD-3E19AFC5F1F8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0756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Avoiding</a:t>
            </a:r>
            <a:r>
              <a:rPr lang="de-CH" dirty="0"/>
              <a:t> </a:t>
            </a:r>
            <a:r>
              <a:rPr lang="de-CH" dirty="0" err="1"/>
              <a:t>flights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76E39-7428-4F36-B5FD-3E19AFC5F1F8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9670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VM</a:t>
            </a:r>
          </a:p>
          <a:p>
            <a:endParaRPr lang="de-CH" dirty="0"/>
          </a:p>
          <a:p>
            <a:r>
              <a:rPr lang="de-CH" dirty="0"/>
              <a:t>Case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optimized</a:t>
            </a:r>
            <a:r>
              <a:rPr lang="de-CH" dirty="0"/>
              <a:t> </a:t>
            </a:r>
            <a:r>
              <a:rPr lang="de-CH" dirty="0" err="1"/>
              <a:t>programming</a:t>
            </a:r>
            <a:endParaRPr lang="de-CH" dirty="0"/>
          </a:p>
          <a:p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avoid</a:t>
            </a:r>
            <a:r>
              <a:rPr lang="de-CH" dirty="0"/>
              <a:t> </a:t>
            </a:r>
            <a:r>
              <a:rPr lang="de-CH" dirty="0" err="1"/>
              <a:t>overprovisioning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76E39-7428-4F36-B5FD-3E19AFC5F1F8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7828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C902-206A-5C88-ECBF-3EEE212AA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CC766-413B-F95F-BE81-ABDE055B4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09190-A2B3-7597-8936-223DE983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15.11.23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05FC3-97BC-3A67-BE1F-2A4A47E23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A0969-BE64-3D5F-D924-82F7380E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293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FE0A-0ED6-222F-6AEE-D75E4C81C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BF4BA-B1FB-8DD6-F195-A4F826B03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84E84-6FE4-8236-8880-BE3C0398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15.11.23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29390-7866-9503-4019-F361164BD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E3872-559B-773B-DE7A-C615B7D5F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407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E88C9A-3BA1-22CF-9625-461E313D6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08650-A6FD-E250-AF7D-2C52104EA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507C1-748C-A730-DA64-7980A94D1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15.11.23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666AE-34B9-EB7B-DDEA-CE13F5C6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39EBB-1C7D-07A0-DF53-5F3CC937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5386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15.11.23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2977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15.11.23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9758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15.11.23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7920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15.11.23</a:t>
            </a:fld>
            <a:endParaRPr lang="de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7364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15.11.23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5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15.11.23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97158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15.11.23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8079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15.11.23</a:t>
            </a:fld>
            <a:endParaRPr lang="de-C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014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12176-5256-A3C9-D1FB-D65C69A5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5A19A-2405-E1C8-75B7-98990FD15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6DB7A-DA2E-9B57-AB31-E02CA2491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15.11.23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14B0E-61A6-3FFB-A191-6BD043A7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C0931-5C08-8680-899C-342CE626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7769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63CE244-9D4D-424B-9CFD-9C043F982024}" type="datetimeFigureOut">
              <a:rPr lang="de-CH" smtClean="0"/>
              <a:t>15.11.23</a:t>
            </a:fld>
            <a:endParaRPr lang="de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73952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15.11.23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19157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15.11.23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232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7509-FFBC-3185-8BA2-1B94B9B4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D9E2F-ED26-E9F3-109D-85C90E015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BF693-4134-0285-7EDC-06E7672F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15.11.23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8D596-ACC0-EA68-A011-CFACCBA57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835C9-9ADC-4726-7A92-784CD07E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67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DBE61-8D00-7212-9F41-6521640E1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D31C4-C79B-D3C8-8E71-E4B807518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FFBC6-60FB-63E4-BBB6-526A8F991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5926C-8D36-C467-0A89-21D427CAE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15.11.23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E26CA-087C-9CCA-C2AF-4BA9A774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178D1-FCE7-5E32-1ACC-9A5CF4F5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914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15DA-6424-2BBC-C05E-5AC5A86D4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12AF6-B78D-A61E-A683-8629F780B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34BC9-8A83-8D8E-6FD7-9F0646AC8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7F9A45-2FB2-2FCC-9A30-62D726CE2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3005C9-6EA6-3832-B08F-C00853A75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E5A979-816C-6A7C-3471-15589426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15.11.23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1FE0D0-64D0-86F6-61F9-EAAEF7B1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A82FE-6909-1DB3-EA13-B4F60571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950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7CB5-116A-BC98-4B1A-FDAC13360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10B80-A018-1456-4FEC-95CDB8918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15.11.23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30AD8-A899-40B5-56F4-367BACCB0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DD6BD-2E49-3A82-52DC-15510543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403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BAEA57-3F39-983D-E5E1-CF31F921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15.11.23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EF4B87-002A-E053-5965-8F509CE1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F71C2-B713-3C6E-A7A1-93CBCDBC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977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F4A0F-EB6F-829C-B8AF-D289E1C9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C28B7-1683-C202-307F-883EA6CB9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499AD-F484-4ED7-859A-CD6439CA4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340AB-402E-2EE9-3C5D-B3310E33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15.11.23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509FB-F964-A818-EB18-10892FFE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C2BD3-3849-66A0-960F-A0BA0168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605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66965-34BD-6FEE-2194-3414E35A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5E7FF6-8296-EEAF-29F6-A00606002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03FAF-0F21-9ABE-7D30-341A7CE8A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F0C02-B6FE-5380-E3C0-8B8326E3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E244-9D4D-424B-9CFD-9C043F982024}" type="datetimeFigureOut">
              <a:rPr lang="de-CH" smtClean="0"/>
              <a:t>15.11.23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BC2D9-C6EB-D69F-1B1F-9971644D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5EF16-061A-996D-EBE4-6A5D5237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25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EEBB75-64A0-6ACB-670F-391D6C6F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70247-F63C-9BD0-E52D-99402453F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5CDFC-8FE6-B96B-F6A1-8242B775E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CE244-9D4D-424B-9CFD-9C043F982024}" type="datetimeFigureOut">
              <a:rPr lang="de-CH" smtClean="0"/>
              <a:t>15.11.23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1EB0A-7C9A-1345-EA4B-EA9394EEA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618A9-5A3B-8E26-4C52-C50217E3D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926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63CE244-9D4D-424B-9CFD-9C043F982024}" type="datetimeFigureOut">
              <a:rPr lang="de-CH" smtClean="0"/>
              <a:t>15.11.23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352C9BD-F289-4B9A-8BF5-C25C6546700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352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8.xml"/><Relationship Id="rId13" Type="http://schemas.openxmlformats.org/officeDocument/2006/relationships/chart" Target="../charts/chart33.xml"/><Relationship Id="rId3" Type="http://schemas.openxmlformats.org/officeDocument/2006/relationships/chart" Target="../charts/chart23.xml"/><Relationship Id="rId7" Type="http://schemas.openxmlformats.org/officeDocument/2006/relationships/chart" Target="../charts/chart27.xml"/><Relationship Id="rId12" Type="http://schemas.openxmlformats.org/officeDocument/2006/relationships/chart" Target="../charts/chart32.xml"/><Relationship Id="rId17" Type="http://schemas.openxmlformats.org/officeDocument/2006/relationships/chart" Target="../charts/chart37.xml"/><Relationship Id="rId2" Type="http://schemas.openxmlformats.org/officeDocument/2006/relationships/chart" Target="../charts/chart22.xml"/><Relationship Id="rId16" Type="http://schemas.openxmlformats.org/officeDocument/2006/relationships/chart" Target="../charts/chart36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26.xml"/><Relationship Id="rId11" Type="http://schemas.openxmlformats.org/officeDocument/2006/relationships/chart" Target="../charts/chart31.xml"/><Relationship Id="rId5" Type="http://schemas.openxmlformats.org/officeDocument/2006/relationships/chart" Target="../charts/chart25.xml"/><Relationship Id="rId15" Type="http://schemas.openxmlformats.org/officeDocument/2006/relationships/chart" Target="../charts/chart35.xml"/><Relationship Id="rId10" Type="http://schemas.openxmlformats.org/officeDocument/2006/relationships/chart" Target="../charts/chart30.xml"/><Relationship Id="rId4" Type="http://schemas.openxmlformats.org/officeDocument/2006/relationships/chart" Target="../charts/chart24.xml"/><Relationship Id="rId9" Type="http://schemas.openxmlformats.org/officeDocument/2006/relationships/chart" Target="../charts/chart29.xml"/><Relationship Id="rId14" Type="http://schemas.openxmlformats.org/officeDocument/2006/relationships/chart" Target="../charts/chart3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189E-5F5D-43AC-3374-16017FF1C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The software architects role in Green IT</a:t>
            </a:r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712D9-82E3-87DF-D058-90443631E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352544"/>
            <a:ext cx="8991600" cy="1239894"/>
          </a:xfrm>
        </p:spPr>
        <p:txBody>
          <a:bodyPr>
            <a:normAutofit fontScale="85000" lnSpcReduction="10000"/>
          </a:bodyPr>
          <a:lstStyle/>
          <a:p>
            <a:endParaRPr lang="de-CH" sz="4400" dirty="0"/>
          </a:p>
          <a:p>
            <a:r>
              <a:rPr lang="de-CH" sz="4400" dirty="0"/>
              <a:t>Christian Abegg, Gregor Stöckli, Jürg Keller</a:t>
            </a:r>
          </a:p>
        </p:txBody>
      </p:sp>
    </p:spTree>
    <p:extLst>
      <p:ext uri="{BB962C8B-B14F-4D97-AF65-F5344CB8AC3E}">
        <p14:creationId xmlns:p14="http://schemas.microsoft.com/office/powerpoint/2010/main" val="263601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7F4458B-3CEF-5BA2-2CF9-D665FD420494}"/>
              </a:ext>
            </a:extLst>
          </p:cNvPr>
          <p:cNvGraphicFramePr>
            <a:graphicFrameLocks/>
          </p:cNvGraphicFramePr>
          <p:nvPr/>
        </p:nvGraphicFramePr>
        <p:xfrm>
          <a:off x="1512142" y="138922"/>
          <a:ext cx="9167715" cy="6580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6E8CD6E-D2FA-C53F-4FDC-795259EA6750}"/>
              </a:ext>
            </a:extLst>
          </p:cNvPr>
          <p:cNvSpPr txBox="1"/>
          <p:nvPr/>
        </p:nvSpPr>
        <p:spPr>
          <a:xfrm>
            <a:off x="10228565" y="3363838"/>
            <a:ext cx="136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rgbClr val="FF0000"/>
                </a:solidFill>
              </a:rPr>
              <a:t>-62% in total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34E1B-0E7B-4195-23FD-C7277B233118}"/>
              </a:ext>
            </a:extLst>
          </p:cNvPr>
          <p:cNvSpPr txBox="1"/>
          <p:nvPr/>
        </p:nvSpPr>
        <p:spPr>
          <a:xfrm>
            <a:off x="10228565" y="734907"/>
            <a:ext cx="194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</a:t>
            </a:r>
            <a:r>
              <a:rPr lang="en-CH" dirty="0">
                <a:solidFill>
                  <a:srgbClr val="FF0000"/>
                </a:solidFill>
              </a:rPr>
              <a:t>uge usage impact</a:t>
            </a:r>
          </a:p>
        </p:txBody>
      </p:sp>
    </p:spTree>
    <p:extLst>
      <p:ext uri="{BB962C8B-B14F-4D97-AF65-F5344CB8AC3E}">
        <p14:creationId xmlns:p14="http://schemas.microsoft.com/office/powerpoint/2010/main" val="2872354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AA5F-0CAD-B5F2-4CA2-FDFFACFC4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F08E9-63CD-AB99-AC1A-CE5003608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do we optimize in Green IT: </a:t>
            </a:r>
          </a:p>
          <a:p>
            <a:pPr lvl="1"/>
            <a:r>
              <a:rPr lang="en-GB" dirty="0"/>
              <a:t>Energy</a:t>
            </a:r>
          </a:p>
          <a:p>
            <a:pPr lvl="1"/>
            <a:r>
              <a:rPr lang="en-GB" dirty="0"/>
              <a:t>Carbon</a:t>
            </a:r>
          </a:p>
          <a:p>
            <a:pPr lvl="1"/>
            <a:r>
              <a:rPr lang="en-GB" dirty="0"/>
              <a:t>Water</a:t>
            </a:r>
          </a:p>
          <a:p>
            <a:pPr lvl="1"/>
            <a:r>
              <a:rPr lang="en-GB" dirty="0"/>
              <a:t>Natural resources</a:t>
            </a:r>
          </a:p>
          <a:p>
            <a:pPr lvl="1"/>
            <a:endParaRPr lang="en-GB" dirty="0"/>
          </a:p>
          <a:p>
            <a:r>
              <a:rPr lang="en-GB" dirty="0"/>
              <a:t>Where does it make sense for us to take action? </a:t>
            </a:r>
            <a:br>
              <a:rPr lang="en-GB" dirty="0"/>
            </a:br>
            <a:r>
              <a:rPr lang="en-GB" dirty="0"/>
              <a:t>Where does it not make sense?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9512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AA5F-0CAD-B5F2-4CA2-FDFFACFC4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Hypothesis to prove 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F08E9-63CD-AB99-AC1A-CE5003608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Sustainable software engineering reduces the carbon impact of the digital sector, but is </a:t>
            </a:r>
            <a:r>
              <a:rPr lang="en-GB" b="1" dirty="0"/>
              <a:t>not able to specify to what extend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Sustainable software engineering reduces the carbon impact of the digital sector only by a </a:t>
            </a:r>
            <a:r>
              <a:rPr lang="en-GB" b="1" dirty="0"/>
              <a:t>small percentage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All improvements made by optimizing software are overtaken the ever </a:t>
            </a:r>
            <a:r>
              <a:rPr lang="en-GB" b="1" dirty="0"/>
              <a:t>growing demand </a:t>
            </a:r>
            <a:r>
              <a:rPr lang="en-GB" dirty="0"/>
              <a:t>for digital services.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477351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3A-508D-EA95-F6EB-6C0084602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Anhang</a:t>
            </a:r>
          </a:p>
        </p:txBody>
      </p:sp>
    </p:spTree>
    <p:extLst>
      <p:ext uri="{BB962C8B-B14F-4D97-AF65-F5344CB8AC3E}">
        <p14:creationId xmlns:p14="http://schemas.microsoft.com/office/powerpoint/2010/main" val="4116695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FAC91CB-7C12-73F0-4ADC-F4A14BD3E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0001737"/>
              </p:ext>
            </p:extLst>
          </p:nvPr>
        </p:nvGraphicFramePr>
        <p:xfrm>
          <a:off x="2230437" y="2638425"/>
          <a:ext cx="7729728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31C49B1-39DF-B1FF-7069-38CC8371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Total </a:t>
            </a:r>
            <a:r>
              <a:rPr lang="de-CH" dirty="0" err="1"/>
              <a:t>emissions</a:t>
            </a:r>
            <a:endParaRPr lang="de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BFD48-3835-97BA-409F-263F307FF9E0}"/>
              </a:ext>
            </a:extLst>
          </p:cNvPr>
          <p:cNvSpPr txBox="1"/>
          <p:nvPr/>
        </p:nvSpPr>
        <p:spPr>
          <a:xfrm>
            <a:off x="2400299" y="3014990"/>
            <a:ext cx="1724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Engineers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A91E3E-428B-52E6-BE9B-F5360129F8B7}"/>
              </a:ext>
            </a:extLst>
          </p:cNvPr>
          <p:cNvSpPr txBox="1"/>
          <p:nvPr/>
        </p:nvSpPr>
        <p:spPr>
          <a:xfrm>
            <a:off x="7124702" y="3014990"/>
            <a:ext cx="158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Servers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A10EB3-5FBE-0C7F-CDFA-8ECE8D486F5E}"/>
              </a:ext>
            </a:extLst>
          </p:cNvPr>
          <p:cNvSpPr txBox="1"/>
          <p:nvPr/>
        </p:nvSpPr>
        <p:spPr>
          <a:xfrm>
            <a:off x="9336278" y="3014990"/>
            <a:ext cx="2639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Network Traffic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3430BE-EA82-0B32-2B37-AA1AF8C8F76B}"/>
              </a:ext>
            </a:extLst>
          </p:cNvPr>
          <p:cNvSpPr txBox="1"/>
          <p:nvPr/>
        </p:nvSpPr>
        <p:spPr>
          <a:xfrm>
            <a:off x="3496962" y="407078"/>
            <a:ext cx="635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FF0000"/>
                </a:solidFill>
              </a:rPr>
              <a:t>Scope: what software engineers can influence (= without usage)</a:t>
            </a:r>
          </a:p>
        </p:txBody>
      </p:sp>
    </p:spTree>
    <p:extLst>
      <p:ext uri="{BB962C8B-B14F-4D97-AF65-F5344CB8AC3E}">
        <p14:creationId xmlns:p14="http://schemas.microsoft.com/office/powerpoint/2010/main" val="494615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C49B1-39DF-B1FF-7069-38CC8371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Work in </a:t>
            </a:r>
            <a:r>
              <a:rPr lang="de-CH" dirty="0" err="1"/>
              <a:t>the</a:t>
            </a:r>
            <a:r>
              <a:rPr lang="de-CH" dirty="0"/>
              <a:t> same </a:t>
            </a:r>
            <a:r>
              <a:rPr lang="de-CH" dirty="0" err="1"/>
              <a:t>country</a:t>
            </a:r>
            <a:endParaRPr lang="de-CH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B674B9-81A9-19B7-A42D-698290606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416947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5ABFD48-3835-97BA-409F-263F307FF9E0}"/>
              </a:ext>
            </a:extLst>
          </p:cNvPr>
          <p:cNvSpPr txBox="1"/>
          <p:nvPr/>
        </p:nvSpPr>
        <p:spPr>
          <a:xfrm>
            <a:off x="2971800" y="3927802"/>
            <a:ext cx="81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2418086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C49B1-39DF-B1FF-7069-38CC8371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800" dirty="0" err="1"/>
              <a:t>CUtting</a:t>
            </a:r>
            <a:r>
              <a:rPr lang="de-CH" sz="2800" dirty="0"/>
              <a:t> </a:t>
            </a:r>
            <a:r>
              <a:rPr lang="de-CH" sz="2800" dirty="0" err="1"/>
              <a:t>the</a:t>
            </a:r>
            <a:r>
              <a:rPr lang="de-CH" sz="2800" dirty="0"/>
              <a:t> </a:t>
            </a:r>
            <a:r>
              <a:rPr lang="de-CH" sz="2800" dirty="0" err="1"/>
              <a:t>number</a:t>
            </a:r>
            <a:r>
              <a:rPr lang="de-CH" sz="2800" dirty="0"/>
              <a:t> </a:t>
            </a:r>
            <a:r>
              <a:rPr lang="de-CH" sz="2800" dirty="0" err="1"/>
              <a:t>of</a:t>
            </a:r>
            <a:r>
              <a:rPr lang="de-CH" sz="2800" dirty="0"/>
              <a:t> </a:t>
            </a:r>
            <a:r>
              <a:rPr lang="de-CH" sz="2800" dirty="0" err="1"/>
              <a:t>cores</a:t>
            </a:r>
            <a:br>
              <a:rPr lang="de-CH" sz="2800" dirty="0"/>
            </a:br>
            <a:r>
              <a:rPr lang="de-CH" sz="2800" dirty="0"/>
              <a:t>and </a:t>
            </a:r>
            <a:r>
              <a:rPr lang="de-CH" sz="2800" dirty="0" err="1"/>
              <a:t>the</a:t>
            </a:r>
            <a:r>
              <a:rPr lang="de-CH" sz="2800" dirty="0"/>
              <a:t> </a:t>
            </a:r>
            <a:r>
              <a:rPr lang="de-CH" sz="2800" dirty="0" err="1"/>
              <a:t>memory</a:t>
            </a:r>
            <a:r>
              <a:rPr lang="de-CH" sz="2800" dirty="0"/>
              <a:t> in half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BFD48-3835-97BA-409F-263F307FF9E0}"/>
              </a:ext>
            </a:extLst>
          </p:cNvPr>
          <p:cNvSpPr txBox="1"/>
          <p:nvPr/>
        </p:nvSpPr>
        <p:spPr>
          <a:xfrm>
            <a:off x="2910840" y="3927802"/>
            <a:ext cx="81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25%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4846906-3408-22A9-E4D7-111CA11F3A8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0438" y="2638425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0CEFA6B-01D0-7CA2-F485-06B4B27D80A3}"/>
              </a:ext>
            </a:extLst>
          </p:cNvPr>
          <p:cNvSpPr txBox="1"/>
          <p:nvPr/>
        </p:nvSpPr>
        <p:spPr>
          <a:xfrm>
            <a:off x="2571750" y="3927802"/>
            <a:ext cx="81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15%</a:t>
            </a:r>
          </a:p>
        </p:txBody>
      </p:sp>
    </p:spTree>
    <p:extLst>
      <p:ext uri="{BB962C8B-B14F-4D97-AF65-F5344CB8AC3E}">
        <p14:creationId xmlns:p14="http://schemas.microsoft.com/office/powerpoint/2010/main" val="3230769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66387EDB-B08E-6762-D3FD-672E483D5A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568407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31C49B1-39DF-B1FF-7069-38CC8371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sz="2800" dirty="0" err="1"/>
              <a:t>increase</a:t>
            </a:r>
            <a:r>
              <a:rPr lang="de-CH" sz="2800" dirty="0"/>
              <a:t> power </a:t>
            </a:r>
            <a:r>
              <a:rPr lang="de-CH" sz="2800" dirty="0" err="1"/>
              <a:t>usage</a:t>
            </a:r>
            <a:r>
              <a:rPr lang="de-CH" sz="2800" dirty="0"/>
              <a:t> EFFICIENCY</a:t>
            </a:r>
            <a:br>
              <a:rPr lang="de-CH" sz="2800" dirty="0"/>
            </a:br>
            <a:r>
              <a:rPr lang="de-CH" sz="2800" dirty="0"/>
              <a:t> </a:t>
            </a:r>
            <a:r>
              <a:rPr lang="de-CH" sz="2800" dirty="0" err="1"/>
              <a:t>by</a:t>
            </a:r>
            <a:r>
              <a:rPr lang="de-CH" sz="2800" dirty="0"/>
              <a:t> </a:t>
            </a:r>
            <a:r>
              <a:rPr lang="de-CH" sz="2800" dirty="0" err="1"/>
              <a:t>moving</a:t>
            </a:r>
            <a:r>
              <a:rPr lang="de-CH" sz="2800" dirty="0"/>
              <a:t> </a:t>
            </a:r>
            <a:r>
              <a:rPr lang="de-CH" sz="2800" dirty="0" err="1"/>
              <a:t>to</a:t>
            </a:r>
            <a:r>
              <a:rPr lang="de-CH" sz="2800" dirty="0"/>
              <a:t> a </a:t>
            </a:r>
            <a:r>
              <a:rPr lang="de-CH" dirty="0"/>
              <a:t>HYPERSCALER</a:t>
            </a:r>
            <a:br>
              <a:rPr lang="de-CH" sz="2800" dirty="0"/>
            </a:br>
            <a:r>
              <a:rPr lang="de-CH" sz="2800" dirty="0"/>
              <a:t> + </a:t>
            </a:r>
            <a:r>
              <a:rPr lang="de-CH" sz="2800" dirty="0" err="1"/>
              <a:t>lower</a:t>
            </a:r>
            <a:r>
              <a:rPr lang="de-CH" sz="2800" dirty="0"/>
              <a:t> </a:t>
            </a:r>
            <a:r>
              <a:rPr lang="de-CH" sz="2800" dirty="0" err="1"/>
              <a:t>emission</a:t>
            </a:r>
            <a:r>
              <a:rPr lang="de-CH" sz="2800" dirty="0"/>
              <a:t> </a:t>
            </a:r>
            <a:r>
              <a:rPr lang="de-CH" sz="2800" dirty="0" err="1"/>
              <a:t>factor</a:t>
            </a:r>
            <a:r>
              <a:rPr lang="de-CH" sz="2800" dirty="0"/>
              <a:t> per </a:t>
            </a:r>
            <a:r>
              <a:rPr lang="de-CH" sz="2800" dirty="0" err="1"/>
              <a:t>kwh</a:t>
            </a:r>
            <a:endParaRPr lang="de-CH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EFA6B-01D0-7CA2-F485-06B4B27D80A3}"/>
              </a:ext>
            </a:extLst>
          </p:cNvPr>
          <p:cNvSpPr txBox="1"/>
          <p:nvPr/>
        </p:nvSpPr>
        <p:spPr>
          <a:xfrm>
            <a:off x="2411730" y="3927802"/>
            <a:ext cx="81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8%</a:t>
            </a:r>
          </a:p>
        </p:txBody>
      </p:sp>
    </p:spTree>
    <p:extLst>
      <p:ext uri="{BB962C8B-B14F-4D97-AF65-F5344CB8AC3E}">
        <p14:creationId xmlns:p14="http://schemas.microsoft.com/office/powerpoint/2010/main" val="2688885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66387EDB-B08E-6762-D3FD-672E483D5A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0438" y="2638425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31C49B1-39DF-B1FF-7069-38CC8371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800" dirty="0"/>
              <a:t>Switch off </a:t>
            </a:r>
            <a:r>
              <a:rPr lang="de-CH" sz="2800" dirty="0" err="1"/>
              <a:t>unused</a:t>
            </a:r>
            <a:r>
              <a:rPr lang="de-CH" sz="2800" dirty="0"/>
              <a:t> </a:t>
            </a:r>
            <a:r>
              <a:rPr lang="de-CH" sz="2800" dirty="0" err="1"/>
              <a:t>resources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(i.e. outside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business</a:t>
            </a:r>
            <a:r>
              <a:rPr lang="de-CH" dirty="0"/>
              <a:t> </a:t>
            </a:r>
            <a:r>
              <a:rPr lang="de-CH" dirty="0" err="1"/>
              <a:t>hours</a:t>
            </a:r>
            <a:r>
              <a:rPr lang="de-CH" dirty="0"/>
              <a:t>)</a:t>
            </a:r>
            <a:endParaRPr lang="de-CH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EFA6B-01D0-7CA2-F485-06B4B27D80A3}"/>
              </a:ext>
            </a:extLst>
          </p:cNvPr>
          <p:cNvSpPr txBox="1"/>
          <p:nvPr/>
        </p:nvSpPr>
        <p:spPr>
          <a:xfrm>
            <a:off x="2411730" y="3927802"/>
            <a:ext cx="81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8%</a:t>
            </a:r>
          </a:p>
        </p:txBody>
      </p:sp>
    </p:spTree>
    <p:extLst>
      <p:ext uri="{BB962C8B-B14F-4D97-AF65-F5344CB8AC3E}">
        <p14:creationId xmlns:p14="http://schemas.microsoft.com/office/powerpoint/2010/main" val="187167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EB2C6BB-0E9A-2D82-AC02-99EAD8196D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316198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31C49B1-39DF-B1FF-7069-38CC8371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800" dirty="0" err="1"/>
              <a:t>Decomission</a:t>
            </a:r>
            <a:r>
              <a:rPr lang="de-CH" sz="2800" dirty="0"/>
              <a:t> </a:t>
            </a:r>
            <a:r>
              <a:rPr lang="de-CH" sz="2800" dirty="0" err="1"/>
              <a:t>the</a:t>
            </a:r>
            <a:r>
              <a:rPr lang="de-CH" sz="2800" dirty="0"/>
              <a:t> 30% </a:t>
            </a:r>
            <a:r>
              <a:rPr lang="de-CH" sz="2800" dirty="0" err="1"/>
              <a:t>of</a:t>
            </a:r>
            <a:r>
              <a:rPr lang="de-CH" sz="2800" dirty="0"/>
              <a:t> </a:t>
            </a:r>
            <a:r>
              <a:rPr lang="de-CH" sz="2800" dirty="0" err="1"/>
              <a:t>zombie</a:t>
            </a:r>
            <a:r>
              <a:rPr lang="de-CH" dirty="0"/>
              <a:t> </a:t>
            </a:r>
            <a:r>
              <a:rPr lang="de-CH" dirty="0" err="1"/>
              <a:t>resources</a:t>
            </a:r>
            <a:endParaRPr lang="de-CH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EFA6B-01D0-7CA2-F485-06B4B27D80A3}"/>
              </a:ext>
            </a:extLst>
          </p:cNvPr>
          <p:cNvSpPr txBox="1"/>
          <p:nvPr/>
        </p:nvSpPr>
        <p:spPr>
          <a:xfrm>
            <a:off x="2358390" y="3859222"/>
            <a:ext cx="81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7%</a:t>
            </a:r>
          </a:p>
        </p:txBody>
      </p:sp>
    </p:spTree>
    <p:extLst>
      <p:ext uri="{BB962C8B-B14F-4D97-AF65-F5344CB8AC3E}">
        <p14:creationId xmlns:p14="http://schemas.microsoft.com/office/powerpoint/2010/main" val="323728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189E-5F5D-43AC-3374-16017FF1C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712D9-82E3-87DF-D058-90443631EF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" name="Picture 5" descr="A picture containing outdoor, sky, sunset, nature&#10;&#10;Description automatically generated">
            <a:extLst>
              <a:ext uri="{FF2B5EF4-FFF2-40B4-BE49-F238E27FC236}">
                <a16:creationId xmlns:a16="http://schemas.microsoft.com/office/drawing/2014/main" id="{78C4A11A-FEDB-0924-7A5E-A0943AEE95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06" b="6250"/>
          <a:stretch/>
        </p:blipFill>
        <p:spPr>
          <a:xfrm>
            <a:off x="-241005" y="0"/>
            <a:ext cx="12433005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87D8E28-EB51-46CF-0755-EBDBFF5FB669}"/>
              </a:ext>
            </a:extLst>
          </p:cNvPr>
          <p:cNvSpPr txBox="1">
            <a:spLocks/>
          </p:cNvSpPr>
          <p:nvPr/>
        </p:nvSpPr>
        <p:spPr>
          <a:xfrm>
            <a:off x="2170176" y="174675"/>
            <a:ext cx="7729728" cy="678765"/>
          </a:xfrm>
          <a:prstGeom prst="rect">
            <a:avLst/>
          </a:prstGeom>
          <a:solidFill>
            <a:schemeClr val="bg1">
              <a:alpha val="75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>
                <a:latin typeface="Gill Sans MT" panose="020B0502020104020203" pitchFamily="34" charset="0"/>
              </a:rPr>
              <a:t>GREENHOUSE GAS EMISSIONS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12217F-5E42-1682-7355-2027FBDEAC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54" t="5515" r="12708" b="5437"/>
          <a:stretch/>
        </p:blipFill>
        <p:spPr>
          <a:xfrm rot="5400000">
            <a:off x="3818437" y="763359"/>
            <a:ext cx="4433205" cy="610688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245CBC7-0027-55DF-2FAC-E725C702D5DE}"/>
              </a:ext>
            </a:extLst>
          </p:cNvPr>
          <p:cNvSpPr txBox="1">
            <a:spLocks/>
          </p:cNvSpPr>
          <p:nvPr/>
        </p:nvSpPr>
        <p:spPr>
          <a:xfrm>
            <a:off x="9576707" y="6359979"/>
            <a:ext cx="2506437" cy="367392"/>
          </a:xfrm>
          <a:prstGeom prst="rect">
            <a:avLst/>
          </a:prstGeom>
          <a:solidFill>
            <a:schemeClr val="bg1">
              <a:alpha val="75000"/>
            </a:schemeClr>
          </a:solidFill>
          <a:ln w="28575"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>
                <a:latin typeface="Gill Sans MT" panose="020B0502020104020203" pitchFamily="34" charset="0"/>
              </a:rPr>
              <a:t>Source: Digital Collage</a:t>
            </a:r>
          </a:p>
        </p:txBody>
      </p:sp>
    </p:spTree>
    <p:extLst>
      <p:ext uri="{BB962C8B-B14F-4D97-AF65-F5344CB8AC3E}">
        <p14:creationId xmlns:p14="http://schemas.microsoft.com/office/powerpoint/2010/main" val="100872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EB2C6BB-0E9A-2D82-AC02-99EAD8196DA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0438" y="2638425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31C49B1-39DF-B1FF-7069-38CC8371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800" dirty="0"/>
              <a:t>USE CLOUD BASED CI/CD </a:t>
            </a:r>
            <a:r>
              <a:rPr lang="de-CH" sz="2800" dirty="0" err="1"/>
              <a:t>solution</a:t>
            </a:r>
            <a:endParaRPr lang="de-CH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EFA6B-01D0-7CA2-F485-06B4B27D80A3}"/>
              </a:ext>
            </a:extLst>
          </p:cNvPr>
          <p:cNvSpPr txBox="1"/>
          <p:nvPr/>
        </p:nvSpPr>
        <p:spPr>
          <a:xfrm>
            <a:off x="2358390" y="3859222"/>
            <a:ext cx="81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7%</a:t>
            </a:r>
          </a:p>
        </p:txBody>
      </p:sp>
    </p:spTree>
    <p:extLst>
      <p:ext uri="{BB962C8B-B14F-4D97-AF65-F5344CB8AC3E}">
        <p14:creationId xmlns:p14="http://schemas.microsoft.com/office/powerpoint/2010/main" val="820006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EB2C6BB-0E9A-2D82-AC02-99EAD8196DA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0438" y="2638425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31C49B1-39DF-B1FF-7069-38CC8371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800" dirty="0"/>
              <a:t>USE A GREEN ENERGY PRODUCT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EFA6B-01D0-7CA2-F485-06B4B27D80A3}"/>
              </a:ext>
            </a:extLst>
          </p:cNvPr>
          <p:cNvSpPr txBox="1"/>
          <p:nvPr/>
        </p:nvSpPr>
        <p:spPr>
          <a:xfrm>
            <a:off x="2358390" y="3859222"/>
            <a:ext cx="81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7%</a:t>
            </a:r>
          </a:p>
        </p:txBody>
      </p:sp>
    </p:spTree>
    <p:extLst>
      <p:ext uri="{BB962C8B-B14F-4D97-AF65-F5344CB8AC3E}">
        <p14:creationId xmlns:p14="http://schemas.microsoft.com/office/powerpoint/2010/main" val="644321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EB2C6BB-0E9A-2D82-AC02-99EAD8196DA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0438" y="2638425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31C49B1-39DF-B1FF-7069-38CC8371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800" dirty="0"/>
              <a:t>INCREASE HOME OFFICE</a:t>
            </a:r>
            <a:br>
              <a:rPr lang="de-CH" sz="2800" dirty="0"/>
            </a:br>
            <a:r>
              <a:rPr lang="de-CH" sz="2800" dirty="0"/>
              <a:t>FROM 1 TO 3 DAYS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EFA6B-01D0-7CA2-F485-06B4B27D80A3}"/>
              </a:ext>
            </a:extLst>
          </p:cNvPr>
          <p:cNvSpPr txBox="1"/>
          <p:nvPr/>
        </p:nvSpPr>
        <p:spPr>
          <a:xfrm>
            <a:off x="2358390" y="3859222"/>
            <a:ext cx="81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7%</a:t>
            </a:r>
          </a:p>
        </p:txBody>
      </p:sp>
    </p:spTree>
    <p:extLst>
      <p:ext uri="{BB962C8B-B14F-4D97-AF65-F5344CB8AC3E}">
        <p14:creationId xmlns:p14="http://schemas.microsoft.com/office/powerpoint/2010/main" val="2563718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FAC91CB-7C12-73F0-4ADC-F4A14BD3E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4418221"/>
              </p:ext>
            </p:extLst>
          </p:nvPr>
        </p:nvGraphicFramePr>
        <p:xfrm>
          <a:off x="2231136" y="2638044"/>
          <a:ext cx="7729728" cy="3101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31C49B1-39DF-B1FF-7069-38CC8371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Eat </a:t>
            </a:r>
            <a:r>
              <a:rPr lang="de-CH" dirty="0" err="1"/>
              <a:t>Vegetarian</a:t>
            </a:r>
            <a:r>
              <a:rPr lang="de-CH" dirty="0"/>
              <a:t> </a:t>
            </a:r>
            <a:r>
              <a:rPr lang="de-CH" dirty="0" err="1"/>
              <a:t>lunches</a:t>
            </a:r>
            <a:endParaRPr lang="de-CH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EFA6B-01D0-7CA2-F485-06B4B27D80A3}"/>
              </a:ext>
            </a:extLst>
          </p:cNvPr>
          <p:cNvSpPr txBox="1"/>
          <p:nvPr/>
        </p:nvSpPr>
        <p:spPr>
          <a:xfrm>
            <a:off x="2332736" y="3863922"/>
            <a:ext cx="81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6%</a:t>
            </a:r>
          </a:p>
        </p:txBody>
      </p:sp>
    </p:spTree>
    <p:extLst>
      <p:ext uri="{BB962C8B-B14F-4D97-AF65-F5344CB8AC3E}">
        <p14:creationId xmlns:p14="http://schemas.microsoft.com/office/powerpoint/2010/main" val="2303399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FAC91CB-7C12-73F0-4ADC-F4A14BD3E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8596057"/>
              </p:ext>
            </p:extLst>
          </p:nvPr>
        </p:nvGraphicFramePr>
        <p:xfrm>
          <a:off x="2231136" y="2576132"/>
          <a:ext cx="7729728" cy="309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31C49B1-39DF-B1FF-7069-38CC8371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EXTENDING HARDWARE LIFESPAN</a:t>
            </a:r>
            <a:br>
              <a:rPr lang="de-CH" dirty="0"/>
            </a:br>
            <a:r>
              <a:rPr lang="de-CH" dirty="0"/>
              <a:t>BY ONE YEAR</a:t>
            </a:r>
            <a:endParaRPr lang="de-CH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EFA6B-01D0-7CA2-F485-06B4B27D80A3}"/>
              </a:ext>
            </a:extLst>
          </p:cNvPr>
          <p:cNvSpPr txBox="1"/>
          <p:nvPr/>
        </p:nvSpPr>
        <p:spPr>
          <a:xfrm>
            <a:off x="2332736" y="3863922"/>
            <a:ext cx="81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1070755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FAC91CB-7C12-73F0-4ADC-F4A14BD3E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4992787"/>
              </p:ext>
            </p:extLst>
          </p:nvPr>
        </p:nvGraphicFramePr>
        <p:xfrm>
          <a:off x="2231136" y="2576132"/>
          <a:ext cx="7729728" cy="309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31C49B1-39DF-B1FF-7069-38CC8371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Relaxing hot-standby </a:t>
            </a:r>
            <a:r>
              <a:rPr lang="de-CH" dirty="0" err="1"/>
              <a:t>requirements</a:t>
            </a:r>
            <a:r>
              <a:rPr lang="de-CH" dirty="0"/>
              <a:t> -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IaC</a:t>
            </a:r>
            <a:endParaRPr lang="de-CH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EFA6B-01D0-7CA2-F485-06B4B27D80A3}"/>
              </a:ext>
            </a:extLst>
          </p:cNvPr>
          <p:cNvSpPr txBox="1"/>
          <p:nvPr/>
        </p:nvSpPr>
        <p:spPr>
          <a:xfrm>
            <a:off x="2332736" y="3863922"/>
            <a:ext cx="81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4%</a:t>
            </a:r>
          </a:p>
        </p:txBody>
      </p:sp>
    </p:spTree>
    <p:extLst>
      <p:ext uri="{BB962C8B-B14F-4D97-AF65-F5344CB8AC3E}">
        <p14:creationId xmlns:p14="http://schemas.microsoft.com/office/powerpoint/2010/main" val="333585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FAC91CB-7C12-73F0-4ADC-F4A14BD3E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4003295"/>
              </p:ext>
            </p:extLst>
          </p:nvPr>
        </p:nvGraphicFramePr>
        <p:xfrm>
          <a:off x="2231136" y="2576132"/>
          <a:ext cx="7729728" cy="309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31C49B1-39DF-B1FF-7069-38CC8371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REDUCING network TRAFFIC BY 25%</a:t>
            </a:r>
            <a:endParaRPr lang="de-CH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EFA6B-01D0-7CA2-F485-06B4B27D80A3}"/>
              </a:ext>
            </a:extLst>
          </p:cNvPr>
          <p:cNvSpPr txBox="1"/>
          <p:nvPr/>
        </p:nvSpPr>
        <p:spPr>
          <a:xfrm>
            <a:off x="2332736" y="3863922"/>
            <a:ext cx="81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3%</a:t>
            </a:r>
          </a:p>
        </p:txBody>
      </p:sp>
    </p:spTree>
    <p:extLst>
      <p:ext uri="{BB962C8B-B14F-4D97-AF65-F5344CB8AC3E}">
        <p14:creationId xmlns:p14="http://schemas.microsoft.com/office/powerpoint/2010/main" val="1815785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2F251F8-2A46-9724-62C4-461636C1E6E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0438" y="2638425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31C49B1-39DF-B1FF-7069-38CC8371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Combined</a:t>
            </a:r>
            <a:r>
              <a:rPr lang="de-CH" dirty="0"/>
              <a:t> </a:t>
            </a:r>
            <a:r>
              <a:rPr lang="de-CH" dirty="0" err="1"/>
              <a:t>measures</a:t>
            </a:r>
            <a:endParaRPr lang="de-CH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1FF7B6-1889-677D-C987-0138E52EC608}"/>
              </a:ext>
            </a:extLst>
          </p:cNvPr>
          <p:cNvSpPr txBox="1"/>
          <p:nvPr/>
        </p:nvSpPr>
        <p:spPr>
          <a:xfrm>
            <a:off x="8385810" y="4028450"/>
            <a:ext cx="81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>
                <a:solidFill>
                  <a:schemeClr val="bg1"/>
                </a:solidFill>
              </a:rPr>
              <a:t>25%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398F-75DC-2D7F-C3C6-32CC33399483}"/>
              </a:ext>
            </a:extLst>
          </p:cNvPr>
          <p:cNvSpPr txBox="1"/>
          <p:nvPr/>
        </p:nvSpPr>
        <p:spPr>
          <a:xfrm>
            <a:off x="2670604" y="4043758"/>
            <a:ext cx="42986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800" dirty="0"/>
              <a:t>75% </a:t>
            </a:r>
            <a:r>
              <a:rPr lang="de-CH" sz="2800" dirty="0" err="1"/>
              <a:t>reduced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680964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28D5741-BBD4-95F1-924D-9180650C1A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5017273"/>
              </p:ext>
            </p:extLst>
          </p:nvPr>
        </p:nvGraphicFramePr>
        <p:xfrm>
          <a:off x="1173480" y="2339340"/>
          <a:ext cx="2407920" cy="1089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31C49B1-39DF-B1FF-7069-38CC8371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Combined</a:t>
            </a:r>
            <a:r>
              <a:rPr lang="de-CH" dirty="0"/>
              <a:t> </a:t>
            </a:r>
            <a:r>
              <a:rPr lang="de-CH" dirty="0" err="1"/>
              <a:t>effort</a:t>
            </a:r>
            <a:endParaRPr lang="de-CH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1FF7B6-1889-677D-C987-0138E52EC608}"/>
              </a:ext>
            </a:extLst>
          </p:cNvPr>
          <p:cNvSpPr txBox="1"/>
          <p:nvPr/>
        </p:nvSpPr>
        <p:spPr>
          <a:xfrm>
            <a:off x="8385810" y="4028450"/>
            <a:ext cx="81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>
                <a:solidFill>
                  <a:schemeClr val="bg1"/>
                </a:solidFill>
              </a:rPr>
              <a:t>25%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73460D0-908F-F0A9-7E3E-C6C6E4A98D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0059574"/>
              </p:ext>
            </p:extLst>
          </p:nvPr>
        </p:nvGraphicFramePr>
        <p:xfrm>
          <a:off x="3688080" y="2339340"/>
          <a:ext cx="2407920" cy="1089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D58A2DA-13AF-307C-A882-A6DE751A96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7465040"/>
              </p:ext>
            </p:extLst>
          </p:nvPr>
        </p:nvGraphicFramePr>
        <p:xfrm>
          <a:off x="6096000" y="2339340"/>
          <a:ext cx="2407920" cy="1089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20C9DF4-19D9-3118-530E-388949D7FD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9941262"/>
              </p:ext>
            </p:extLst>
          </p:nvPr>
        </p:nvGraphicFramePr>
        <p:xfrm>
          <a:off x="8503920" y="2339340"/>
          <a:ext cx="2407920" cy="1089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932947C-48C0-2F39-CBFA-0B14436DE4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304207"/>
              </p:ext>
            </p:extLst>
          </p:nvPr>
        </p:nvGraphicFramePr>
        <p:xfrm>
          <a:off x="1173480" y="3429000"/>
          <a:ext cx="2407920" cy="1089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CE90DE9-7D29-6427-1FF4-0249F029A8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5512013"/>
              </p:ext>
            </p:extLst>
          </p:nvPr>
        </p:nvGraphicFramePr>
        <p:xfrm>
          <a:off x="3688080" y="3429000"/>
          <a:ext cx="2407920" cy="1089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4A7056D-719A-B237-A449-87DCF45964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0440809"/>
              </p:ext>
            </p:extLst>
          </p:nvPr>
        </p:nvGraphicFramePr>
        <p:xfrm>
          <a:off x="6096000" y="3429000"/>
          <a:ext cx="2407920" cy="1089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0CF0710-75F6-F3A9-C786-A88A4B7114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866898"/>
              </p:ext>
            </p:extLst>
          </p:nvPr>
        </p:nvGraphicFramePr>
        <p:xfrm>
          <a:off x="8503920" y="3429000"/>
          <a:ext cx="2407920" cy="1089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172AD7A-F251-1009-25C1-3027478CA4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1980692"/>
              </p:ext>
            </p:extLst>
          </p:nvPr>
        </p:nvGraphicFramePr>
        <p:xfrm>
          <a:off x="1173480" y="4518660"/>
          <a:ext cx="2407920" cy="1089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A638AC97-2139-C185-4D05-ED12D43FC7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3897211"/>
              </p:ext>
            </p:extLst>
          </p:nvPr>
        </p:nvGraphicFramePr>
        <p:xfrm>
          <a:off x="3688080" y="4518660"/>
          <a:ext cx="2407920" cy="1089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2789408E-4540-A024-D04E-837FE3F854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3729917"/>
              </p:ext>
            </p:extLst>
          </p:nvPr>
        </p:nvGraphicFramePr>
        <p:xfrm>
          <a:off x="6096000" y="4518660"/>
          <a:ext cx="2407920" cy="1089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1E0FAAF7-185C-72C3-8E3D-8CEED2DC73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4877874"/>
              </p:ext>
            </p:extLst>
          </p:nvPr>
        </p:nvGraphicFramePr>
        <p:xfrm>
          <a:off x="8503920" y="4518660"/>
          <a:ext cx="2407920" cy="1089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58A37C0E-05F3-53E4-1F86-1AB3C66598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6758093"/>
              </p:ext>
            </p:extLst>
          </p:nvPr>
        </p:nvGraphicFramePr>
        <p:xfrm>
          <a:off x="1173480" y="5554980"/>
          <a:ext cx="2407920" cy="1089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9D3A2C86-1591-47D4-0A40-E979E0FFA0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453500"/>
              </p:ext>
            </p:extLst>
          </p:nvPr>
        </p:nvGraphicFramePr>
        <p:xfrm>
          <a:off x="3688080" y="5554980"/>
          <a:ext cx="2407920" cy="1089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CF899E06-CA11-B8DB-8C6F-986F00CCB4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3912966"/>
              </p:ext>
            </p:extLst>
          </p:nvPr>
        </p:nvGraphicFramePr>
        <p:xfrm>
          <a:off x="6096000" y="5554980"/>
          <a:ext cx="2407920" cy="1089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43026579-BEF0-F858-0222-8238281709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8675157"/>
              </p:ext>
            </p:extLst>
          </p:nvPr>
        </p:nvGraphicFramePr>
        <p:xfrm>
          <a:off x="8503920" y="5554980"/>
          <a:ext cx="2407920" cy="1089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</p:spTree>
    <p:extLst>
      <p:ext uri="{BB962C8B-B14F-4D97-AF65-F5344CB8AC3E}">
        <p14:creationId xmlns:p14="http://schemas.microsoft.com/office/powerpoint/2010/main" val="1299299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189E-5F5D-43AC-3374-16017FF1C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120873" cy="3329581"/>
          </a:xfrm>
        </p:spPr>
        <p:txBody>
          <a:bodyPr>
            <a:noAutofit/>
          </a:bodyPr>
          <a:lstStyle/>
          <a:p>
            <a:r>
              <a:rPr lang="en-US" sz="4800" dirty="0"/>
              <a:t>github.com/</a:t>
            </a:r>
            <a:r>
              <a:rPr lang="en-US" sz="4800" b="1" dirty="0" err="1"/>
              <a:t>abeggchr</a:t>
            </a:r>
            <a:r>
              <a:rPr lang="en-US" sz="4800" dirty="0"/>
              <a:t>/</a:t>
            </a:r>
            <a:br>
              <a:rPr lang="en-US" sz="4800" dirty="0"/>
            </a:br>
            <a:r>
              <a:rPr lang="en-US" sz="4800" dirty="0"/>
              <a:t>environmental-impact-estimator</a:t>
            </a:r>
            <a:endParaRPr lang="de-CH" sz="4800" dirty="0"/>
          </a:p>
        </p:txBody>
      </p:sp>
    </p:spTree>
    <p:extLst>
      <p:ext uri="{BB962C8B-B14F-4D97-AF65-F5344CB8AC3E}">
        <p14:creationId xmlns:p14="http://schemas.microsoft.com/office/powerpoint/2010/main" val="285084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41CB3A2-EFA0-FCCC-FB5F-6C2CC2AF0F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35"/>
          <a:stretch/>
        </p:blipFill>
        <p:spPr>
          <a:xfrm rot="5400000">
            <a:off x="3156076" y="-1492324"/>
            <a:ext cx="6189766" cy="1051088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4B4D7A2-4F30-D2DE-9D48-680821D9E01D}"/>
              </a:ext>
            </a:extLst>
          </p:cNvPr>
          <p:cNvSpPr txBox="1">
            <a:spLocks/>
          </p:cNvSpPr>
          <p:nvPr/>
        </p:nvSpPr>
        <p:spPr>
          <a:xfrm>
            <a:off x="2170176" y="174675"/>
            <a:ext cx="7729728" cy="678765"/>
          </a:xfrm>
          <a:prstGeom prst="rect">
            <a:avLst/>
          </a:prstGeom>
          <a:solidFill>
            <a:schemeClr val="bg1">
              <a:alpha val="75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>
                <a:latin typeface="Gill Sans MT" panose="020B0502020104020203" pitchFamily="34" charset="0"/>
              </a:rPr>
              <a:t>SIMULATED PROJECT</a:t>
            </a:r>
          </a:p>
        </p:txBody>
      </p:sp>
    </p:spTree>
    <p:extLst>
      <p:ext uri="{BB962C8B-B14F-4D97-AF65-F5344CB8AC3E}">
        <p14:creationId xmlns:p14="http://schemas.microsoft.com/office/powerpoint/2010/main" val="239864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7FCCEA-1FC5-B700-FE7A-A885DB5B1CA6}"/>
              </a:ext>
            </a:extLst>
          </p:cNvPr>
          <p:cNvSpPr txBox="1"/>
          <p:nvPr/>
        </p:nvSpPr>
        <p:spPr>
          <a:xfrm>
            <a:off x="2740111" y="2040578"/>
            <a:ext cx="60980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application is a single page application served by a web-server which gets the data from a database-server. A job-server takes care of long-running jobs.</a:t>
            </a:r>
            <a:endParaRPr lang="en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669AAB-F06E-A4F3-6B9F-C2BA15FA4FC8}"/>
              </a:ext>
            </a:extLst>
          </p:cNvPr>
          <p:cNvSpPr/>
          <p:nvPr/>
        </p:nvSpPr>
        <p:spPr>
          <a:xfrm>
            <a:off x="3101546" y="3429000"/>
            <a:ext cx="1285102" cy="1451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Webserver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6336B3-2BE3-4D1E-EF64-DBE3217F545E}"/>
              </a:ext>
            </a:extLst>
          </p:cNvPr>
          <p:cNvSpPr/>
          <p:nvPr/>
        </p:nvSpPr>
        <p:spPr>
          <a:xfrm>
            <a:off x="5008605" y="3429000"/>
            <a:ext cx="1285102" cy="1451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Database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8213E0-E742-AD4C-A2F1-52340EC5B617}"/>
              </a:ext>
            </a:extLst>
          </p:cNvPr>
          <p:cNvSpPr/>
          <p:nvPr/>
        </p:nvSpPr>
        <p:spPr>
          <a:xfrm>
            <a:off x="6915664" y="3429000"/>
            <a:ext cx="1285102" cy="1451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Jobserver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6158BEF-6846-4ED8-DA7B-6A5E00D8FDCC}"/>
              </a:ext>
            </a:extLst>
          </p:cNvPr>
          <p:cNvSpPr txBox="1">
            <a:spLocks/>
          </p:cNvSpPr>
          <p:nvPr/>
        </p:nvSpPr>
        <p:spPr>
          <a:xfrm>
            <a:off x="2170176" y="174675"/>
            <a:ext cx="7729728" cy="678765"/>
          </a:xfrm>
          <a:prstGeom prst="rect">
            <a:avLst/>
          </a:prstGeom>
          <a:solidFill>
            <a:schemeClr val="bg1">
              <a:alpha val="75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>
                <a:latin typeface="Gill Sans MT" panose="020B0502020104020203" pitchFamily="34" charset="0"/>
              </a:rPr>
              <a:t>SIMULATED PROJECT</a:t>
            </a:r>
          </a:p>
        </p:txBody>
      </p:sp>
    </p:spTree>
    <p:extLst>
      <p:ext uri="{BB962C8B-B14F-4D97-AF65-F5344CB8AC3E}">
        <p14:creationId xmlns:p14="http://schemas.microsoft.com/office/powerpoint/2010/main" val="3611045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189E-5F5D-43AC-3374-16017FF1C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712D9-82E3-87DF-D058-90443631EF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" name="Picture 5" descr="A picture containing outdoor, sky, sunset, nature&#10;&#10;Description automatically generated">
            <a:extLst>
              <a:ext uri="{FF2B5EF4-FFF2-40B4-BE49-F238E27FC236}">
                <a16:creationId xmlns:a16="http://schemas.microsoft.com/office/drawing/2014/main" id="{78C4A11A-FEDB-0924-7A5E-A0943AEE95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06" b="6250"/>
          <a:stretch/>
        </p:blipFill>
        <p:spPr>
          <a:xfrm>
            <a:off x="-241005" y="0"/>
            <a:ext cx="12433005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3ABE50D-DA2E-4792-D066-A03583F00B5F}"/>
              </a:ext>
            </a:extLst>
          </p:cNvPr>
          <p:cNvSpPr txBox="1">
            <a:spLocks/>
          </p:cNvSpPr>
          <p:nvPr/>
        </p:nvSpPr>
        <p:spPr>
          <a:xfrm>
            <a:off x="2170176" y="174675"/>
            <a:ext cx="7729728" cy="678765"/>
          </a:xfrm>
          <a:prstGeom prst="rect">
            <a:avLst/>
          </a:prstGeom>
          <a:solidFill>
            <a:schemeClr val="bg1">
              <a:alpha val="75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>
                <a:latin typeface="Gill Sans MT" panose="020B0502020104020203" pitchFamily="34" charset="0"/>
              </a:rPr>
              <a:t>GREENHOUSE GAS EMISSIONS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64C0F6-54EF-B7DF-5C6E-07ED81619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2777399" y="1326381"/>
            <a:ext cx="6114035" cy="385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8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5A537D1-1138-B28A-1CCF-8331221A0274}"/>
              </a:ext>
            </a:extLst>
          </p:cNvPr>
          <p:cNvGraphicFramePr>
            <a:graphicFrameLocks/>
          </p:cNvGraphicFramePr>
          <p:nvPr/>
        </p:nvGraphicFramePr>
        <p:xfrm>
          <a:off x="965200" y="476250"/>
          <a:ext cx="10261600" cy="5905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6F0F3D-831F-C823-A6A4-2911117BD1F7}"/>
              </a:ext>
            </a:extLst>
          </p:cNvPr>
          <p:cNvCxnSpPr/>
          <p:nvPr/>
        </p:nvCxnSpPr>
        <p:spPr>
          <a:xfrm>
            <a:off x="395416" y="2125362"/>
            <a:ext cx="110222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925320-94FF-9052-E70E-D0D56BFCDF6A}"/>
              </a:ext>
            </a:extLst>
          </p:cNvPr>
          <p:cNvCxnSpPr/>
          <p:nvPr/>
        </p:nvCxnSpPr>
        <p:spPr>
          <a:xfrm>
            <a:off x="584886" y="5329881"/>
            <a:ext cx="110222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7B60047-66AB-1650-0231-9C4CD09842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3722774"/>
              </p:ext>
            </p:extLst>
          </p:nvPr>
        </p:nvGraphicFramePr>
        <p:xfrm>
          <a:off x="7391572" y="2882214"/>
          <a:ext cx="393065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27343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8062157-1907-C9F3-36BF-E8E293D838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5935706"/>
              </p:ext>
            </p:extLst>
          </p:nvPr>
        </p:nvGraphicFramePr>
        <p:xfrm>
          <a:off x="197794" y="111212"/>
          <a:ext cx="5898206" cy="6512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3C80A4A-7484-AA62-C5D3-0A65743C94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6612756"/>
              </p:ext>
            </p:extLst>
          </p:nvPr>
        </p:nvGraphicFramePr>
        <p:xfrm>
          <a:off x="6190821" y="111210"/>
          <a:ext cx="5898206" cy="6512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9119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49C3A83-40B2-7EE7-4982-FF55C8EB03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4240820"/>
              </p:ext>
            </p:extLst>
          </p:nvPr>
        </p:nvGraphicFramePr>
        <p:xfrm>
          <a:off x="113527" y="234778"/>
          <a:ext cx="5755931" cy="5090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CC67532-3A95-F745-F0F7-91397B256C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6294627"/>
              </p:ext>
            </p:extLst>
          </p:nvPr>
        </p:nvGraphicFramePr>
        <p:xfrm>
          <a:off x="5980670" y="234778"/>
          <a:ext cx="5961878" cy="5090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9618E17-F4AD-7DA8-3546-EF88535F1A43}"/>
              </a:ext>
            </a:extLst>
          </p:cNvPr>
          <p:cNvSpPr txBox="1"/>
          <p:nvPr/>
        </p:nvSpPr>
        <p:spPr>
          <a:xfrm>
            <a:off x="5980670" y="5498756"/>
            <a:ext cx="60342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  <a:r>
              <a:rPr lang="en-CH" dirty="0"/>
              <a:t>he impact of data centres and networks is much lower in the</a:t>
            </a:r>
          </a:p>
          <a:p>
            <a:r>
              <a:rPr lang="en-GB" dirty="0"/>
              <a:t>e</a:t>
            </a:r>
            <a:r>
              <a:rPr lang="en-CH" dirty="0"/>
              <a:t>xample project. Why? A) t</a:t>
            </a:r>
            <a:r>
              <a:rPr lang="de-CH" dirty="0"/>
              <a:t>he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not </a:t>
            </a:r>
            <a:r>
              <a:rPr lang="de-CH" dirty="0" err="1"/>
              <a:t>reflect</a:t>
            </a:r>
            <a:r>
              <a:rPr lang="de-CH" dirty="0"/>
              <a:t> </a:t>
            </a:r>
            <a:r>
              <a:rPr lang="de-CH" dirty="0" err="1"/>
              <a:t>how</a:t>
            </a:r>
            <a:r>
              <a:rPr lang="de-CH" dirty="0"/>
              <a:t> </a:t>
            </a:r>
          </a:p>
          <a:p>
            <a:r>
              <a:rPr lang="de-CH" dirty="0"/>
              <a:t>digital </a:t>
            </a:r>
            <a:r>
              <a:rPr lang="de-CH" dirty="0" err="1"/>
              <a:t>services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in </a:t>
            </a:r>
            <a:r>
              <a:rPr lang="de-CH" dirty="0" err="1"/>
              <a:t>general</a:t>
            </a:r>
            <a:r>
              <a:rPr lang="de-CH" dirty="0"/>
              <a:t> B)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calculations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</a:p>
          <a:p>
            <a:r>
              <a:rPr lang="de-CH" dirty="0" err="1"/>
              <a:t>wrong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136901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7AFB7B0-6ACA-CC16-8BDC-37A9A76B9C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C50F8-FBB9-F5BD-7FC6-89D6E5D9BD7D}"/>
              </a:ext>
            </a:extLst>
          </p:cNvPr>
          <p:cNvSpPr txBox="1"/>
          <p:nvPr/>
        </p:nvSpPr>
        <p:spPr>
          <a:xfrm>
            <a:off x="328246" y="366623"/>
            <a:ext cx="19155508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UseCloud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</a:t>
            </a:r>
            <a:r>
              <a:rPr lang="en-GB" sz="2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UseCloud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2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ReduceCoresAndMemoryBy50Percent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"./ReduceCoresAndMemoryBy50Percent"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2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ExtendHardwareLifespanBy1Year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"./ExtendHardwareLifespanBy1Year"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NoDistributedDevelopment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</a:t>
            </a:r>
            <a:r>
              <a:rPr lang="en-GB" sz="2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NoDistributedDevelopment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NoZombieServers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</a:t>
            </a:r>
            <a:r>
              <a:rPr lang="en-GB" sz="2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NoZombieServers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2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IncreaseHomeOfficeTo60Percent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"./IncreaseHomeOfficeTo60Percent"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2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ReduceIndividualTrafficBy25Percent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"./ReduceIndividualTrafficBy25Percent"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2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ReduceInternetTrafficBy25Percent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"./ReduceInternetTrafficBy25Percent"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ScaleToZero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</a:t>
            </a:r>
            <a:r>
              <a:rPr lang="en-GB" sz="2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ScaleToZero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UseGreenEnergy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</a:t>
            </a:r>
            <a:r>
              <a:rPr lang="en-GB" sz="2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UseGreenEnergy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UseContinuousIntegrationAsService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</a:t>
            </a:r>
            <a:r>
              <a:rPr lang="en-GB" sz="2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UseContinuousIntegrationAsService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NoHotStandby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</a:t>
            </a:r>
            <a:r>
              <a:rPr lang="en-GB" sz="2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NoHotStandby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EatVegetarian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</a:t>
            </a:r>
            <a:r>
              <a:rPr lang="en-GB" sz="2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EatVegetarian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2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ApplyCarbonAwareness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GB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</a:t>
            </a:r>
            <a:r>
              <a:rPr lang="en-GB" sz="2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ApplyCarbonAwareness</a:t>
            </a:r>
            <a:r>
              <a:rPr lang="en-GB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4799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743</Words>
  <Application>Microsoft Macintosh PowerPoint</Application>
  <PresentationFormat>Widescreen</PresentationFormat>
  <Paragraphs>158</Paragraphs>
  <Slides>29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Gill Sans MT</vt:lpstr>
      <vt:lpstr>Menlo</vt:lpstr>
      <vt:lpstr>Office Theme</vt:lpstr>
      <vt:lpstr>Parcel</vt:lpstr>
      <vt:lpstr>The software architects role in Green 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</vt:lpstr>
      <vt:lpstr>Hypothesis to prove wrong</vt:lpstr>
      <vt:lpstr>Anhang</vt:lpstr>
      <vt:lpstr>Total emissions</vt:lpstr>
      <vt:lpstr>Work in the same country</vt:lpstr>
      <vt:lpstr>CUtting the number of cores and the memory in half</vt:lpstr>
      <vt:lpstr>increase power usage EFFICIENCY  by moving to a HYPERSCALER  + lower emission factor per kwh</vt:lpstr>
      <vt:lpstr>Switch off unused resources  (i.e. outside of business hours)</vt:lpstr>
      <vt:lpstr>Decomission the 30% of zombie resources</vt:lpstr>
      <vt:lpstr>USE CLOUD BASED CI/CD solution</vt:lpstr>
      <vt:lpstr>USE A GREEN ENERGY PRODUCT</vt:lpstr>
      <vt:lpstr>INCREASE HOME OFFICE FROM 1 TO 3 DAYS</vt:lpstr>
      <vt:lpstr>Eat Vegetarian lunches</vt:lpstr>
      <vt:lpstr>EXTENDING HARDWARE LIFESPAN BY ONE YEAR</vt:lpstr>
      <vt:lpstr>Relaxing hot-standby requirements - use IaC</vt:lpstr>
      <vt:lpstr>REDUCING network TRAFFIC BY 25%</vt:lpstr>
      <vt:lpstr>Combined measures</vt:lpstr>
      <vt:lpstr>Combined effort</vt:lpstr>
      <vt:lpstr>github.com/abeggchr/ environmental-impact-estimator</vt:lpstr>
    </vt:vector>
  </TitlesOfParts>
  <Company>Zuehlke Engineering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Abegg, Christian</dc:creator>
  <cp:lastModifiedBy>Abegg, Christian</cp:lastModifiedBy>
  <cp:revision>11</cp:revision>
  <dcterms:created xsi:type="dcterms:W3CDTF">2023-04-12T14:55:03Z</dcterms:created>
  <dcterms:modified xsi:type="dcterms:W3CDTF">2023-11-15T07:52:06Z</dcterms:modified>
</cp:coreProperties>
</file>