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5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34"/>
  </p:notesMasterIdLst>
  <p:sldIdLst>
    <p:sldId id="256" r:id="rId3"/>
    <p:sldId id="343" r:id="rId4"/>
    <p:sldId id="295" r:id="rId5"/>
    <p:sldId id="323" r:id="rId6"/>
    <p:sldId id="339" r:id="rId7"/>
    <p:sldId id="320" r:id="rId8"/>
    <p:sldId id="334" r:id="rId9"/>
    <p:sldId id="338" r:id="rId10"/>
    <p:sldId id="337" r:id="rId11"/>
    <p:sldId id="335" r:id="rId12"/>
    <p:sldId id="336" r:id="rId13"/>
    <p:sldId id="344" r:id="rId14"/>
    <p:sldId id="341" r:id="rId15"/>
    <p:sldId id="340" r:id="rId16"/>
    <p:sldId id="342" r:id="rId17"/>
    <p:sldId id="319" r:id="rId18"/>
    <p:sldId id="311" r:id="rId19"/>
    <p:sldId id="313" r:id="rId20"/>
    <p:sldId id="312" r:id="rId21"/>
    <p:sldId id="327" r:id="rId22"/>
    <p:sldId id="315" r:id="rId23"/>
    <p:sldId id="325" r:id="rId24"/>
    <p:sldId id="328" r:id="rId25"/>
    <p:sldId id="329" r:id="rId26"/>
    <p:sldId id="317" r:id="rId27"/>
    <p:sldId id="331" r:id="rId28"/>
    <p:sldId id="332" r:id="rId29"/>
    <p:sldId id="333" r:id="rId30"/>
    <p:sldId id="321" r:id="rId31"/>
    <p:sldId id="322" r:id="rId32"/>
    <p:sldId id="29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6C0000"/>
    <a:srgbClr val="7E0000"/>
    <a:srgbClr val="99C2F9"/>
    <a:srgbClr val="88ACF3"/>
    <a:srgbClr val="6681E7"/>
    <a:srgbClr val="0000C2"/>
    <a:srgbClr val="1116C8"/>
    <a:srgbClr val="222BCE"/>
    <a:srgbClr val="334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2" autoAdjust="0"/>
    <p:restoredTop sz="74460" autoAdjust="0"/>
  </p:normalViewPr>
  <p:slideViewPr>
    <p:cSldViewPr snapToGrid="0">
      <p:cViewPr varScale="1">
        <p:scale>
          <a:sx n="88" d="100"/>
          <a:sy n="88" d="100"/>
        </p:scale>
        <p:origin x="1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Baseline_Chart!$A$1:$A$13</c:f>
              <c:strCache>
                <c:ptCount val="13"/>
                <c:pt idx="0">
                  <c:v>team &gt; development</c:v>
                </c:pt>
                <c:pt idx="1">
                  <c:v>team &gt; maintenance</c:v>
                </c:pt>
                <c:pt idx="2">
                  <c:v>machine &gt; web-production</c:v>
                </c:pt>
                <c:pt idx="3">
                  <c:v>machine &gt; db-production</c:v>
                </c:pt>
                <c:pt idx="4">
                  <c:v>machine &gt; job-production</c:v>
                </c:pt>
                <c:pt idx="5">
                  <c:v>machine &gt; web-staging</c:v>
                </c:pt>
                <c:pt idx="6">
                  <c:v>machine &gt; db-staging</c:v>
                </c:pt>
                <c:pt idx="7">
                  <c:v>machine &gt; job-staging</c:v>
                </c:pt>
                <c:pt idx="8">
                  <c:v>machine &gt; test-environment</c:v>
                </c:pt>
                <c:pt idx="9">
                  <c:v>machine &gt; ci-environment</c:v>
                </c:pt>
                <c:pt idx="10">
                  <c:v>usage &gt; embodiedEmissions</c:v>
                </c:pt>
                <c:pt idx="11">
                  <c:v>usage &gt; internetTraffic</c:v>
                </c:pt>
                <c:pt idx="12">
                  <c:v>usage &gt; electricity</c:v>
                </c:pt>
              </c:strCache>
            </c:strRef>
          </c:cat>
          <c:val>
            <c:numRef>
              <c:f>Baseline_Chart!$B$1:$B$13</c:f>
              <c:numCache>
                <c:formatCode>General</c:formatCode>
                <c:ptCount val="13"/>
                <c:pt idx="0">
                  <c:v>39927440</c:v>
                </c:pt>
                <c:pt idx="1">
                  <c:v>31472098</c:v>
                </c:pt>
                <c:pt idx="2">
                  <c:v>5310240</c:v>
                </c:pt>
                <c:pt idx="3">
                  <c:v>3177183</c:v>
                </c:pt>
                <c:pt idx="4">
                  <c:v>3589849</c:v>
                </c:pt>
                <c:pt idx="5">
                  <c:v>3117377</c:v>
                </c:pt>
                <c:pt idx="6">
                  <c:v>1740237</c:v>
                </c:pt>
                <c:pt idx="7">
                  <c:v>2263212</c:v>
                </c:pt>
                <c:pt idx="8">
                  <c:v>6580918</c:v>
                </c:pt>
                <c:pt idx="9">
                  <c:v>8973132</c:v>
                </c:pt>
                <c:pt idx="10">
                  <c:v>313331667</c:v>
                </c:pt>
                <c:pt idx="11">
                  <c:v>4662576</c:v>
                </c:pt>
                <c:pt idx="12">
                  <c:v>451800000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B-B644-9DC9-EF72E7F29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46086176"/>
        <c:axId val="946087904"/>
      </c:barChart>
      <c:catAx>
        <c:axId val="946086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087904"/>
        <c:crosses val="autoZero"/>
        <c:auto val="1"/>
        <c:lblAlgn val="ctr"/>
        <c:lblOffset val="100"/>
        <c:noMultiLvlLbl val="0"/>
      </c:catAx>
      <c:valAx>
        <c:axId val="946087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08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4-40C8-B458-C69F5A96FBF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ED4-40C8-B458-C69F5A96FBFB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D4-40C8-B458-C69F5A96F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88-47FD-B8B1-E67F4A865E4C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88-47FD-B8B1-E67F4A865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4FE2-B7EB-2DF7F03D43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A3C-4FE2-B7EB-2DF7F03D430F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C-4FE2-B7EB-2DF7F03D4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4FE2-B7EB-2DF7F03D43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A3C-4FE2-B7EB-2DF7F03D430F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C-4FE2-B7EB-2DF7F03D4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9C2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222-4B6D-B6ED-E9C67FB6E8D6}"/>
              </c:ext>
            </c:extLst>
          </c:dPt>
          <c:val>
            <c:numRef>
              <c:f>[Book1]Sheet1!$A$1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2-4B6D-B6ED-E9C67FB6E8D6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2-4B6D-B6ED-E9C67FB6E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solidFill>
                <a:srgbClr val="99C2F9"/>
              </a:solidFill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2-4DC5-8E83-3991B6B030DA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2-4DC5-8E83-3991B6B03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CB-0644-8848-9E43DB02E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CB-0644-8848-9E43DB02E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CB-0644-8848-9E43DB02E7C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Sheet3!$A$1:$A$3</c:f>
              <c:strCache>
                <c:ptCount val="3"/>
                <c:pt idx="0">
                  <c:v>Team</c:v>
                </c:pt>
                <c:pt idx="1">
                  <c:v>Machines</c:v>
                </c:pt>
                <c:pt idx="2">
                  <c:v>Usage</c:v>
                </c:pt>
              </c:strCache>
            </c:strRef>
          </c:cat>
          <c:val>
            <c:numRef>
              <c:f>Sheet3!$B$1:$B$3</c:f>
              <c:numCache>
                <c:formatCode>0%</c:formatCode>
                <c:ptCount val="3"/>
                <c:pt idx="0">
                  <c:v>0.08</c:v>
                </c:pt>
                <c:pt idx="1">
                  <c:v>0.04</c:v>
                </c:pt>
                <c:pt idx="2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CB-0644-8848-9E43DB02E7C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4-4A96-AD36-DE8873AADBB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764-4A96-AD36-DE8873AADBB2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64-4A96-AD36-DE8873AAD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E-4DDB-A512-A3526D9F9B1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2E-4DDB-A512-A3526D9F9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A1-4C97-BA6D-160C4227E5EA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A1-4C97-BA6D-160C4227E5EA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A1-4C97-BA6D-160C4227E5EA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A1-4C97-BA6D-160C4227E5EA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A1-4C97-BA6D-160C4227E5EA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A1-4C97-BA6D-160C4227E5EA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AA1-4C97-BA6D-160C4227E5EA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A1-4C97-BA6D-160C4227E5EA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AA1-4C97-BA6D-160C4227E5EA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A1-4C97-BA6D-160C4227E5EA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AA1-4C97-BA6D-160C4227E5EA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AA1-4C97-BA6D-160C4227E5EA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AA1-4C97-BA6D-160C4227E5EA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AA1-4C97-BA6D-160C4227E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B-4F05-85AC-7BFCD8C61AB2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DB-4F05-85AC-7BFCD8C61AB2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DB-4F05-85AC-7BFCD8C61AB2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DB-4F05-85AC-7BFCD8C61AB2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DB-4F05-85AC-7BFCD8C61AB2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DB-4F05-85AC-7BFCD8C61AB2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DB-4F05-85AC-7BFCD8C61AB2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CDB-4F05-85AC-7BFCD8C61AB2}"/>
              </c:ext>
            </c:extLst>
          </c:dPt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B-4F05-85AC-7BFCD8C61AB2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DB-4F05-85AC-7BFCD8C61AB2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DB-4F05-85AC-7BFCD8C61AB2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DB-4F05-85AC-7BFCD8C61AB2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CDB-4F05-85AC-7BFCD8C61AB2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DB-4F05-85AC-7BFCD8C61AB2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DB-4F05-85AC-7BFCD8C61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06-4388-941B-3C122D0A6D6E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06-4388-941B-3C122D0A6D6E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06-4388-941B-3C122D0A6D6E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06-4388-941B-3C122D0A6D6E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06-4388-941B-3C122D0A6D6E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06-4388-941B-3C122D0A6D6E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A06-4388-941B-3C122D0A6D6E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06-4388-941B-3C122D0A6D6E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A06-4388-941B-3C122D0A6D6E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A06-4388-941B-3C122D0A6D6E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A06-4388-941B-3C122D0A6D6E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A06-4388-941B-3C122D0A6D6E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A06-4388-941B-3C122D0A6D6E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A06-4388-941B-3C122D0A6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50-4DB7-B86A-8D5353D282F4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50-4DB7-B86A-8D5353D282F4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50-4DB7-B86A-8D5353D282F4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50-4DB7-B86A-8D5353D282F4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50-4DB7-B86A-8D5353D282F4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50-4DB7-B86A-8D5353D282F4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50-4DB7-B86A-8D5353D282F4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50-4DB7-B86A-8D5353D282F4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50-4DB7-B86A-8D5353D282F4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50-4DB7-B86A-8D5353D282F4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850-4DB7-B86A-8D5353D282F4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850-4DB7-B86A-8D5353D282F4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850-4DB7-B86A-8D5353D282F4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850-4DB7-B86A-8D5353D28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B-47A0-AEE0-C9CB96573200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EB-47A0-AEE0-C9CB96573200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EB-47A0-AEE0-C9CB96573200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EB-47A0-AEE0-C9CB96573200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EB-47A0-AEE0-C9CB96573200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EB-47A0-AEE0-C9CB96573200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2EB-47A0-AEE0-C9CB96573200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EB-47A0-AEE0-C9CB96573200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2EB-47A0-AEE0-C9CB96573200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EB-47A0-AEE0-C9CB96573200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2EB-47A0-AEE0-C9CB96573200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2EB-47A0-AEE0-C9CB96573200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2EB-47A0-AEE0-C9CB96573200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2EB-47A0-AEE0-C9CB965732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43-4D26-826C-6C6E1D797437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43-4D26-826C-6C6E1D797437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43-4D26-826C-6C6E1D797437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43-4D26-826C-6C6E1D797437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43-4D26-826C-6C6E1D797437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43-4D26-826C-6C6E1D797437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843-4D26-826C-6C6E1D797437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43-4D26-826C-6C6E1D797437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843-4D26-826C-6C6E1D797437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843-4D26-826C-6C6E1D797437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43-4D26-826C-6C6E1D797437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843-4D26-826C-6C6E1D797437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843-4D26-826C-6C6E1D797437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843-4D26-826C-6C6E1D797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41-4A99-82BF-0179EFA23CD9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41-4A99-82BF-0179EFA23CD9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41-4A99-82BF-0179EFA23CD9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41-4A99-82BF-0179EFA23CD9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41-4A99-82BF-0179EFA23CD9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41-4A99-82BF-0179EFA23CD9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941-4A99-82BF-0179EFA23CD9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41-4A99-82BF-0179EFA23CD9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941-4A99-82BF-0179EFA23CD9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941-4A99-82BF-0179EFA23CD9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941-4A99-82BF-0179EFA23CD9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941-4A99-82BF-0179EFA23CD9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941-4A99-82BF-0179EFA23CD9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941-4A99-82BF-0179EFA23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56-46F2-96C4-66EEA914D4CA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56-46F2-96C4-66EEA914D4CA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56-46F2-96C4-66EEA914D4CA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56-46F2-96C4-66EEA914D4CA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56-46F2-96C4-66EEA914D4CA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56-46F2-96C4-66EEA914D4CA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56-46F2-96C4-66EEA914D4CA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56-46F2-96C4-66EEA914D4CA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956-46F2-96C4-66EEA914D4CA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956-46F2-96C4-66EEA914D4CA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956-46F2-96C4-66EEA914D4CA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956-46F2-96C4-66EEA914D4CA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956-46F2-96C4-66EEA914D4CA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956-46F2-96C4-66EEA914D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Distribution of energy consumption of digital services per phase in 2017 (Shift Project)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6A-2443-BEDC-83906BCA71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6A-2443-BEDC-83906BCA71B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Sheet2!$A$2:$A$3</c:f>
              <c:strCache>
                <c:ptCount val="2"/>
                <c:pt idx="0">
                  <c:v>Production</c:v>
                </c:pt>
                <c:pt idx="1">
                  <c:v>Use</c:v>
                </c:pt>
              </c:strCache>
            </c:strRef>
          </c:cat>
          <c:val>
            <c:numRef>
              <c:f>Sheet2!$B$2:$B$3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6A-2443-BEDC-83906BCA71B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EE-42FD-8C77-FF88C7146CFD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E-42FD-8C77-FF88C7146CFD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E-42FD-8C77-FF88C7146CFD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EE-42FD-8C77-FF88C7146CFD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EE-42FD-8C77-FF88C7146CFD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EE-42FD-8C77-FF88C7146CFD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EEE-42FD-8C77-FF88C7146CFD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EE-42FD-8C77-FF88C7146CFD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EEE-42FD-8C77-FF88C7146CFD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EE-42FD-8C77-FF88C7146CFD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EEE-42FD-8C77-FF88C7146CFD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EEE-42FD-8C77-FF88C7146CFD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EEE-42FD-8C77-FF88C7146CFD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EEE-42FD-8C77-FF88C7146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6C-4AEA-BD0C-9EFFDD6DF001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6C-4AEA-BD0C-9EFFDD6DF001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6C-4AEA-BD0C-9EFFDD6DF001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6C-4AEA-BD0C-9EFFDD6DF001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6C-4AEA-BD0C-9EFFDD6DF001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6C-4AEA-BD0C-9EFFDD6DF001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6C-4AEA-BD0C-9EFFDD6DF001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6C-4AEA-BD0C-9EFFDD6DF001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6C-4AEA-BD0C-9EFFDD6DF001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6C-4AEA-BD0C-9EFFDD6DF001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56C-4AEA-BD0C-9EFFDD6DF001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56C-4AEA-BD0C-9EFFDD6DF001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56C-4AEA-BD0C-9EFFDD6DF001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56C-4AEA-BD0C-9EFFDD6DF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19-4A45-A572-82F4D2C5F4AB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19-4A45-A572-82F4D2C5F4AB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19-4A45-A572-82F4D2C5F4AB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19-4A45-A572-82F4D2C5F4AB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19-4A45-A572-82F4D2C5F4AB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19-4A45-A572-82F4D2C5F4AB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119-4A45-A572-82F4D2C5F4AB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19-4A45-A572-82F4D2C5F4AB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119-4A45-A572-82F4D2C5F4AB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19-4A45-A572-82F4D2C5F4AB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119-4A45-A572-82F4D2C5F4AB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119-4A45-A572-82F4D2C5F4AB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19-4A45-A572-82F4D2C5F4AB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119-4A45-A572-82F4D2C5F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93-4000-B0E8-4E26FBF7B7AA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93-4000-B0E8-4E26FBF7B7AA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93-4000-B0E8-4E26FBF7B7AA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93-4000-B0E8-4E26FBF7B7AA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93-4000-B0E8-4E26FBF7B7AA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93-4000-B0E8-4E26FBF7B7AA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A93-4000-B0E8-4E26FBF7B7AA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93-4000-B0E8-4E26FBF7B7AA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A93-4000-B0E8-4E26FBF7B7AA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A93-4000-B0E8-4E26FBF7B7AA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A93-4000-B0E8-4E26FBF7B7AA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A93-4000-B0E8-4E26FBF7B7AA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A93-4000-B0E8-4E26FBF7B7AA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A93-4000-B0E8-4E26FBF7B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7-4FEF-9F64-51676A833A88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57-4FEF-9F64-51676A833A88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57-4FEF-9F64-51676A833A88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57-4FEF-9F64-51676A833A88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57-4FEF-9F64-51676A833A88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57-4FEF-9F64-51676A833A88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57-4FEF-9F64-51676A833A88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57-4FEF-9F64-51676A833A88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57-4FEF-9F64-51676A833A88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57-4FEF-9F64-51676A833A88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57-4FEF-9F64-51676A833A88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957-4FEF-9F64-51676A833A88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57-4FEF-9F64-51676A833A88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57-4FEF-9F64-51676A833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C-47FE-B82E-C9251CFF1D32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6C-47FE-B82E-C9251CFF1D32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6C-47FE-B82E-C9251CFF1D32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6C-47FE-B82E-C9251CFF1D32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6C-47FE-B82E-C9251CFF1D32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6C-47FE-B82E-C9251CFF1D32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76C-47FE-B82E-C9251CFF1D32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6C-47FE-B82E-C9251CFF1D32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76C-47FE-B82E-C9251CFF1D32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6C-47FE-B82E-C9251CFF1D32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76C-47FE-B82E-C9251CFF1D32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76C-47FE-B82E-C9251CFF1D32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76C-47FE-B82E-C9251CFF1D32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76C-47FE-B82E-C9251CFF1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CE-4C0B-90B3-233ED3F50EE0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CE-4C0B-90B3-233ED3F50EE0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CE-4C0B-90B3-233ED3F50EE0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CE-4C0B-90B3-233ED3F50EE0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CE-4C0B-90B3-233ED3F50EE0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CE-4C0B-90B3-233ED3F50EE0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CE-4C0B-90B3-233ED3F50EE0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CE-4C0B-90B3-233ED3F50EE0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CE-4C0B-90B3-233ED3F50EE0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CE-4C0B-90B3-233ED3F50EE0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CE-4C0B-90B3-233ED3F50EE0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CCE-4C0B-90B3-233ED3F50EE0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CE-4C0B-90B3-233ED3F50EE0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CE-4C0B-90B3-233ED3F50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8-4855-86C1-F3B85A9245D5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E8-4855-86C1-F3B85A9245D5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E8-4855-86C1-F3B85A9245D5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E8-4855-86C1-F3B85A9245D5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BE8-4855-86C1-F3B85A9245D5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E8-4855-86C1-F3B85A9245D5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BE8-4855-86C1-F3B85A9245D5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E8-4855-86C1-F3B85A9245D5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BE8-4855-86C1-F3B85A9245D5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BE8-4855-86C1-F3B85A9245D5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BE8-4855-86C1-F3B85A9245D5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BE8-4855-86C1-F3B85A9245D5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BE8-4855-86C1-F3B85A9245D5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BE8-4855-86C1-F3B85A924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B7-4F1E-9321-8AF58F4DC4DB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B7-4F1E-9321-8AF58F4DC4DB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B7-4F1E-9321-8AF58F4DC4DB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B7-4F1E-9321-8AF58F4DC4DB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B7-4F1E-9321-8AF58F4DC4DB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B7-4F1E-9321-8AF58F4DC4DB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2B7-4F1E-9321-8AF58F4DC4DB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B7-4F1E-9321-8AF58F4DC4DB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2B7-4F1E-9321-8AF58F4DC4DB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2B7-4F1E-9321-8AF58F4DC4DB}"/>
            </c:ext>
          </c:extLst>
        </c:ser>
        <c:ser>
          <c:idx val="9"/>
          <c:order val="9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2B7-4F1E-9321-8AF58F4DC4DB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2B7-4F1E-9321-8AF58F4DC4DB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2B7-4F1E-9321-8AF58F4DC4DB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2B7-4F1E-9321-8AF58F4DC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Distribution of carbon emissions per phase in example project (excluding team efforts)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B5-A942-97D9-5E45D47FC5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B5-A942-97D9-5E45D47FC55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Sheet2!$A$6:$A$7</c:f>
              <c:strCache>
                <c:ptCount val="2"/>
                <c:pt idx="0">
                  <c:v>Production</c:v>
                </c:pt>
                <c:pt idx="1">
                  <c:v>Use</c:v>
                </c:pt>
              </c:strCache>
            </c:strRef>
          </c:cat>
          <c:val>
            <c:numRef>
              <c:f>Sheet2!$B$6:$B$7</c:f>
              <c:numCache>
                <c:formatCode>General</c:formatCode>
                <c:ptCount val="2"/>
                <c:pt idx="0">
                  <c:v>32.894290243606349</c:v>
                </c:pt>
                <c:pt idx="1">
                  <c:v>67.105709756393651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B5-A942-97D9-5E45D47FC55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Distribution of energy consumption per source for the production and use of digital services in</a:t>
            </a:r>
            <a:r>
              <a:rPr lang="en-GB" baseline="0" dirty="0"/>
              <a:t> 2017 (Shift Project)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09A-1646-A812-925595150C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9A-1646-A812-925595150C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9A-1646-A812-925595150C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09A-1646-A812-925595150C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09A-1646-A812-925595150C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09A-1646-A812-925595150C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09A-1646-A812-925595150C8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TVs (production)</c:v>
                </c:pt>
                <c:pt idx="1">
                  <c:v>Data centres (use)</c:v>
                </c:pt>
                <c:pt idx="2">
                  <c:v>Networks (use)</c:v>
                </c:pt>
                <c:pt idx="3">
                  <c:v>Terminals (use)</c:v>
                </c:pt>
                <c:pt idx="4">
                  <c:v>Smartphones (production)</c:v>
                </c:pt>
                <c:pt idx="5">
                  <c:v>Others (production)</c:v>
                </c:pt>
                <c:pt idx="6">
                  <c:v>Computers (production)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</c:v>
                </c:pt>
                <c:pt idx="1">
                  <c:v>19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6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09A-1646-A812-925595150C8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Carbon emission in example project </a:t>
            </a:r>
            <a:br>
              <a:rPr lang="en-GB" dirty="0"/>
            </a:br>
            <a:r>
              <a:rPr lang="en-GB" dirty="0"/>
              <a:t>(excluding team efforts)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87-9B46-9053-8E30C077D9C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87-9B46-9053-8E30C077D9C7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87-9B46-9053-8E30C077D9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87-9B46-9053-8E30C077D9C7}"/>
              </c:ext>
            </c:extLst>
          </c:dPt>
          <c:dLbls>
            <c:dLbl>
              <c:idx val="0"/>
              <c:layout>
                <c:manualLayout>
                  <c:x val="-2.677523773255228E-2"/>
                  <c:y val="9.755356799912205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87-9B46-9053-8E30C077D9C7}"/>
                </c:ext>
              </c:extLst>
            </c:dLbl>
            <c:dLbl>
              <c:idx val="1"/>
              <c:layout>
                <c:manualLayout>
                  <c:x val="-6.6465653386498805E-2"/>
                  <c:y val="0.2098128892425032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87-9B46-9053-8E30C077D9C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Sheet1!$A$13:$A$16</c:f>
              <c:strCache>
                <c:ptCount val="4"/>
                <c:pt idx="0">
                  <c:v>Machines (production + use)</c:v>
                </c:pt>
                <c:pt idx="1">
                  <c:v>Networks </c:v>
                </c:pt>
                <c:pt idx="2">
                  <c:v>Terminals (production)</c:v>
                </c:pt>
                <c:pt idx="3">
                  <c:v>Terminals (use)</c:v>
                </c:pt>
              </c:strCache>
            </c:strRef>
          </c:cat>
          <c:val>
            <c:numRef>
              <c:f>Sheet1!$B$13:$B$16</c:f>
              <c:numCache>
                <c:formatCode>General</c:formatCode>
                <c:ptCount val="4"/>
                <c:pt idx="0">
                  <c:v>4.3194709949298629</c:v>
                </c:pt>
                <c:pt idx="1">
                  <c:v>0.57952854579394919</c:v>
                </c:pt>
                <c:pt idx="2">
                  <c:v>38.945133618777241</c:v>
                </c:pt>
                <c:pt idx="3">
                  <c:v>56.155866840498952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87-9B46-9053-8E30C077D9C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Decorated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Decorated_Chart!$A$1:$A$13</c:f>
              <c:strCache>
                <c:ptCount val="13"/>
                <c:pt idx="0">
                  <c:v>team &gt; development</c:v>
                </c:pt>
                <c:pt idx="1">
                  <c:v>team &gt; maintenance</c:v>
                </c:pt>
                <c:pt idx="2">
                  <c:v>machine &gt; web-production</c:v>
                </c:pt>
                <c:pt idx="3">
                  <c:v>machine &gt; db-production</c:v>
                </c:pt>
                <c:pt idx="4">
                  <c:v>machine &gt; job-production</c:v>
                </c:pt>
                <c:pt idx="5">
                  <c:v>machine &gt; web-staging</c:v>
                </c:pt>
                <c:pt idx="6">
                  <c:v>machine &gt; db-staging</c:v>
                </c:pt>
                <c:pt idx="7">
                  <c:v>machine &gt; job-staging</c:v>
                </c:pt>
                <c:pt idx="8">
                  <c:v>machine &gt; test-environment</c:v>
                </c:pt>
                <c:pt idx="9">
                  <c:v>machine &gt; ci-environment</c:v>
                </c:pt>
                <c:pt idx="10">
                  <c:v>usage &gt; embodiedEmissions</c:v>
                </c:pt>
                <c:pt idx="11">
                  <c:v>usage &gt; internetTraffic</c:v>
                </c:pt>
                <c:pt idx="12">
                  <c:v>usage &gt; electricity</c:v>
                </c:pt>
              </c:strCache>
            </c:strRef>
          </c:cat>
          <c:val>
            <c:numRef>
              <c:f>Decorated_Chart!$B$1:$B$13</c:f>
              <c:numCache>
                <c:formatCode>General</c:formatCode>
                <c:ptCount val="13"/>
                <c:pt idx="0">
                  <c:v>39927440</c:v>
                </c:pt>
                <c:pt idx="1">
                  <c:v>31472098</c:v>
                </c:pt>
                <c:pt idx="2">
                  <c:v>5310240</c:v>
                </c:pt>
                <c:pt idx="3">
                  <c:v>3177183</c:v>
                </c:pt>
                <c:pt idx="4">
                  <c:v>3589849</c:v>
                </c:pt>
                <c:pt idx="5">
                  <c:v>3117377</c:v>
                </c:pt>
                <c:pt idx="6">
                  <c:v>1740237</c:v>
                </c:pt>
                <c:pt idx="7">
                  <c:v>2263212</c:v>
                </c:pt>
                <c:pt idx="8">
                  <c:v>6580918</c:v>
                </c:pt>
                <c:pt idx="9">
                  <c:v>8973132</c:v>
                </c:pt>
                <c:pt idx="10">
                  <c:v>313331667</c:v>
                </c:pt>
                <c:pt idx="11">
                  <c:v>4662576</c:v>
                </c:pt>
                <c:pt idx="12">
                  <c:v>451800000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0-BC40-816A-75AE860F6C5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Decorated_Chart!$A$1:$A$13</c:f>
              <c:strCache>
                <c:ptCount val="13"/>
                <c:pt idx="0">
                  <c:v>team &gt; development</c:v>
                </c:pt>
                <c:pt idx="1">
                  <c:v>team &gt; maintenance</c:v>
                </c:pt>
                <c:pt idx="2">
                  <c:v>machine &gt; web-production</c:v>
                </c:pt>
                <c:pt idx="3">
                  <c:v>machine &gt; db-production</c:v>
                </c:pt>
                <c:pt idx="4">
                  <c:v>machine &gt; job-production</c:v>
                </c:pt>
                <c:pt idx="5">
                  <c:v>machine &gt; web-staging</c:v>
                </c:pt>
                <c:pt idx="6">
                  <c:v>machine &gt; db-staging</c:v>
                </c:pt>
                <c:pt idx="7">
                  <c:v>machine &gt; job-staging</c:v>
                </c:pt>
                <c:pt idx="8">
                  <c:v>machine &gt; test-environment</c:v>
                </c:pt>
                <c:pt idx="9">
                  <c:v>machine &gt; ci-environment</c:v>
                </c:pt>
                <c:pt idx="10">
                  <c:v>usage &gt; embodiedEmissions</c:v>
                </c:pt>
                <c:pt idx="11">
                  <c:v>usage &gt; internetTraffic</c:v>
                </c:pt>
                <c:pt idx="12">
                  <c:v>usage &gt; electricity</c:v>
                </c:pt>
              </c:strCache>
            </c:strRef>
          </c:cat>
          <c:val>
            <c:numRef>
              <c:f>Decorated_Chart!$C$1:$C$13</c:f>
              <c:numCache>
                <c:formatCode>General</c:formatCode>
                <c:ptCount val="13"/>
                <c:pt idx="0">
                  <c:v>6356556</c:v>
                </c:pt>
                <c:pt idx="1">
                  <c:v>17748106</c:v>
                </c:pt>
                <c:pt idx="2">
                  <c:v>600493</c:v>
                </c:pt>
                <c:pt idx="3">
                  <c:v>269106</c:v>
                </c:pt>
                <c:pt idx="4">
                  <c:v>368460</c:v>
                </c:pt>
                <c:pt idx="5">
                  <c:v>470059</c:v>
                </c:pt>
                <c:pt idx="6">
                  <c:v>210492</c:v>
                </c:pt>
                <c:pt idx="7">
                  <c:v>447433</c:v>
                </c:pt>
                <c:pt idx="8">
                  <c:v>1848007</c:v>
                </c:pt>
                <c:pt idx="9">
                  <c:v>236475</c:v>
                </c:pt>
                <c:pt idx="10">
                  <c:v>261109722</c:v>
                </c:pt>
                <c:pt idx="11">
                  <c:v>650592</c:v>
                </c:pt>
                <c:pt idx="12">
                  <c:v>42921000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A0-BC40-816A-75AE860F6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46110336"/>
        <c:axId val="946088336"/>
      </c:barChart>
      <c:catAx>
        <c:axId val="94611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088336"/>
        <c:crosses val="autoZero"/>
        <c:auto val="1"/>
        <c:lblAlgn val="ctr"/>
        <c:lblOffset val="100"/>
        <c:noMultiLvlLbl val="0"/>
      </c:catAx>
      <c:valAx>
        <c:axId val="94608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11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97-2843-8C82-85EAFF4D7A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97-2843-8C82-85EAFF4D7A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97-2843-8C82-85EAFF4D7A0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Sheet3!$A$8:$A$10</c:f>
              <c:strCache>
                <c:ptCount val="3"/>
                <c:pt idx="0">
                  <c:v>Team</c:v>
                </c:pt>
                <c:pt idx="1">
                  <c:v>Machines</c:v>
                </c:pt>
                <c:pt idx="2">
                  <c:v>Usage</c:v>
                </c:pt>
              </c:strCache>
            </c:strRef>
          </c:cat>
          <c:val>
            <c:numRef>
              <c:f>Sheet3!$B$8:$B$10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0.01</c:v>
                </c:pt>
                <c:pt idx="2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97-2843-8C82-85EAFF4D7A0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8-4E18-8031-E16F7B12DA74}"/>
            </c:ext>
          </c:extLst>
        </c:ser>
        <c:ser>
          <c:idx val="1"/>
          <c:order val="1"/>
          <c:spPr>
            <a:solidFill>
              <a:srgbClr val="A2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38-4E18-8031-E16F7B12DA74}"/>
            </c:ext>
          </c:extLst>
        </c:ser>
        <c:ser>
          <c:idx val="2"/>
          <c:order val="2"/>
          <c:spPr>
            <a:solidFill>
              <a:srgbClr val="6C0000"/>
            </a:solidFill>
            <a:ln>
              <a:noFill/>
            </a:ln>
            <a:effectLst/>
          </c:spPr>
          <c:invertIfNegative val="0"/>
          <c:val>
            <c:numRef>
              <c:f>[Book1]Sheet1!$A$3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38-4E18-8031-E16F7B12D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CFF49-BE5B-4050-8EE5-6F355B7A0B9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76E39-7428-4F36-B5FD-3E19AFC5F1F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68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9615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PUE from 2 </a:t>
            </a:r>
            <a:r>
              <a:rPr lang="de-CH" dirty="0" err="1"/>
              <a:t>to</a:t>
            </a:r>
            <a:r>
              <a:rPr lang="de-CH" dirty="0"/>
              <a:t> 1.1</a:t>
            </a:r>
          </a:p>
          <a:p>
            <a:r>
              <a:rPr lang="de-CH" dirty="0" err="1"/>
              <a:t>Greener</a:t>
            </a:r>
            <a:r>
              <a:rPr lang="de-CH" dirty="0"/>
              <a:t> </a:t>
            </a:r>
            <a:r>
              <a:rPr lang="de-CH" dirty="0" err="1"/>
              <a:t>energy</a:t>
            </a:r>
            <a:r>
              <a:rPr lang="de-CH" dirty="0"/>
              <a:t> </a:t>
            </a:r>
            <a:r>
              <a:rPr lang="de-CH" dirty="0" err="1"/>
              <a:t>products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34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ProNatur</a:t>
            </a:r>
            <a:r>
              <a:rPr lang="de-CH" dirty="0"/>
              <a:t>: 19g/</a:t>
            </a:r>
            <a:r>
              <a:rPr lang="de-CH" dirty="0" err="1"/>
              <a:t>kwH</a:t>
            </a:r>
            <a:endParaRPr lang="de-CH" dirty="0"/>
          </a:p>
          <a:p>
            <a:r>
              <a:rPr lang="de-CH" dirty="0"/>
              <a:t>CH </a:t>
            </a:r>
            <a:r>
              <a:rPr lang="de-CH" dirty="0" err="1"/>
              <a:t>consumption</a:t>
            </a:r>
            <a:r>
              <a:rPr lang="de-CH" dirty="0"/>
              <a:t>: 153g/</a:t>
            </a:r>
            <a:r>
              <a:rPr lang="de-CH" dirty="0" err="1"/>
              <a:t>kwh</a:t>
            </a:r>
            <a:endParaRPr lang="de-CH" dirty="0"/>
          </a:p>
          <a:p>
            <a:r>
              <a:rPr lang="de-CH" dirty="0"/>
              <a:t>Easter Europe: 500g/</a:t>
            </a:r>
            <a:r>
              <a:rPr lang="de-CH" dirty="0" err="1"/>
              <a:t>kwh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2259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Avoiding</a:t>
            </a:r>
            <a:r>
              <a:rPr lang="de-CH" dirty="0"/>
              <a:t> </a:t>
            </a:r>
            <a:r>
              <a:rPr lang="de-CH" dirty="0" err="1"/>
              <a:t>commute</a:t>
            </a:r>
            <a:endParaRPr lang="de-CH" dirty="0"/>
          </a:p>
          <a:p>
            <a:endParaRPr lang="de-CH" dirty="0"/>
          </a:p>
          <a:p>
            <a:r>
              <a:rPr lang="de-CH" dirty="0"/>
              <a:t>Other </a:t>
            </a:r>
            <a:r>
              <a:rPr lang="de-CH" dirty="0" err="1"/>
              <a:t>measures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angle</a:t>
            </a:r>
          </a:p>
          <a:p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transport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16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Gain</a:t>
            </a:r>
            <a:r>
              <a:rPr lang="de-CH" dirty="0"/>
              <a:t> </a:t>
            </a:r>
            <a:r>
              <a:rPr lang="de-CH" dirty="0" err="1"/>
              <a:t>comes</a:t>
            </a:r>
            <a:r>
              <a:rPr lang="de-CH" dirty="0"/>
              <a:t> from </a:t>
            </a:r>
            <a:r>
              <a:rPr lang="de-CH" dirty="0" err="1"/>
              <a:t>embodied</a:t>
            </a:r>
            <a:r>
              <a:rPr lang="de-CH" dirty="0"/>
              <a:t> </a:t>
            </a:r>
            <a:r>
              <a:rPr lang="de-CH" dirty="0" err="1"/>
              <a:t>emissions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30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Not a </a:t>
            </a:r>
            <a:r>
              <a:rPr lang="de-CH" dirty="0" err="1"/>
              <a:t>traffic</a:t>
            </a:r>
            <a:r>
              <a:rPr lang="de-CH" dirty="0"/>
              <a:t> intensive </a:t>
            </a:r>
            <a:r>
              <a:rPr lang="de-CH" dirty="0" err="1"/>
              <a:t>application</a:t>
            </a:r>
            <a:endParaRPr lang="de-CH" dirty="0"/>
          </a:p>
          <a:p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scenario</a:t>
            </a:r>
            <a:r>
              <a:rPr lang="de-CH" dirty="0"/>
              <a:t> 1:1</a:t>
            </a:r>
          </a:p>
          <a:p>
            <a:r>
              <a:rPr lang="de-CH" dirty="0"/>
              <a:t>And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warning</a:t>
            </a:r>
            <a:r>
              <a:rPr lang="de-CH" dirty="0"/>
              <a:t>: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scientific</a:t>
            </a:r>
            <a:r>
              <a:rPr lang="de-CH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506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Cannot</a:t>
            </a:r>
            <a:r>
              <a:rPr lang="de-CH" dirty="0"/>
              <a:t> just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Saved</a:t>
            </a:r>
            <a:r>
              <a:rPr lang="de-CH" dirty="0"/>
              <a:t> 75tons!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1257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find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calculations</a:t>
            </a:r>
            <a:r>
              <a:rPr lang="de-CH" dirty="0"/>
              <a:t> in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repo</a:t>
            </a:r>
            <a:endParaRPr lang="de-CH" dirty="0"/>
          </a:p>
          <a:p>
            <a:r>
              <a:rPr lang="de-CH" dirty="0"/>
              <a:t>And I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forward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exchange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endParaRPr lang="de-CH" dirty="0"/>
          </a:p>
          <a:p>
            <a:r>
              <a:rPr lang="de-CH" dirty="0"/>
              <a:t>So,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close</a:t>
            </a:r>
            <a:r>
              <a:rPr lang="de-CH" dirty="0"/>
              <a:t>: </a:t>
            </a:r>
          </a:p>
          <a:p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environmental </a:t>
            </a:r>
            <a:r>
              <a:rPr lang="de-CH" dirty="0" err="1"/>
              <a:t>impact</a:t>
            </a:r>
            <a:r>
              <a:rPr lang="de-CH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097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digital </a:t>
            </a:r>
            <a:r>
              <a:rPr lang="de-CH" dirty="0" err="1"/>
              <a:t>sector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responsible</a:t>
            </a:r>
            <a:r>
              <a:rPr lang="de-CH" dirty="0"/>
              <a:t>…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7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100t</a:t>
            </a:r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area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directly</a:t>
            </a:r>
            <a:endParaRPr lang="de-CH" dirty="0"/>
          </a:p>
          <a:p>
            <a:endParaRPr lang="de-CH" dirty="0"/>
          </a:p>
          <a:p>
            <a:r>
              <a:rPr lang="de-CH" dirty="0"/>
              <a:t>300 000 </a:t>
            </a:r>
            <a:r>
              <a:rPr lang="de-CH" dirty="0" err="1"/>
              <a:t>fire</a:t>
            </a:r>
            <a:r>
              <a:rPr lang="de-CH" dirty="0"/>
              <a:t> </a:t>
            </a:r>
            <a:r>
              <a:rPr lang="de-CH" dirty="0" err="1"/>
              <a:t>extinguishers</a:t>
            </a:r>
            <a:endParaRPr lang="de-CH" dirty="0"/>
          </a:p>
          <a:p>
            <a:endParaRPr lang="de-CH" dirty="0"/>
          </a:p>
          <a:p>
            <a:r>
              <a:rPr lang="de-CH" dirty="0"/>
              <a:t>2 </a:t>
            </a:r>
            <a:r>
              <a:rPr lang="de-CH" dirty="0" err="1"/>
              <a:t>footbal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, </a:t>
            </a:r>
            <a:r>
              <a:rPr lang="de-CH" dirty="0" err="1"/>
              <a:t>during</a:t>
            </a:r>
            <a:r>
              <a:rPr lang="de-CH" dirty="0"/>
              <a:t> 10 </a:t>
            </a:r>
            <a:r>
              <a:rPr lang="de-CH" dirty="0" err="1"/>
              <a:t>years</a:t>
            </a:r>
            <a:endParaRPr lang="de-CH" dirty="0"/>
          </a:p>
          <a:p>
            <a:endParaRPr lang="de-CH" dirty="0"/>
          </a:p>
          <a:p>
            <a:r>
              <a:rPr lang="de-CH" dirty="0"/>
              <a:t>https://www.pexels.com/photo/sky-clouds-building-industry-39553/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3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10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Other </a:t>
            </a:r>
            <a:r>
              <a:rPr lang="de-CH" dirty="0" err="1"/>
              <a:t>studies</a:t>
            </a:r>
            <a:r>
              <a:rPr lang="de-CH" dirty="0"/>
              <a:t> </a:t>
            </a:r>
            <a:r>
              <a:rPr lang="de-CH" dirty="0" err="1"/>
              <a:t>report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45%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centres</a:t>
            </a:r>
            <a:r>
              <a:rPr lang="de-CH" dirty="0"/>
              <a:t>.</a:t>
            </a: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819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23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Engineers:  65%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DevBoxes</a:t>
            </a:r>
            <a:r>
              <a:rPr lang="de-CH" dirty="0"/>
              <a:t>, Screens</a:t>
            </a:r>
          </a:p>
          <a:p>
            <a:pPr marL="171450" indent="-171450">
              <a:buFontTx/>
              <a:buChar char="-"/>
            </a:pPr>
            <a:r>
              <a:rPr lang="de-CH" dirty="0"/>
              <a:t>Travel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Commute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Eat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Servers: 31%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Production</a:t>
            </a:r>
            <a:r>
              <a:rPr lang="de-CH" dirty="0"/>
              <a:t>, </a:t>
            </a:r>
            <a:r>
              <a:rPr lang="de-CH" dirty="0" err="1"/>
              <a:t>Staging</a:t>
            </a:r>
            <a:r>
              <a:rPr lang="de-CH" dirty="0"/>
              <a:t>, Test</a:t>
            </a:r>
          </a:p>
          <a:p>
            <a:pPr marL="171450" indent="-171450">
              <a:buFontTx/>
              <a:buChar char="-"/>
            </a:pPr>
            <a:r>
              <a:rPr lang="de-CH" dirty="0"/>
              <a:t>CI/CD </a:t>
            </a:r>
            <a:r>
              <a:rPr lang="de-CH" dirty="0" err="1"/>
              <a:t>solution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Network Traffic 4%</a:t>
            </a:r>
          </a:p>
          <a:p>
            <a:pPr marL="0" indent="0">
              <a:buFontTx/>
              <a:buNone/>
            </a:pPr>
            <a:r>
              <a:rPr lang="de-CH" dirty="0"/>
              <a:t>- </a:t>
            </a:r>
            <a:r>
              <a:rPr lang="de-CH" dirty="0" err="1"/>
              <a:t>To</a:t>
            </a:r>
            <a:r>
              <a:rPr lang="de-CH" dirty="0"/>
              <a:t> end </a:t>
            </a:r>
            <a:r>
              <a:rPr lang="de-CH" dirty="0" err="1"/>
              <a:t>users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emission</a:t>
            </a:r>
            <a:r>
              <a:rPr lang="de-CH" dirty="0"/>
              <a:t> </a:t>
            </a:r>
          </a:p>
          <a:p>
            <a:pPr marL="0" indent="0">
              <a:buFontTx/>
              <a:buNone/>
            </a:pPr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simulated</a:t>
            </a:r>
            <a:r>
              <a:rPr lang="de-CH" dirty="0"/>
              <a:t> </a:t>
            </a:r>
            <a:r>
              <a:rPr lang="de-CH" dirty="0" err="1"/>
              <a:t>software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75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Avoiding</a:t>
            </a:r>
            <a:r>
              <a:rPr lang="de-CH" dirty="0"/>
              <a:t> </a:t>
            </a:r>
            <a:r>
              <a:rPr lang="de-CH" dirty="0" err="1"/>
              <a:t>flights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967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VM</a:t>
            </a:r>
          </a:p>
          <a:p>
            <a:endParaRPr lang="de-CH" dirty="0"/>
          </a:p>
          <a:p>
            <a:r>
              <a:rPr lang="de-CH" dirty="0"/>
              <a:t>Case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optimized</a:t>
            </a:r>
            <a:r>
              <a:rPr lang="de-CH" dirty="0"/>
              <a:t> </a:t>
            </a:r>
            <a:r>
              <a:rPr lang="de-CH" dirty="0" err="1"/>
              <a:t>programming</a:t>
            </a:r>
            <a:endParaRPr lang="de-CH" dirty="0"/>
          </a:p>
          <a:p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overprovisioning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82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C902-206A-5C88-ECBF-3EEE212A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CC766-413B-F95F-BE81-ABDE055B4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9190-A2B3-7597-8936-223DE983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5FC3-97BC-3A67-BE1F-2A4A47E2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0969-BE64-3D5F-D924-82F7380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93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FE0A-0ED6-222F-6AEE-D75E4C81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BF4BA-B1FB-8DD6-F195-A4F826B0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4E84-6FE4-8236-8880-BE3C0398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9390-7866-9503-4019-F361164B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3872-559B-773B-DE7A-C615B7D5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0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88C9A-3BA1-22CF-9625-461E313D6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08650-A6FD-E250-AF7D-2C52104E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07C1-748C-A730-DA64-7980A94D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66AE-34B9-EB7B-DDEA-CE13F5C6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9EBB-1C7D-07A0-DF53-5F3CC93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538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297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75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792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364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715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07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01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2176-5256-A3C9-D1FB-D65C69A5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A19A-2405-E1C8-75B7-98990FD1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DB7A-DA2E-9B57-AB31-E02CA249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4B0E-61A6-3FFB-A191-6BD043A7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0931-5C08-8680-899C-342CE626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76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395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1915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23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7509-FFBC-3185-8BA2-1B94B9B4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9E2F-ED26-E9F3-109D-85C90E01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BF693-4134-0285-7EDC-06E7672F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D596-ACC0-EA68-A011-CFACCBA5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35C9-9ADC-4726-7A92-784CD07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BE61-8D00-7212-9F41-6521640E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31C4-C79B-D3C8-8E71-E4B807518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FFBC6-60FB-63E4-BBB6-526A8F99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5926C-8D36-C467-0A89-21D427CA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E26CA-087C-9CCA-C2AF-4BA9A774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178D1-FCE7-5E32-1ACC-9A5CF4F5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14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15DA-6424-2BBC-C05E-5AC5A86D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2AF6-B78D-A61E-A683-8629F780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4BC9-8A83-8D8E-6FD7-9F0646AC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F9A45-2FB2-2FCC-9A30-62D726CE2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005C9-6EA6-3832-B08F-C00853A7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5A979-816C-6A7C-3471-15589426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FE0D0-64D0-86F6-61F9-EAAEF7B1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82FE-6909-1DB3-EA13-B4F60571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5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7CB5-116A-BC98-4B1A-FDAC1336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10B80-A018-1456-4FEC-95CDB891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30AD8-A899-40B5-56F4-367BACCB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D6BD-2E49-3A82-52DC-15510543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03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AEA57-3F39-983D-E5E1-CF31F92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F4B87-002A-E053-5965-8F509CE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F71C2-B713-3C6E-A7A1-93CBCDBC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97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4A0F-EB6F-829C-B8AF-D289E1C9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28B7-1683-C202-307F-883EA6CB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499AD-F484-4ED7-859A-CD6439CA4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40AB-402E-2EE9-3C5D-B3310E33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09FB-F964-A818-EB18-10892FFE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2BD3-3849-66A0-960F-A0BA0168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05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6965-34BD-6FEE-2194-3414E35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E7FF6-8296-EEAF-29F6-A00606002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03FAF-0F21-9ABE-7D30-341A7CE8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0C02-B6FE-5380-E3C0-8B8326E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C2D9-C6EB-D69F-1B1F-9971644D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5EF16-061A-996D-EBE4-6A5D523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2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EBB75-64A0-6ACB-670F-391D6C6F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0247-F63C-9BD0-E52D-99402453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CDFC-8FE6-B96B-F6A1-8242B775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EB0A-7C9A-1345-EA4B-EA9394EEA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18A9-5A3B-8E26-4C52-C50217E3D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6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63CE244-9D4D-424B-9CFD-9C043F982024}" type="datetimeFigureOut">
              <a:rPr lang="de-CH" smtClean="0"/>
              <a:t>21.11.23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35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13" Type="http://schemas.openxmlformats.org/officeDocument/2006/relationships/chart" Target="../charts/chart34.xml"/><Relationship Id="rId3" Type="http://schemas.openxmlformats.org/officeDocument/2006/relationships/chart" Target="../charts/chart24.xml"/><Relationship Id="rId7" Type="http://schemas.openxmlformats.org/officeDocument/2006/relationships/chart" Target="../charts/chart28.xml"/><Relationship Id="rId12" Type="http://schemas.openxmlformats.org/officeDocument/2006/relationships/chart" Target="../charts/chart33.xml"/><Relationship Id="rId17" Type="http://schemas.openxmlformats.org/officeDocument/2006/relationships/chart" Target="../charts/chart38.xml"/><Relationship Id="rId2" Type="http://schemas.openxmlformats.org/officeDocument/2006/relationships/chart" Target="../charts/chart23.xml"/><Relationship Id="rId16" Type="http://schemas.openxmlformats.org/officeDocument/2006/relationships/chart" Target="../charts/chart3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7.xml"/><Relationship Id="rId11" Type="http://schemas.openxmlformats.org/officeDocument/2006/relationships/chart" Target="../charts/chart32.xml"/><Relationship Id="rId5" Type="http://schemas.openxmlformats.org/officeDocument/2006/relationships/chart" Target="../charts/chart26.xml"/><Relationship Id="rId15" Type="http://schemas.openxmlformats.org/officeDocument/2006/relationships/chart" Target="../charts/chart36.xml"/><Relationship Id="rId10" Type="http://schemas.openxmlformats.org/officeDocument/2006/relationships/chart" Target="../charts/chart31.xml"/><Relationship Id="rId4" Type="http://schemas.openxmlformats.org/officeDocument/2006/relationships/chart" Target="../charts/chart25.xml"/><Relationship Id="rId9" Type="http://schemas.openxmlformats.org/officeDocument/2006/relationships/chart" Target="../charts/chart30.xml"/><Relationship Id="rId14" Type="http://schemas.openxmlformats.org/officeDocument/2006/relationships/chart" Target="../charts/char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The software architects role in Green IT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12D9-82E3-87DF-D058-90443631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39894"/>
          </a:xfrm>
        </p:spPr>
        <p:txBody>
          <a:bodyPr>
            <a:normAutofit fontScale="85000" lnSpcReduction="10000"/>
          </a:bodyPr>
          <a:lstStyle/>
          <a:p>
            <a:endParaRPr lang="de-CH" sz="4400" dirty="0"/>
          </a:p>
          <a:p>
            <a:r>
              <a:rPr lang="de-CH" sz="4400" dirty="0"/>
              <a:t>Christian Abegg, Gregor Stöckli, Jürg Keller</a:t>
            </a:r>
          </a:p>
        </p:txBody>
      </p:sp>
    </p:spTree>
    <p:extLst>
      <p:ext uri="{BB962C8B-B14F-4D97-AF65-F5344CB8AC3E}">
        <p14:creationId xmlns:p14="http://schemas.microsoft.com/office/powerpoint/2010/main" val="263601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AFB7B0-6ACA-CC16-8BDC-37A9A76B9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C50F8-FBB9-F5BD-7FC6-89D6E5D9BD7D}"/>
              </a:ext>
            </a:extLst>
          </p:cNvPr>
          <p:cNvSpPr txBox="1"/>
          <p:nvPr/>
        </p:nvSpPr>
        <p:spPr>
          <a:xfrm>
            <a:off x="328246" y="366623"/>
            <a:ext cx="1915550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UseCloud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UseCloud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ReduceCoresAndMemoryBy50Percent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"./ReduceCoresAndMemoryBy50Percent"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ExtendHardwareLifespanBy1Year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"./ExtendHardwareLifespanBy1Year"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NoDistributedDevelopment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NoDistributedDevelopment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NoZombieServers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NoZombieServers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IncreaseHomeOfficeTo60Percent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"./IncreaseHomeOfficeTo60Percent"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ReduceIndividualTrafficBy25Percent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"./ReduceIndividualTrafficBy25Percent"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ReduceInternetTrafficBy25Percent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"./ReduceInternetTrafficBy25Percent"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ScaleToZero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ScaleToZero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UseGreenEnergy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UseGreenEnergy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UseContinuousIntegrationAsService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UseContinuousIntegrationAsService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NoHotStandby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NoHotStandby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EatVegetarian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EatVegetarian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ApplyCarbonAwareness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ApplyCarbonAwareness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79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7F4458B-3CEF-5BA2-2CF9-D665FD420494}"/>
              </a:ext>
            </a:extLst>
          </p:cNvPr>
          <p:cNvGraphicFramePr>
            <a:graphicFrameLocks/>
          </p:cNvGraphicFramePr>
          <p:nvPr/>
        </p:nvGraphicFramePr>
        <p:xfrm>
          <a:off x="1512142" y="138922"/>
          <a:ext cx="9167715" cy="6580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E8CD6E-D2FA-C53F-4FDC-795259EA6750}"/>
              </a:ext>
            </a:extLst>
          </p:cNvPr>
          <p:cNvSpPr txBox="1"/>
          <p:nvPr/>
        </p:nvSpPr>
        <p:spPr>
          <a:xfrm>
            <a:off x="9047906" y="3280637"/>
            <a:ext cx="326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-62% usage + team + machine</a:t>
            </a:r>
          </a:p>
          <a:p>
            <a:r>
              <a:rPr lang="en-CH" dirty="0">
                <a:solidFill>
                  <a:srgbClr val="FF0000"/>
                </a:solidFill>
              </a:rPr>
              <a:t>-75% team +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34E1B-0E7B-4195-23FD-C7277B233118}"/>
              </a:ext>
            </a:extLst>
          </p:cNvPr>
          <p:cNvSpPr txBox="1"/>
          <p:nvPr/>
        </p:nvSpPr>
        <p:spPr>
          <a:xfrm>
            <a:off x="10228565" y="734907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  <a:r>
              <a:rPr lang="en-CH" dirty="0">
                <a:solidFill>
                  <a:srgbClr val="FF0000"/>
                </a:solidFill>
              </a:rPr>
              <a:t>uge usage impact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91263F-90ED-94D8-D1F1-D39A03758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240396"/>
              </p:ext>
            </p:extLst>
          </p:nvPr>
        </p:nvGraphicFramePr>
        <p:xfrm>
          <a:off x="4190750" y="22434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942EA3-0E86-0433-604C-6B9719DBD252}"/>
              </a:ext>
            </a:extLst>
          </p:cNvPr>
          <p:cNvCxnSpPr/>
          <p:nvPr/>
        </p:nvCxnSpPr>
        <p:spPr>
          <a:xfrm>
            <a:off x="395416" y="1871362"/>
            <a:ext cx="11022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A397DB-DBEC-D3E6-A443-1407A429E652}"/>
              </a:ext>
            </a:extLst>
          </p:cNvPr>
          <p:cNvCxnSpPr/>
          <p:nvPr/>
        </p:nvCxnSpPr>
        <p:spPr>
          <a:xfrm>
            <a:off x="395416" y="5262262"/>
            <a:ext cx="11022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5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20EB-5B49-9CAA-6068-4AEE459D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Where does it most make sense? Where 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F2A4-08CE-0ACC-C63E-1355B8BC61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H" dirty="0"/>
              <a:t>Hardware Lifespan / Backward compatibility</a:t>
            </a:r>
          </a:p>
          <a:p>
            <a:r>
              <a:rPr lang="en-CH" dirty="0"/>
              <a:t>Selection of energy provider for hosting (green energy)</a:t>
            </a:r>
          </a:p>
          <a:p>
            <a:r>
              <a:rPr lang="en-CH" dirty="0"/>
              <a:t>Selection of hosting provider (highly efficient)</a:t>
            </a:r>
          </a:p>
          <a:p>
            <a:r>
              <a:rPr lang="en-CH" dirty="0"/>
              <a:t>Keeping team efforts low</a:t>
            </a:r>
          </a:p>
          <a:p>
            <a:r>
              <a:rPr lang="en-CH" dirty="0"/>
              <a:t>Keeping travels short</a:t>
            </a:r>
          </a:p>
          <a:p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0D188-167D-BBCF-3322-34BDC6A21B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/>
              <a:t>…?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1374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A5F-0CAD-B5F2-4CA2-FDFFACFC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08E9-63CD-AB99-AC1A-CE500360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we optimize in Green IT: </a:t>
            </a:r>
          </a:p>
          <a:p>
            <a:pPr lvl="1"/>
            <a:r>
              <a:rPr lang="en-GB" dirty="0"/>
              <a:t>Energy</a:t>
            </a:r>
          </a:p>
          <a:p>
            <a:pPr lvl="1"/>
            <a:r>
              <a:rPr lang="en-GB" dirty="0"/>
              <a:t>Carbon</a:t>
            </a:r>
          </a:p>
          <a:p>
            <a:pPr lvl="1"/>
            <a:r>
              <a:rPr lang="en-GB" dirty="0"/>
              <a:t>Water</a:t>
            </a:r>
          </a:p>
          <a:p>
            <a:pPr lvl="1"/>
            <a:r>
              <a:rPr lang="en-GB" dirty="0"/>
              <a:t>Natural resources</a:t>
            </a:r>
          </a:p>
          <a:p>
            <a:pPr lvl="1"/>
            <a:endParaRPr lang="en-GB" dirty="0"/>
          </a:p>
          <a:p>
            <a:r>
              <a:rPr lang="en-GB" dirty="0"/>
              <a:t>Where does it make sense for us to take action? </a:t>
            </a:r>
            <a:br>
              <a:rPr lang="en-GB" dirty="0"/>
            </a:br>
            <a:r>
              <a:rPr lang="en-GB" dirty="0"/>
              <a:t>Where does it not make sense?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51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A5F-0CAD-B5F2-4CA2-FDFFACFC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Hypothesis to prove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08E9-63CD-AB99-AC1A-CE500360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Sustainable software engineering reduces the carbon impact of the digital sector, but is </a:t>
            </a:r>
            <a:r>
              <a:rPr lang="en-GB" b="1" dirty="0"/>
              <a:t>not able to specify to what extend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Sustainable software engineering reduces the carbon impact of the digital sector only by a </a:t>
            </a:r>
            <a:r>
              <a:rPr lang="en-GB" b="1" dirty="0"/>
              <a:t>small percentage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All improvements made by optimizing software are overtaken the ever </a:t>
            </a:r>
            <a:r>
              <a:rPr lang="en-GB" b="1" dirty="0"/>
              <a:t>growing demand </a:t>
            </a:r>
            <a:r>
              <a:rPr lang="en-GB" dirty="0"/>
              <a:t>for digital services.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735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3A-508D-EA95-F6EB-6C008460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411669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001737"/>
              </p:ext>
            </p:extLst>
          </p:nvPr>
        </p:nvGraphicFramePr>
        <p:xfrm>
          <a:off x="2230437" y="2638425"/>
          <a:ext cx="7729728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Total </a:t>
            </a:r>
            <a:r>
              <a:rPr lang="de-CH" dirty="0" err="1"/>
              <a:t>emissions</a:t>
            </a:r>
            <a:endParaRPr lang="de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FD48-3835-97BA-409F-263F307FF9E0}"/>
              </a:ext>
            </a:extLst>
          </p:cNvPr>
          <p:cNvSpPr txBox="1"/>
          <p:nvPr/>
        </p:nvSpPr>
        <p:spPr>
          <a:xfrm>
            <a:off x="2400299" y="3014990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Engineers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91E3E-428B-52E6-BE9B-F5360129F8B7}"/>
              </a:ext>
            </a:extLst>
          </p:cNvPr>
          <p:cNvSpPr txBox="1"/>
          <p:nvPr/>
        </p:nvSpPr>
        <p:spPr>
          <a:xfrm>
            <a:off x="7124702" y="3014990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10EB3-5FBE-0C7F-CDFA-8ECE8D486F5E}"/>
              </a:ext>
            </a:extLst>
          </p:cNvPr>
          <p:cNvSpPr txBox="1"/>
          <p:nvPr/>
        </p:nvSpPr>
        <p:spPr>
          <a:xfrm>
            <a:off x="9336278" y="3014990"/>
            <a:ext cx="263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Network Traffic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30BE-EA82-0B32-2B37-AA1AF8C8F76B}"/>
              </a:ext>
            </a:extLst>
          </p:cNvPr>
          <p:cNvSpPr txBox="1"/>
          <p:nvPr/>
        </p:nvSpPr>
        <p:spPr>
          <a:xfrm>
            <a:off x="3496962" y="407078"/>
            <a:ext cx="635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Scope: what software engineers can influence (= without usage)</a:t>
            </a:r>
          </a:p>
        </p:txBody>
      </p:sp>
    </p:spTree>
    <p:extLst>
      <p:ext uri="{BB962C8B-B14F-4D97-AF65-F5344CB8AC3E}">
        <p14:creationId xmlns:p14="http://schemas.microsoft.com/office/powerpoint/2010/main" val="49461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Work in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country</a:t>
            </a:r>
            <a:endParaRPr lang="de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B674B9-81A9-19B7-A42D-69829060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1694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ABFD48-3835-97BA-409F-263F307FF9E0}"/>
              </a:ext>
            </a:extLst>
          </p:cNvPr>
          <p:cNvSpPr txBox="1"/>
          <p:nvPr/>
        </p:nvSpPr>
        <p:spPr>
          <a:xfrm>
            <a:off x="297180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41808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 err="1"/>
              <a:t>CUtting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number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cores</a:t>
            </a:r>
            <a:br>
              <a:rPr lang="de-CH" sz="2800" dirty="0"/>
            </a:br>
            <a:r>
              <a:rPr lang="de-CH" sz="2800" dirty="0"/>
              <a:t>and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memory</a:t>
            </a:r>
            <a:r>
              <a:rPr lang="de-CH" sz="2800" dirty="0"/>
              <a:t> in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FD48-3835-97BA-409F-263F307FF9E0}"/>
              </a:ext>
            </a:extLst>
          </p:cNvPr>
          <p:cNvSpPr txBox="1"/>
          <p:nvPr/>
        </p:nvSpPr>
        <p:spPr>
          <a:xfrm>
            <a:off x="291084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25%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846906-3408-22A9-E4D7-111CA11F3A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57175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323076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6387EDB-B08E-6762-D3FD-672E483D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56840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2800" dirty="0" err="1"/>
              <a:t>increase</a:t>
            </a:r>
            <a:r>
              <a:rPr lang="de-CH" sz="2800" dirty="0"/>
              <a:t> power </a:t>
            </a:r>
            <a:r>
              <a:rPr lang="de-CH" sz="2800" dirty="0" err="1"/>
              <a:t>usage</a:t>
            </a:r>
            <a:r>
              <a:rPr lang="de-CH" sz="2800" dirty="0"/>
              <a:t> EFFICIENCY</a:t>
            </a:r>
            <a:br>
              <a:rPr lang="de-CH" sz="2800" dirty="0"/>
            </a:br>
            <a:r>
              <a:rPr lang="de-CH" sz="2800" dirty="0"/>
              <a:t> </a:t>
            </a:r>
            <a:r>
              <a:rPr lang="de-CH" sz="2800" dirty="0" err="1"/>
              <a:t>by</a:t>
            </a:r>
            <a:r>
              <a:rPr lang="de-CH" sz="2800" dirty="0"/>
              <a:t> </a:t>
            </a:r>
            <a:r>
              <a:rPr lang="de-CH" sz="2800" dirty="0" err="1"/>
              <a:t>moving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a </a:t>
            </a:r>
            <a:r>
              <a:rPr lang="de-CH" dirty="0"/>
              <a:t>HYPERSCALER</a:t>
            </a:r>
            <a:br>
              <a:rPr lang="de-CH" sz="2800" dirty="0"/>
            </a:br>
            <a:r>
              <a:rPr lang="de-CH" sz="2800" dirty="0"/>
              <a:t> + </a:t>
            </a:r>
            <a:r>
              <a:rPr lang="de-CH" sz="2800" dirty="0" err="1"/>
              <a:t>lower</a:t>
            </a:r>
            <a:r>
              <a:rPr lang="de-CH" sz="2800" dirty="0"/>
              <a:t> </a:t>
            </a:r>
            <a:r>
              <a:rPr lang="de-CH" sz="2800" dirty="0" err="1"/>
              <a:t>emission</a:t>
            </a:r>
            <a:r>
              <a:rPr lang="de-CH" sz="2800" dirty="0"/>
              <a:t> </a:t>
            </a:r>
            <a:r>
              <a:rPr lang="de-CH" sz="2800" dirty="0" err="1"/>
              <a:t>factor</a:t>
            </a:r>
            <a:r>
              <a:rPr lang="de-CH" sz="2800" dirty="0"/>
              <a:t> per </a:t>
            </a:r>
            <a:r>
              <a:rPr lang="de-CH" sz="2800" dirty="0" err="1"/>
              <a:t>kwh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41173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268888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194DC-3C45-28D0-E6DA-8049FD83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32" y="770160"/>
            <a:ext cx="7772400" cy="49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8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6387EDB-B08E-6762-D3FD-672E483D5A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Switch off </a:t>
            </a:r>
            <a:r>
              <a:rPr lang="de-CH" sz="2800" dirty="0" err="1"/>
              <a:t>unused</a:t>
            </a:r>
            <a:r>
              <a:rPr lang="de-CH" sz="2800" dirty="0"/>
              <a:t> </a:t>
            </a:r>
            <a:r>
              <a:rPr lang="de-CH" sz="2800" dirty="0" err="1"/>
              <a:t>resources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(i.e. outside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hours</a:t>
            </a:r>
            <a:r>
              <a:rPr lang="de-CH" dirty="0"/>
              <a:t>)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41173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18716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16198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 err="1"/>
              <a:t>Decomission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30%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zombie</a:t>
            </a:r>
            <a:r>
              <a:rPr lang="de-CH" dirty="0"/>
              <a:t> </a:t>
            </a:r>
            <a:r>
              <a:rPr lang="de-CH" dirty="0" err="1"/>
              <a:t>resources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323728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USE CLOUD BASED CI/CD </a:t>
            </a:r>
            <a:r>
              <a:rPr lang="de-CH" sz="2800" dirty="0" err="1"/>
              <a:t>solution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82000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USE A GREEN ENERGY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64432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INCREASE HOME OFFICE</a:t>
            </a:r>
            <a:br>
              <a:rPr lang="de-CH" sz="2800" dirty="0"/>
            </a:br>
            <a:r>
              <a:rPr lang="de-CH" sz="2800" dirty="0"/>
              <a:t>FROM 1 TO 3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256371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418221"/>
              </p:ext>
            </p:extLst>
          </p:nvPr>
        </p:nvGraphicFramePr>
        <p:xfrm>
          <a:off x="2231136" y="2638044"/>
          <a:ext cx="7729728" cy="310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Eat </a:t>
            </a:r>
            <a:r>
              <a:rPr lang="de-CH" dirty="0" err="1"/>
              <a:t>Vegetarian</a:t>
            </a:r>
            <a:r>
              <a:rPr lang="de-CH" dirty="0"/>
              <a:t> </a:t>
            </a:r>
            <a:r>
              <a:rPr lang="de-CH" dirty="0" err="1"/>
              <a:t>lunches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230339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596057"/>
              </p:ext>
            </p:extLst>
          </p:nvPr>
        </p:nvGraphicFramePr>
        <p:xfrm>
          <a:off x="2231136" y="2576132"/>
          <a:ext cx="7729728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EXTENDING HARDWARE LIFESPAN</a:t>
            </a:r>
            <a:br>
              <a:rPr lang="de-CH" dirty="0"/>
            </a:br>
            <a:r>
              <a:rPr lang="de-CH" dirty="0"/>
              <a:t>BY ONE YEAR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07075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992787"/>
              </p:ext>
            </p:extLst>
          </p:nvPr>
        </p:nvGraphicFramePr>
        <p:xfrm>
          <a:off x="2231136" y="2576132"/>
          <a:ext cx="7729728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Relaxing hot-standby </a:t>
            </a:r>
            <a:r>
              <a:rPr lang="de-CH" dirty="0" err="1"/>
              <a:t>requirements</a:t>
            </a:r>
            <a:r>
              <a:rPr lang="de-CH" dirty="0"/>
              <a:t> -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IaC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val="333585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003295"/>
              </p:ext>
            </p:extLst>
          </p:nvPr>
        </p:nvGraphicFramePr>
        <p:xfrm>
          <a:off x="2231136" y="2576132"/>
          <a:ext cx="7729728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REDUCING network TRAFFIC BY 25%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181578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F251F8-2A46-9724-62C4-461636C1E6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Combined</a:t>
            </a:r>
            <a:r>
              <a:rPr lang="de-CH" dirty="0"/>
              <a:t> </a:t>
            </a:r>
            <a:r>
              <a:rPr lang="de-CH" dirty="0" err="1"/>
              <a:t>measures</a:t>
            </a:r>
            <a:endParaRPr lang="de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FF7B6-1889-677D-C987-0138E52EC608}"/>
              </a:ext>
            </a:extLst>
          </p:cNvPr>
          <p:cNvSpPr txBox="1"/>
          <p:nvPr/>
        </p:nvSpPr>
        <p:spPr>
          <a:xfrm>
            <a:off x="8385810" y="4028450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398F-75DC-2D7F-C3C6-32CC33399483}"/>
              </a:ext>
            </a:extLst>
          </p:cNvPr>
          <p:cNvSpPr txBox="1"/>
          <p:nvPr/>
        </p:nvSpPr>
        <p:spPr>
          <a:xfrm>
            <a:off x="2670604" y="4043758"/>
            <a:ext cx="42986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dirty="0"/>
              <a:t>75% </a:t>
            </a:r>
            <a:r>
              <a:rPr lang="de-CH" sz="2800" dirty="0" err="1"/>
              <a:t>reduced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68096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12D9-82E3-87DF-D058-90443631E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 descr="A picture containing outdoor, sky, sunset, nature&#10;&#10;Description automatically generated">
            <a:extLst>
              <a:ext uri="{FF2B5EF4-FFF2-40B4-BE49-F238E27FC236}">
                <a16:creationId xmlns:a16="http://schemas.microsoft.com/office/drawing/2014/main" id="{78C4A11A-FEDB-0924-7A5E-A0943AEE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6" b="6250"/>
          <a:stretch/>
        </p:blipFill>
        <p:spPr>
          <a:xfrm>
            <a:off x="-241005" y="0"/>
            <a:ext cx="1243300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7D8E28-EB51-46CF-0755-EBDBFF5FB669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GREENHOUSE GAS EMISSIONS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2217F-5E42-1682-7355-2027FBDEAC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54" t="5515" r="12708" b="5437"/>
          <a:stretch/>
        </p:blipFill>
        <p:spPr>
          <a:xfrm rot="5400000">
            <a:off x="3818437" y="763359"/>
            <a:ext cx="4433205" cy="61068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45CBC7-0027-55DF-2FAC-E725C702D5DE}"/>
              </a:ext>
            </a:extLst>
          </p:cNvPr>
          <p:cNvSpPr txBox="1">
            <a:spLocks/>
          </p:cNvSpPr>
          <p:nvPr/>
        </p:nvSpPr>
        <p:spPr>
          <a:xfrm>
            <a:off x="9576707" y="6359979"/>
            <a:ext cx="2506437" cy="367392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>
                <a:latin typeface="Gill Sans MT" panose="020B0502020104020203" pitchFamily="34" charset="0"/>
              </a:rPr>
              <a:t>Source: Digital Collage</a:t>
            </a:r>
          </a:p>
        </p:txBody>
      </p:sp>
    </p:spTree>
    <p:extLst>
      <p:ext uri="{BB962C8B-B14F-4D97-AF65-F5344CB8AC3E}">
        <p14:creationId xmlns:p14="http://schemas.microsoft.com/office/powerpoint/2010/main" val="10087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8D5741-BBD4-95F1-924D-9180650C1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017273"/>
              </p:ext>
            </p:extLst>
          </p:nvPr>
        </p:nvGraphicFramePr>
        <p:xfrm>
          <a:off x="117348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Combined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de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FF7B6-1889-677D-C987-0138E52EC608}"/>
              </a:ext>
            </a:extLst>
          </p:cNvPr>
          <p:cNvSpPr txBox="1"/>
          <p:nvPr/>
        </p:nvSpPr>
        <p:spPr>
          <a:xfrm>
            <a:off x="8385810" y="4028450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</a:rPr>
              <a:t>25%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3460D0-908F-F0A9-7E3E-C6C6E4A98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059574"/>
              </p:ext>
            </p:extLst>
          </p:nvPr>
        </p:nvGraphicFramePr>
        <p:xfrm>
          <a:off x="368808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58A2DA-13AF-307C-A882-A6DE751A9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465040"/>
              </p:ext>
            </p:extLst>
          </p:nvPr>
        </p:nvGraphicFramePr>
        <p:xfrm>
          <a:off x="609600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20C9DF4-19D9-3118-530E-388949D7F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941262"/>
              </p:ext>
            </p:extLst>
          </p:nvPr>
        </p:nvGraphicFramePr>
        <p:xfrm>
          <a:off x="850392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932947C-48C0-2F39-CBFA-0B14436DE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304207"/>
              </p:ext>
            </p:extLst>
          </p:nvPr>
        </p:nvGraphicFramePr>
        <p:xfrm>
          <a:off x="117348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E90DE9-7D29-6427-1FF4-0249F029A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512013"/>
              </p:ext>
            </p:extLst>
          </p:nvPr>
        </p:nvGraphicFramePr>
        <p:xfrm>
          <a:off x="368808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4A7056D-719A-B237-A449-87DCF4596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440809"/>
              </p:ext>
            </p:extLst>
          </p:nvPr>
        </p:nvGraphicFramePr>
        <p:xfrm>
          <a:off x="609600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0CF0710-75F6-F3A9-C786-A88A4B711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66898"/>
              </p:ext>
            </p:extLst>
          </p:nvPr>
        </p:nvGraphicFramePr>
        <p:xfrm>
          <a:off x="850392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172AD7A-F251-1009-25C1-3027478CA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980692"/>
              </p:ext>
            </p:extLst>
          </p:nvPr>
        </p:nvGraphicFramePr>
        <p:xfrm>
          <a:off x="117348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638AC97-2139-C185-4D05-ED12D43FC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897211"/>
              </p:ext>
            </p:extLst>
          </p:nvPr>
        </p:nvGraphicFramePr>
        <p:xfrm>
          <a:off x="368808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789408E-4540-A024-D04E-837FE3F85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729917"/>
              </p:ext>
            </p:extLst>
          </p:nvPr>
        </p:nvGraphicFramePr>
        <p:xfrm>
          <a:off x="609600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E0FAAF7-185C-72C3-8E3D-8CEED2DC7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77874"/>
              </p:ext>
            </p:extLst>
          </p:nvPr>
        </p:nvGraphicFramePr>
        <p:xfrm>
          <a:off x="850392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8A37C0E-05F3-53E4-1F86-1AB3C6659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758093"/>
              </p:ext>
            </p:extLst>
          </p:nvPr>
        </p:nvGraphicFramePr>
        <p:xfrm>
          <a:off x="117348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D3A2C86-1591-47D4-0A40-E979E0FFA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53500"/>
              </p:ext>
            </p:extLst>
          </p:nvPr>
        </p:nvGraphicFramePr>
        <p:xfrm>
          <a:off x="368808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F899E06-CA11-B8DB-8C6F-986F00CCB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912966"/>
              </p:ext>
            </p:extLst>
          </p:nvPr>
        </p:nvGraphicFramePr>
        <p:xfrm>
          <a:off x="609600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3026579-BEF0-F858-0222-823828170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675157"/>
              </p:ext>
            </p:extLst>
          </p:nvPr>
        </p:nvGraphicFramePr>
        <p:xfrm>
          <a:off x="850392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1299299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20873" cy="3329581"/>
          </a:xfrm>
        </p:spPr>
        <p:txBody>
          <a:bodyPr>
            <a:noAutofit/>
          </a:bodyPr>
          <a:lstStyle/>
          <a:p>
            <a:r>
              <a:rPr lang="en-US" sz="4800" dirty="0"/>
              <a:t>github.com/</a:t>
            </a:r>
            <a:r>
              <a:rPr lang="en-US" sz="4800" b="1" dirty="0" err="1"/>
              <a:t>abeggchr</a:t>
            </a:r>
            <a:r>
              <a:rPr lang="en-US" sz="4800" dirty="0"/>
              <a:t>/</a:t>
            </a:r>
            <a:br>
              <a:rPr lang="en-US" sz="4800" dirty="0"/>
            </a:br>
            <a:r>
              <a:rPr lang="en-US" sz="4800" dirty="0"/>
              <a:t>environmental-impact-estimator</a:t>
            </a: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2850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1CB3A2-EFA0-FCCC-FB5F-6C2CC2AF0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35"/>
          <a:stretch/>
        </p:blipFill>
        <p:spPr>
          <a:xfrm rot="5400000">
            <a:off x="3156076" y="-1492324"/>
            <a:ext cx="6189766" cy="105108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4B4D7A2-4F30-D2DE-9D48-680821D9E01D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SIMULATED PROJECT</a:t>
            </a:r>
          </a:p>
        </p:txBody>
      </p:sp>
    </p:spTree>
    <p:extLst>
      <p:ext uri="{BB962C8B-B14F-4D97-AF65-F5344CB8AC3E}">
        <p14:creationId xmlns:p14="http://schemas.microsoft.com/office/powerpoint/2010/main" val="239864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FCCEA-1FC5-B700-FE7A-A885DB5B1CA6}"/>
              </a:ext>
            </a:extLst>
          </p:cNvPr>
          <p:cNvSpPr txBox="1"/>
          <p:nvPr/>
        </p:nvSpPr>
        <p:spPr>
          <a:xfrm>
            <a:off x="2740111" y="2040578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application is a single page application served by a web-server which gets the data from a database-server. A job-server takes care of long-running jobs.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69AAB-F06E-A4F3-6B9F-C2BA15FA4FC8}"/>
              </a:ext>
            </a:extLst>
          </p:cNvPr>
          <p:cNvSpPr/>
          <p:nvPr/>
        </p:nvSpPr>
        <p:spPr>
          <a:xfrm>
            <a:off x="3101546" y="3429000"/>
            <a:ext cx="1285102" cy="1451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Webserver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336B3-2BE3-4D1E-EF64-DBE3217F545E}"/>
              </a:ext>
            </a:extLst>
          </p:cNvPr>
          <p:cNvSpPr/>
          <p:nvPr/>
        </p:nvSpPr>
        <p:spPr>
          <a:xfrm>
            <a:off x="5008605" y="3429000"/>
            <a:ext cx="1285102" cy="1451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213E0-E742-AD4C-A2F1-52340EC5B617}"/>
              </a:ext>
            </a:extLst>
          </p:cNvPr>
          <p:cNvSpPr/>
          <p:nvPr/>
        </p:nvSpPr>
        <p:spPr>
          <a:xfrm>
            <a:off x="6915664" y="3429000"/>
            <a:ext cx="1285102" cy="1451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Jobserver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158BEF-6846-4ED8-DA7B-6A5E00D8FDCC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SIMULATED PROJECT</a:t>
            </a:r>
          </a:p>
        </p:txBody>
      </p:sp>
    </p:spTree>
    <p:extLst>
      <p:ext uri="{BB962C8B-B14F-4D97-AF65-F5344CB8AC3E}">
        <p14:creationId xmlns:p14="http://schemas.microsoft.com/office/powerpoint/2010/main" val="361104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12D9-82E3-87DF-D058-90443631E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 descr="A picture containing outdoor, sky, sunset, nature&#10;&#10;Description automatically generated">
            <a:extLst>
              <a:ext uri="{FF2B5EF4-FFF2-40B4-BE49-F238E27FC236}">
                <a16:creationId xmlns:a16="http://schemas.microsoft.com/office/drawing/2014/main" id="{78C4A11A-FEDB-0924-7A5E-A0943AEE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6" b="6250"/>
          <a:stretch/>
        </p:blipFill>
        <p:spPr>
          <a:xfrm>
            <a:off x="-241005" y="0"/>
            <a:ext cx="1243300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ABE50D-DA2E-4792-D066-A03583F00B5F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GREENHOUSE GAS EMISSIONS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4C0F6-54EF-B7DF-5C6E-07ED81619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777399" y="1326381"/>
            <a:ext cx="6114035" cy="3859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CF679-9C3F-DAAD-84EA-89099DB62CFF}"/>
              </a:ext>
            </a:extLst>
          </p:cNvPr>
          <p:cNvSpPr txBox="1"/>
          <p:nvPr/>
        </p:nvSpPr>
        <p:spPr>
          <a:xfrm>
            <a:off x="8278766" y="13442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100t</a:t>
            </a:r>
          </a:p>
        </p:txBody>
      </p:sp>
    </p:spTree>
    <p:extLst>
      <p:ext uri="{BB962C8B-B14F-4D97-AF65-F5344CB8AC3E}">
        <p14:creationId xmlns:p14="http://schemas.microsoft.com/office/powerpoint/2010/main" val="23249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A537D1-1138-B28A-1CCF-8331221A0274}"/>
              </a:ext>
            </a:extLst>
          </p:cNvPr>
          <p:cNvGraphicFramePr>
            <a:graphicFrameLocks/>
          </p:cNvGraphicFramePr>
          <p:nvPr/>
        </p:nvGraphicFramePr>
        <p:xfrm>
          <a:off x="965200" y="476250"/>
          <a:ext cx="102616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6F0F3D-831F-C823-A6A4-2911117BD1F7}"/>
              </a:ext>
            </a:extLst>
          </p:cNvPr>
          <p:cNvCxnSpPr/>
          <p:nvPr/>
        </p:nvCxnSpPr>
        <p:spPr>
          <a:xfrm>
            <a:off x="395416" y="2125362"/>
            <a:ext cx="11022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925320-94FF-9052-E70E-D0D56BFCDF6A}"/>
              </a:ext>
            </a:extLst>
          </p:cNvPr>
          <p:cNvCxnSpPr/>
          <p:nvPr/>
        </p:nvCxnSpPr>
        <p:spPr>
          <a:xfrm>
            <a:off x="584886" y="5329881"/>
            <a:ext cx="11022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7B60047-66AB-1650-0231-9C4CD0984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722774"/>
              </p:ext>
            </p:extLst>
          </p:nvPr>
        </p:nvGraphicFramePr>
        <p:xfrm>
          <a:off x="7391572" y="2882214"/>
          <a:ext cx="393065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734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062157-1907-C9F3-36BF-E8E293D83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935706"/>
              </p:ext>
            </p:extLst>
          </p:nvPr>
        </p:nvGraphicFramePr>
        <p:xfrm>
          <a:off x="197794" y="111212"/>
          <a:ext cx="5898206" cy="651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C80A4A-7484-AA62-C5D3-0A65743C9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612756"/>
              </p:ext>
            </p:extLst>
          </p:nvPr>
        </p:nvGraphicFramePr>
        <p:xfrm>
          <a:off x="6190821" y="111210"/>
          <a:ext cx="5898206" cy="651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119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9C3A83-40B2-7EE7-4982-FF55C8EB0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240820"/>
              </p:ext>
            </p:extLst>
          </p:nvPr>
        </p:nvGraphicFramePr>
        <p:xfrm>
          <a:off x="113527" y="234778"/>
          <a:ext cx="5755931" cy="509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C67532-3A95-F745-F0F7-91397B256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294627"/>
              </p:ext>
            </p:extLst>
          </p:nvPr>
        </p:nvGraphicFramePr>
        <p:xfrm>
          <a:off x="5980670" y="234778"/>
          <a:ext cx="5961878" cy="509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618E17-F4AD-7DA8-3546-EF88535F1A43}"/>
              </a:ext>
            </a:extLst>
          </p:cNvPr>
          <p:cNvSpPr txBox="1"/>
          <p:nvPr/>
        </p:nvSpPr>
        <p:spPr>
          <a:xfrm>
            <a:off x="5980670" y="5498756"/>
            <a:ext cx="6034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CH" dirty="0"/>
              <a:t>he impact of data centres and networks is much lower in the</a:t>
            </a:r>
          </a:p>
          <a:p>
            <a:r>
              <a:rPr lang="en-GB" dirty="0"/>
              <a:t>e</a:t>
            </a:r>
            <a:r>
              <a:rPr lang="en-CH" dirty="0"/>
              <a:t>xample project. Why? A) t</a:t>
            </a:r>
            <a:r>
              <a:rPr lang="de-CH" dirty="0"/>
              <a:t>he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reflect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</a:p>
          <a:p>
            <a:r>
              <a:rPr lang="de-CH" dirty="0"/>
              <a:t>digital </a:t>
            </a:r>
            <a:r>
              <a:rPr lang="de-CH" dirty="0" err="1"/>
              <a:t>services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</a:t>
            </a:r>
            <a:r>
              <a:rPr lang="de-CH" dirty="0" err="1"/>
              <a:t>general</a:t>
            </a:r>
            <a:r>
              <a:rPr lang="de-CH" dirty="0"/>
              <a:t> B)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calculations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</a:p>
          <a:p>
            <a:r>
              <a:rPr lang="de-CH" dirty="0" err="1"/>
              <a:t>wrong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3690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805</Words>
  <Application>Microsoft Macintosh PowerPoint</Application>
  <PresentationFormat>Widescreen</PresentationFormat>
  <Paragraphs>168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Gill Sans MT</vt:lpstr>
      <vt:lpstr>Menlo</vt:lpstr>
      <vt:lpstr>Office Theme</vt:lpstr>
      <vt:lpstr>Parcel</vt:lpstr>
      <vt:lpstr>The software architects role in Green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does it most make sense? Where less?</vt:lpstr>
      <vt:lpstr>Questions</vt:lpstr>
      <vt:lpstr>Hypothesis to prove wrong</vt:lpstr>
      <vt:lpstr>Anhang</vt:lpstr>
      <vt:lpstr>Total emissions</vt:lpstr>
      <vt:lpstr>Work in the same country</vt:lpstr>
      <vt:lpstr>CUtting the number of cores and the memory in half</vt:lpstr>
      <vt:lpstr>increase power usage EFFICIENCY  by moving to a HYPERSCALER  + lower emission factor per kwh</vt:lpstr>
      <vt:lpstr>Switch off unused resources  (i.e. outside of business hours)</vt:lpstr>
      <vt:lpstr>Decomission the 30% of zombie resources</vt:lpstr>
      <vt:lpstr>USE CLOUD BASED CI/CD solution</vt:lpstr>
      <vt:lpstr>USE A GREEN ENERGY PRODUCT</vt:lpstr>
      <vt:lpstr>INCREASE HOME OFFICE FROM 1 TO 3 DAYS</vt:lpstr>
      <vt:lpstr>Eat Vegetarian lunches</vt:lpstr>
      <vt:lpstr>EXTENDING HARDWARE LIFESPAN BY ONE YEAR</vt:lpstr>
      <vt:lpstr>Relaxing hot-standby requirements - use IaC</vt:lpstr>
      <vt:lpstr>REDUCING network TRAFFIC BY 25%</vt:lpstr>
      <vt:lpstr>Combined measures</vt:lpstr>
      <vt:lpstr>Combined effort</vt:lpstr>
      <vt:lpstr>github.com/abeggchr/ environmental-impact-estimator</vt:lpstr>
    </vt:vector>
  </TitlesOfParts>
  <Company>Zuehlke Engineering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Abegg, Christian</dc:creator>
  <cp:lastModifiedBy>Abegg, Christian</cp:lastModifiedBy>
  <cp:revision>13</cp:revision>
  <dcterms:created xsi:type="dcterms:W3CDTF">2023-04-12T14:55:03Z</dcterms:created>
  <dcterms:modified xsi:type="dcterms:W3CDTF">2023-11-21T07:35:42Z</dcterms:modified>
</cp:coreProperties>
</file>