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3" r:id="rId11"/>
    <p:sldId id="274" r:id="rId12"/>
    <p:sldId id="265" r:id="rId13"/>
    <p:sldId id="266" r:id="rId14"/>
    <p:sldId id="267" r:id="rId15"/>
    <p:sldId id="268" r:id="rId16"/>
    <p:sldId id="270" r:id="rId17"/>
    <p:sldId id="271" r:id="rId18"/>
    <p:sldId id="286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0" r:id="rId55"/>
    <p:sldId id="312" r:id="rId56"/>
    <p:sldId id="313" r:id="rId57"/>
    <p:sldId id="314" r:id="rId58"/>
    <p:sldId id="316" r:id="rId59"/>
    <p:sldId id="317" r:id="rId60"/>
    <p:sldId id="315" r:id="rId61"/>
    <p:sldId id="318" r:id="rId62"/>
    <p:sldId id="319" r:id="rId63"/>
    <p:sldId id="338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34" r:id="rId72"/>
    <p:sldId id="335" r:id="rId73"/>
    <p:sldId id="336" r:id="rId74"/>
    <p:sldId id="327" r:id="rId75"/>
    <p:sldId id="328" r:id="rId7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651B-156B-45E9-8C7F-A370AD80C55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03/03/2022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03/03/2022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03/03/2022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6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13117" y="2499211"/>
            <a:ext cx="369332" cy="156735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1E5E9BB-12ED-43FB-A0A3-959E1E37BE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9558" r="29420"/>
          <a:stretch/>
        </p:blipFill>
        <p:spPr>
          <a:xfrm>
            <a:off x="11393002" y="5695405"/>
            <a:ext cx="785936" cy="11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3833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Fundamentos de Programação Orientada a Objeto</a:t>
            </a:r>
            <a:br>
              <a:rPr lang="pt-BR" dirty="0"/>
            </a:br>
            <a:r>
              <a:rPr lang="pt-BR" b="1" dirty="0">
                <a:solidFill>
                  <a:srgbClr val="00B050"/>
                </a:solidFill>
              </a:rPr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3833" y="3602038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/>
              <a:t>Técnico em Desenvolvimento de Sistemas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014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CFF44-6359-44B6-9315-9744B78A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857AB6-CFF8-4458-B7E9-A517AC36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 Java possui dois tipos de dados que são divididos em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por valor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(tipos primitivos) e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por referência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(tipos por referência).</a:t>
            </a:r>
          </a:p>
          <a:p>
            <a:pPr algn="just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just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Os tipos primitivos são 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boolean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byte, char, short,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int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long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float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e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double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 Os tipos por referência, são classes que especificam os tipos de objeto 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Strings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Arrays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Primitivos e Objetos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4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CFF44-6359-44B6-9315-9744B78A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Primitivas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857AB6-CFF8-4458-B7E9-A517AC36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variável do tipo primitivo pode armazenar exatamente um valor de seu tipo declarado por vez, quando outro valor for atribuído a essa variável, seu valor inicial será substituído.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variáveis de instância de tipo primitivo são inicializadas por padrão, as variáveis dos tipos byte, char, short,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e </a:t>
            </a:r>
            <a:r>
              <a:rPr lang="pt-BR" dirty="0" err="1"/>
              <a:t>double</a:t>
            </a:r>
            <a:r>
              <a:rPr lang="pt-BR" dirty="0"/>
              <a:t> são inicializadas como 0, e as variáveis do tipo </a:t>
            </a:r>
            <a:r>
              <a:rPr lang="pt-BR" dirty="0" err="1"/>
              <a:t>boolean</a:t>
            </a:r>
            <a:r>
              <a:rPr lang="pt-BR" dirty="0"/>
              <a:t> são inicializadas como </a:t>
            </a:r>
            <a:r>
              <a:rPr lang="pt-BR" b="1" dirty="0"/>
              <a:t>false</a:t>
            </a:r>
            <a:r>
              <a:rPr lang="pt-BR" dirty="0"/>
              <a:t>. Esses tipos podem especificar seu próprio valor inicial para uma variável do tipo primitivo atribuindo à variável um valor na sua declaração.</a:t>
            </a:r>
          </a:p>
        </p:txBody>
      </p:sp>
    </p:spTree>
    <p:extLst>
      <p:ext uri="{BB962C8B-B14F-4D97-AF65-F5344CB8AC3E}">
        <p14:creationId xmlns:p14="http://schemas.microsoft.com/office/powerpoint/2010/main" val="27804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712E98-285B-43B5-ADA1-55CD15E8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3" y="165808"/>
            <a:ext cx="7765536" cy="6122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F5C156-2F56-4198-A3D6-A3BCEA103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866" y="165808"/>
            <a:ext cx="3121390" cy="29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4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3D315-EF97-4E5B-87D9-F0018337F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Primitivos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78DA7-9277-4759-B386-AA38EAD2E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49466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E455E5-8017-4CFC-B4C7-E93C7662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Primitivos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3EE7A38-2A12-46BA-AEE4-016D5B0A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1798638" algn="l"/>
              </a:tabLst>
            </a:pPr>
            <a:r>
              <a:rPr lang="pt-BR" b="1" dirty="0" err="1"/>
              <a:t>Int</a:t>
            </a:r>
            <a:r>
              <a:rPr lang="pt-BR" i="1" dirty="0"/>
              <a:t>	número inteiro</a:t>
            </a:r>
          </a:p>
          <a:p>
            <a:pPr>
              <a:tabLst>
                <a:tab pos="1798638" algn="l"/>
              </a:tabLst>
            </a:pPr>
            <a:r>
              <a:rPr lang="pt-BR" b="1" dirty="0"/>
              <a:t>Byte</a:t>
            </a:r>
            <a:r>
              <a:rPr lang="pt-BR" i="1" dirty="0"/>
              <a:t>	número inteiro</a:t>
            </a:r>
            <a:endParaRPr lang="pt-BR" b="1" dirty="0"/>
          </a:p>
          <a:p>
            <a:pPr>
              <a:tabLst>
                <a:tab pos="1798638" algn="l"/>
              </a:tabLst>
            </a:pPr>
            <a:r>
              <a:rPr lang="pt-BR" b="1" dirty="0"/>
              <a:t>short</a:t>
            </a:r>
            <a:r>
              <a:rPr lang="pt-BR" i="1" dirty="0"/>
              <a:t>	número inteiro</a:t>
            </a:r>
            <a:endParaRPr lang="pt-BR" b="1" dirty="0"/>
          </a:p>
          <a:p>
            <a:pPr>
              <a:tabLst>
                <a:tab pos="1798638" algn="l"/>
              </a:tabLst>
            </a:pPr>
            <a:r>
              <a:rPr lang="pt-BR" b="1" dirty="0" err="1"/>
              <a:t>long</a:t>
            </a:r>
            <a:r>
              <a:rPr lang="pt-BR" i="1" dirty="0"/>
              <a:t>	número inteiro</a:t>
            </a:r>
            <a:endParaRPr lang="pt-BR" b="1" dirty="0"/>
          </a:p>
          <a:p>
            <a:pPr>
              <a:tabLst>
                <a:tab pos="1798638" algn="l"/>
              </a:tabLst>
            </a:pPr>
            <a:r>
              <a:rPr lang="pt-BR" b="1" dirty="0" err="1"/>
              <a:t>float</a:t>
            </a:r>
            <a:r>
              <a:rPr lang="pt-BR" i="1" dirty="0"/>
              <a:t>	número fracionado</a:t>
            </a:r>
            <a:endParaRPr lang="pt-BR" b="1" dirty="0"/>
          </a:p>
          <a:p>
            <a:pPr>
              <a:tabLst>
                <a:tab pos="1798638" algn="l"/>
              </a:tabLst>
            </a:pPr>
            <a:r>
              <a:rPr lang="pt-BR" b="1" dirty="0" err="1"/>
              <a:t>double</a:t>
            </a:r>
            <a:r>
              <a:rPr lang="pt-BR" b="1" dirty="0"/>
              <a:t>	</a:t>
            </a:r>
            <a:r>
              <a:rPr lang="pt-BR" i="1" dirty="0"/>
              <a:t>número fracionado</a:t>
            </a:r>
            <a:endParaRPr lang="pt-BR" b="1" dirty="0"/>
          </a:p>
          <a:p>
            <a:pPr>
              <a:tabLst>
                <a:tab pos="1798638" algn="l"/>
              </a:tabLst>
            </a:pPr>
            <a:r>
              <a:rPr lang="pt-BR" b="1" dirty="0"/>
              <a:t>char	</a:t>
            </a:r>
            <a:r>
              <a:rPr lang="pt-BR" i="1" dirty="0"/>
              <a:t>apenas 01 caractere</a:t>
            </a:r>
            <a:endParaRPr lang="pt-BR" b="1" dirty="0"/>
          </a:p>
          <a:p>
            <a:pPr>
              <a:tabLst>
                <a:tab pos="1798638" algn="l"/>
              </a:tabLst>
            </a:pPr>
            <a:r>
              <a:rPr lang="pt-BR" b="1" dirty="0" err="1"/>
              <a:t>void</a:t>
            </a:r>
            <a:r>
              <a:rPr lang="pt-BR" b="1" dirty="0"/>
              <a:t>	</a:t>
            </a:r>
            <a:r>
              <a:rPr lang="pt-BR" i="1" dirty="0"/>
              <a:t>valor vazio</a:t>
            </a:r>
          </a:p>
          <a:p>
            <a:pPr>
              <a:tabLst>
                <a:tab pos="1798638" algn="l"/>
              </a:tabLst>
            </a:pPr>
            <a:r>
              <a:rPr lang="pt-BR" b="1" dirty="0" err="1"/>
              <a:t>boolean</a:t>
            </a:r>
            <a:r>
              <a:rPr lang="pt-BR" b="1" dirty="0"/>
              <a:t>	</a:t>
            </a:r>
            <a:r>
              <a:rPr lang="pt-BR" i="1" dirty="0"/>
              <a:t>verdadeiro/falso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662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B6D54C5-F616-478E-8BB1-DFBCA335CADF}"/>
              </a:ext>
            </a:extLst>
          </p:cNvPr>
          <p:cNvSpPr txBox="1"/>
          <p:nvPr/>
        </p:nvSpPr>
        <p:spPr>
          <a:xfrm>
            <a:off x="3897923" y="6176963"/>
            <a:ext cx="7455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https://blog.grancursosonline.com.br/os-tipos-primitivos-da-linguagem-java/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536FDB-1BEB-4D57-9A24-7C79BF8D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33" y="151929"/>
            <a:ext cx="10135333" cy="60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890368-0626-4031-B048-56844832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95" y="0"/>
            <a:ext cx="11749996" cy="58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2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863197-B133-47D9-AB21-3E232F61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2" y="125207"/>
            <a:ext cx="9433192" cy="63345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1F4AAD-2785-4BBC-AE2A-7D11CC7E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642" y="125207"/>
            <a:ext cx="4392122" cy="18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0C50616-53FB-4EAB-A000-9FB45AE1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30" y="82112"/>
            <a:ext cx="9285339" cy="64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7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53E46-60B3-4026-8B05-BC816B5F5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de Referência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AEFF973-FECC-4210-9FFA-F81899A10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Toda variável que aponta para um objeto</a:t>
            </a:r>
          </a:p>
        </p:txBody>
      </p:sp>
    </p:spTree>
    <p:extLst>
      <p:ext uri="{BB962C8B-B14F-4D97-AF65-F5344CB8AC3E}">
        <p14:creationId xmlns:p14="http://schemas.microsoft.com/office/powerpoint/2010/main" val="333668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CD771F-465E-4172-80A1-603497D9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28" y="108756"/>
            <a:ext cx="8878143" cy="41431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554472-F9B6-4A7C-BF21-8BF3D461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28" y="4353584"/>
            <a:ext cx="7338404" cy="21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5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CFF44-6359-44B6-9315-9744B78A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de Referência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857AB6-CFF8-4458-B7E9-A517AC36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programas utilizam as variáveis de tipos por referência para armazenar as localizações de objetos na memória do computador. Esses objetos que são referenciados podem conter várias variáveis de instância e métodos dentro do objeto apontado.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trazer em um objeto os seus métodos de instância, é preciso ter referência a algum objeto. As variáveis de referência são inicializadas com o valor “</a:t>
            </a:r>
            <a:r>
              <a:rPr lang="pt-BR" b="1" dirty="0"/>
              <a:t>null</a:t>
            </a:r>
            <a:r>
              <a:rPr lang="pt-BR" dirty="0"/>
              <a:t>” (nulo).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7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0CFF44-6359-44B6-9315-9744B78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8488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 de Referência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857AB6-CFF8-4458-B7E9-A517AC36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888488"/>
            <a:ext cx="11491451" cy="216442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Por exemplo, </a:t>
            </a:r>
            <a:r>
              <a:rPr lang="pt-BR" sz="2400" dirty="0" err="1"/>
              <a:t>ClasseConta</a:t>
            </a:r>
            <a:r>
              <a:rPr lang="pt-BR" sz="2400" dirty="0"/>
              <a:t> </a:t>
            </a:r>
            <a:r>
              <a:rPr lang="pt-BR" sz="2400" dirty="0" err="1"/>
              <a:t>acao</a:t>
            </a:r>
            <a:r>
              <a:rPr lang="pt-BR" sz="2400" dirty="0"/>
              <a:t> = new </a:t>
            </a:r>
            <a:r>
              <a:rPr lang="pt-BR" sz="2400" dirty="0" err="1"/>
              <a:t>ClasseConta</a:t>
            </a:r>
            <a:r>
              <a:rPr lang="pt-BR" sz="2400" dirty="0"/>
              <a:t>(), cria um objeto de classe </a:t>
            </a:r>
            <a:r>
              <a:rPr lang="pt-BR" sz="2400" dirty="0" err="1"/>
              <a:t>ClasseConta</a:t>
            </a:r>
            <a:r>
              <a:rPr lang="pt-BR" sz="2400" dirty="0"/>
              <a:t> e a variável </a:t>
            </a:r>
            <a:r>
              <a:rPr lang="pt-BR" sz="2400" dirty="0" err="1"/>
              <a:t>acao</a:t>
            </a:r>
            <a:r>
              <a:rPr lang="pt-BR" sz="2400" dirty="0"/>
              <a:t> contém uma referência a esse objeto </a:t>
            </a:r>
            <a:r>
              <a:rPr lang="pt-BR" sz="2400" dirty="0" err="1"/>
              <a:t>ClasseConta</a:t>
            </a:r>
            <a:r>
              <a:rPr lang="pt-BR" sz="2400" dirty="0"/>
              <a:t>, onde poderá invocar todos os seus métodos e atributos da classe. A palavra chave new solicita a memória do sistema para armazenar um objeto e inicializa o objeto.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99C8E7-FE3F-4BBA-BE87-6C49CDCB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04" y="2388111"/>
            <a:ext cx="9283496" cy="42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00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B73489C-2506-4B27-9CD5-DFA6AAC9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8196"/>
            <a:ext cx="12222333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AA4C8-92FE-40F3-A410-56A41B53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47484"/>
            <a:ext cx="11562734" cy="6029479"/>
          </a:xfrm>
        </p:spPr>
        <p:txBody>
          <a:bodyPr>
            <a:normAutofit/>
          </a:bodyPr>
          <a:lstStyle/>
          <a:p>
            <a:pPr algn="just"/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Todas as variáveis no Java são “de referência” (exceto se elas forem de tipos primitivos, como “</a:t>
            </a:r>
            <a:r>
              <a:rPr lang="pt-B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”, “</a:t>
            </a:r>
            <a:r>
              <a:rPr lang="pt-B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”, “short”, “</a:t>
            </a:r>
            <a:r>
              <a:rPr lang="pt-B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double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”, “</a:t>
            </a:r>
            <a:r>
              <a:rPr lang="pt-B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”).</a:t>
            </a:r>
          </a:p>
          <a:p>
            <a:pPr algn="just"/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Elas ou apontam para algum objeto, ou então estão vazias (valor “null”).</a:t>
            </a:r>
          </a:p>
          <a:p>
            <a:pPr algn="just"/>
            <a:r>
              <a:rPr lang="pt-B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operador “==” permite você testar se as variáveis apontam para o mesmo objeto, ou não.</a:t>
            </a:r>
          </a:p>
          <a:p>
            <a:pPr algn="just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1F26BB-D5DF-4866-8AB0-5891B471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64" y="2084440"/>
            <a:ext cx="10512302" cy="45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5545E6A-6A65-48DA-B1B0-439D535D2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1679691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E8BDBC-052C-4ECD-A681-1EC57DD3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2" y="236281"/>
            <a:ext cx="10582583" cy="47568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5092F9-9F90-4B65-A50D-7F54999D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93" y="3794176"/>
            <a:ext cx="3801826" cy="30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EBEF9D-BDA7-436E-A7FB-4AA3F3DE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67" y="177748"/>
            <a:ext cx="11585180" cy="53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6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2A370A-F137-4198-AFE2-E8BDF217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86" y="250414"/>
            <a:ext cx="11441440" cy="50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71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0530E-604A-4369-8E26-7532E7C6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7645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Wrapper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F5EBC68-D759-46B9-A3E0-CF92B0E18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016" y="3429000"/>
            <a:ext cx="9649968" cy="2133599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Os </a:t>
            </a:r>
            <a:r>
              <a:rPr lang="pt-BR" sz="2000" b="1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Wrapper</a:t>
            </a:r>
            <a:r>
              <a:rPr lang="pt-BR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 são conhecidos na linguagem Java como classes especiais que possuem métodos capazes de fazer 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conversões em variáveis primitivas</a:t>
            </a:r>
            <a:r>
              <a:rPr lang="pt-BR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e também de encapsular tipos primitivos para serem trabalhados como objetos, ou seja, é feita um embrulho de </a:t>
            </a:r>
            <a:r>
              <a:rPr lang="pt-BR" sz="2000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streams</a:t>
            </a:r>
            <a:r>
              <a:rPr lang="pt-BR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que são fluxo de dados através de canais.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916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são Classes Wrappers do Java? - Brainly.com.br">
            <a:extLst>
              <a:ext uri="{FF2B5EF4-FFF2-40B4-BE49-F238E27FC236}">
                <a16:creationId xmlns:a16="http://schemas.microsoft.com/office/drawing/2014/main" id="{7978B4AF-1D01-403F-9CAE-4702C7A8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40" y="1"/>
            <a:ext cx="78727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6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A50E2-905F-47F2-A7C3-BC73AF96B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0C30A5-A0D3-4487-947D-304BF868A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Convenções de Código Java</a:t>
            </a:r>
          </a:p>
        </p:txBody>
      </p:sp>
    </p:spTree>
    <p:extLst>
      <p:ext uri="{BB962C8B-B14F-4D97-AF65-F5344CB8AC3E}">
        <p14:creationId xmlns:p14="http://schemas.microsoft.com/office/powerpoint/2010/main" val="12004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EEA24F-BD7E-4FDF-BD48-EF189728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54089"/>
            <a:ext cx="11488826" cy="42704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953319-4E5B-4449-A9A9-B77E2B987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644" y="3738716"/>
            <a:ext cx="2812011" cy="2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F79F3B-BE01-4104-A47C-ADC48F93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9" y="147482"/>
            <a:ext cx="11025802" cy="55977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ABB5DF-B080-4AE8-86B5-874BF64C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071" y="4651886"/>
            <a:ext cx="2723381" cy="21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EEB7DA-E991-4091-A0F5-E81EE887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3" y="187273"/>
            <a:ext cx="11566422" cy="52816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7D36B5-4D4F-469C-B39A-9E28F20F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317" y="4282434"/>
            <a:ext cx="2647488" cy="23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3D00BC-DE96-4649-9CF3-7319AB01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6" y="129356"/>
            <a:ext cx="11613567" cy="3837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8EB5C6-448F-48B8-9112-3F1F0D7F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157" y="3095756"/>
            <a:ext cx="3300104" cy="36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36D86-E72A-4532-87C4-132108B6D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 de Dados</a:t>
            </a:r>
          </a:p>
        </p:txBody>
      </p:sp>
    </p:spTree>
    <p:extLst>
      <p:ext uri="{BB962C8B-B14F-4D97-AF65-F5344CB8AC3E}">
        <p14:creationId xmlns:p14="http://schemas.microsoft.com/office/powerpoint/2010/main" val="3931458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F10A21-C579-4DEC-A25C-2FF8FF80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" y="146304"/>
            <a:ext cx="10973182" cy="63652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40540C-926C-4DE1-A09C-394373562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156" y="0"/>
            <a:ext cx="4780844" cy="19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8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C66C-4C44-4F55-9B81-29EF2402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31702-891B-4F35-A80C-D283BC459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JOptionPane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645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AAE131-F339-4B91-9C26-D2214357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" y="340233"/>
            <a:ext cx="11528790" cy="45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77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3893A9-9555-472F-A1B8-091B6124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101346"/>
            <a:ext cx="11741598" cy="46078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A9C582-A9EE-4CD0-8FA3-4120DDA9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04" y="4859655"/>
            <a:ext cx="2514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64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7B5C9-B5D7-4EDB-AE08-86A57106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Aritméticos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3BE94C-BEA9-4907-A40E-4815570D2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Matemáticos</a:t>
            </a:r>
          </a:p>
        </p:txBody>
      </p:sp>
    </p:spTree>
    <p:extLst>
      <p:ext uri="{BB962C8B-B14F-4D97-AF65-F5344CB8AC3E}">
        <p14:creationId xmlns:p14="http://schemas.microsoft.com/office/powerpoint/2010/main" val="397253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D5E45C-2D24-4D36-8480-72608309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35" y="1062770"/>
            <a:ext cx="10271929" cy="4493969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E248CE8B-C6B0-4624-82BE-60244891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3723"/>
          </a:xfrm>
        </p:spPr>
        <p:txBody>
          <a:bodyPr/>
          <a:lstStyle/>
          <a:p>
            <a:r>
              <a:rPr lang="pt-BR" dirty="0"/>
              <a:t>Nome do arquivo Java deve ser igual à classe</a:t>
            </a:r>
          </a:p>
        </p:txBody>
      </p:sp>
    </p:spTree>
    <p:extLst>
      <p:ext uri="{BB962C8B-B14F-4D97-AF65-F5344CB8AC3E}">
        <p14:creationId xmlns:p14="http://schemas.microsoft.com/office/powerpoint/2010/main" val="2222770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ia de Estudo — Sintaxe Java 8. Comentários | by Cláudio Bernardo | Medium">
            <a:extLst>
              <a:ext uri="{FF2B5EF4-FFF2-40B4-BE49-F238E27FC236}">
                <a16:creationId xmlns:a16="http://schemas.microsoft.com/office/drawing/2014/main" id="{391906C1-3E99-4E77-AAD4-E143F694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4" y="209549"/>
            <a:ext cx="10561701" cy="585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25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7BFBAA-9D93-4FE4-ABC2-550F9000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9" y="133730"/>
            <a:ext cx="10272522" cy="62697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AD0338-3994-466C-B04C-96EE6676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5345093"/>
            <a:ext cx="6307836" cy="12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975DDF5-67E5-4B44-970A-8AE6DE76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0" y="202501"/>
            <a:ext cx="9085033" cy="27967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3A59531-EE15-4D98-BEA3-3B9A793E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9" y="3106292"/>
            <a:ext cx="3732657" cy="20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3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A37EB7-2D94-4D38-92A5-85AABD34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79" y="111442"/>
            <a:ext cx="9865576" cy="30340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755102-F71D-4F34-B755-BD1CAE6E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9" y="3410712"/>
            <a:ext cx="5807111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20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737565-7483-442B-9F13-5A230F84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8" y="109918"/>
            <a:ext cx="11634003" cy="553193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A16838-3350-46A6-B5C7-66614F2F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165" y="0"/>
            <a:ext cx="2653836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915A991-E834-4F54-9E31-581801EC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3" y="101155"/>
            <a:ext cx="11740495" cy="40319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A5833B-240B-4DFF-B7CF-A3D9AF7B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3" y="4212716"/>
            <a:ext cx="3633012" cy="19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19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48EA73-0E94-467C-A9AF-A6E9EFAD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6" y="99250"/>
            <a:ext cx="9953769" cy="4244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783811A-9A5D-4D8A-8D1C-7C8496C6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6" y="4420552"/>
            <a:ext cx="2246948" cy="18384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E372DA-5006-4C6C-ACF4-E3E496D66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260" y="3556444"/>
            <a:ext cx="7399020" cy="31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9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1E508C2-1302-4722-B910-2336DC9D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86" y="94869"/>
            <a:ext cx="11719370" cy="50129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779042-0766-492B-99FA-21BFF8FD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0" y="4674298"/>
            <a:ext cx="2541842" cy="190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5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7B5C9-B5D7-4EDB-AE08-86A57106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Aritméticos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3BE94C-BEA9-4907-A40E-4815570D2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Comparadores </a:t>
            </a:r>
          </a:p>
        </p:txBody>
      </p:sp>
    </p:spTree>
    <p:extLst>
      <p:ext uri="{BB962C8B-B14F-4D97-AF65-F5344CB8AC3E}">
        <p14:creationId xmlns:p14="http://schemas.microsoft.com/office/powerpoint/2010/main" val="110537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C09943-BD4C-45A4-9157-7A877B81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8" y="192024"/>
            <a:ext cx="11597259" cy="42332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88E2B5-347E-43A2-B568-2BCEBF21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28" y="4581334"/>
            <a:ext cx="2346580" cy="17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7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248CE8B-C6B0-4624-82BE-60244891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3AB9C67-B010-4343-83CB-27865FDB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o nome seja composto (</a:t>
            </a:r>
            <a:r>
              <a:rPr lang="pt-BR" dirty="0" err="1"/>
              <a:t>HelloWorld</a:t>
            </a:r>
            <a:r>
              <a:rPr lang="pt-BR" dirty="0"/>
              <a:t>) a primeira letra de cada palavra em maiúscula o restante em minúscula.</a:t>
            </a:r>
          </a:p>
          <a:p>
            <a:r>
              <a:rPr lang="pt-BR" dirty="0"/>
              <a:t>Não é permitido espaço entre as palavras.</a:t>
            </a:r>
          </a:p>
          <a:p>
            <a:r>
              <a:rPr lang="pt-BR" dirty="0"/>
              <a:t>Não se coloca </a:t>
            </a:r>
            <a:r>
              <a:rPr lang="pt-BR" dirty="0" err="1"/>
              <a:t>underline</a:t>
            </a:r>
            <a:r>
              <a:rPr lang="pt-BR" dirty="0"/>
              <a:t> entre as palavras apesar de que o compilador aceita.</a:t>
            </a:r>
          </a:p>
          <a:p>
            <a:r>
              <a:rPr lang="pt-BR" dirty="0"/>
              <a:t>Começar somente com caracteres.</a:t>
            </a:r>
          </a:p>
          <a:p>
            <a:r>
              <a:rPr lang="pt-BR" dirty="0"/>
              <a:t>O nome deve ser um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substantivo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4D9D4B-9707-4B80-900D-A6BF7001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332" y="506015"/>
            <a:ext cx="6001747" cy="10437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4026864-A171-45CC-8B01-0FEDED8C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001294"/>
            <a:ext cx="3228784" cy="26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9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F2B91A-04D7-4804-B27F-50369150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8" y="146684"/>
            <a:ext cx="10818876" cy="39530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E6FF74-D80F-4474-AB09-6CD05710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68" y="4290631"/>
            <a:ext cx="2241804" cy="18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8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2A9DE6-E364-4BA5-AB5E-FB32D995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3" y="155066"/>
            <a:ext cx="11288119" cy="41791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CF6859-137C-4E35-8D95-0DB2D954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3" y="4431410"/>
            <a:ext cx="1904239" cy="17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81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94B4D6-5C6E-444C-A43F-0404ED70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5" y="103632"/>
            <a:ext cx="11727197" cy="31607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778C9F-3714-43D8-9602-238A6A29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5" y="3447288"/>
            <a:ext cx="2530911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9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7B5C9-B5D7-4EDB-AE08-86A57106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Aritméticos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3BE94C-BEA9-4907-A40E-4815570D2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8443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9C44F4-EAF6-41C7-BBC8-42DB420C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8" y="116205"/>
            <a:ext cx="11578971" cy="55913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51F155-9415-4F1F-B299-7F059F51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1" y="4450077"/>
            <a:ext cx="2642044" cy="22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84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E3EF3B-E191-4B78-AC67-0C1A24B0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70866"/>
            <a:ext cx="11550396" cy="5597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F537AFE-06A6-4C82-BD50-98EB64AE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65" y="4566094"/>
            <a:ext cx="2159698" cy="22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6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7B5C9-B5D7-4EDB-AE08-86A57106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Aritméticos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3BE94C-BEA9-4907-A40E-4815570D2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Operadores de Atribuição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654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547019-F05B-450C-A325-E409E805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8" y="114300"/>
            <a:ext cx="9607868" cy="63929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DF6F5E-EF0D-42ED-8F32-39B273E5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195" y="1182433"/>
            <a:ext cx="2150805" cy="21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8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7B5C9-B5D7-4EDB-AE08-86A57106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Aritméticos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3BE94C-BEA9-4907-A40E-4815570D2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Operadores Especiais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5796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8F95F5-9A48-48B5-93F0-4735E0F3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1" y="133730"/>
            <a:ext cx="11592147" cy="4200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B9A970-3A78-4480-8C5B-82F87F40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11" y="4471416"/>
            <a:ext cx="5012437" cy="19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248CE8B-C6B0-4624-82BE-60244891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3723"/>
          </a:xfrm>
        </p:spPr>
        <p:txBody>
          <a:bodyPr/>
          <a:lstStyle/>
          <a:p>
            <a:r>
              <a:rPr lang="pt-BR" dirty="0"/>
              <a:t>Nome da classe começa com letra maiúscula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9B475D-06CA-4627-9D28-E8261623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2" y="884870"/>
            <a:ext cx="9712789" cy="41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59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47FA76-337C-4CB9-8BCC-C09A18DC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" y="90487"/>
            <a:ext cx="11677242" cy="33385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B65853-33E3-474A-8806-84BF24E4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30" y="3571303"/>
            <a:ext cx="7016611" cy="180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91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1E3E3E-12A9-468B-ADBF-BC3FA3DD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0" y="128396"/>
            <a:ext cx="11698796" cy="44790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DF2F91-BA7A-4BF0-8B01-B2D460B9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9" y="4681346"/>
            <a:ext cx="5393901" cy="17194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4A7F8C-CDF3-4EEB-9430-57B4178ED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42" y="4681345"/>
            <a:ext cx="4195979" cy="17194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A0D3702-2FB2-4E30-8E65-A6FE9CBFE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3762" y="4681345"/>
            <a:ext cx="1558238" cy="8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23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C2EC83-23EB-4791-8C01-2608A055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973" y="4955665"/>
            <a:ext cx="4195979" cy="17194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2F13A83-4B38-4C63-A41C-F5CD360C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" y="0"/>
            <a:ext cx="10633520" cy="53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10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080C189-BF31-41CC-86D7-992A087C9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1" y="166767"/>
            <a:ext cx="11486424" cy="489380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54A6BC-D38A-4F55-8C58-16FEACA6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54" y="5060576"/>
            <a:ext cx="3914937" cy="17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333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F8C1A8-994B-4112-8293-BA52DC8D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6" y="112394"/>
            <a:ext cx="11139226" cy="58494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17070B-CA44-499D-869A-038C26CD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665" y="0"/>
            <a:ext cx="4352335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60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E71B26-CF4E-4D98-9E53-48755174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4152" cy="65640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1BF568-1310-4BA5-9D9C-ED21796E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015" y="0"/>
            <a:ext cx="4127985" cy="29169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ACB3C8-C47D-4654-83D9-51B70D0AE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304" y="3516371"/>
            <a:ext cx="2724034" cy="334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4C12E7B-8701-440A-BF92-7F9758A1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5" y="295656"/>
            <a:ext cx="4995577" cy="21823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3908E9-DB4B-4B91-BB9B-7B25D6F9A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5" y="2682240"/>
            <a:ext cx="4995577" cy="2182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3E2A2F-489A-404A-8BBF-8DD6E6166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384" y="295656"/>
            <a:ext cx="4024884" cy="21801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CDBAC8-D028-47A2-A97C-E65AE3D35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304" y="3516371"/>
            <a:ext cx="2724034" cy="334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7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587520A-8F9D-4ACA-A810-F20D2B9B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096" cy="609904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1D28CD8-7216-4E49-8882-137C6A21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94948"/>
            <a:ext cx="1219200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JOptionPane.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showMessageDialog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null,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"Diâmetro: 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+valor.format(dia)+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Circunferência: 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+valor.format(circ)+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Área: 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+valor.format(area))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359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ED833-5A3E-484F-811E-545731C57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C58AC7-E2DC-4E3A-9CFD-361678AE4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87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BCEDA4-C3A0-4518-9E0B-D0FB2959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8" y="128016"/>
            <a:ext cx="11778806" cy="28431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8DAC25-9C5E-422B-B47F-D6DF3E41B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8" y="3138350"/>
            <a:ext cx="2625662" cy="17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248CE8B-C6B0-4624-82BE-60244891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3AB9C67-B010-4343-83CB-27865FDB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Começar apenas com letras minúsculas.</a:t>
            </a:r>
          </a:p>
          <a:p>
            <a:r>
              <a:rPr lang="pt-BR" dirty="0"/>
              <a:t>Caso seja um </a:t>
            </a:r>
            <a:r>
              <a:rPr lang="pt-BR" dirty="0" err="1"/>
              <a:t>nomeComposto</a:t>
            </a:r>
            <a:r>
              <a:rPr lang="pt-BR" dirty="0"/>
              <a:t> então começa-se com minúsculas e inicia a segunda palavra em maiúscula.</a:t>
            </a:r>
          </a:p>
          <a:p>
            <a:r>
              <a:rPr lang="pt-BR" dirty="0"/>
              <a:t>Não utilizar palavras reservadas para classes ou métodos.</a:t>
            </a:r>
          </a:p>
          <a:p>
            <a:r>
              <a:rPr lang="pt-BR" dirty="0"/>
              <a:t>O nome deve ser um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verbo </a:t>
            </a:r>
            <a:r>
              <a:rPr lang="pt-BR" dirty="0"/>
              <a:t>(deve indicar uma ação).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71BEAC-296C-4664-BC1E-A5B3523B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56" y="681037"/>
            <a:ext cx="8178018" cy="5293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2C0B27-70FD-4AC6-BD9E-07502676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4" y="4270920"/>
            <a:ext cx="3515851" cy="25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85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89550D-81C5-439F-B9BA-4F58E503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" y="106680"/>
            <a:ext cx="11785818" cy="38435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9E54A2-FDC2-48AA-9A9A-42C5C65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6" y="4137850"/>
            <a:ext cx="1711643" cy="23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87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12363D-7113-4BF4-9666-5719C4D5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5" y="96773"/>
            <a:ext cx="11696891" cy="47444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F105E6-D600-4DB5-993F-A0D77260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4" y="4926329"/>
            <a:ext cx="5131499" cy="15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40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BD5702-2D50-4FDB-BBEB-CE18C82E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5" y="110871"/>
            <a:ext cx="9192197" cy="4702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BA11F8-ADB5-4FF8-87E3-306CC974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15" y="4929187"/>
            <a:ext cx="4553337" cy="15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315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C18215-C96F-4859-8A73-36E37945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5" y="127634"/>
            <a:ext cx="8602409" cy="49634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4BBBA5-0411-42E4-927A-05300377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09" y="5091057"/>
            <a:ext cx="3833933" cy="17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768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76960C-A1A3-403C-9280-FA095263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9" y="136397"/>
            <a:ext cx="11173397" cy="56155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08C587-22F4-443D-AFD4-41D06BCCF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968" y="4361497"/>
            <a:ext cx="8385048" cy="20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615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3F21D5-9FB7-4F77-8297-A0EF79BB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" y="117157"/>
            <a:ext cx="11247438" cy="8795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E76DD3-CA8C-4BED-8E5F-7C91D225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7" y="1043490"/>
            <a:ext cx="11247620" cy="24728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5F84DD5-6E34-4D5E-9BC8-4F192A442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304" y="3516371"/>
            <a:ext cx="2724034" cy="334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4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248CE8B-C6B0-4624-82BE-60244891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89" y="-215804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Caracteres especiais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3AB9C67-B010-4343-83CB-27865FDB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0" y="1109759"/>
            <a:ext cx="6420729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\     =&gt; Permite caracteres especiais</a:t>
            </a:r>
          </a:p>
          <a:p>
            <a:pPr marL="0" indent="0">
              <a:buNone/>
            </a:pPr>
            <a:r>
              <a:rPr lang="pt-BR" dirty="0"/>
              <a:t>\t    =&gt; Tabulação</a:t>
            </a:r>
          </a:p>
          <a:p>
            <a:pPr marL="0" indent="0">
              <a:buNone/>
            </a:pPr>
            <a:r>
              <a:rPr lang="pt-BR" dirty="0"/>
              <a:t>\n   =&gt; Quebra de linha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893362-D092-4E86-9DD5-19AE1259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54" y="1619902"/>
            <a:ext cx="7471336" cy="38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5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62EFE7-96E9-4ECE-A92D-467B778C0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2844600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716</Words>
  <Application>Microsoft Office PowerPoint</Application>
  <PresentationFormat>Widescreen</PresentationFormat>
  <Paragraphs>76</Paragraphs>
  <Slides>75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JetBrains Mono</vt:lpstr>
      <vt:lpstr>Source Serif Pro</vt:lpstr>
      <vt:lpstr>Tema do Office</vt:lpstr>
      <vt:lpstr>Fundamentos de Programação Orientada a Objeto REVISÃO</vt:lpstr>
      <vt:lpstr>Apresentação do PowerPoint</vt:lpstr>
      <vt:lpstr>BOAS PRÁTICAS</vt:lpstr>
      <vt:lpstr>Nome do arquivo Java deve ser igual à classe</vt:lpstr>
      <vt:lpstr>Classes</vt:lpstr>
      <vt:lpstr>Nome da classe começa com letra maiúscula</vt:lpstr>
      <vt:lpstr>Métodos</vt:lpstr>
      <vt:lpstr>Caracteres especiais</vt:lpstr>
      <vt:lpstr>Variáveis</vt:lpstr>
      <vt:lpstr>Variáveis</vt:lpstr>
      <vt:lpstr>Variáveis Primitivas</vt:lpstr>
      <vt:lpstr>Apresentação do PowerPoint</vt:lpstr>
      <vt:lpstr>Tipos Primitivos</vt:lpstr>
      <vt:lpstr>Tipos Primitivos</vt:lpstr>
      <vt:lpstr>Apresentação do PowerPoint</vt:lpstr>
      <vt:lpstr>Apresentação do PowerPoint</vt:lpstr>
      <vt:lpstr>Apresentação do PowerPoint</vt:lpstr>
      <vt:lpstr>Apresentação do PowerPoint</vt:lpstr>
      <vt:lpstr>Variáveis de Referência</vt:lpstr>
      <vt:lpstr>Variáveis de Referência</vt:lpstr>
      <vt:lpstr>Variáveis de Referência</vt:lpstr>
      <vt:lpstr>Apresentação do PowerPoint</vt:lpstr>
      <vt:lpstr>Apresentação do PowerPoint</vt:lpstr>
      <vt:lpstr>Constantes</vt:lpstr>
      <vt:lpstr>Apresentação do PowerPoint</vt:lpstr>
      <vt:lpstr>Apresentação do PowerPoint</vt:lpstr>
      <vt:lpstr>Apresentação do PowerPoint</vt:lpstr>
      <vt:lpstr>Classes Wrapper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Entradas de Dados</vt:lpstr>
      <vt:lpstr>Apresentação do PowerPoint</vt:lpstr>
      <vt:lpstr>Interface Gráfica</vt:lpstr>
      <vt:lpstr>Apresentação do PowerPoint</vt:lpstr>
      <vt:lpstr>Apresentação do PowerPoint</vt:lpstr>
      <vt:lpstr>Operadores Aritméticos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Operadores Aritméticos</vt:lpstr>
      <vt:lpstr>Apresentação do PowerPoint</vt:lpstr>
      <vt:lpstr>Apresentação do PowerPoint</vt:lpstr>
      <vt:lpstr>Apresentação do PowerPoint</vt:lpstr>
      <vt:lpstr>Apresentação do PowerPoint</vt:lpstr>
      <vt:lpstr>Operadores Aritméticos</vt:lpstr>
      <vt:lpstr>Apresentação do PowerPoint</vt:lpstr>
      <vt:lpstr>Apresentação do PowerPoint</vt:lpstr>
      <vt:lpstr>Operadores Aritméticos</vt:lpstr>
      <vt:lpstr>Apresentação do PowerPoint</vt:lpstr>
      <vt:lpstr>Operadores Aritméticos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ARRAY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lab10</cp:lastModifiedBy>
  <cp:revision>285</cp:revision>
  <dcterms:created xsi:type="dcterms:W3CDTF">2019-06-17T10:47:58Z</dcterms:created>
  <dcterms:modified xsi:type="dcterms:W3CDTF">2022-03-03T14:27:43Z</dcterms:modified>
</cp:coreProperties>
</file>