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4"/>
  </p:sldMasterIdLst>
  <p:notesMasterIdLst>
    <p:notesMasterId r:id="rId13"/>
  </p:notesMasterIdLst>
  <p:sldIdLst>
    <p:sldId id="260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5373D-C032-E6CB-D089-F8BBDBA3773A}" v="35" dt="2024-02-22T20:38:44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eman Dawkins" userId="S::dawkins@uark.edu::d49758cf-c817-4370-bcca-81574160e424" providerId="AD" clId="Web-{9545373D-C032-E6CB-D089-F8BBDBA3773A}"/>
    <pc:docChg chg="addSld delSld modSld">
      <pc:chgData name="Coleman Dawkins" userId="S::dawkins@uark.edu::d49758cf-c817-4370-bcca-81574160e424" providerId="AD" clId="Web-{9545373D-C032-E6CB-D089-F8BBDBA3773A}" dt="2024-02-22T20:38:44.381" v="32" actId="20577"/>
      <pc:docMkLst>
        <pc:docMk/>
      </pc:docMkLst>
      <pc:sldChg chg="addSp delSp modSp add del">
        <pc:chgData name="Coleman Dawkins" userId="S::dawkins@uark.edu::d49758cf-c817-4370-bcca-81574160e424" providerId="AD" clId="Web-{9545373D-C032-E6CB-D089-F8BBDBA3773A}" dt="2024-02-22T20:38:44.381" v="32" actId="20577"/>
        <pc:sldMkLst>
          <pc:docMk/>
          <pc:sldMk cId="4045389403" sldId="260"/>
        </pc:sldMkLst>
        <pc:spChg chg="mod">
          <ac:chgData name="Coleman Dawkins" userId="S::dawkins@uark.edu::d49758cf-c817-4370-bcca-81574160e424" providerId="AD" clId="Web-{9545373D-C032-E6CB-D089-F8BBDBA3773A}" dt="2024-02-22T20:38:44.381" v="32" actId="20577"/>
          <ac:spMkLst>
            <pc:docMk/>
            <pc:sldMk cId="4045389403" sldId="260"/>
            <ac:spMk id="3" creationId="{84E2C086-9450-972F-C62E-77A5907CE794}"/>
          </ac:spMkLst>
        </pc:spChg>
        <pc:picChg chg="add del mod">
          <ac:chgData name="Coleman Dawkins" userId="S::dawkins@uark.edu::d49758cf-c817-4370-bcca-81574160e424" providerId="AD" clId="Web-{9545373D-C032-E6CB-D089-F8BBDBA3773A}" dt="2024-02-22T20:36:55.158" v="5"/>
          <ac:picMkLst>
            <pc:docMk/>
            <pc:sldMk cId="4045389403" sldId="260"/>
            <ac:picMk id="4" creationId="{CF9F62FD-167D-7CC2-5964-78667A03A852}"/>
          </ac:picMkLst>
        </pc:picChg>
        <pc:picChg chg="del">
          <ac:chgData name="Coleman Dawkins" userId="S::dawkins@uark.edu::d49758cf-c817-4370-bcca-81574160e424" providerId="AD" clId="Web-{9545373D-C032-E6CB-D089-F8BBDBA3773A}" dt="2024-02-22T20:35:25.280" v="2"/>
          <ac:picMkLst>
            <pc:docMk/>
            <pc:sldMk cId="4045389403" sldId="260"/>
            <ac:picMk id="5" creationId="{37D984AA-DDEA-CE31-0E4F-60C48D704EB2}"/>
          </ac:picMkLst>
        </pc:picChg>
        <pc:picChg chg="add del mod">
          <ac:chgData name="Coleman Dawkins" userId="S::dawkins@uark.edu::d49758cf-c817-4370-bcca-81574160e424" providerId="AD" clId="Web-{9545373D-C032-E6CB-D089-F8BBDBA3773A}" dt="2024-02-22T20:37:21.722" v="7"/>
          <ac:picMkLst>
            <pc:docMk/>
            <pc:sldMk cId="4045389403" sldId="260"/>
            <ac:picMk id="6" creationId="{C3F0D93D-0426-4557-9DDE-ACF2AEE412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DAFD3-86E7-884D-867D-477F30EA2A47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B3CE7-31AD-B74A-A8FA-F579F7FD6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B3CE7-31AD-B74A-A8FA-F579F7FD68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0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our Walmart data from 2009 to 2019 into R studio into a numeric vector. </a:t>
            </a:r>
            <a:r>
              <a:rPr lang="en-US" dirty="0" err="1"/>
              <a:t>Benford’s</a:t>
            </a:r>
            <a:r>
              <a:rPr lang="en-US" dirty="0"/>
              <a:t> Law analysis does not care what the numbers mean, just that they match the given proportion. </a:t>
            </a:r>
          </a:p>
          <a:p>
            <a:r>
              <a:rPr lang="en-US" dirty="0"/>
              <a:t>The package </a:t>
            </a:r>
            <a:r>
              <a:rPr lang="en-US" dirty="0" err="1"/>
              <a:t>Benford.analysis</a:t>
            </a:r>
            <a:r>
              <a:rPr lang="en-US" dirty="0"/>
              <a:t> was used to calculate initial Chi Square test. Due to the inaccuracies of the P value for Chi Square when performing </a:t>
            </a:r>
            <a:r>
              <a:rPr lang="en-US" dirty="0" err="1"/>
              <a:t>Benford’s</a:t>
            </a:r>
            <a:r>
              <a:rPr lang="en-US" dirty="0"/>
              <a:t> Law’ analysis, R calculates a Mean Absolute Deviation of .035, meaning generally nonconformity to </a:t>
            </a:r>
            <a:r>
              <a:rPr lang="en-US" dirty="0" err="1"/>
              <a:t>Benford’s</a:t>
            </a:r>
            <a:r>
              <a:rPr lang="en-US" dirty="0"/>
              <a:t> law.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B3CE7-31AD-B74A-A8FA-F579F7FD68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9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8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1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1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3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6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06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E9A6-19EB-4A6A-12BC-EC2819D2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Benford's Law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2C086-9450-972F-C62E-77A5907CE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59171"/>
            <a:ext cx="9105070" cy="33826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What is Benford's Law?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/>
              <a:t>P(d) = Log10(1+1/d)</a:t>
            </a:r>
          </a:p>
          <a:p>
            <a:endParaRPr lang="en-US" dirty="0"/>
          </a:p>
          <a:p>
            <a:r>
              <a:rPr lang="en-US" dirty="0"/>
              <a:t>How is it used in forensic accounting?</a:t>
            </a:r>
          </a:p>
          <a:p>
            <a:endParaRPr lang="en-US" dirty="0"/>
          </a:p>
          <a:p>
            <a:r>
              <a:rPr lang="en-US" dirty="0"/>
              <a:t>How does Walmart’s data follow Benford’s Law?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8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FB695-270B-A16F-4AC3-63023A49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Benford’s</a:t>
            </a:r>
            <a:r>
              <a:rPr lang="en-US" dirty="0"/>
              <a:t> Law?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42AB-81D8-C453-81D6-3A3656EB5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r>
              <a:rPr lang="en-US" dirty="0"/>
              <a:t>If the distribution of digits in a data set were even, then the proportion of each digit would be roughly 11.1%.</a:t>
            </a:r>
          </a:p>
          <a:p>
            <a:r>
              <a:rPr lang="en-US" dirty="0"/>
              <a:t>The real proportion can be found by this equation:</a:t>
            </a:r>
          </a:p>
          <a:p>
            <a:endParaRPr lang="en-US" dirty="0"/>
          </a:p>
        </p:txBody>
      </p:sp>
      <p:pic>
        <p:nvPicPr>
          <p:cNvPr id="1026" name="Picture 2" descr="Benford's law and COVID-19 conspiracy theories | Let's talk about science!">
            <a:extLst>
              <a:ext uri="{FF2B5EF4-FFF2-40B4-BE49-F238E27FC236}">
                <a16:creationId xmlns:a16="http://schemas.microsoft.com/office/drawing/2014/main" id="{1795E527-E15B-948E-39A8-E103857F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8569" y="1464263"/>
            <a:ext cx="5799963" cy="392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E09A2934-15EF-1F41-6454-E640A5356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989" y="5482544"/>
            <a:ext cx="5322011" cy="52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1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590F4-45BB-79BE-1E32-30F48510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US" sz="3700"/>
              <a:t>How has </a:t>
            </a:r>
            <a:r>
              <a:rPr lang="en-US" sz="3700" err="1"/>
              <a:t>Benford’s</a:t>
            </a:r>
            <a:r>
              <a:rPr lang="en-US" sz="3700"/>
              <a:t> Law been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C355-DCDE-330A-6F02-38FB5D12C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r>
              <a:rPr lang="en-US" dirty="0"/>
              <a:t>Bernie Madoff was a chairman at the Nasdaq stock exchange.</a:t>
            </a:r>
          </a:p>
          <a:p>
            <a:r>
              <a:rPr lang="en-US" dirty="0"/>
              <a:t>Between the years of 1990 and 2008, Madoff fabricated thousands of balance sheets over reporting returns on investments.</a:t>
            </a:r>
          </a:p>
        </p:txBody>
      </p:sp>
      <p:pic>
        <p:nvPicPr>
          <p:cNvPr id="2050" name="Picture 2" descr="Bernie Madoff, Financier Behind Notorious Ponzi Scheme, Dies At 82 |  Connecticut Public">
            <a:extLst>
              <a:ext uri="{FF2B5EF4-FFF2-40B4-BE49-F238E27FC236}">
                <a16:creationId xmlns:a16="http://schemas.microsoft.com/office/drawing/2014/main" id="{55717DE4-F16C-FBB0-673C-B9F88A5D3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8569" y="1254013"/>
            <a:ext cx="5799963" cy="434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6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F8DDC-787F-E748-F838-9AA4F3B3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US" dirty="0"/>
              <a:t>Madoff’s Balance Sheet: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D8DE-A04F-E535-A056-5188948B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079988" cy="3088460"/>
          </a:xfrm>
        </p:spPr>
        <p:txBody>
          <a:bodyPr>
            <a:normAutofit/>
          </a:bodyPr>
          <a:lstStyle/>
          <a:p>
            <a:r>
              <a:rPr lang="en-US" dirty="0"/>
              <a:t>These numbers were calculated by Juan Chang in 2017 as a part of his dissertation about </a:t>
            </a:r>
            <a:r>
              <a:rPr lang="en-US" dirty="0" err="1"/>
              <a:t>Benford’s</a:t>
            </a:r>
            <a:r>
              <a:rPr lang="en-US" dirty="0"/>
              <a:t> law.</a:t>
            </a:r>
          </a:p>
          <a:p>
            <a:endParaRPr lang="en-US" dirty="0"/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1985DCC4-D18C-5FD3-DE56-95C4D6F6E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"/>
          <a:stretch/>
        </p:blipFill>
        <p:spPr>
          <a:xfrm>
            <a:off x="5367953" y="2028821"/>
            <a:ext cx="6606333" cy="308846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3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B384F-2D1B-D58F-2BC0-413AE12A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3973902" cy="4717676"/>
          </a:xfrm>
        </p:spPr>
        <p:txBody>
          <a:bodyPr anchor="t">
            <a:normAutofit/>
          </a:bodyPr>
          <a:lstStyle/>
          <a:p>
            <a:r>
              <a:rPr lang="en-US"/>
              <a:t>Kolmogorov-Smirnov test vs Chi 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C495-BE43-EC32-B22A-E13BA062B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07107"/>
            <a:ext cx="5846051" cy="2690031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Kolmogorov- Smirnov test (or KS test) and Chi Square test are both tests for goodness of fit. </a:t>
            </a:r>
          </a:p>
          <a:p>
            <a:pPr>
              <a:lnSpc>
                <a:spcPct val="110000"/>
              </a:lnSpc>
            </a:pPr>
            <a:r>
              <a:rPr lang="en-US" dirty="0"/>
              <a:t>KS test quantifies the cumulative distance between a numeric vector and its predicted equation.</a:t>
            </a:r>
          </a:p>
          <a:p>
            <a:pPr>
              <a:lnSpc>
                <a:spcPct val="110000"/>
              </a:lnSpc>
            </a:pPr>
            <a:r>
              <a:rPr lang="en-US" dirty="0"/>
              <a:t>Chi Square test examines the difference between 2 categorical variables.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75C1960-0FB1-2753-C9A5-BB692AB95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69" y="3881539"/>
            <a:ext cx="8737462" cy="266492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0C6137-1326-42B2-91E9-330C3BC40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6546" y="371394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63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14BE-F8D3-331A-FFA8-80293805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Walmart’s Data Match </a:t>
            </a:r>
            <a:r>
              <a:rPr lang="en-US" dirty="0" err="1"/>
              <a:t>Benford’s</a:t>
            </a:r>
            <a:r>
              <a:rPr lang="en-US" dirty="0"/>
              <a:t> Law?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40EA-130F-F9DC-DE9C-E47ADD9D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003972" cy="869830"/>
          </a:xfrm>
        </p:spPr>
        <p:txBody>
          <a:bodyPr>
            <a:normAutofit/>
          </a:bodyPr>
          <a:lstStyle/>
          <a:p>
            <a:r>
              <a:rPr lang="en-US" dirty="0"/>
              <a:t>Read our Walmart data from 2009 to 2019 into R studio into a numeric vector. Then the package </a:t>
            </a:r>
            <a:r>
              <a:rPr lang="en-US" dirty="0" err="1"/>
              <a:t>Benford.analysis</a:t>
            </a:r>
            <a:r>
              <a:rPr lang="en-US" dirty="0"/>
              <a:t> was used. The following statistics were calculated: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D2127-C040-6A3F-21CD-3CC9C8B63D09}"/>
              </a:ext>
            </a:extLst>
          </p:cNvPr>
          <p:cNvSpPr txBox="1"/>
          <p:nvPr/>
        </p:nvSpPr>
        <p:spPr>
          <a:xfrm>
            <a:off x="914400" y="4358602"/>
            <a:ext cx="4898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Digit:</a:t>
            </a:r>
          </a:p>
          <a:p>
            <a:r>
              <a:rPr lang="en-US" dirty="0"/>
              <a:t>X-squared = 140.09, </a:t>
            </a:r>
            <a:r>
              <a:rPr lang="en-US" dirty="0" err="1"/>
              <a:t>df</a:t>
            </a:r>
            <a:r>
              <a:rPr lang="en-US" dirty="0"/>
              <a:t> = 8, p-value &lt; 2.2e-16</a:t>
            </a:r>
          </a:p>
          <a:p>
            <a:r>
              <a:rPr lang="en-US" dirty="0"/>
              <a:t>Mean Absolute Deviation (MAD): 0.03512796 MAD Conformity - </a:t>
            </a:r>
            <a:r>
              <a:rPr lang="en-US" dirty="0" err="1"/>
              <a:t>Nigrini</a:t>
            </a:r>
            <a:r>
              <a:rPr lang="en-US" dirty="0"/>
              <a:t> (2012): Nonconformity Distortion Factor: 9.88323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ED1F3-9851-22D2-B642-9EC7087A206C}"/>
              </a:ext>
            </a:extLst>
          </p:cNvPr>
          <p:cNvSpPr txBox="1"/>
          <p:nvPr/>
        </p:nvSpPr>
        <p:spPr>
          <a:xfrm>
            <a:off x="6096000" y="4377655"/>
            <a:ext cx="518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Digit:</a:t>
            </a:r>
          </a:p>
          <a:p>
            <a:r>
              <a:rPr lang="en-US" dirty="0"/>
              <a:t>X-squared = 296.78, </a:t>
            </a:r>
            <a:r>
              <a:rPr lang="en-US" dirty="0" err="1"/>
              <a:t>df</a:t>
            </a:r>
            <a:r>
              <a:rPr lang="en-US" dirty="0"/>
              <a:t> = 89, p-value &lt; 2.2e-16</a:t>
            </a:r>
          </a:p>
          <a:p>
            <a:r>
              <a:rPr lang="en-US" dirty="0"/>
              <a:t>Mean Absolute Deviation (MAD): 0.00456162</a:t>
            </a:r>
          </a:p>
          <a:p>
            <a:r>
              <a:rPr lang="en-US" dirty="0"/>
              <a:t>MAD Conformity - </a:t>
            </a:r>
            <a:r>
              <a:rPr lang="en-US" dirty="0" err="1"/>
              <a:t>Nigrini</a:t>
            </a:r>
            <a:r>
              <a:rPr lang="en-US" dirty="0"/>
              <a:t> (2012): Nonconformity</a:t>
            </a:r>
          </a:p>
          <a:p>
            <a:r>
              <a:rPr lang="en-US" dirty="0"/>
              <a:t>Distortion Factor: 9.88323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3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1EB2-419C-4B7E-DB19-BB4E695E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Kolmogorov-Smirnov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DD1A-6CC8-2DEA-7F07-FC33B632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4942115" cy="3382658"/>
          </a:xfrm>
        </p:spPr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BenfordTests</a:t>
            </a:r>
            <a:r>
              <a:rPr lang="en-US" dirty="0"/>
              <a:t> package in R, the data was fed into the following function:</a:t>
            </a:r>
          </a:p>
          <a:p>
            <a:pPr marL="0" indent="0">
              <a:buNone/>
            </a:pPr>
            <a:r>
              <a:rPr lang="en-US" dirty="0" err="1"/>
              <a:t>ks.benftest</a:t>
            </a:r>
            <a:r>
              <a:rPr lang="en-US" dirty="0"/>
              <a:t>(x = V, digits = 1, </a:t>
            </a:r>
            <a:r>
              <a:rPr lang="en-US" dirty="0" err="1"/>
              <a:t>pvalmethod</a:t>
            </a:r>
            <a:r>
              <a:rPr lang="en-US" dirty="0"/>
              <a:t> = "simulate", </a:t>
            </a:r>
            <a:r>
              <a:rPr lang="en-US" dirty="0" err="1"/>
              <a:t>pvalsims</a:t>
            </a:r>
            <a:r>
              <a:rPr lang="en-US" dirty="0"/>
              <a:t> = 10000)</a:t>
            </a:r>
          </a:p>
          <a:p>
            <a:r>
              <a:rPr lang="en-US" dirty="0"/>
              <a:t>Then the following D-Statistic and P-Value were calculated for the first 2 digits:</a:t>
            </a:r>
          </a:p>
          <a:p>
            <a:pPr marL="0" indent="0">
              <a:buNone/>
            </a:pPr>
            <a:r>
              <a:rPr lang="en-US" dirty="0"/>
              <a:t>D = 23.001, p-value &lt; 2.2e-16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465A7-09DA-76D0-B447-50D4C5C5CBAF}"/>
              </a:ext>
            </a:extLst>
          </p:cNvPr>
          <p:cNvSpPr txBox="1"/>
          <p:nvPr/>
        </p:nvSpPr>
        <p:spPr>
          <a:xfrm>
            <a:off x="6335485" y="2593594"/>
            <a:ext cx="49421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Using a significance level of 1% with an alpha of .01. With our calculated P value of 2.2e-16, we reject H0. There is significant statistical evidence that Walmart’s data does not conform to </a:t>
            </a:r>
            <a:r>
              <a:rPr lang="en-US" sz="2000" dirty="0" err="1"/>
              <a:t>Benford’s</a:t>
            </a:r>
            <a:r>
              <a:rPr lang="en-US" sz="2000" dirty="0"/>
              <a:t> law with a significance level 0f 99%.</a:t>
            </a:r>
          </a:p>
        </p:txBody>
      </p:sp>
    </p:spTree>
    <p:extLst>
      <p:ext uri="{BB962C8B-B14F-4D97-AF65-F5344CB8AC3E}">
        <p14:creationId xmlns:p14="http://schemas.microsoft.com/office/powerpoint/2010/main" val="165600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AAFC8-279C-78E3-222B-745D611F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914400"/>
            <a:ext cx="4766661" cy="18523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What does this look like?</a:t>
            </a:r>
            <a:endParaRPr lang="en-US" dirty="0"/>
          </a:p>
        </p:txBody>
      </p:sp>
      <p:sp>
        <p:nvSpPr>
          <p:cNvPr id="28" name="Content Placeholder 19">
            <a:extLst>
              <a:ext uri="{FF2B5EF4-FFF2-40B4-BE49-F238E27FC236}">
                <a16:creationId xmlns:a16="http://schemas.microsoft.com/office/drawing/2014/main" id="{75A0A34F-7C34-FE61-94EE-3F33C1E7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82" y="2337983"/>
            <a:ext cx="3323673" cy="3088461"/>
          </a:xfrm>
        </p:spPr>
        <p:txBody>
          <a:bodyPr>
            <a:normAutofit/>
          </a:bodyPr>
          <a:lstStyle/>
          <a:p>
            <a:r>
              <a:rPr lang="en-US" dirty="0"/>
              <a:t>These Graphs were made from the  </a:t>
            </a:r>
            <a:r>
              <a:rPr lang="en-US" dirty="0" err="1"/>
              <a:t>Benford.Analysis</a:t>
            </a:r>
            <a:r>
              <a:rPr lang="en-US" dirty="0"/>
              <a:t> package for the first 2 digits of Walmart's data.</a:t>
            </a:r>
          </a:p>
        </p:txBody>
      </p:sp>
      <p:pic>
        <p:nvPicPr>
          <p:cNvPr id="5" name="Content Placeholder 4" descr="A group of graphs with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08DC5E44-87BE-9211-3D98-9F0D938AD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4" r="34408" b="50000"/>
          <a:stretch/>
        </p:blipFill>
        <p:spPr>
          <a:xfrm>
            <a:off x="3522455" y="1431556"/>
            <a:ext cx="8669546" cy="4234579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510936" y="5666135"/>
            <a:ext cx="5681065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27059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bb99dd2-dd07-4139-ae07-2c5b857fa4ee">
      <UserInfo>
        <DisplayName>DASC 1223H - Honors Role of Data Science (S24) Members</DisplayName>
        <AccountId>15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D502816CFB944D8FA5D1B79AB011C2" ma:contentTypeVersion="6" ma:contentTypeDescription="Create a new document." ma:contentTypeScope="" ma:versionID="360d24427b4af1bf5c7d4efed7b67a73">
  <xsd:schema xmlns:xsd="http://www.w3.org/2001/XMLSchema" xmlns:xs="http://www.w3.org/2001/XMLSchema" xmlns:p="http://schemas.microsoft.com/office/2006/metadata/properties" xmlns:ns2="8b3e5dc5-45d5-4b9b-b35e-6f834a3bd830" xmlns:ns3="9bb99dd2-dd07-4139-ae07-2c5b857fa4ee" targetNamespace="http://schemas.microsoft.com/office/2006/metadata/properties" ma:root="true" ma:fieldsID="75b10872f455bc928293ff074673a6ab" ns2:_="" ns3:_="">
    <xsd:import namespace="8b3e5dc5-45d5-4b9b-b35e-6f834a3bd830"/>
    <xsd:import namespace="9bb99dd2-dd07-4139-ae07-2c5b857fa4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e5dc5-45d5-4b9b-b35e-6f834a3bd8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b99dd2-dd07-4139-ae07-2c5b857fa4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6E3717-56FA-4220-8B2E-838FEDEBB4AF}">
  <ds:schemaRefs>
    <ds:schemaRef ds:uri="9bb99dd2-dd07-4139-ae07-2c5b857fa4ee"/>
    <ds:schemaRef ds:uri="http://schemas.microsoft.com/office/infopath/2007/PartnerControls"/>
    <ds:schemaRef ds:uri="8b3e5dc5-45d5-4b9b-b35e-6f834a3bd830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BBED642-43D6-4364-B92B-4DBDBD59B2AF}">
  <ds:schemaRefs>
    <ds:schemaRef ds:uri="8b3e5dc5-45d5-4b9b-b35e-6f834a3bd830"/>
    <ds:schemaRef ds:uri="9bb99dd2-dd07-4139-ae07-2c5b857fa4e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EF6D72E-B8BE-46D5-9818-585AD261C3E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9c742c4-e61c-4fa5-be89-a3cb566a80d1}" enabled="0" method="" siteId="{79c742c4-e61c-4fa5-be89-a3cb566a80d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497</Words>
  <Application>Microsoft Office PowerPoint</Application>
  <PresentationFormat>Widescreen</PresentationFormat>
  <Paragraphs>41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DashVTI</vt:lpstr>
      <vt:lpstr>Benford's Law Analysis</vt:lpstr>
      <vt:lpstr>What is Benford’s Law?</vt:lpstr>
      <vt:lpstr>How has Benford’s Law been used?</vt:lpstr>
      <vt:lpstr>Madoff’s Balance Sheet:</vt:lpstr>
      <vt:lpstr>Kolmogorov-Smirnov test vs Chi Square test</vt:lpstr>
      <vt:lpstr>Does Walmart’s Data Match Benford’s Law?</vt:lpstr>
      <vt:lpstr>Kolmogorov-Smirnov Test</vt:lpstr>
      <vt:lpstr>What does this look like?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Forensic Accounting Analysis on Walmart</dc:title>
  <dc:creator>Abe Archer</dc:creator>
  <cp:lastModifiedBy>Coleman Dawkins</cp:lastModifiedBy>
  <cp:revision>21</cp:revision>
  <dcterms:created xsi:type="dcterms:W3CDTF">2024-02-16T17:25:54Z</dcterms:created>
  <dcterms:modified xsi:type="dcterms:W3CDTF">2024-02-22T20:38:49Z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0x010100C2D502816CFB944D8FA5D1B79AB011C2</vt:lpwstr>
  </property>
</Properties>
</file>