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94C5-27CD-4C4F-AD97-B4D0725C8FA1}" type="datetimeFigureOut">
              <a:rPr lang="hu-HU" smtClean="0"/>
              <a:t>2020. 09. 13.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6D5-06BC-4910-AA09-DE604EED5A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3626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94C5-27CD-4C4F-AD97-B4D0725C8FA1}" type="datetimeFigureOut">
              <a:rPr lang="hu-HU" smtClean="0"/>
              <a:t>2020. 09. 13.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6D5-06BC-4910-AA09-DE604EED5A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23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94C5-27CD-4C4F-AD97-B4D0725C8FA1}" type="datetimeFigureOut">
              <a:rPr lang="hu-HU" smtClean="0"/>
              <a:t>2020. 09. 13.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6D5-06BC-4910-AA09-DE604EED5A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698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94C5-27CD-4C4F-AD97-B4D0725C8FA1}" type="datetimeFigureOut">
              <a:rPr lang="hu-HU" smtClean="0"/>
              <a:t>2020. 09. 13.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6D5-06BC-4910-AA09-DE604EED5A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497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94C5-27CD-4C4F-AD97-B4D0725C8FA1}" type="datetimeFigureOut">
              <a:rPr lang="hu-HU" smtClean="0"/>
              <a:t>2020. 09. 13.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6D5-06BC-4910-AA09-DE604EED5A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8195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94C5-27CD-4C4F-AD97-B4D0725C8FA1}" type="datetimeFigureOut">
              <a:rPr lang="hu-HU" smtClean="0"/>
              <a:t>2020. 09. 13.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6D5-06BC-4910-AA09-DE604EED5A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839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94C5-27CD-4C4F-AD97-B4D0725C8FA1}" type="datetimeFigureOut">
              <a:rPr lang="hu-HU" smtClean="0"/>
              <a:t>2020. 09. 13.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6D5-06BC-4910-AA09-DE604EED5A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0057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94C5-27CD-4C4F-AD97-B4D0725C8FA1}" type="datetimeFigureOut">
              <a:rPr lang="hu-HU" smtClean="0"/>
              <a:t>2020. 09. 13.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6D5-06BC-4910-AA09-DE604EED5A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013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94C5-27CD-4C4F-AD97-B4D0725C8FA1}" type="datetimeFigureOut">
              <a:rPr lang="hu-HU" smtClean="0"/>
              <a:t>2020. 09. 13.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6D5-06BC-4910-AA09-DE604EED5A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288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94C5-27CD-4C4F-AD97-B4D0725C8FA1}" type="datetimeFigureOut">
              <a:rPr lang="hu-HU" smtClean="0"/>
              <a:t>2020. 09. 13.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6D5-06BC-4910-AA09-DE604EED5A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676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94C5-27CD-4C4F-AD97-B4D0725C8FA1}" type="datetimeFigureOut">
              <a:rPr lang="hu-HU" smtClean="0"/>
              <a:t>2020. 09. 13.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6D5-06BC-4910-AA09-DE604EED5A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682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494C5-27CD-4C4F-AD97-B4D0725C8FA1}" type="datetimeFigureOut">
              <a:rPr lang="hu-HU" smtClean="0"/>
              <a:t>2020. 09. 13.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576D5-06BC-4910-AA09-DE604EED5A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193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xKxSNw26ZU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46663" y="826889"/>
            <a:ext cx="11401992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Modern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technológiák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en-US" sz="2000" dirty="0">
                <a:latin typeface="Arial" panose="020B0604020202020204" pitchFamily="34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Horváth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Győző</a:t>
            </a:r>
            <a:r>
              <a:rPr kumimoji="0" lang="hu-HU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Egyetemi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adjunktus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jegyzetei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alapj</a:t>
            </a:r>
            <a:r>
              <a:rPr kumimoji="0" lang="hu-HU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án)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Dinamikus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webprogramozás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Statikus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dinamikus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err="1">
                <a:latin typeface="Arial" panose="020B0604020202020204" pitchFamily="34" charset="0"/>
              </a:rPr>
              <a:t>Kliens</a:t>
            </a:r>
            <a:r>
              <a:rPr lang="en-US" altLang="en-US" sz="2000" dirty="0">
                <a:latin typeface="Arial" panose="020B0604020202020204" pitchFamily="34" charset="0"/>
              </a:rPr>
              <a:t>- </a:t>
            </a:r>
            <a:r>
              <a:rPr lang="en-US" altLang="en-US" sz="2000" dirty="0" err="1">
                <a:latin typeface="Arial" panose="020B0604020202020204" pitchFamily="34" charset="0"/>
              </a:rPr>
              <a:t>és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szerveroldali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webalkalmazások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készítésébe</a:t>
            </a:r>
            <a:r>
              <a:rPr lang="en-US" altLang="en-US" sz="2000" dirty="0">
                <a:latin typeface="Arial" panose="020B0604020202020204" pitchFamily="34" charset="0"/>
              </a:rPr>
              <a:t>: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Kliens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oldali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</a:t>
            </a:r>
            <a:r>
              <a:rPr kumimoji="0" lang="hu-HU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amikus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webprogramoz</a:t>
            </a:r>
            <a:r>
              <a:rPr lang="hu-HU" altLang="en-US" sz="2000" b="1" dirty="0">
                <a:latin typeface="Arial" panose="020B0604020202020204" pitchFamily="34" charset="0"/>
              </a:rPr>
              <a:t>ás - JavaScript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hu-HU" altLang="en-US" sz="2000" b="1" dirty="0">
                <a:latin typeface="Arial" panose="020B0604020202020204" pitchFamily="34" charset="0"/>
              </a:rPr>
              <a:t>Szerver oldali dinamikus webprogramozás - PHP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hu-HU" altLang="en-US" sz="2000" b="1" dirty="0" err="1">
                <a:latin typeface="Arial" panose="020B0604020202020204" pitchFamily="34" charset="0"/>
              </a:rPr>
              <a:t>Ajax</a:t>
            </a:r>
            <a:r>
              <a:rPr lang="hu-HU" altLang="en-US" sz="2000" b="1" dirty="0">
                <a:latin typeface="Arial" panose="020B0604020202020204" pitchFamily="34" charset="0"/>
              </a:rPr>
              <a:t> technológia </a:t>
            </a:r>
            <a:r>
              <a:rPr lang="hu-HU" altLang="en-US" sz="2000" dirty="0">
                <a:latin typeface="Arial" panose="020B0604020202020204" pitchFamily="34" charset="0"/>
              </a:rPr>
              <a:t>(szerver oldallal való kapcsolattartás a teljes oldal </a:t>
            </a:r>
            <a:r>
              <a:rPr lang="hu-HU" altLang="en-US" sz="2000" dirty="0" err="1">
                <a:latin typeface="Arial" panose="020B0604020202020204" pitchFamily="34" charset="0"/>
              </a:rPr>
              <a:t>újratöltése</a:t>
            </a:r>
            <a:r>
              <a:rPr lang="hu-HU" altLang="en-US" sz="2000" dirty="0">
                <a:latin typeface="Arial" panose="020B0604020202020204" pitchFamily="34" charset="0"/>
              </a:rPr>
              <a:t> nélkül)</a:t>
            </a:r>
          </a:p>
          <a:p>
            <a:pPr marL="0" lvl="0" indent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9D2E-085E-407E-8DD3-5683582C2286}" type="slidenum">
              <a:rPr lang="en-US" smtClean="0"/>
              <a:t>1</a:t>
            </a:fld>
            <a:endParaRPr lang="en-US"/>
          </a:p>
        </p:txBody>
      </p:sp>
      <p:cxnSp>
        <p:nvCxnSpPr>
          <p:cNvPr id="5" name="Görbe összekötő 4"/>
          <p:cNvCxnSpPr>
            <a:stCxn id="6" idx="1"/>
          </p:cNvCxnSpPr>
          <p:nvPr/>
        </p:nvCxnSpPr>
        <p:spPr>
          <a:xfrm rot="5400000" flipH="1" flipV="1">
            <a:off x="292543" y="3971455"/>
            <a:ext cx="619517" cy="572925"/>
          </a:xfrm>
          <a:prstGeom prst="curvedConnector3">
            <a:avLst>
              <a:gd name="adj1" fmla="val 30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zis 5"/>
          <p:cNvSpPr/>
          <p:nvPr/>
        </p:nvSpPr>
        <p:spPr>
          <a:xfrm>
            <a:off x="230737" y="4495088"/>
            <a:ext cx="581114" cy="4956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" name="Egyenes összekötő nyíllal 9"/>
          <p:cNvCxnSpPr/>
          <p:nvPr/>
        </p:nvCxnSpPr>
        <p:spPr>
          <a:xfrm>
            <a:off x="6452075" y="3948159"/>
            <a:ext cx="1786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zövegdoboz 10"/>
          <p:cNvSpPr txBox="1"/>
          <p:nvPr/>
        </p:nvSpPr>
        <p:spPr>
          <a:xfrm>
            <a:off x="8268970" y="3763493"/>
            <a:ext cx="201587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smtClean="0"/>
              <a:t>+ node.js (backend)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925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80521"/>
            <a:ext cx="11843019" cy="6336393"/>
          </a:xfrm>
          <a:prstGeom prst="rect">
            <a:avLst/>
          </a:prstGeom>
        </p:spPr>
      </p:pic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9D2E-085E-407E-8DD3-5683582C22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08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2" y="0"/>
            <a:ext cx="4933924" cy="2901734"/>
          </a:xfrm>
          <a:prstGeom prst="rect">
            <a:avLst/>
          </a:prstGeom>
        </p:spPr>
      </p:pic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9D2E-085E-407E-8DD3-5683582C2286}" type="slidenum">
              <a:rPr lang="en-US" smtClean="0"/>
              <a:t>11</a:t>
            </a:fld>
            <a:endParaRPr lang="en-US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E400C15-269A-4AB7-82A9-BCFD235347A1}"/>
              </a:ext>
            </a:extLst>
          </p:cNvPr>
          <p:cNvSpPr txBox="1"/>
          <p:nvPr/>
        </p:nvSpPr>
        <p:spPr>
          <a:xfrm flipH="1">
            <a:off x="0" y="3956267"/>
            <a:ext cx="109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pld2.html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6EA71C9-D9CC-4B13-997E-F3380DBDC8BB}"/>
              </a:ext>
            </a:extLst>
          </p:cNvPr>
          <p:cNvSpPr txBox="1"/>
          <p:nvPr/>
        </p:nvSpPr>
        <p:spPr>
          <a:xfrm>
            <a:off x="618978" y="5036234"/>
            <a:ext cx="26196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Számmá való </a:t>
            </a:r>
          </a:p>
          <a:p>
            <a:r>
              <a:rPr lang="hu-HU"/>
              <a:t>„cast”-olás:</a:t>
            </a:r>
          </a:p>
          <a:p>
            <a:pPr lvl="1"/>
            <a:r>
              <a:rPr lang="hu-HU" b="1"/>
              <a:t>+</a:t>
            </a:r>
            <a:r>
              <a:rPr lang="en-US" b="1"/>
              <a:t>”3”</a:t>
            </a:r>
            <a:endParaRPr lang="hu-HU" b="1"/>
          </a:p>
          <a:p>
            <a:r>
              <a:rPr lang="hu-HU"/>
              <a:t>Szöveggé való „cast”-olás:</a:t>
            </a:r>
          </a:p>
          <a:p>
            <a:pPr lvl="1"/>
            <a:r>
              <a:rPr lang="en-US" b="1"/>
              <a:t>“”+3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996" y="2010917"/>
            <a:ext cx="7945958" cy="426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35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3C08E262-8FAB-469C-8725-7729A6396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9D2E-085E-407E-8DD3-5683582C2286}" type="slidenum">
              <a:rPr lang="en-US" smtClean="0"/>
              <a:t>12</a:t>
            </a:fld>
            <a:endParaRPr lang="en-US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51A92CFC-EBB1-4339-AB9D-41D9E9481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305"/>
            <a:ext cx="3346168" cy="5447725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64BEE32C-981A-438D-A957-871D6AA0A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736" y="371314"/>
            <a:ext cx="4450434" cy="1949855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A172FC07-6B48-4443-9A35-0C119E9B858E}"/>
              </a:ext>
            </a:extLst>
          </p:cNvPr>
          <p:cNvSpPr txBox="1"/>
          <p:nvPr/>
        </p:nvSpPr>
        <p:spPr>
          <a:xfrm>
            <a:off x="5511790" y="801858"/>
            <a:ext cx="408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Objektumok, a referenciajuk masra mutat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3C8F404-C7C4-4A51-B605-81826A195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336" y="2240208"/>
            <a:ext cx="1910617" cy="4481267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AA36567-8BF6-4948-87D7-B3754EFA21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1397" y="1225554"/>
            <a:ext cx="4560193" cy="549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318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044656" cy="4466929"/>
          </a:xfrm>
          <a:prstGeom prst="rect">
            <a:avLst/>
          </a:prstGeom>
        </p:spPr>
      </p:pic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9D2E-085E-407E-8DD3-5683582C2286}" type="slidenum">
              <a:rPr lang="en-US" smtClean="0"/>
              <a:t>13</a:t>
            </a:fld>
            <a:endParaRPr lang="en-US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8AAF083-79F5-40BC-95C9-6E67563596A9}"/>
              </a:ext>
            </a:extLst>
          </p:cNvPr>
          <p:cNvSpPr txBox="1"/>
          <p:nvPr/>
        </p:nvSpPr>
        <p:spPr>
          <a:xfrm>
            <a:off x="10564223" y="6123134"/>
            <a:ext cx="126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pld3.html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135" y="3858355"/>
            <a:ext cx="6633556" cy="2071824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975" y="5835920"/>
            <a:ext cx="9859751" cy="342948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3209" y="6192765"/>
            <a:ext cx="5391906" cy="66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7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0" y="127128"/>
            <a:ext cx="7257143" cy="4310634"/>
          </a:xfrm>
          <a:prstGeom prst="rect">
            <a:avLst/>
          </a:prstGeom>
        </p:spPr>
      </p:pic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9D2E-085E-407E-8DD3-5683582C2286}" type="slidenum">
              <a:rPr lang="en-US" smtClean="0"/>
              <a:t>14</a:t>
            </a:fld>
            <a:endParaRPr lang="en-US"/>
          </a:p>
        </p:txBody>
      </p:sp>
      <p:sp>
        <p:nvSpPr>
          <p:cNvPr id="5" name="Téglalap 4"/>
          <p:cNvSpPr/>
          <p:nvPr/>
        </p:nvSpPr>
        <p:spPr>
          <a:xfrm>
            <a:off x="839584" y="5338583"/>
            <a:ext cx="56882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Az </a:t>
            </a:r>
            <a:r>
              <a:rPr lang="hu-HU" b="1" dirty="0" err="1"/>
              <a:t>undefined</a:t>
            </a:r>
            <a:r>
              <a:rPr lang="hu-HU" b="1" dirty="0"/>
              <a:t> </a:t>
            </a:r>
            <a:r>
              <a:rPr lang="hu-HU" dirty="0"/>
              <a:t>azt jelenti, hogy a változó még nem kapott értéket vagy nem is lett definiálva. A </a:t>
            </a:r>
            <a:r>
              <a:rPr lang="hu-HU" b="1" dirty="0"/>
              <a:t>null</a:t>
            </a:r>
            <a:r>
              <a:rPr lang="hu-HU" dirty="0"/>
              <a:t> azt jelenti, hogy a változó létezik, és a fejlesztő szándékosan jelezni akarja, hogy a </a:t>
            </a:r>
            <a:r>
              <a:rPr lang="hu-HU" b="1" dirty="0"/>
              <a:t>változónak nincsen értéke</a:t>
            </a:r>
            <a:r>
              <a:rPr lang="hu-HU" dirty="0"/>
              <a:t>.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321" y="1335974"/>
            <a:ext cx="3905795" cy="5020376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57" y="4437762"/>
            <a:ext cx="3915321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80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94" y="497113"/>
            <a:ext cx="11622684" cy="5744029"/>
          </a:xfrm>
          <a:prstGeom prst="rect">
            <a:avLst/>
          </a:prstGeom>
        </p:spPr>
      </p:pic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9D2E-085E-407E-8DD3-5683582C2286}" type="slidenum">
              <a:rPr lang="en-US" smtClean="0"/>
              <a:t>15</a:t>
            </a:fld>
            <a:endParaRPr lang="en-US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B4CA0CDA-1E38-4682-A1CF-1B34D97DBD23}"/>
              </a:ext>
            </a:extLst>
          </p:cNvPr>
          <p:cNvSpPr/>
          <p:nvPr/>
        </p:nvSpPr>
        <p:spPr>
          <a:xfrm>
            <a:off x="4898828" y="6356350"/>
            <a:ext cx="6454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EcmaScript2015: Template literals are enclosed by the back-tick (` `)</a:t>
            </a:r>
          </a:p>
        </p:txBody>
      </p:sp>
    </p:spTree>
    <p:extLst>
      <p:ext uri="{BB962C8B-B14F-4D97-AF65-F5344CB8AC3E}">
        <p14:creationId xmlns:p14="http://schemas.microsoft.com/office/powerpoint/2010/main" val="3088917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4" y="193176"/>
            <a:ext cx="7075854" cy="3751807"/>
          </a:xfrm>
          <a:prstGeom prst="rect">
            <a:avLst/>
          </a:prstGeom>
        </p:spPr>
      </p:pic>
      <p:sp>
        <p:nvSpPr>
          <p:cNvPr id="3" name="Téglalap 2"/>
          <p:cNvSpPr/>
          <p:nvPr/>
        </p:nvSpPr>
        <p:spPr>
          <a:xfrm flipH="1">
            <a:off x="7324047" y="193176"/>
            <a:ext cx="4867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ES2015 introduced two important new JavaScript keywords </a:t>
            </a:r>
            <a:r>
              <a:rPr lang="hu-HU" b="1" dirty="0" err="1"/>
              <a:t>Block</a:t>
            </a:r>
            <a:r>
              <a:rPr lang="hu-HU" b="1" dirty="0"/>
              <a:t> </a:t>
            </a:r>
            <a:r>
              <a:rPr lang="hu-HU" b="1" dirty="0" err="1"/>
              <a:t>Scope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const</a:t>
            </a:r>
            <a:endParaRPr lang="en-US" b="1" dirty="0"/>
          </a:p>
          <a:p>
            <a:r>
              <a:rPr lang="en-US" dirty="0"/>
              <a:t>Before ES2015, JavaScript had only two types of scope: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Global Scope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Function Scope</a:t>
            </a:r>
            <a:r>
              <a:rPr lang="en-US" dirty="0"/>
              <a:t>.  </a:t>
            </a:r>
            <a:endParaRPr lang="en-US" b="1" dirty="0"/>
          </a:p>
        </p:txBody>
      </p:sp>
      <p:sp>
        <p:nvSpPr>
          <p:cNvPr id="4" name="Téglalap 3"/>
          <p:cNvSpPr/>
          <p:nvPr/>
        </p:nvSpPr>
        <p:spPr>
          <a:xfrm>
            <a:off x="248194" y="4069808"/>
            <a:ext cx="114430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Variables declared with the </a:t>
            </a:r>
            <a:r>
              <a:rPr lang="en-US" b="1" dirty="0">
                <a:solidFill>
                  <a:srgbClr val="C00000"/>
                </a:solidFill>
              </a:rPr>
              <a:t>let</a:t>
            </a:r>
            <a:r>
              <a:rPr lang="en-US" dirty="0"/>
              <a:t> keyword can have Block Scope. Variables declared inside a block {} can not be accessed from outside the block:</a:t>
            </a:r>
          </a:p>
          <a:p>
            <a:pPr lvl="4"/>
            <a:r>
              <a:rPr lang="en-US" dirty="0"/>
              <a:t>{ </a:t>
            </a:r>
            <a:br>
              <a:rPr lang="en-US" dirty="0"/>
            </a:br>
            <a:r>
              <a:rPr lang="en-US" dirty="0"/>
              <a:t>    let x = 2;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// x can NOT be used here 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7306560" y="4497628"/>
            <a:ext cx="245146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x = 10;</a:t>
            </a:r>
          </a:p>
          <a:p>
            <a:r>
              <a:rPr lang="en-US" dirty="0"/>
              <a:t>// Here x is 10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let x = 2;</a:t>
            </a:r>
          </a:p>
          <a:p>
            <a:r>
              <a:rPr lang="en-US" dirty="0"/>
              <a:t>    // Here x is 2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Here x is 10 </a:t>
            </a:r>
            <a:endParaRPr lang="hu-HU" dirty="0"/>
          </a:p>
        </p:txBody>
      </p:sp>
      <p:cxnSp>
        <p:nvCxnSpPr>
          <p:cNvPr id="7" name="Egyenes összekötő 6"/>
          <p:cNvCxnSpPr/>
          <p:nvPr/>
        </p:nvCxnSpPr>
        <p:spPr>
          <a:xfrm>
            <a:off x="6082938" y="4493623"/>
            <a:ext cx="0" cy="120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églalap 7"/>
          <p:cNvSpPr/>
          <p:nvPr/>
        </p:nvSpPr>
        <p:spPr>
          <a:xfrm>
            <a:off x="248194" y="59346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JavaScript </a:t>
            </a:r>
            <a:r>
              <a:rPr lang="en-US" b="1" dirty="0" err="1">
                <a:solidFill>
                  <a:srgbClr val="C00000"/>
                </a:solidFill>
              </a:rPr>
              <a:t>const</a:t>
            </a:r>
            <a:r>
              <a:rPr lang="en-US" dirty="0"/>
              <a:t> variables must be assigned a value when they are declared:	</a:t>
            </a:r>
          </a:p>
          <a:p>
            <a:pPr lvl="2"/>
            <a:r>
              <a:rPr lang="hu-HU" dirty="0"/>
              <a:t>const PI = 3.14159265359;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9D2E-085E-407E-8DD3-5683582C2286}" type="slidenum">
              <a:rPr lang="en-US" smtClean="0"/>
              <a:t>16</a:t>
            </a:fld>
            <a:endParaRPr lang="en-US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E999E656-391A-48DB-BBBD-A9750EFE0C52}"/>
              </a:ext>
            </a:extLst>
          </p:cNvPr>
          <p:cNvSpPr txBox="1"/>
          <p:nvPr/>
        </p:nvSpPr>
        <p:spPr>
          <a:xfrm>
            <a:off x="7383300" y="2449483"/>
            <a:ext cx="4749447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You can use </a:t>
            </a:r>
            <a:r>
              <a:rPr lang="en-US" b="1"/>
              <a:t>strict mode </a:t>
            </a:r>
            <a:r>
              <a:rPr lang="en-US"/>
              <a:t>in all your programs. It helps you to write </a:t>
            </a:r>
            <a:r>
              <a:rPr lang="en-US" b="1"/>
              <a:t>cleaner code</a:t>
            </a:r>
            <a:r>
              <a:rPr lang="en-US"/>
              <a:t>, like preventing you from using undeclared variables.</a:t>
            </a:r>
          </a:p>
          <a:p>
            <a:r>
              <a:rPr lang="en-US" sz="1400"/>
              <a:t>"use strict";</a:t>
            </a:r>
            <a:br>
              <a:rPr lang="en-US" sz="1400"/>
            </a:br>
            <a:r>
              <a:rPr lang="en-US" sz="1400"/>
              <a:t>x = 3.14;   // This will cause an error because x is not declared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9982200" y="1480663"/>
            <a:ext cx="1128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hataskor</a:t>
            </a:r>
            <a:r>
              <a:rPr lang="en-US" dirty="0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8870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" y="131639"/>
            <a:ext cx="6367813" cy="3985744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309" y="2719367"/>
            <a:ext cx="6802582" cy="4019363"/>
          </a:xfrm>
          <a:prstGeom prst="rect">
            <a:avLst/>
          </a:prstGeom>
        </p:spPr>
      </p:pic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9D2E-085E-407E-8DD3-5683582C2286}" type="slidenum">
              <a:rPr lang="en-US" smtClean="0"/>
              <a:t>17</a:t>
            </a:fld>
            <a:endParaRPr lang="en-US"/>
          </a:p>
        </p:txBody>
      </p:sp>
      <p:sp>
        <p:nvSpPr>
          <p:cNvPr id="5" name="Szövegdoboz 4"/>
          <p:cNvSpPr txBox="1"/>
          <p:nvPr/>
        </p:nvSpPr>
        <p:spPr>
          <a:xfrm>
            <a:off x="1030778" y="6068291"/>
            <a:ext cx="134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jsHelye.html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82004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9" y="631767"/>
            <a:ext cx="11000635" cy="5660967"/>
          </a:xfrm>
          <a:prstGeom prst="rect">
            <a:avLst/>
          </a:prstGeom>
        </p:spPr>
      </p:pic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9D2E-085E-407E-8DD3-5683582C22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0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9D2E-085E-407E-8DD3-5683582C2286}" type="slidenum">
              <a:rPr lang="en-US" smtClean="0"/>
              <a:t>19</a:t>
            </a:fld>
            <a:endParaRPr lang="en-US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998" y="0"/>
            <a:ext cx="2667372" cy="885949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2" y="885949"/>
            <a:ext cx="6163590" cy="271905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054" y="1801306"/>
            <a:ext cx="7470124" cy="4737606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9133121" y="789630"/>
            <a:ext cx="849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g.html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470" y="5565665"/>
            <a:ext cx="3467584" cy="790685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173" y="3927461"/>
            <a:ext cx="2897434" cy="131574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Lefelé nyíl 8"/>
          <p:cNvSpPr/>
          <p:nvPr/>
        </p:nvSpPr>
        <p:spPr>
          <a:xfrm>
            <a:off x="1695796" y="5253644"/>
            <a:ext cx="157942" cy="3120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5668" y="6450185"/>
            <a:ext cx="8882642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4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9DC36941-0AC5-434E-8D85-D6C17C11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9D2E-085E-407E-8DD3-5683582C2286}" type="slidenum">
              <a:rPr lang="en-US" smtClean="0"/>
              <a:t>2</a:t>
            </a:fld>
            <a:endParaRPr lang="en-US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C9F06F67-27A3-4356-A2F7-DDA655EFC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479" y="447968"/>
            <a:ext cx="9865492" cy="626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69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9D2E-085E-407E-8DD3-5683582C2286}" type="slidenum">
              <a:rPr lang="en-US" smtClean="0"/>
              <a:t>20</a:t>
            </a:fld>
            <a:endParaRPr lang="en-US"/>
          </a:p>
        </p:txBody>
      </p:sp>
      <p:sp>
        <p:nvSpPr>
          <p:cNvPr id="3" name="Szövegdoboz 2"/>
          <p:cNvSpPr txBox="1"/>
          <p:nvPr/>
        </p:nvSpPr>
        <p:spPr>
          <a:xfrm>
            <a:off x="124691" y="157942"/>
            <a:ext cx="5378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92D050"/>
                </a:solidFill>
              </a:rPr>
              <a:t>Feladat</a:t>
            </a:r>
            <a:r>
              <a:rPr lang="en-US" b="1" dirty="0" smtClean="0">
                <a:solidFill>
                  <a:srgbClr val="92D050"/>
                </a:solidFill>
              </a:rPr>
              <a:t>: </a:t>
            </a:r>
            <a:r>
              <a:rPr lang="en-US" dirty="0" err="1" smtClean="0">
                <a:solidFill>
                  <a:srgbClr val="92D050"/>
                </a:solidFill>
              </a:rPr>
              <a:t>Irjunk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egy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olyan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fuggvenyt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ami</a:t>
            </a:r>
            <a:r>
              <a:rPr lang="en-US" dirty="0" smtClean="0">
                <a:solidFill>
                  <a:srgbClr val="92D050"/>
                </a:solidFill>
              </a:rPr>
              <a:t> 2 </a:t>
            </a:r>
            <a:r>
              <a:rPr lang="en-US" dirty="0" err="1" smtClean="0">
                <a:solidFill>
                  <a:srgbClr val="92D050"/>
                </a:solidFill>
              </a:rPr>
              <a:t>szam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kozul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visszaadja</a:t>
            </a:r>
            <a:r>
              <a:rPr lang="en-US" dirty="0" smtClean="0">
                <a:solidFill>
                  <a:srgbClr val="92D050"/>
                </a:solidFill>
              </a:rPr>
              <a:t> a </a:t>
            </a:r>
            <a:r>
              <a:rPr lang="en-US" b="1" dirty="0" err="1" smtClean="0">
                <a:solidFill>
                  <a:srgbClr val="92D050"/>
                </a:solidFill>
              </a:rPr>
              <a:t>maximumot</a:t>
            </a:r>
            <a:r>
              <a:rPr lang="en-US" b="1" dirty="0" smtClean="0">
                <a:solidFill>
                  <a:srgbClr val="92D050"/>
                </a:solidFill>
              </a:rPr>
              <a:t>/ </a:t>
            </a:r>
            <a:r>
              <a:rPr lang="en-US" b="1" dirty="0" err="1" smtClean="0">
                <a:solidFill>
                  <a:srgbClr val="92D050"/>
                </a:solidFill>
              </a:rPr>
              <a:t>minimumot</a:t>
            </a:r>
            <a:r>
              <a:rPr lang="en-US" b="1" dirty="0" smtClean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!</a:t>
            </a:r>
            <a:endParaRPr lang="hu-HU" dirty="0">
              <a:solidFill>
                <a:srgbClr val="92D050"/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16" y="848084"/>
            <a:ext cx="5179831" cy="2407812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749" y="2486423"/>
            <a:ext cx="1238423" cy="64779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816" y="3416177"/>
            <a:ext cx="4903170" cy="2712750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4062" y="4550467"/>
            <a:ext cx="5836871" cy="180588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6647" y="481107"/>
            <a:ext cx="6639852" cy="3505689"/>
          </a:xfrm>
          <a:prstGeom prst="rect">
            <a:avLst/>
          </a:prstGeom>
        </p:spPr>
      </p:pic>
      <p:sp>
        <p:nvSpPr>
          <p:cNvPr id="10" name="Szövegdoboz 9"/>
          <p:cNvSpPr txBox="1"/>
          <p:nvPr/>
        </p:nvSpPr>
        <p:spPr>
          <a:xfrm>
            <a:off x="8146473" y="157942"/>
            <a:ext cx="6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ECS6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14556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9D2E-085E-407E-8DD3-5683582C2286}" type="slidenum">
              <a:rPr lang="en-US" smtClean="0"/>
              <a:t>21</a:t>
            </a:fld>
            <a:endParaRPr lang="en-US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559" y="363648"/>
            <a:ext cx="8869013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76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04" y="308882"/>
            <a:ext cx="11679010" cy="6451578"/>
          </a:xfrm>
          <a:prstGeom prst="rect">
            <a:avLst/>
          </a:prstGeom>
        </p:spPr>
      </p:pic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9D2E-085E-407E-8DD3-5683582C228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6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01" y="167595"/>
            <a:ext cx="10809742" cy="6562436"/>
          </a:xfrm>
          <a:prstGeom prst="rect">
            <a:avLst/>
          </a:prstGeom>
        </p:spPr>
      </p:pic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9D2E-085E-407E-8DD3-5683582C228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04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9D2E-085E-407E-8DD3-5683582C2286}" type="slidenum">
              <a:rPr lang="en-US" smtClean="0"/>
              <a:t>24</a:t>
            </a:fld>
            <a:endParaRPr lang="en-US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878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30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9D2E-085E-407E-8DD3-5683582C2286}" type="slidenum">
              <a:rPr lang="en-US" smtClean="0"/>
              <a:t>25</a:t>
            </a:fld>
            <a:endParaRPr lang="en-US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176" y="860551"/>
            <a:ext cx="8118757" cy="5860924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617" y="67830"/>
            <a:ext cx="3791063" cy="92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38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160" y="4829695"/>
            <a:ext cx="7538178" cy="781396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43" y="522071"/>
            <a:ext cx="10085781" cy="3310091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9D2E-085E-407E-8DD3-5683582C2286}" type="slidenum">
              <a:rPr lang="en-US" smtClean="0"/>
              <a:t>26</a:t>
            </a:fld>
            <a:endParaRPr lang="en-US"/>
          </a:p>
        </p:txBody>
      </p:sp>
      <p:sp>
        <p:nvSpPr>
          <p:cNvPr id="5" name="Lefelé nyíl 4"/>
          <p:cNvSpPr/>
          <p:nvPr/>
        </p:nvSpPr>
        <p:spPr>
          <a:xfrm>
            <a:off x="3882044" y="3882043"/>
            <a:ext cx="232756" cy="8645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3112" y="3947601"/>
            <a:ext cx="3098536" cy="1339294"/>
          </a:xfrm>
          <a:prstGeom prst="rect">
            <a:avLst/>
          </a:prstGeom>
        </p:spPr>
      </p:pic>
      <p:cxnSp>
        <p:nvCxnSpPr>
          <p:cNvPr id="8" name="Egyenes összekötő nyíllal 7"/>
          <p:cNvCxnSpPr/>
          <p:nvPr/>
        </p:nvCxnSpPr>
        <p:spPr>
          <a:xfrm flipV="1">
            <a:off x="6342611" y="5070764"/>
            <a:ext cx="2568633" cy="299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/>
          <p:cNvCxnSpPr/>
          <p:nvPr/>
        </p:nvCxnSpPr>
        <p:spPr>
          <a:xfrm>
            <a:off x="6068291" y="3740727"/>
            <a:ext cx="2842953" cy="1072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/>
          <p:nvPr/>
        </p:nvCxnSpPr>
        <p:spPr>
          <a:xfrm>
            <a:off x="6442364" y="3491345"/>
            <a:ext cx="2527069" cy="1055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/>
          <p:cNvSpPr txBox="1"/>
          <p:nvPr/>
        </p:nvSpPr>
        <p:spPr>
          <a:xfrm>
            <a:off x="7143221" y="1230284"/>
            <a:ext cx="125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szures.html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53693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9D2E-085E-407E-8DD3-5683582C2286}" type="slidenum">
              <a:rPr lang="en-US" smtClean="0"/>
              <a:t>27</a:t>
            </a:fld>
            <a:endParaRPr lang="en-US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9" y="68340"/>
            <a:ext cx="11857353" cy="366407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195" y="4472333"/>
            <a:ext cx="8591605" cy="1728961"/>
          </a:xfrm>
          <a:prstGeom prst="rect">
            <a:avLst/>
          </a:prstGeom>
        </p:spPr>
      </p:pic>
      <p:cxnSp>
        <p:nvCxnSpPr>
          <p:cNvPr id="7" name="Egyenes összekötő nyíllal 6"/>
          <p:cNvCxnSpPr/>
          <p:nvPr/>
        </p:nvCxnSpPr>
        <p:spPr>
          <a:xfrm>
            <a:off x="3657600" y="889462"/>
            <a:ext cx="922713" cy="3906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/>
          <p:cNvSpPr txBox="1"/>
          <p:nvPr/>
        </p:nvSpPr>
        <p:spPr>
          <a:xfrm>
            <a:off x="257695" y="4696691"/>
            <a:ext cx="137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szures2.html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95218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9D2E-085E-407E-8DD3-5683582C2286}" type="slidenum">
              <a:rPr lang="en-US" smtClean="0"/>
              <a:t>28</a:t>
            </a:fld>
            <a:endParaRPr lang="en-US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87" y="0"/>
            <a:ext cx="11263561" cy="3518387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354" y="4101811"/>
            <a:ext cx="5003107" cy="188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00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9D2E-085E-407E-8DD3-5683582C2286}" type="slidenum">
              <a:rPr lang="en-US" smtClean="0"/>
              <a:t>29</a:t>
            </a:fld>
            <a:endParaRPr lang="en-US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85" y="0"/>
            <a:ext cx="9756956" cy="798022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056" y="896730"/>
            <a:ext cx="9050013" cy="3801005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4480560" y="1778923"/>
            <a:ext cx="1913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// </a:t>
            </a:r>
            <a:r>
              <a:rPr lang="en-US" dirty="0" err="1" smtClean="0"/>
              <a:t>ahol</a:t>
            </a:r>
            <a:r>
              <a:rPr lang="en-US" dirty="0" smtClean="0"/>
              <a:t> x </a:t>
            </a:r>
            <a:r>
              <a:rPr lang="en-US" dirty="0" err="1" smtClean="0"/>
              <a:t>egy</a:t>
            </a:r>
            <a:r>
              <a:rPr lang="en-US" dirty="0" smtClean="0"/>
              <a:t> tomb</a:t>
            </a:r>
            <a:endParaRPr lang="hu-HU" dirty="0"/>
          </a:p>
        </p:txBody>
      </p:sp>
      <p:cxnSp>
        <p:nvCxnSpPr>
          <p:cNvPr id="7" name="Egyenes összekötő nyíllal 6"/>
          <p:cNvCxnSpPr/>
          <p:nvPr/>
        </p:nvCxnSpPr>
        <p:spPr>
          <a:xfrm flipH="1">
            <a:off x="4954385" y="515389"/>
            <a:ext cx="4522124" cy="3757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Jobb oldali kapcsos zárójel 8"/>
          <p:cNvSpPr/>
          <p:nvPr/>
        </p:nvSpPr>
        <p:spPr>
          <a:xfrm rot="16200000">
            <a:off x="3472643" y="3173381"/>
            <a:ext cx="606832" cy="1591889"/>
          </a:xfrm>
          <a:prstGeom prst="rightBrace">
            <a:avLst>
              <a:gd name="adj1" fmla="val 8333"/>
              <a:gd name="adj2" fmla="val 4845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Egyenes összekötő nyíllal 10"/>
          <p:cNvCxnSpPr/>
          <p:nvPr/>
        </p:nvCxnSpPr>
        <p:spPr>
          <a:xfrm>
            <a:off x="3146390" y="466034"/>
            <a:ext cx="567610" cy="31505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zövegdoboz 12"/>
          <p:cNvSpPr txBox="1"/>
          <p:nvPr/>
        </p:nvSpPr>
        <p:spPr>
          <a:xfrm>
            <a:off x="423949" y="5594465"/>
            <a:ext cx="132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reduce.html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79729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1E836CA2-6F46-4A93-9FA3-2FF8C40B2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11" y="3845242"/>
            <a:ext cx="6306589" cy="3012758"/>
          </a:xfrm>
          <a:prstGeom prst="rect">
            <a:avLst/>
          </a:prstGeom>
        </p:spPr>
      </p:pic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5C65D9BE-38D1-4A5F-AC9E-32438D4C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9D2E-085E-407E-8DD3-5683582C2286}" type="slidenum">
              <a:rPr lang="en-US" smtClean="0"/>
              <a:t>3</a:t>
            </a:fld>
            <a:endParaRPr lang="en-US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2D0319E6-CBA1-4C3D-A825-7D3374671B2C}"/>
              </a:ext>
            </a:extLst>
          </p:cNvPr>
          <p:cNvSpPr txBox="1"/>
          <p:nvPr/>
        </p:nvSpPr>
        <p:spPr>
          <a:xfrm>
            <a:off x="232229" y="6169580"/>
            <a:ext cx="1921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c</a:t>
            </a:r>
            <a:r>
              <a:rPr lang="hu-HU">
                <a:solidFill>
                  <a:srgbClr val="0070C0"/>
                </a:solidFill>
              </a:rPr>
              <a:t>ss</a:t>
            </a:r>
            <a:r>
              <a:rPr lang="en-US">
                <a:solidFill>
                  <a:srgbClr val="0070C0"/>
                </a:solidFill>
              </a:rPr>
              <a:t>_animacio.html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F9FED3C4-1621-4243-A351-8018E4366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29"/>
            <a:ext cx="72199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16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9D2E-085E-407E-8DD3-5683582C2286}" type="slidenum">
              <a:rPr lang="en-US" smtClean="0"/>
              <a:t>30</a:t>
            </a:fld>
            <a:endParaRPr lang="en-US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18" y="0"/>
            <a:ext cx="9621593" cy="1133081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29" y="1309427"/>
            <a:ext cx="5930279" cy="333738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145" y="1845598"/>
            <a:ext cx="4563112" cy="4963218"/>
          </a:xfrm>
          <a:prstGeom prst="rect">
            <a:avLst/>
          </a:prstGeom>
        </p:spPr>
      </p:pic>
      <p:cxnSp>
        <p:nvCxnSpPr>
          <p:cNvPr id="7" name="Egyenes összekötő nyíllal 6"/>
          <p:cNvCxnSpPr/>
          <p:nvPr/>
        </p:nvCxnSpPr>
        <p:spPr>
          <a:xfrm>
            <a:off x="3358342" y="4264429"/>
            <a:ext cx="3474720" cy="227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609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9D2E-085E-407E-8DD3-5683582C2286}" type="slidenum">
              <a:rPr lang="en-US" smtClean="0"/>
              <a:t>31</a:t>
            </a:fld>
            <a:endParaRPr lang="en-US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30" y="194163"/>
            <a:ext cx="9812119" cy="86689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30" y="1166203"/>
            <a:ext cx="9754528" cy="126942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Téglalap 4"/>
          <p:cNvSpPr/>
          <p:nvPr/>
        </p:nvSpPr>
        <p:spPr>
          <a:xfrm>
            <a:off x="1047404" y="194163"/>
            <a:ext cx="556952" cy="254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1183179" y="1239783"/>
            <a:ext cx="556952" cy="254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900" y="2509208"/>
            <a:ext cx="5351981" cy="2315314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417" y="3242943"/>
            <a:ext cx="3600953" cy="847843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282999"/>
            <a:ext cx="8697539" cy="1438476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2875" y="5292526"/>
            <a:ext cx="3562847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15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9D2E-085E-407E-8DD3-5683582C2286}" type="slidenum">
              <a:rPr lang="en-US" smtClean="0"/>
              <a:t>32</a:t>
            </a:fld>
            <a:endParaRPr lang="en-US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90" y="66502"/>
            <a:ext cx="10305206" cy="2053244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26" y="2119746"/>
            <a:ext cx="11047333" cy="3943641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465513" y="6356350"/>
            <a:ext cx="4854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92D050"/>
                </a:solidFill>
              </a:rPr>
              <a:t>Feladat</a:t>
            </a:r>
            <a:r>
              <a:rPr lang="en-US" b="1" dirty="0" smtClean="0">
                <a:solidFill>
                  <a:srgbClr val="92D050"/>
                </a:solidFill>
              </a:rPr>
              <a:t>: </a:t>
            </a:r>
            <a:r>
              <a:rPr lang="en-US" dirty="0" smtClean="0">
                <a:solidFill>
                  <a:srgbClr val="92D050"/>
                </a:solidFill>
              </a:rPr>
              <a:t>HTML </a:t>
            </a:r>
            <a:r>
              <a:rPr lang="en-US" dirty="0" err="1" smtClean="0">
                <a:solidFill>
                  <a:srgbClr val="92D050"/>
                </a:solidFill>
              </a:rPr>
              <a:t>tablazatban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jelenitsuk</a:t>
            </a:r>
            <a:r>
              <a:rPr lang="en-US" dirty="0" smtClean="0">
                <a:solidFill>
                  <a:srgbClr val="92D050"/>
                </a:solidFill>
              </a:rPr>
              <a:t> meg a </a:t>
            </a:r>
            <a:r>
              <a:rPr lang="en-US" dirty="0" err="1" smtClean="0">
                <a:solidFill>
                  <a:srgbClr val="92D050"/>
                </a:solidFill>
              </a:rPr>
              <a:t>listat</a:t>
            </a:r>
            <a:r>
              <a:rPr lang="en-US" dirty="0" smtClean="0">
                <a:solidFill>
                  <a:srgbClr val="92D050"/>
                </a:solidFill>
              </a:rPr>
              <a:t>!</a:t>
            </a:r>
            <a:endParaRPr lang="hu-HU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99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598055" y="377599"/>
            <a:ext cx="7431316" cy="2046514"/>
          </a:xfrm>
        </p:spPr>
        <p:txBody>
          <a:bodyPr>
            <a:normAutofit/>
          </a:bodyPr>
          <a:lstStyle/>
          <a:p>
            <a:r>
              <a:rPr lang="en-US" sz="13000" b="1" dirty="0"/>
              <a:t>JavaScript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2424112"/>
            <a:ext cx="8752114" cy="443388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/>
              <a:t>Az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összes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böngésző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(web browser) </a:t>
            </a:r>
            <a:r>
              <a:rPr lang="en-US" sz="2800" dirty="0" err="1"/>
              <a:t>támogatja</a:t>
            </a:r>
            <a:r>
              <a:rPr lang="en-US" sz="2800" dirty="0"/>
              <a:t> a JavaScript </a:t>
            </a:r>
            <a:r>
              <a:rPr lang="en-US" sz="2800" dirty="0" err="1"/>
              <a:t>alkalmazásokat</a:t>
            </a:r>
            <a:r>
              <a:rPr lang="en-US" sz="2800" dirty="0"/>
              <a:t>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A </a:t>
            </a:r>
            <a:r>
              <a:rPr lang="en-US" sz="2800" dirty="0" err="1"/>
              <a:t>programozók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C00000"/>
                </a:solidFill>
              </a:rPr>
              <a:t>80%</a:t>
            </a:r>
            <a:r>
              <a:rPr lang="en-US" sz="2800" dirty="0">
                <a:solidFill>
                  <a:srgbClr val="C00000"/>
                </a:solidFill>
              </a:rPr>
              <a:t>-</a:t>
            </a:r>
            <a:r>
              <a:rPr lang="en-US" sz="2800" dirty="0"/>
              <a:t>a </a:t>
            </a:r>
            <a:r>
              <a:rPr lang="en-US" sz="2800" dirty="0" err="1"/>
              <a:t>használja</a:t>
            </a:r>
            <a:r>
              <a:rPr lang="en-US" sz="2800" dirty="0"/>
              <a:t> </a:t>
            </a:r>
            <a:r>
              <a:rPr lang="en-US" sz="2800" dirty="0" err="1"/>
              <a:t>és</a:t>
            </a:r>
            <a:r>
              <a:rPr lang="en-US" sz="2800" dirty="0"/>
              <a:t> a </a:t>
            </a:r>
            <a:r>
              <a:rPr lang="en-US" sz="2800" dirty="0" err="1"/>
              <a:t>világ</a:t>
            </a:r>
            <a:r>
              <a:rPr lang="en-US" sz="2800" dirty="0"/>
              <a:t> </a:t>
            </a:r>
            <a:r>
              <a:rPr lang="en-US" sz="2800" dirty="0" err="1"/>
              <a:t>összes</a:t>
            </a:r>
            <a:r>
              <a:rPr lang="en-US" sz="2800" dirty="0"/>
              <a:t> </a:t>
            </a:r>
            <a:r>
              <a:rPr lang="en-US" sz="2800" dirty="0" err="1"/>
              <a:t>weboldalának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C00000"/>
                </a:solidFill>
              </a:rPr>
              <a:t>95%</a:t>
            </a:r>
            <a:r>
              <a:rPr lang="en-US" sz="2800" dirty="0"/>
              <a:t>-a </a:t>
            </a:r>
            <a:r>
              <a:rPr lang="en-US" sz="2800" dirty="0" err="1"/>
              <a:t>tartalmaz</a:t>
            </a:r>
            <a:r>
              <a:rPr lang="en-US" sz="2800" dirty="0"/>
              <a:t> JavaScript </a:t>
            </a:r>
            <a:r>
              <a:rPr lang="en-US" sz="2800" dirty="0" err="1"/>
              <a:t>kódot</a:t>
            </a:r>
            <a:r>
              <a:rPr lang="en-US" sz="2800" dirty="0"/>
              <a:t>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/>
              <a:t>Sőt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C00000"/>
                </a:solidFill>
              </a:rPr>
              <a:t>node.js</a:t>
            </a:r>
            <a:r>
              <a:rPr lang="en-US" sz="2800" dirty="0"/>
              <a:t>-t </a:t>
            </a:r>
            <a:r>
              <a:rPr lang="en-US" sz="2800" dirty="0" err="1"/>
              <a:t>használva</a:t>
            </a:r>
            <a:r>
              <a:rPr lang="en-US" sz="2800" dirty="0"/>
              <a:t> a Back-end is </a:t>
            </a:r>
            <a:r>
              <a:rPr lang="en-US" sz="2800" dirty="0" err="1"/>
              <a:t>megoldható</a:t>
            </a:r>
            <a:r>
              <a:rPr lang="en-US" sz="28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Talán</a:t>
            </a:r>
            <a:r>
              <a:rPr lang="en-US" sz="2800" dirty="0"/>
              <a:t> </a:t>
            </a:r>
            <a:r>
              <a:rPr lang="en-US" sz="2800" dirty="0" err="1"/>
              <a:t>ezért</a:t>
            </a:r>
            <a:r>
              <a:rPr lang="en-US" sz="2800" dirty="0"/>
              <a:t> is </a:t>
            </a:r>
            <a:r>
              <a:rPr lang="en-US" sz="2800" dirty="0" err="1"/>
              <a:t>lehet</a:t>
            </a:r>
            <a:r>
              <a:rPr lang="en-US" sz="2800" dirty="0"/>
              <a:t>, </a:t>
            </a:r>
            <a:r>
              <a:rPr lang="en-US" sz="2800" dirty="0" err="1" smtClean="0"/>
              <a:t>hogy</a:t>
            </a:r>
            <a:r>
              <a:rPr lang="en-US" sz="2800" dirty="0" smtClean="0"/>
              <a:t> </a:t>
            </a:r>
            <a:r>
              <a:rPr lang="en-US" sz="2800" dirty="0"/>
              <a:t>a PHP 2015 </a:t>
            </a:r>
            <a:r>
              <a:rPr lang="en-US" sz="2800" dirty="0" err="1"/>
              <a:t>óta</a:t>
            </a:r>
            <a:r>
              <a:rPr lang="en-US" sz="2800" dirty="0"/>
              <a:t> </a:t>
            </a:r>
            <a:r>
              <a:rPr lang="en-US" sz="2800" dirty="0" err="1"/>
              <a:t>visszacsúszott</a:t>
            </a:r>
            <a:r>
              <a:rPr lang="en-US" sz="2800" dirty="0"/>
              <a:t> 4. </a:t>
            </a:r>
            <a:r>
              <a:rPr lang="en-US" sz="2800" dirty="0" err="1"/>
              <a:t>helyről</a:t>
            </a:r>
            <a:r>
              <a:rPr lang="en-US" sz="2800" dirty="0"/>
              <a:t> a 6.-ra</a:t>
            </a:r>
            <a:r>
              <a:rPr lang="en-US" sz="2800" dirty="0" smtClean="0"/>
              <a:t>.</a:t>
            </a:r>
            <a:r>
              <a:rPr lang="hu-HU" sz="2800" dirty="0" smtClean="0"/>
              <a:t>(???)</a:t>
            </a:r>
            <a:endParaRPr lang="en-US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9D2E-085E-407E-8DD3-5683582C22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70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1190171" y="116115"/>
            <a:ext cx="1063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Az első 7 legnépszerűbb nyelv listája itt látható, összehasonlítva a </a:t>
            </a:r>
            <a:r>
              <a:rPr lang="en-US" dirty="0"/>
              <a:t>2017</a:t>
            </a:r>
            <a:r>
              <a:rPr lang="hu-HU" dirty="0"/>
              <a:t>-2018 eredményekkel: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7" y="708548"/>
            <a:ext cx="9216570" cy="5953072"/>
          </a:xfrm>
          <a:prstGeom prst="rect">
            <a:avLst/>
          </a:prstGeom>
        </p:spPr>
      </p:pic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9D2E-085E-407E-8DD3-5683582C2286}" type="slidenum">
              <a:rPr lang="en-US" smtClean="0"/>
              <a:t>5</a:t>
            </a:fld>
            <a:endParaRPr lang="en-US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458" y="1638465"/>
            <a:ext cx="5427416" cy="280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40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9D2E-085E-407E-8DD3-5683582C2286}" type="slidenum">
              <a:rPr lang="en-US" smtClean="0"/>
              <a:t>6</a:t>
            </a:fld>
            <a:endParaRPr lang="en-US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734" y="0"/>
            <a:ext cx="7835750" cy="6816029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1403660" y="1922610"/>
            <a:ext cx="26945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9 Best Programming Languages</a:t>
            </a:r>
            <a:r>
              <a:rPr lang="en-US" dirty="0"/>
              <a:t> to Learn in 2020 </a:t>
            </a:r>
            <a:endParaRPr lang="hu-HU" dirty="0"/>
          </a:p>
        </p:txBody>
      </p:sp>
      <p:sp>
        <p:nvSpPr>
          <p:cNvPr id="5" name="Jobb oldali kapcsos zárójel 4"/>
          <p:cNvSpPr/>
          <p:nvPr/>
        </p:nvSpPr>
        <p:spPr>
          <a:xfrm flipH="1">
            <a:off x="3732415" y="773084"/>
            <a:ext cx="515390" cy="30923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736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9D2E-085E-407E-8DD3-5683582C2286}" type="slidenum">
              <a:rPr lang="en-US" smtClean="0"/>
              <a:t>7</a:t>
            </a:fld>
            <a:endParaRPr lang="en-US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44" y="178806"/>
            <a:ext cx="8316486" cy="2543530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964276" y="4921134"/>
            <a:ext cx="302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>
                <a:hlinkClick r:id="rId3"/>
              </a:rPr>
              <a:t>https://www.youtube.com/watch?v=3xKxSNw26ZU</a:t>
            </a:r>
            <a:endParaRPr lang="hu-HU" sz="20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866" y="2626804"/>
            <a:ext cx="7373379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6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9D2E-085E-407E-8DD3-5683582C2286}" type="slidenum">
              <a:rPr lang="en-US" smtClean="0"/>
              <a:t>8</a:t>
            </a:fld>
            <a:endParaRPr lang="en-US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36439" cy="3978388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598" y="2129019"/>
            <a:ext cx="5887540" cy="4693821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150" y="4430957"/>
            <a:ext cx="2069608" cy="204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4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51"/>
            <a:ext cx="9047222" cy="3851564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011" y="3160539"/>
            <a:ext cx="7802880" cy="3560936"/>
          </a:xfrm>
          <a:prstGeom prst="rect">
            <a:avLst/>
          </a:prstGeom>
        </p:spPr>
      </p:pic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9D2E-085E-407E-8DD3-5683582C2286}" type="slidenum">
              <a:rPr lang="en-US" smtClean="0"/>
              <a:t>9</a:t>
            </a:fld>
            <a:endParaRPr lang="en-US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7A2E185D-E87F-4368-B9FB-BAA9B00BD12E}"/>
              </a:ext>
            </a:extLst>
          </p:cNvPr>
          <p:cNvSpPr/>
          <p:nvPr/>
        </p:nvSpPr>
        <p:spPr>
          <a:xfrm>
            <a:off x="393469" y="138312"/>
            <a:ext cx="88231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Bevezetés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en-US" sz="3200" dirty="0" err="1">
                <a:solidFill>
                  <a:schemeClr val="bg1"/>
                </a:solidFill>
              </a:rPr>
              <a:t>követelmények</a:t>
            </a:r>
            <a:r>
              <a:rPr lang="en-US" sz="3200" dirty="0">
                <a:solidFill>
                  <a:schemeClr val="bg1"/>
                </a:solidFill>
              </a:rPr>
              <a:t>, JavaScript </a:t>
            </a:r>
            <a:r>
              <a:rPr lang="en-US" sz="3200" dirty="0" err="1">
                <a:solidFill>
                  <a:schemeClr val="bg1"/>
                </a:solidFill>
              </a:rPr>
              <a:t>nyelvi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alapok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411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Microsoft Office PowerPoint</Application>
  <PresentationFormat>Szélesvásznú</PresentationFormat>
  <Paragraphs>92</Paragraphs>
  <Slides>32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JavaScript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Isti</dc:creator>
  <cp:lastModifiedBy>Isti</cp:lastModifiedBy>
  <cp:revision>1</cp:revision>
  <dcterms:created xsi:type="dcterms:W3CDTF">2020-09-13T20:16:58Z</dcterms:created>
  <dcterms:modified xsi:type="dcterms:W3CDTF">2020-09-13T20:17:28Z</dcterms:modified>
</cp:coreProperties>
</file>