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8" r:id="rId6"/>
    <p:sldId id="269" r:id="rId7"/>
    <p:sldId id="280" r:id="rId8"/>
    <p:sldId id="270" r:id="rId9"/>
    <p:sldId id="271" r:id="rId10"/>
    <p:sldId id="272" r:id="rId11"/>
    <p:sldId id="273" r:id="rId12"/>
    <p:sldId id="274" r:id="rId13"/>
    <p:sldId id="276" r:id="rId14"/>
    <p:sldId id="279" r:id="rId15"/>
    <p:sldId id="282" r:id="rId16"/>
    <p:sldId id="277" r:id="rId17"/>
    <p:sldId id="278" r:id="rId18"/>
    <p:sldId id="281" r:id="rId19"/>
  </p:sldIdLst>
  <p:sldSz cx="18288000" cy="10287000"/>
  <p:notesSz cx="6858000" cy="9144000"/>
  <p:embeddedFontLst>
    <p:embeddedFont>
      <p:font typeface="Abadi" panose="020B0604020104020204" pitchFamily="34" charset="0"/>
      <p:regular r:id="rId21"/>
    </p:embeddedFont>
    <p:embeddedFont>
      <p:font typeface="Alegreya Sans SC Bold" panose="020B0604020202020204" charset="0"/>
      <p:regular r:id="rId22"/>
    </p:embeddedFont>
    <p:embeddedFont>
      <p:font typeface="Alegreya SC" panose="020B0604020202020204" charset="0"/>
      <p:regular r:id="rId23"/>
    </p:embeddedFont>
    <p:embeddedFont>
      <p:font typeface="Calibri" panose="020F050202020403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ExtraBold" panose="00000900000000000000" pitchFamily="2" charset="0"/>
      <p:regular r:id="rId32"/>
      <p:bold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132" y="-1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41A1A-3EBA-42B5-AA5C-D5514C1C2C9A}" type="datetimeFigureOut">
              <a:rPr lang="en-IN" smtClean="0"/>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9E974-0DF8-4F81-B72B-507AF832CEF6}" type="slidenum">
              <a:rPr lang="en-IN" smtClean="0"/>
              <a:t>‹#›</a:t>
            </a:fld>
            <a:endParaRPr lang="en-IN"/>
          </a:p>
        </p:txBody>
      </p:sp>
    </p:spTree>
    <p:extLst>
      <p:ext uri="{BB962C8B-B14F-4D97-AF65-F5344CB8AC3E}">
        <p14:creationId xmlns:p14="http://schemas.microsoft.com/office/powerpoint/2010/main" val="163242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09E974-0DF8-4F81-B72B-507AF832CEF6}" type="slidenum">
              <a:rPr lang="en-IN" smtClean="0"/>
              <a:t>17</a:t>
            </a:fld>
            <a:endParaRPr lang="en-IN"/>
          </a:p>
        </p:txBody>
      </p:sp>
    </p:spTree>
    <p:extLst>
      <p:ext uri="{BB962C8B-B14F-4D97-AF65-F5344CB8AC3E}">
        <p14:creationId xmlns:p14="http://schemas.microsoft.com/office/powerpoint/2010/main" val="297386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603391" y="7665536"/>
            <a:ext cx="12621004" cy="3946932"/>
          </a:xfrm>
          <a:prstGeom prst="rect">
            <a:avLst/>
          </a:prstGeom>
        </p:spPr>
      </p:pic>
      <p:grpSp>
        <p:nvGrpSpPr>
          <p:cNvPr id="3" name="Group 3"/>
          <p:cNvGrpSpPr/>
          <p:nvPr/>
        </p:nvGrpSpPr>
        <p:grpSpPr>
          <a:xfrm rot="-2700000">
            <a:off x="13976259" y="4479634"/>
            <a:ext cx="6566081" cy="6566081"/>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5" name="Group 5"/>
          <p:cNvGrpSpPr/>
          <p:nvPr/>
        </p:nvGrpSpPr>
        <p:grpSpPr>
          <a:xfrm rot="2700000">
            <a:off x="14332860" y="4836235"/>
            <a:ext cx="5852880" cy="585288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7" name="Group 7"/>
          <p:cNvGrpSpPr/>
          <p:nvPr/>
        </p:nvGrpSpPr>
        <p:grpSpPr>
          <a:xfrm rot="-2700000">
            <a:off x="13681802" y="-1053173"/>
            <a:ext cx="5144316" cy="5144316"/>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9" name="Group 9"/>
          <p:cNvGrpSpPr/>
          <p:nvPr/>
        </p:nvGrpSpPr>
        <p:grpSpPr>
          <a:xfrm rot="2700000">
            <a:off x="13961187" y="-773787"/>
            <a:ext cx="4585545" cy="4585545"/>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1" name="Group 11"/>
          <p:cNvGrpSpPr/>
          <p:nvPr/>
        </p:nvGrpSpPr>
        <p:grpSpPr>
          <a:xfrm rot="-2700000">
            <a:off x="14559768" y="893938"/>
            <a:ext cx="5609775" cy="560977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3" name="Group 13"/>
          <p:cNvGrpSpPr/>
          <p:nvPr/>
        </p:nvGrpSpPr>
        <p:grpSpPr>
          <a:xfrm rot="-2700000">
            <a:off x="14667799" y="893938"/>
            <a:ext cx="5609775" cy="5609775"/>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5" name="Group 15"/>
          <p:cNvGrpSpPr/>
          <p:nvPr/>
        </p:nvGrpSpPr>
        <p:grpSpPr>
          <a:xfrm rot="2700000">
            <a:off x="14972463" y="1198603"/>
            <a:ext cx="5000447" cy="5000447"/>
            <a:chOff x="0" y="0"/>
            <a:chExt cx="1913890" cy="1913890"/>
          </a:xfrm>
        </p:grpSpPr>
        <p:sp>
          <p:nvSpPr>
            <p:cNvPr id="16" name="Freeform 1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7" name="Picture 17"/>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9963" y="639127"/>
            <a:ext cx="5437327" cy="879858"/>
          </a:xfrm>
          <a:prstGeom prst="rect">
            <a:avLst/>
          </a:prstGeom>
        </p:spPr>
      </p:pic>
      <p:pic>
        <p:nvPicPr>
          <p:cNvPr id="18" name="Picture 18"/>
          <p:cNvPicPr>
            <a:picLocks noChangeAspect="1"/>
          </p:cNvPicPr>
          <p:nvPr/>
        </p:nvPicPr>
        <p:blipFill>
          <a:blip r:embed="rId6">
            <a:alphaModFix amt="6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1617" y="8034520"/>
            <a:ext cx="3149383" cy="3149383"/>
          </a:xfrm>
          <a:prstGeom prst="rect">
            <a:avLst/>
          </a:prstGeom>
        </p:spPr>
      </p:pic>
      <p:sp>
        <p:nvSpPr>
          <p:cNvPr id="19" name="TextBox 19"/>
          <p:cNvSpPr txBox="1"/>
          <p:nvPr/>
        </p:nvSpPr>
        <p:spPr>
          <a:xfrm>
            <a:off x="1288705" y="2746317"/>
            <a:ext cx="10701793" cy="1434025"/>
          </a:xfrm>
          <a:prstGeom prst="rect">
            <a:avLst/>
          </a:prstGeom>
        </p:spPr>
        <p:txBody>
          <a:bodyPr lIns="0" tIns="0" rIns="0" bIns="0" rtlCol="0" anchor="t">
            <a:spAutoFit/>
          </a:bodyPr>
          <a:lstStyle/>
          <a:p>
            <a:pPr>
              <a:lnSpc>
                <a:spcPts val="10265"/>
              </a:lnSpc>
            </a:pPr>
            <a:r>
              <a:rPr lang="en-US" sz="9776" dirty="0">
                <a:solidFill>
                  <a:srgbClr val="002729"/>
                </a:solidFill>
                <a:latin typeface="Poppins ExtraBold"/>
              </a:rPr>
              <a:t>SMART INVEST</a:t>
            </a:r>
          </a:p>
        </p:txBody>
      </p:sp>
      <p:sp>
        <p:nvSpPr>
          <p:cNvPr id="20" name="TextBox 20"/>
          <p:cNvSpPr txBox="1"/>
          <p:nvPr/>
        </p:nvSpPr>
        <p:spPr>
          <a:xfrm>
            <a:off x="1288705" y="4208917"/>
            <a:ext cx="13122264" cy="689291"/>
          </a:xfrm>
          <a:prstGeom prst="rect">
            <a:avLst/>
          </a:prstGeom>
        </p:spPr>
        <p:txBody>
          <a:bodyPr lIns="0" tIns="0" rIns="0" bIns="0" rtlCol="0" anchor="t">
            <a:spAutoFit/>
          </a:bodyPr>
          <a:lstStyle/>
          <a:p>
            <a:pPr>
              <a:lnSpc>
                <a:spcPts val="5250"/>
              </a:lnSpc>
            </a:pPr>
            <a:r>
              <a:rPr lang="en-US" sz="5000" dirty="0">
                <a:solidFill>
                  <a:srgbClr val="FFB000"/>
                </a:solidFill>
                <a:latin typeface="Poppins ExtraBold"/>
              </a:rPr>
              <a:t>USING BLOCKCHAIN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368834" y="3251501"/>
            <a:ext cx="11271953" cy="1897955"/>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Existing System and Proposed System</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2721476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939327" y="-689772"/>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77942" y="-328387"/>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554837" y="6219809"/>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71703" y="6502943"/>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137478" y="3902321"/>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246377" y="3913578"/>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937625" y="4222330"/>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4958072" y="430024"/>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Existing system</a:t>
            </a:r>
          </a:p>
        </p:txBody>
      </p:sp>
      <p:sp>
        <p:nvSpPr>
          <p:cNvPr id="24" name="TextBox 24"/>
          <p:cNvSpPr txBox="1"/>
          <p:nvPr/>
        </p:nvSpPr>
        <p:spPr>
          <a:xfrm>
            <a:off x="6714870" y="2933700"/>
            <a:ext cx="10734930" cy="5199693"/>
          </a:xfrm>
          <a:prstGeom prst="rect">
            <a:avLst/>
          </a:prstGeom>
        </p:spPr>
        <p:txBody>
          <a:bodyPr wrap="square" lIns="0" tIns="0" rIns="0" bIns="0" rtlCol="0" anchor="t">
            <a:spAutoFit/>
          </a:bodyPr>
          <a:lstStyle/>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The Existing System involve only two entities. </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They all work in different platforms.</a:t>
            </a:r>
          </a:p>
          <a:p>
            <a:pPr marL="571500" lvl="0" indent="-571500" algn="l">
              <a:lnSpc>
                <a:spcPts val="5109"/>
              </a:lnSpc>
              <a:spcBef>
                <a:spcPct val="0"/>
              </a:spcBef>
              <a:buFont typeface="Wingdings" panose="05000000000000000000" pitchFamily="2" charset="2"/>
              <a:buChar char="Ø"/>
            </a:pPr>
            <a:r>
              <a:rPr lang="en-US" sz="3600" u="none" dirty="0">
                <a:solidFill>
                  <a:schemeClr val="tx1">
                    <a:lumMod val="85000"/>
                    <a:lumOff val="15000"/>
                  </a:schemeClr>
                </a:solidFill>
                <a:latin typeface="Abadi" panose="020B0604020104020204" pitchFamily="34" charset="0"/>
              </a:rPr>
              <a:t>In this system, the interaction only takes in between the buyer and seller.</a:t>
            </a:r>
          </a:p>
          <a:p>
            <a:pPr marL="571500" lvl="0" indent="-571500" algn="l">
              <a:lnSpc>
                <a:spcPts val="5109"/>
              </a:lnSpc>
              <a:spcBef>
                <a:spcPct val="0"/>
              </a:spcBef>
              <a:buFont typeface="Wingdings" panose="05000000000000000000" pitchFamily="2" charset="2"/>
              <a:buChar char="Ø"/>
            </a:pPr>
            <a:r>
              <a:rPr lang="en-US" sz="3600" dirty="0">
                <a:solidFill>
                  <a:schemeClr val="tx1">
                    <a:lumMod val="85000"/>
                    <a:lumOff val="15000"/>
                  </a:schemeClr>
                </a:solidFill>
                <a:latin typeface="Abadi" panose="020B0604020104020204" pitchFamily="34" charset="0"/>
              </a:rPr>
              <a:t>No Blockchain implementation for secure transaction.</a:t>
            </a:r>
            <a:endParaRPr lang="en-US" sz="3600" u="none" dirty="0">
              <a:solidFill>
                <a:schemeClr val="tx1">
                  <a:lumMod val="85000"/>
                  <a:lumOff val="15000"/>
                </a:schemeClr>
              </a:solidFill>
              <a:latin typeface="Abadi" panose="020B0604020104020204" pitchFamily="34" charset="0"/>
            </a:endParaRPr>
          </a:p>
          <a:p>
            <a:pPr marL="0" lvl="0" indent="0" algn="l">
              <a:lnSpc>
                <a:spcPts val="5109"/>
              </a:lnSpc>
              <a:spcBef>
                <a:spcPct val="0"/>
              </a:spcBef>
            </a:pP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33" name="AutoShape 12">
            <a:extLst>
              <a:ext uri="{FF2B5EF4-FFF2-40B4-BE49-F238E27FC236}">
                <a16:creationId xmlns:a16="http://schemas.microsoft.com/office/drawing/2014/main" id="{8ADC6D5C-4A64-E898-5B8E-ECAD0A09B29B}"/>
              </a:ext>
            </a:extLst>
          </p:cNvPr>
          <p:cNvSpPr/>
          <p:nvPr/>
        </p:nvSpPr>
        <p:spPr>
          <a:xfrm>
            <a:off x="6714870" y="2106424"/>
            <a:ext cx="9525000" cy="130158"/>
          </a:xfrm>
          <a:prstGeom prst="rect">
            <a:avLst/>
          </a:prstGeom>
          <a:solidFill>
            <a:srgbClr val="002729"/>
          </a:solidFill>
        </p:spPr>
      </p:sp>
    </p:spTree>
    <p:extLst>
      <p:ext uri="{BB962C8B-B14F-4D97-AF65-F5344CB8AC3E}">
        <p14:creationId xmlns:p14="http://schemas.microsoft.com/office/powerpoint/2010/main" val="71897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7745877">
            <a:off x="16038400" y="161017"/>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6321534" y="444151"/>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16134326" y="430720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16025427" y="431845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16334179" y="462720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 name="Group 2"/>
          <p:cNvGrpSpPr/>
          <p:nvPr/>
        </p:nvGrpSpPr>
        <p:grpSpPr>
          <a:xfrm rot="7745877">
            <a:off x="12037310" y="6931146"/>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12398694" y="7292532"/>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1" name="TextBox 21"/>
          <p:cNvSpPr txBox="1"/>
          <p:nvPr/>
        </p:nvSpPr>
        <p:spPr>
          <a:xfrm>
            <a:off x="0" y="202091"/>
            <a:ext cx="11120112" cy="1535036"/>
          </a:xfrm>
          <a:prstGeom prst="rect">
            <a:avLst/>
          </a:prstGeom>
        </p:spPr>
        <p:txBody>
          <a:bodyPr lIns="0" tIns="0" rIns="0" bIns="0" rtlCol="0" anchor="t">
            <a:spAutoFit/>
          </a:bodyPr>
          <a:lstStyle/>
          <a:p>
            <a:pPr algn="r">
              <a:lnSpc>
                <a:spcPts val="12599"/>
              </a:lnSpc>
            </a:pPr>
            <a:r>
              <a:rPr lang="en-US" sz="9000" dirty="0">
                <a:solidFill>
                  <a:srgbClr val="FF0000"/>
                </a:solidFill>
                <a:latin typeface="Poppins ExtraBold"/>
              </a:rPr>
              <a:t>Proposed system</a:t>
            </a:r>
          </a:p>
        </p:txBody>
      </p:sp>
      <p:sp>
        <p:nvSpPr>
          <p:cNvPr id="24" name="TextBox 24"/>
          <p:cNvSpPr txBox="1"/>
          <p:nvPr/>
        </p:nvSpPr>
        <p:spPr>
          <a:xfrm>
            <a:off x="1147198" y="2811178"/>
            <a:ext cx="11889212" cy="4536627"/>
          </a:xfrm>
          <a:prstGeom prst="rect">
            <a:avLst/>
          </a:prstGeom>
        </p:spPr>
        <p:txBody>
          <a:bodyPr wrap="square" lIns="0" tIns="0" rIns="0" bIns="0" rtlCol="0" anchor="t">
            <a:spAutoFit/>
          </a:bodyPr>
          <a:lstStyle/>
          <a:p>
            <a:pPr marL="571500" lvl="0" indent="-571500">
              <a:lnSpc>
                <a:spcPts val="5109"/>
              </a:lnSpc>
              <a:spcBef>
                <a:spcPct val="0"/>
              </a:spcBef>
              <a:buFont typeface="Wingdings" panose="05000000000000000000" pitchFamily="2" charset="2"/>
              <a:buChar char="ü"/>
            </a:pPr>
            <a:r>
              <a:rPr lang="en-US" sz="3600" dirty="0">
                <a:solidFill>
                  <a:schemeClr val="tx1">
                    <a:lumMod val="85000"/>
                    <a:lumOff val="15000"/>
                  </a:schemeClr>
                </a:solidFill>
                <a:latin typeface="Abadi" panose="020B0604020104020204" pitchFamily="34" charset="0"/>
              </a:rPr>
              <a:t>The Proposed System brings the Manufacturer, Seller, Delivery Hub and the Buyers(Customers) to a single platform.</a:t>
            </a:r>
          </a:p>
          <a:p>
            <a:pPr marL="571500" lvl="0" indent="-571500">
              <a:lnSpc>
                <a:spcPts val="5109"/>
              </a:lnSpc>
              <a:spcBef>
                <a:spcPct val="0"/>
              </a:spcBef>
              <a:buFont typeface="Wingdings" panose="05000000000000000000" pitchFamily="2" charset="2"/>
              <a:buChar char="ü"/>
            </a:pPr>
            <a:r>
              <a:rPr lang="en-US" sz="3600" u="none" dirty="0">
                <a:solidFill>
                  <a:schemeClr val="tx1">
                    <a:lumMod val="85000"/>
                    <a:lumOff val="15000"/>
                  </a:schemeClr>
                </a:solidFill>
                <a:latin typeface="Abadi" panose="020B0604020104020204" pitchFamily="34" charset="0"/>
              </a:rPr>
              <a:t>With the implementation of blockchain</a:t>
            </a:r>
            <a:r>
              <a:rPr lang="en-US" sz="3600" dirty="0">
                <a:solidFill>
                  <a:schemeClr val="tx1">
                    <a:lumMod val="85000"/>
                    <a:lumOff val="15000"/>
                  </a:schemeClr>
                </a:solidFill>
                <a:latin typeface="Abadi" panose="020B0604020104020204" pitchFamily="34" charset="0"/>
              </a:rPr>
              <a:t>, the transactions become more secure and efficient.</a:t>
            </a:r>
          </a:p>
          <a:p>
            <a:pPr marL="571500" lvl="0" indent="-571500">
              <a:lnSpc>
                <a:spcPts val="5109"/>
              </a:lnSpc>
              <a:spcBef>
                <a:spcPct val="0"/>
              </a:spcBef>
              <a:buFont typeface="Wingdings" panose="05000000000000000000" pitchFamily="2" charset="2"/>
              <a:buChar char="ü"/>
            </a:pPr>
            <a:endParaRPr lang="en-US" sz="3649" dirty="0">
              <a:solidFill>
                <a:srgbClr val="002729"/>
              </a:solidFill>
              <a:latin typeface="Abadi" panose="020B0604020104020204" pitchFamily="34" charset="0"/>
            </a:endParaRPr>
          </a:p>
          <a:p>
            <a:pPr marL="571500" lvl="0" indent="-571500">
              <a:lnSpc>
                <a:spcPts val="5109"/>
              </a:lnSpc>
              <a:spcBef>
                <a:spcPct val="0"/>
              </a:spcBef>
              <a:buFont typeface="Wingdings" panose="05000000000000000000" pitchFamily="2" charset="2"/>
              <a:buChar char="ü"/>
            </a:pPr>
            <a:endParaRPr lang="en-US" sz="3649" u="none" dirty="0">
              <a:solidFill>
                <a:srgbClr val="002729"/>
              </a:solidFill>
              <a:latin typeface="Abadi" panose="020B0604020104020204" pitchFamily="34" charset="0"/>
            </a:endParaRPr>
          </a:p>
        </p:txBody>
      </p:sp>
      <p:sp>
        <p:nvSpPr>
          <p:cNvPr id="23" name="AutoShape 12">
            <a:extLst>
              <a:ext uri="{FF2B5EF4-FFF2-40B4-BE49-F238E27FC236}">
                <a16:creationId xmlns:a16="http://schemas.microsoft.com/office/drawing/2014/main" id="{D36CB69C-6A3E-839A-B719-47D5F5D0F755}"/>
              </a:ext>
            </a:extLst>
          </p:cNvPr>
          <p:cNvSpPr/>
          <p:nvPr/>
        </p:nvSpPr>
        <p:spPr>
          <a:xfrm flipV="1">
            <a:off x="838200" y="1907157"/>
            <a:ext cx="10248357" cy="102524"/>
          </a:xfrm>
          <a:prstGeom prst="rect">
            <a:avLst/>
          </a:prstGeom>
          <a:solidFill>
            <a:srgbClr val="002729"/>
          </a:solidFill>
        </p:spPr>
      </p:sp>
    </p:spTree>
    <p:extLst>
      <p:ext uri="{BB962C8B-B14F-4D97-AF65-F5344CB8AC3E}">
        <p14:creationId xmlns:p14="http://schemas.microsoft.com/office/powerpoint/2010/main" val="3555046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5515762" y="432112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Modules</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70893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4602829" y="7475874"/>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3373157" y="7700619"/>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AutoShape 16"/>
          <p:cNvSpPr/>
          <p:nvPr/>
        </p:nvSpPr>
        <p:spPr>
          <a:xfrm>
            <a:off x="9000885" y="1668787"/>
            <a:ext cx="4943715" cy="1"/>
          </a:xfrm>
          <a:prstGeom prst="line">
            <a:avLst/>
          </a:prstGeom>
          <a:ln w="47625" cap="rnd">
            <a:solidFill>
              <a:srgbClr val="002729"/>
            </a:solidFill>
            <a:prstDash val="solid"/>
            <a:headEnd type="none" w="sm" len="sm"/>
            <a:tailEnd type="none" w="sm" len="sm"/>
          </a:ln>
        </p:spPr>
        <p:txBody>
          <a:bodyPr/>
          <a:lstStyle/>
          <a:p>
            <a:endParaRPr lang="en-IN" dirty="0"/>
          </a:p>
        </p:txBody>
      </p:sp>
      <p:sp>
        <p:nvSpPr>
          <p:cNvPr id="18" name="AutoShape 18"/>
          <p:cNvSpPr/>
          <p:nvPr/>
        </p:nvSpPr>
        <p:spPr>
          <a:xfrm>
            <a:off x="4232852" y="4444254"/>
            <a:ext cx="4114800" cy="24347"/>
          </a:xfrm>
          <a:prstGeom prst="line">
            <a:avLst/>
          </a:prstGeom>
          <a:ln w="47625" cap="rnd">
            <a:solidFill>
              <a:srgbClr val="FFB000"/>
            </a:solidFill>
            <a:prstDash val="solid"/>
            <a:headEnd type="none" w="sm" len="sm"/>
            <a:tailEnd type="none" w="sm" len="sm"/>
          </a:ln>
        </p:spPr>
      </p:sp>
      <p:sp>
        <p:nvSpPr>
          <p:cNvPr id="19" name="AutoShape 19"/>
          <p:cNvSpPr/>
          <p:nvPr/>
        </p:nvSpPr>
        <p:spPr>
          <a:xfrm>
            <a:off x="10792855" y="3809882"/>
            <a:ext cx="2814449" cy="0"/>
          </a:xfrm>
          <a:prstGeom prst="line">
            <a:avLst/>
          </a:prstGeom>
          <a:ln w="47625" cap="rnd">
            <a:solidFill>
              <a:srgbClr val="FFB000"/>
            </a:solidFill>
            <a:prstDash val="solid"/>
            <a:headEnd type="none" w="sm" len="sm"/>
            <a:tailEnd type="none" w="sm" len="sm"/>
          </a:ln>
        </p:spPr>
        <p:txBody>
          <a:bodyPr/>
          <a:lstStyle/>
          <a:p>
            <a:endParaRPr lang="en-IN" dirty="0"/>
          </a:p>
        </p:txBody>
      </p:sp>
      <p:sp>
        <p:nvSpPr>
          <p:cNvPr id="21" name="TextBox 21"/>
          <p:cNvSpPr txBox="1"/>
          <p:nvPr/>
        </p:nvSpPr>
        <p:spPr>
          <a:xfrm>
            <a:off x="8623615" y="176320"/>
            <a:ext cx="5320983" cy="1535036"/>
          </a:xfrm>
          <a:prstGeom prst="rect">
            <a:avLst/>
          </a:prstGeom>
        </p:spPr>
        <p:txBody>
          <a:bodyPr wrap="square" lIns="0" tIns="0" rIns="0" bIns="0" rtlCol="0" anchor="t">
            <a:spAutoFit/>
          </a:bodyPr>
          <a:lstStyle/>
          <a:p>
            <a:pPr algn="r">
              <a:lnSpc>
                <a:spcPts val="12599"/>
              </a:lnSpc>
            </a:pPr>
            <a:r>
              <a:rPr lang="en-US" sz="9000" dirty="0">
                <a:solidFill>
                  <a:srgbClr val="FFB000"/>
                </a:solidFill>
                <a:latin typeface="Poppins ExtraBold"/>
              </a:rPr>
              <a:t>Modules</a:t>
            </a:r>
          </a:p>
        </p:txBody>
      </p:sp>
      <p:sp>
        <p:nvSpPr>
          <p:cNvPr id="23" name="TextBox 23"/>
          <p:cNvSpPr txBox="1"/>
          <p:nvPr/>
        </p:nvSpPr>
        <p:spPr>
          <a:xfrm>
            <a:off x="4232852" y="3652579"/>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a:pPr>
            <a:r>
              <a:rPr lang="en-US" sz="3649" dirty="0">
                <a:solidFill>
                  <a:srgbClr val="002729"/>
                </a:solidFill>
                <a:latin typeface="Poppins ExtraBold"/>
              </a:rPr>
              <a:t>Manufacture</a:t>
            </a:r>
            <a:endParaRPr lang="en-US" sz="3649" u="none" dirty="0">
              <a:solidFill>
                <a:srgbClr val="002729"/>
              </a:solidFill>
              <a:latin typeface="Poppins ExtraBold"/>
            </a:endParaRPr>
          </a:p>
        </p:txBody>
      </p:sp>
      <p:sp>
        <p:nvSpPr>
          <p:cNvPr id="24" name="TextBox 24"/>
          <p:cNvSpPr txBox="1"/>
          <p:nvPr/>
        </p:nvSpPr>
        <p:spPr>
          <a:xfrm>
            <a:off x="10759120" y="3070399"/>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2"/>
            </a:pPr>
            <a:r>
              <a:rPr lang="en-US" sz="3649">
                <a:solidFill>
                  <a:srgbClr val="002729"/>
                </a:solidFill>
                <a:latin typeface="Poppins ExtraBold"/>
              </a:rPr>
              <a:t>Sellers</a:t>
            </a:r>
            <a:endParaRPr lang="en-US" sz="3649" u="none">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28" name="TextBox 28"/>
          <p:cNvSpPr txBox="1"/>
          <p:nvPr/>
        </p:nvSpPr>
        <p:spPr>
          <a:xfrm>
            <a:off x="6240104" y="4360849"/>
            <a:ext cx="4882519" cy="956672"/>
          </a:xfrm>
          <a:prstGeom prst="rect">
            <a:avLst/>
          </a:prstGeom>
        </p:spPr>
        <p:txBody>
          <a:bodyPr wrap="square" lIns="0" tIns="0" rIns="0" bIns="0" rtlCol="0" anchor="t">
            <a:spAutoFit/>
          </a:bodyPr>
          <a:lstStyle/>
          <a:p>
            <a:pPr marL="0" algn="l" rtl="0" eaLnBrk="1" fontAlgn="t" latinLnBrk="0" hangingPunct="1">
              <a:spcBef>
                <a:spcPts val="0"/>
              </a:spcBef>
              <a:spcAft>
                <a:spcPts val="0"/>
              </a:spcAft>
            </a:pPr>
            <a:endParaRPr lang="en-IN" sz="2000" dirty="0">
              <a:latin typeface="Poppins" panose="00000500000000000000" pitchFamily="2" charset="0"/>
              <a:cs typeface="Poppins" panose="00000500000000000000" pitchFamily="2" charset="0"/>
            </a:endParaRPr>
          </a:p>
          <a:p>
            <a:pPr marL="0" algn="l" rtl="0" eaLnBrk="1" fontAlgn="t" latinLnBrk="0" hangingPunct="1">
              <a:spcBef>
                <a:spcPts val="0"/>
              </a:spcBef>
              <a:spcAft>
                <a:spcPts val="0"/>
              </a:spcAft>
            </a:pPr>
            <a:endParaRPr lang="en-IN" sz="2000" b="0" i="0" u="none" strike="noStrike" dirty="0">
              <a:effectLst/>
              <a:latin typeface="Poppins" panose="00000500000000000000" pitchFamily="2" charset="0"/>
              <a:cs typeface="Poppins" panose="00000500000000000000" pitchFamily="2" charset="0"/>
            </a:endParaRPr>
          </a:p>
          <a:p>
            <a:pPr>
              <a:lnSpc>
                <a:spcPts val="2800"/>
              </a:lnSpc>
            </a:pPr>
            <a:endParaRPr lang="en-US" sz="2000" dirty="0">
              <a:latin typeface="Poppins"/>
            </a:endParaRPr>
          </a:p>
        </p:txBody>
      </p:sp>
      <p:sp>
        <p:nvSpPr>
          <p:cNvPr id="20" name="TextBox 19">
            <a:extLst>
              <a:ext uri="{FF2B5EF4-FFF2-40B4-BE49-F238E27FC236}">
                <a16:creationId xmlns:a16="http://schemas.microsoft.com/office/drawing/2014/main" id="{0725C433-9465-3B15-8FE7-52C43BAC6191}"/>
              </a:ext>
            </a:extLst>
          </p:cNvPr>
          <p:cNvSpPr txBox="1"/>
          <p:nvPr/>
        </p:nvSpPr>
        <p:spPr>
          <a:xfrm>
            <a:off x="4522736" y="4557459"/>
            <a:ext cx="5646354" cy="1815882"/>
          </a:xfrm>
          <a:prstGeom prst="rect">
            <a:avLst/>
          </a:prstGeom>
          <a:noFill/>
        </p:spPr>
        <p:txBody>
          <a:bodyPr wrap="non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Create a product entry</a:t>
            </a:r>
            <a:endParaRPr lang="en-IN" sz="2400" b="1" dirty="0">
              <a:solidFill>
                <a:schemeClr val="tx1">
                  <a:lumMod val="85000"/>
                  <a:lumOff val="15000"/>
                </a:schemeClr>
              </a:solidFill>
            </a:endParaRPr>
          </a:p>
          <a:p>
            <a:pPr marL="285750" indent="-285750">
              <a:buFont typeface="Wingdings" panose="05000000000000000000" pitchFamily="2" charset="2"/>
              <a:buChar char="q"/>
            </a:pPr>
            <a:r>
              <a:rPr lang="en-IN" sz="3600" b="1" dirty="0">
                <a:solidFill>
                  <a:schemeClr val="tx1">
                    <a:lumMod val="85000"/>
                    <a:lumOff val="15000"/>
                  </a:schemeClr>
                </a:solidFill>
              </a:rPr>
              <a:t>Ship the product to Sellers</a:t>
            </a:r>
          </a:p>
          <a:p>
            <a:pPr marL="285750" indent="-285750">
              <a:buFont typeface="Wingdings" panose="05000000000000000000" pitchFamily="2" charset="2"/>
              <a:buChar char="q"/>
            </a:pPr>
            <a:r>
              <a:rPr lang="en-IN" sz="3600" b="1" dirty="0">
                <a:solidFill>
                  <a:schemeClr val="tx1">
                    <a:lumMod val="85000"/>
                    <a:lumOff val="15000"/>
                  </a:schemeClr>
                </a:solidFill>
              </a:rPr>
              <a:t>View all products</a:t>
            </a:r>
            <a:endParaRPr lang="en-IN" sz="4000" b="1" dirty="0">
              <a:solidFill>
                <a:schemeClr val="tx1">
                  <a:lumMod val="85000"/>
                  <a:lumOff val="15000"/>
                </a:schemeClr>
              </a:solidFill>
            </a:endParaRPr>
          </a:p>
        </p:txBody>
      </p:sp>
      <p:sp>
        <p:nvSpPr>
          <p:cNvPr id="29" name="TextBox 28">
            <a:extLst>
              <a:ext uri="{FF2B5EF4-FFF2-40B4-BE49-F238E27FC236}">
                <a16:creationId xmlns:a16="http://schemas.microsoft.com/office/drawing/2014/main" id="{F85A46A4-385D-5020-73A4-DD7C4AB8B444}"/>
              </a:ext>
            </a:extLst>
          </p:cNvPr>
          <p:cNvSpPr txBox="1"/>
          <p:nvPr/>
        </p:nvSpPr>
        <p:spPr>
          <a:xfrm>
            <a:off x="10994155" y="4067198"/>
            <a:ext cx="7293845" cy="2308324"/>
          </a:xfrm>
          <a:prstGeom prst="rect">
            <a:avLst/>
          </a:prstGeom>
          <a:noFill/>
        </p:spPr>
        <p:txBody>
          <a:bodyPr wrap="square" rtlCol="0">
            <a:spAutoFit/>
          </a:bodyPr>
          <a:lstStyle/>
          <a:p>
            <a:pPr marL="285750" indent="-285750">
              <a:buFont typeface="Wingdings" panose="05000000000000000000" pitchFamily="2" charset="2"/>
              <a:buChar char="q"/>
            </a:pPr>
            <a:r>
              <a:rPr lang="en-IN" sz="3600" b="1" dirty="0">
                <a:solidFill>
                  <a:schemeClr val="tx1">
                    <a:lumMod val="85000"/>
                    <a:lumOff val="15000"/>
                  </a:schemeClr>
                </a:solidFill>
              </a:rPr>
              <a:t>Buy products from manufacturers</a:t>
            </a:r>
          </a:p>
          <a:p>
            <a:pPr marL="285750" indent="-285750">
              <a:buFont typeface="Wingdings" panose="05000000000000000000" pitchFamily="2" charset="2"/>
              <a:buChar char="q"/>
            </a:pPr>
            <a:r>
              <a:rPr lang="en-IN" sz="3600" b="1" dirty="0">
                <a:solidFill>
                  <a:schemeClr val="tx1">
                    <a:lumMod val="85000"/>
                    <a:lumOff val="15000"/>
                  </a:schemeClr>
                </a:solidFill>
              </a:rPr>
              <a:t>Receive the product from manufacturer</a:t>
            </a:r>
          </a:p>
          <a:p>
            <a:pPr marL="285750" indent="-285750">
              <a:buFont typeface="Wingdings" panose="05000000000000000000" pitchFamily="2" charset="2"/>
              <a:buChar char="q"/>
            </a:pPr>
            <a:r>
              <a:rPr lang="en-IN" sz="3600" b="1" dirty="0">
                <a:solidFill>
                  <a:schemeClr val="tx1">
                    <a:lumMod val="85000"/>
                    <a:lumOff val="15000"/>
                  </a:schemeClr>
                </a:solidFill>
              </a:rPr>
              <a:t>Ship products to delivery hub</a:t>
            </a:r>
            <a:endParaRPr lang="en-IN" sz="2400" b="1" dirty="0">
              <a:solidFill>
                <a:schemeClr val="tx1">
                  <a:lumMod val="85000"/>
                  <a:lumOff val="15000"/>
                </a:schemeClr>
              </a:solidFill>
            </a:endParaRPr>
          </a:p>
        </p:txBody>
      </p:sp>
      <p:sp>
        <p:nvSpPr>
          <p:cNvPr id="25" name="TextBox 36">
            <a:extLst>
              <a:ext uri="{FF2B5EF4-FFF2-40B4-BE49-F238E27FC236}">
                <a16:creationId xmlns:a16="http://schemas.microsoft.com/office/drawing/2014/main" id="{5C6B001B-9E5B-3B4F-AB2C-49242F83A05B}"/>
              </a:ext>
            </a:extLst>
          </p:cNvPr>
          <p:cNvSpPr txBox="1"/>
          <p:nvPr/>
        </p:nvSpPr>
        <p:spPr>
          <a:xfrm>
            <a:off x="4626935" y="1878272"/>
            <a:ext cx="14208078" cy="948978"/>
          </a:xfrm>
          <a:prstGeom prst="rect">
            <a:avLst/>
          </a:prstGeom>
        </p:spPr>
        <p:txBody>
          <a:bodyPr wrap="square" lIns="0" tIns="0" rIns="0" bIns="0" rtlCol="0" anchor="t">
            <a:spAutoFit/>
          </a:bodyPr>
          <a:lstStyle/>
          <a:p>
            <a:pPr marL="1143000" indent="-1143000">
              <a:lnSpc>
                <a:spcPts val="7357"/>
              </a:lnSpc>
              <a:buFont typeface="+mj-lt"/>
              <a:buAutoNum type="romanUcPeriod"/>
            </a:pPr>
            <a:r>
              <a:rPr lang="en-US" sz="7007" dirty="0">
                <a:solidFill>
                  <a:schemeClr val="accent2">
                    <a:lumMod val="75000"/>
                  </a:schemeClr>
                </a:solidFill>
                <a:latin typeface="Alegreya Sans SC Bold"/>
              </a:rPr>
              <a:t>Assign roles and user activities</a:t>
            </a:r>
          </a:p>
        </p:txBody>
      </p:sp>
      <p:sp>
        <p:nvSpPr>
          <p:cNvPr id="26" name="AutoShape 18">
            <a:extLst>
              <a:ext uri="{FF2B5EF4-FFF2-40B4-BE49-F238E27FC236}">
                <a16:creationId xmlns:a16="http://schemas.microsoft.com/office/drawing/2014/main" id="{8C1DA53B-73E7-4CC9-9770-E62ADEBBC370}"/>
              </a:ext>
            </a:extLst>
          </p:cNvPr>
          <p:cNvSpPr/>
          <p:nvPr/>
        </p:nvSpPr>
        <p:spPr>
          <a:xfrm>
            <a:off x="3015517" y="8377524"/>
            <a:ext cx="4114800" cy="24347"/>
          </a:xfrm>
          <a:prstGeom prst="line">
            <a:avLst/>
          </a:prstGeom>
          <a:ln w="47625" cap="rnd">
            <a:solidFill>
              <a:srgbClr val="FFB000"/>
            </a:solidFill>
            <a:prstDash val="solid"/>
            <a:headEnd type="none" w="sm" len="sm"/>
            <a:tailEnd type="none" w="sm" len="sm"/>
          </a:ln>
        </p:spPr>
      </p:sp>
      <p:sp>
        <p:nvSpPr>
          <p:cNvPr id="27" name="AutoShape 19">
            <a:extLst>
              <a:ext uri="{FF2B5EF4-FFF2-40B4-BE49-F238E27FC236}">
                <a16:creationId xmlns:a16="http://schemas.microsoft.com/office/drawing/2014/main" id="{D0284A04-F7BC-23A2-A533-56F2679725F1}"/>
              </a:ext>
            </a:extLst>
          </p:cNvPr>
          <p:cNvSpPr/>
          <p:nvPr/>
        </p:nvSpPr>
        <p:spPr>
          <a:xfrm>
            <a:off x="10055127" y="7421130"/>
            <a:ext cx="2814449" cy="0"/>
          </a:xfrm>
          <a:prstGeom prst="line">
            <a:avLst/>
          </a:prstGeom>
          <a:ln w="47625" cap="rnd">
            <a:solidFill>
              <a:srgbClr val="FFB000"/>
            </a:solidFill>
            <a:prstDash val="solid"/>
            <a:headEnd type="none" w="sm" len="sm"/>
            <a:tailEnd type="none" w="sm" len="sm"/>
          </a:ln>
        </p:spPr>
      </p:sp>
      <p:sp>
        <p:nvSpPr>
          <p:cNvPr id="30" name="TextBox 23">
            <a:extLst>
              <a:ext uri="{FF2B5EF4-FFF2-40B4-BE49-F238E27FC236}">
                <a16:creationId xmlns:a16="http://schemas.microsoft.com/office/drawing/2014/main" id="{33268DB2-A792-576F-7A9B-F55DD71C40E2}"/>
              </a:ext>
            </a:extLst>
          </p:cNvPr>
          <p:cNvSpPr txBox="1"/>
          <p:nvPr/>
        </p:nvSpPr>
        <p:spPr>
          <a:xfrm>
            <a:off x="3015517" y="7585849"/>
            <a:ext cx="4710532" cy="621517"/>
          </a:xfrm>
          <a:prstGeom prst="rect">
            <a:avLst/>
          </a:prstGeom>
        </p:spPr>
        <p:txBody>
          <a:bodyPr lIns="0" tIns="0" rIns="0" bIns="0" rtlCol="0" anchor="t">
            <a:spAutoFit/>
          </a:bodyPr>
          <a:lstStyle/>
          <a:p>
            <a:pPr marL="742950" lvl="0" indent="-742950" algn="l">
              <a:lnSpc>
                <a:spcPts val="5109"/>
              </a:lnSpc>
              <a:spcBef>
                <a:spcPct val="0"/>
              </a:spcBef>
              <a:buFont typeface="+mj-lt"/>
              <a:buAutoNum type="arabicPeriod" startAt="3"/>
            </a:pPr>
            <a:r>
              <a:rPr lang="en-US" sz="3649" u="none" dirty="0">
                <a:solidFill>
                  <a:srgbClr val="002729"/>
                </a:solidFill>
                <a:latin typeface="Poppins ExtraBold"/>
              </a:rPr>
              <a:t>D</a:t>
            </a:r>
            <a:r>
              <a:rPr lang="en-US" sz="3649" dirty="0">
                <a:solidFill>
                  <a:srgbClr val="002729"/>
                </a:solidFill>
                <a:latin typeface="Poppins ExtraBold"/>
              </a:rPr>
              <a:t>elivery Hub</a:t>
            </a:r>
            <a:endParaRPr lang="en-US" sz="3649" u="none" dirty="0">
              <a:solidFill>
                <a:srgbClr val="002729"/>
              </a:solidFill>
              <a:latin typeface="Poppins ExtraBold"/>
            </a:endParaRPr>
          </a:p>
        </p:txBody>
      </p:sp>
      <p:sp>
        <p:nvSpPr>
          <p:cNvPr id="31" name="TextBox 24">
            <a:extLst>
              <a:ext uri="{FF2B5EF4-FFF2-40B4-BE49-F238E27FC236}">
                <a16:creationId xmlns:a16="http://schemas.microsoft.com/office/drawing/2014/main" id="{21A784B9-2F28-8D2B-BA69-530EC203110E}"/>
              </a:ext>
            </a:extLst>
          </p:cNvPr>
          <p:cNvSpPr txBox="1"/>
          <p:nvPr/>
        </p:nvSpPr>
        <p:spPr>
          <a:xfrm>
            <a:off x="10055128" y="6686281"/>
            <a:ext cx="4969800" cy="1275542"/>
          </a:xfrm>
          <a:prstGeom prst="rect">
            <a:avLst/>
          </a:prstGeom>
        </p:spPr>
        <p:txBody>
          <a:bodyPr wrap="square" lIns="0" tIns="0" rIns="0" bIns="0" rtlCol="0" anchor="t">
            <a:spAutoFit/>
          </a:bodyPr>
          <a:lstStyle/>
          <a:p>
            <a:pPr marL="742950" lvl="0" indent="-742950" algn="l">
              <a:lnSpc>
                <a:spcPts val="5109"/>
              </a:lnSpc>
              <a:spcBef>
                <a:spcPct val="0"/>
              </a:spcBef>
              <a:buFont typeface="+mj-lt"/>
              <a:buAutoNum type="arabicPeriod" startAt="4"/>
            </a:pPr>
            <a:r>
              <a:rPr lang="en-US" sz="3649" dirty="0">
                <a:solidFill>
                  <a:srgbClr val="002729"/>
                </a:solidFill>
                <a:latin typeface="Poppins ExtraBold"/>
              </a:rPr>
              <a:t>Customer</a:t>
            </a:r>
            <a:endParaRPr lang="en-US" sz="3649" u="none" dirty="0">
              <a:solidFill>
                <a:srgbClr val="002729"/>
              </a:solidFill>
              <a:latin typeface="Poppins ExtraBold"/>
            </a:endParaRPr>
          </a:p>
          <a:p>
            <a:pPr marL="0" lvl="0" indent="0" algn="l">
              <a:lnSpc>
                <a:spcPts val="5109"/>
              </a:lnSpc>
              <a:spcBef>
                <a:spcPct val="0"/>
              </a:spcBef>
            </a:pPr>
            <a:endParaRPr lang="en-US" sz="3649" u="none" dirty="0">
              <a:solidFill>
                <a:srgbClr val="002729"/>
              </a:solidFill>
              <a:latin typeface="Poppins ExtraBold"/>
            </a:endParaRPr>
          </a:p>
        </p:txBody>
      </p:sp>
      <p:sp>
        <p:nvSpPr>
          <p:cNvPr id="32" name="TextBox 31">
            <a:extLst>
              <a:ext uri="{FF2B5EF4-FFF2-40B4-BE49-F238E27FC236}">
                <a16:creationId xmlns:a16="http://schemas.microsoft.com/office/drawing/2014/main" id="{8C12A278-9111-4169-EE28-BFE349AA0190}"/>
              </a:ext>
            </a:extLst>
          </p:cNvPr>
          <p:cNvSpPr txBox="1"/>
          <p:nvPr/>
        </p:nvSpPr>
        <p:spPr>
          <a:xfrm>
            <a:off x="3305401" y="8490729"/>
            <a:ext cx="6983578" cy="1323439"/>
          </a:xfrm>
          <a:prstGeom prst="rect">
            <a:avLst/>
          </a:prstGeom>
          <a:noFill/>
        </p:spPr>
        <p:txBody>
          <a:bodyPr wrap="non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Receive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Ship the product to customer</a:t>
            </a:r>
          </a:p>
        </p:txBody>
      </p:sp>
      <p:sp>
        <p:nvSpPr>
          <p:cNvPr id="33" name="TextBox 32">
            <a:extLst>
              <a:ext uri="{FF2B5EF4-FFF2-40B4-BE49-F238E27FC236}">
                <a16:creationId xmlns:a16="http://schemas.microsoft.com/office/drawing/2014/main" id="{237F4AAA-69B3-4DC8-B531-97691862CD51}"/>
              </a:ext>
            </a:extLst>
          </p:cNvPr>
          <p:cNvSpPr txBox="1"/>
          <p:nvPr/>
        </p:nvSpPr>
        <p:spPr>
          <a:xfrm>
            <a:off x="10290163" y="7683080"/>
            <a:ext cx="7978403" cy="1938992"/>
          </a:xfrm>
          <a:prstGeom prst="rect">
            <a:avLst/>
          </a:prstGeom>
          <a:noFill/>
        </p:spPr>
        <p:txBody>
          <a:bodyPr wrap="square" rtlCol="0">
            <a:spAutoFit/>
          </a:bodyPr>
          <a:lstStyle/>
          <a:p>
            <a:pPr marL="285750" indent="-285750">
              <a:buFont typeface="Wingdings" panose="05000000000000000000" pitchFamily="2" charset="2"/>
              <a:buChar char="q"/>
            </a:pPr>
            <a:r>
              <a:rPr lang="en-IN" sz="4000" b="1" dirty="0">
                <a:solidFill>
                  <a:schemeClr val="tx1">
                    <a:lumMod val="85000"/>
                    <a:lumOff val="15000"/>
                  </a:schemeClr>
                </a:solidFill>
              </a:rPr>
              <a:t>Purchase product from seller</a:t>
            </a:r>
          </a:p>
          <a:p>
            <a:pPr marL="285750" indent="-285750">
              <a:buFont typeface="Wingdings" panose="05000000000000000000" pitchFamily="2" charset="2"/>
              <a:buChar char="q"/>
            </a:pPr>
            <a:r>
              <a:rPr lang="en-IN" sz="4000" b="1" dirty="0">
                <a:solidFill>
                  <a:schemeClr val="tx1">
                    <a:lumMod val="85000"/>
                    <a:lumOff val="15000"/>
                  </a:schemeClr>
                </a:solidFill>
              </a:rPr>
              <a:t>Receive product from delivery hub</a:t>
            </a:r>
          </a:p>
          <a:p>
            <a:pPr marL="285750" indent="-285750">
              <a:buFont typeface="Wingdings" panose="05000000000000000000" pitchFamily="2" charset="2"/>
              <a:buChar char="q"/>
            </a:pPr>
            <a:r>
              <a:rPr lang="en-IN" sz="4000" b="1" dirty="0">
                <a:solidFill>
                  <a:schemeClr val="tx1">
                    <a:lumMod val="85000"/>
                    <a:lumOff val="15000"/>
                  </a:schemeClr>
                </a:solidFill>
              </a:rPr>
              <a:t>View all your products</a:t>
            </a:r>
          </a:p>
        </p:txBody>
      </p:sp>
    </p:spTree>
    <p:extLst>
      <p:ext uri="{BB962C8B-B14F-4D97-AF65-F5344CB8AC3E}">
        <p14:creationId xmlns:p14="http://schemas.microsoft.com/office/powerpoint/2010/main" val="94745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875828" y="-655323"/>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14443" y="-293938"/>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491338" y="6254258"/>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08204" y="6537392"/>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073979" y="3936770"/>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182878" y="3948027"/>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874126" y="4256779"/>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25" name="TextBox 36">
            <a:extLst>
              <a:ext uri="{FF2B5EF4-FFF2-40B4-BE49-F238E27FC236}">
                <a16:creationId xmlns:a16="http://schemas.microsoft.com/office/drawing/2014/main" id="{431ED828-C113-F3D1-1FC4-BD0C2F395E8F}"/>
              </a:ext>
            </a:extLst>
          </p:cNvPr>
          <p:cNvSpPr txBox="1"/>
          <p:nvPr/>
        </p:nvSpPr>
        <p:spPr>
          <a:xfrm>
            <a:off x="4876569" y="1842946"/>
            <a:ext cx="14208078" cy="1897955"/>
          </a:xfrm>
          <a:prstGeom prst="rect">
            <a:avLst/>
          </a:prstGeom>
        </p:spPr>
        <p:txBody>
          <a:bodyPr wrap="square" lIns="0" tIns="0" rIns="0" bIns="0" rtlCol="0" anchor="t">
            <a:spAutoFit/>
          </a:bodyPr>
          <a:lstStyle/>
          <a:p>
            <a:pPr marL="1143000" indent="-1143000">
              <a:lnSpc>
                <a:spcPts val="7357"/>
              </a:lnSpc>
              <a:buFont typeface="+mj-lt"/>
              <a:buAutoNum type="romanUcPeriod" startAt="2"/>
            </a:pPr>
            <a:r>
              <a:rPr lang="en-US" sz="7007" dirty="0">
                <a:solidFill>
                  <a:schemeClr val="accent2">
                    <a:lumMod val="75000"/>
                  </a:schemeClr>
                </a:solidFill>
                <a:latin typeface="Alegreya Sans SC Bold"/>
              </a:rPr>
              <a:t>Explorer activity and invoice generation</a:t>
            </a:r>
          </a:p>
        </p:txBody>
      </p:sp>
      <p:sp>
        <p:nvSpPr>
          <p:cNvPr id="30" name="TextBox 29">
            <a:extLst>
              <a:ext uri="{FF2B5EF4-FFF2-40B4-BE49-F238E27FC236}">
                <a16:creationId xmlns:a16="http://schemas.microsoft.com/office/drawing/2014/main" id="{2B6594A5-51DC-272A-DE57-CC9B1F44C6A5}"/>
              </a:ext>
            </a:extLst>
          </p:cNvPr>
          <p:cNvSpPr txBox="1"/>
          <p:nvPr/>
        </p:nvSpPr>
        <p:spPr>
          <a:xfrm>
            <a:off x="6963813" y="4215438"/>
            <a:ext cx="10183864" cy="1582218"/>
          </a:xfrm>
          <a:prstGeom prst="rect">
            <a:avLst/>
          </a:prstGeom>
          <a:noFill/>
        </p:spPr>
        <p:txBody>
          <a:bodyPr wrap="square" rtlCol="0">
            <a:spAutoFit/>
          </a:bodyPr>
          <a:lstStyle/>
          <a:p>
            <a:pPr marL="285750" indent="-285750">
              <a:buFont typeface="Wingdings" panose="05000000000000000000" pitchFamily="2" charset="2"/>
              <a:buChar char="q"/>
            </a:pPr>
            <a:r>
              <a:rPr lang="en-US" sz="3600" b="1" dirty="0">
                <a:solidFill>
                  <a:schemeClr val="tx1">
                    <a:lumMod val="85000"/>
                    <a:lumOff val="15000"/>
                  </a:schemeClr>
                </a:solidFill>
              </a:rPr>
              <a:t> D</a:t>
            </a:r>
            <a:r>
              <a:rPr lang="en-IN" sz="3600" b="1" dirty="0">
                <a:solidFill>
                  <a:schemeClr val="tx1">
                    <a:lumMod val="85000"/>
                    <a:lumOff val="15000"/>
                  </a:schemeClr>
                </a:solidFill>
              </a:rPr>
              <a:t>etailed view of a product lifecycle</a:t>
            </a:r>
          </a:p>
          <a:p>
            <a:pPr marL="285750" indent="-285750">
              <a:buFont typeface="Wingdings" panose="05000000000000000000" pitchFamily="2" charset="2"/>
              <a:buChar char="q"/>
            </a:pPr>
            <a:r>
              <a:rPr lang="en-IN" sz="3600" b="1" dirty="0">
                <a:solidFill>
                  <a:schemeClr val="tx1">
                    <a:lumMod val="85000"/>
                    <a:lumOff val="15000"/>
                  </a:schemeClr>
                </a:solidFill>
              </a:rPr>
              <a:t> Invoice generation </a:t>
            </a:r>
          </a:p>
          <a:p>
            <a:pPr marL="285750" indent="-285750">
              <a:buFont typeface="Wingdings" panose="05000000000000000000" pitchFamily="2" charset="2"/>
              <a:buChar char="q"/>
            </a:pPr>
            <a:endParaRPr lang="en-IN" sz="2400" b="1" dirty="0">
              <a:solidFill>
                <a:schemeClr val="tx1">
                  <a:lumMod val="85000"/>
                  <a:lumOff val="15000"/>
                </a:schemeClr>
              </a:solidFill>
            </a:endParaRPr>
          </a:p>
        </p:txBody>
      </p:sp>
    </p:spTree>
    <p:extLst>
      <p:ext uri="{BB962C8B-B14F-4D97-AF65-F5344CB8AC3E}">
        <p14:creationId xmlns:p14="http://schemas.microsoft.com/office/powerpoint/2010/main" val="168079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2819400" y="407138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UI and Back-End design</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350568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706044" y="9477580"/>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913414" y="9670488"/>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3">
            <a:alphaModFix amt="6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7937" y="-923275"/>
            <a:ext cx="5904665" cy="1846550"/>
          </a:xfrm>
          <a:prstGeom prst="rect">
            <a:avLst/>
          </a:prstGeom>
        </p:spPr>
      </p:pic>
      <p:sp>
        <p:nvSpPr>
          <p:cNvPr id="32" name="AutoShape 32"/>
          <p:cNvSpPr/>
          <p:nvPr/>
        </p:nvSpPr>
        <p:spPr>
          <a:xfrm>
            <a:off x="2190371" y="741156"/>
            <a:ext cx="13411783" cy="1140499"/>
          </a:xfrm>
          <a:prstGeom prst="rect">
            <a:avLst/>
          </a:prstGeom>
          <a:solidFill>
            <a:srgbClr val="002729"/>
          </a:solidFill>
        </p:spPr>
      </p:sp>
      <p:grpSp>
        <p:nvGrpSpPr>
          <p:cNvPr id="33" name="Group 33"/>
          <p:cNvGrpSpPr/>
          <p:nvPr/>
        </p:nvGrpSpPr>
        <p:grpSpPr>
          <a:xfrm>
            <a:off x="1622889" y="741156"/>
            <a:ext cx="1832388" cy="1140499"/>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35" name="Group 35"/>
          <p:cNvGrpSpPr/>
          <p:nvPr/>
        </p:nvGrpSpPr>
        <p:grpSpPr>
          <a:xfrm>
            <a:off x="14832723" y="741156"/>
            <a:ext cx="1832388" cy="1140499"/>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37" name="TextBox 37"/>
          <p:cNvSpPr txBox="1"/>
          <p:nvPr/>
        </p:nvSpPr>
        <p:spPr>
          <a:xfrm>
            <a:off x="2862128" y="412539"/>
            <a:ext cx="12563744" cy="1470403"/>
          </a:xfrm>
          <a:prstGeom prst="rect">
            <a:avLst/>
          </a:prstGeom>
        </p:spPr>
        <p:txBody>
          <a:bodyPr lIns="0" tIns="0" rIns="0" bIns="0" rtlCol="0" anchor="t">
            <a:spAutoFit/>
          </a:bodyPr>
          <a:lstStyle/>
          <a:p>
            <a:pPr algn="ctr">
              <a:lnSpc>
                <a:spcPts val="12599"/>
              </a:lnSpc>
            </a:pPr>
            <a:r>
              <a:rPr lang="en-US" sz="6600" dirty="0">
                <a:solidFill>
                  <a:srgbClr val="FFB000"/>
                </a:solidFill>
                <a:latin typeface="Poppins ExtraBold"/>
              </a:rPr>
              <a:t>UI and Back-End</a:t>
            </a:r>
          </a:p>
        </p:txBody>
      </p:sp>
      <p:sp>
        <p:nvSpPr>
          <p:cNvPr id="38" name="TextBox 38"/>
          <p:cNvSpPr txBox="1"/>
          <p:nvPr/>
        </p:nvSpPr>
        <p:spPr>
          <a:xfrm>
            <a:off x="929200" y="2188514"/>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HTML &amp; CSS</a:t>
            </a:r>
          </a:p>
        </p:txBody>
      </p:sp>
      <p:sp>
        <p:nvSpPr>
          <p:cNvPr id="39" name="TextBox 39"/>
          <p:cNvSpPr txBox="1"/>
          <p:nvPr/>
        </p:nvSpPr>
        <p:spPr>
          <a:xfrm>
            <a:off x="2888540" y="5274932"/>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Solidity</a:t>
            </a:r>
          </a:p>
        </p:txBody>
      </p:sp>
      <p:sp>
        <p:nvSpPr>
          <p:cNvPr id="40" name="TextBox 40"/>
          <p:cNvSpPr txBox="1"/>
          <p:nvPr/>
        </p:nvSpPr>
        <p:spPr>
          <a:xfrm>
            <a:off x="6549278" y="2894112"/>
            <a:ext cx="4955593" cy="706797"/>
          </a:xfrm>
          <a:prstGeom prst="rect">
            <a:avLst/>
          </a:prstGeom>
        </p:spPr>
        <p:txBody>
          <a:bodyPr wrap="square" lIns="0" tIns="0" rIns="0" bIns="0" rtlCol="0" anchor="t">
            <a:spAutoFit/>
          </a:bodyPr>
          <a:lstStyle/>
          <a:p>
            <a:pPr>
              <a:lnSpc>
                <a:spcPts val="5809"/>
              </a:lnSpc>
            </a:pPr>
            <a:r>
              <a:rPr lang="en-US" sz="4149" dirty="0" err="1">
                <a:solidFill>
                  <a:srgbClr val="002729"/>
                </a:solidFill>
                <a:latin typeface="Poppins ExtraBold"/>
              </a:rPr>
              <a:t>Metamask</a:t>
            </a:r>
            <a:endParaRPr lang="en-US" sz="4149" dirty="0">
              <a:solidFill>
                <a:srgbClr val="002729"/>
              </a:solidFill>
              <a:latin typeface="Poppins ExtraBold"/>
            </a:endParaRPr>
          </a:p>
        </p:txBody>
      </p:sp>
      <p:sp>
        <p:nvSpPr>
          <p:cNvPr id="44" name="TextBox 44"/>
          <p:cNvSpPr txBox="1"/>
          <p:nvPr/>
        </p:nvSpPr>
        <p:spPr>
          <a:xfrm>
            <a:off x="940549" y="2820627"/>
            <a:ext cx="4955594" cy="2132379"/>
          </a:xfrm>
          <a:prstGeom prst="rect">
            <a:avLst/>
          </a:prstGeom>
        </p:spPr>
        <p:txBody>
          <a:bodyPr wrap="square" lIns="0" tIns="0" rIns="0" bIns="0" rtlCol="0" anchor="t">
            <a:spAutoFit/>
          </a:bodyPr>
          <a:lstStyle/>
          <a:p>
            <a:pPr algn="just">
              <a:lnSpc>
                <a:spcPts val="2800"/>
              </a:lnSpc>
            </a:pPr>
            <a:r>
              <a:rPr lang="en-US" sz="2000" dirty="0"/>
              <a:t>The Hypertext Markup Language or HTML is the standard markup language for documents designed to be displayed in a web browser. It can be assisted by technologies such as Cascading Style Sheets (CSS) and scripting languages such as JavaScript.</a:t>
            </a:r>
          </a:p>
        </p:txBody>
      </p:sp>
      <p:sp>
        <p:nvSpPr>
          <p:cNvPr id="45" name="TextBox 45"/>
          <p:cNvSpPr txBox="1"/>
          <p:nvPr/>
        </p:nvSpPr>
        <p:spPr>
          <a:xfrm>
            <a:off x="2807899" y="6040839"/>
            <a:ext cx="5752364" cy="2769989"/>
          </a:xfrm>
          <a:prstGeom prst="rect">
            <a:avLst/>
          </a:prstGeom>
        </p:spPr>
        <p:txBody>
          <a:bodyPr wrap="square" lIns="0" tIns="0" rIns="0" bIns="0" rtlCol="0" anchor="t">
            <a:spAutoFit/>
          </a:bodyPr>
          <a:lstStyle/>
          <a:p>
            <a:pPr algn="just"/>
            <a:r>
              <a:rPr lang="en-US" sz="2000" dirty="0"/>
              <a:t>Solidity is an object-oriented, high-level language for implementing smart contracts. Smart contracts are programs which govern the behavior of accounts within the Ethereum state.</a:t>
            </a:r>
          </a:p>
          <a:p>
            <a:pPr algn="just"/>
            <a:r>
              <a:rPr lang="en-US" sz="2000" dirty="0"/>
              <a:t>Solidity is a curly-bracket language designed to target the Ethereum Virtual Machine (EVM). It is influenced by C++, Python and JavaScript. You can find more details about which languages Solidity has been inspired by in the language influences section.</a:t>
            </a:r>
          </a:p>
        </p:txBody>
      </p:sp>
      <p:sp>
        <p:nvSpPr>
          <p:cNvPr id="46" name="TextBox 46"/>
          <p:cNvSpPr txBox="1"/>
          <p:nvPr/>
        </p:nvSpPr>
        <p:spPr>
          <a:xfrm>
            <a:off x="6549278" y="3568064"/>
            <a:ext cx="5490321" cy="1231106"/>
          </a:xfrm>
          <a:prstGeom prst="rect">
            <a:avLst/>
          </a:prstGeom>
        </p:spPr>
        <p:txBody>
          <a:bodyPr wrap="square" lIns="0" tIns="0" rIns="0" bIns="0" rtlCol="0" anchor="t">
            <a:spAutoFit/>
          </a:bodyPr>
          <a:lstStyle/>
          <a:p>
            <a:pPr algn="just"/>
            <a:r>
              <a:rPr lang="en-US" sz="2000" dirty="0" err="1"/>
              <a:t>MetaMask</a:t>
            </a:r>
            <a:r>
              <a:rPr lang="en-US" sz="2000" dirty="0"/>
              <a:t> provides the simplest yet most secure way to connect to blockchain-based applications. You are always in control when interacting on the new decentralized web.</a:t>
            </a:r>
          </a:p>
        </p:txBody>
      </p:sp>
      <p:sp>
        <p:nvSpPr>
          <p:cNvPr id="47" name="TextBox 39">
            <a:extLst>
              <a:ext uri="{FF2B5EF4-FFF2-40B4-BE49-F238E27FC236}">
                <a16:creationId xmlns:a16="http://schemas.microsoft.com/office/drawing/2014/main" id="{4ED5C778-7F98-F062-979C-7363B7A70DC0}"/>
              </a:ext>
            </a:extLst>
          </p:cNvPr>
          <p:cNvSpPr txBox="1"/>
          <p:nvPr/>
        </p:nvSpPr>
        <p:spPr>
          <a:xfrm>
            <a:off x="9463184" y="6551766"/>
            <a:ext cx="5085460"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Ganache</a:t>
            </a:r>
          </a:p>
        </p:txBody>
      </p:sp>
      <p:sp>
        <p:nvSpPr>
          <p:cNvPr id="48" name="TextBox 45">
            <a:extLst>
              <a:ext uri="{FF2B5EF4-FFF2-40B4-BE49-F238E27FC236}">
                <a16:creationId xmlns:a16="http://schemas.microsoft.com/office/drawing/2014/main" id="{62B49819-DC44-86C3-5429-3EE946941AD9}"/>
              </a:ext>
            </a:extLst>
          </p:cNvPr>
          <p:cNvSpPr txBox="1"/>
          <p:nvPr/>
        </p:nvSpPr>
        <p:spPr>
          <a:xfrm>
            <a:off x="9474516" y="7208629"/>
            <a:ext cx="6272447" cy="1773306"/>
          </a:xfrm>
          <a:prstGeom prst="rect">
            <a:avLst/>
          </a:prstGeom>
        </p:spPr>
        <p:txBody>
          <a:bodyPr wrap="square" lIns="0" tIns="0" rIns="0" bIns="0" rtlCol="0" anchor="t">
            <a:spAutoFit/>
          </a:bodyPr>
          <a:lstStyle/>
          <a:p>
            <a:pPr algn="just">
              <a:lnSpc>
                <a:spcPts val="2800"/>
              </a:lnSpc>
            </a:pPr>
            <a:r>
              <a:rPr lang="en-US" sz="2000" dirty="0"/>
              <a:t>Ganache is a personal blockchain for rapid Ethereum and Corda distributed application development. You can use Ganache across the entire development cycle; enabling you to develop, deploy, and test your </a:t>
            </a:r>
            <a:r>
              <a:rPr lang="en-US" sz="2000" dirty="0" err="1"/>
              <a:t>dApps</a:t>
            </a:r>
            <a:r>
              <a:rPr lang="en-US" sz="2000" dirty="0"/>
              <a:t> in a safe and deterministic environment.</a:t>
            </a:r>
          </a:p>
        </p:txBody>
      </p:sp>
      <p:sp>
        <p:nvSpPr>
          <p:cNvPr id="49" name="TextBox 40">
            <a:extLst>
              <a:ext uri="{FF2B5EF4-FFF2-40B4-BE49-F238E27FC236}">
                <a16:creationId xmlns:a16="http://schemas.microsoft.com/office/drawing/2014/main" id="{CF58B20B-1405-4334-9974-6F47D1C4CFBF}"/>
              </a:ext>
            </a:extLst>
          </p:cNvPr>
          <p:cNvSpPr txBox="1"/>
          <p:nvPr/>
        </p:nvSpPr>
        <p:spPr>
          <a:xfrm>
            <a:off x="12391858" y="2312111"/>
            <a:ext cx="3421716" cy="706797"/>
          </a:xfrm>
          <a:prstGeom prst="rect">
            <a:avLst/>
          </a:prstGeom>
        </p:spPr>
        <p:txBody>
          <a:bodyPr lIns="0" tIns="0" rIns="0" bIns="0" rtlCol="0" anchor="t">
            <a:spAutoFit/>
          </a:bodyPr>
          <a:lstStyle/>
          <a:p>
            <a:pPr>
              <a:lnSpc>
                <a:spcPts val="5809"/>
              </a:lnSpc>
            </a:pPr>
            <a:r>
              <a:rPr lang="en-US" sz="4149" dirty="0">
                <a:solidFill>
                  <a:srgbClr val="002729"/>
                </a:solidFill>
                <a:latin typeface="Poppins ExtraBold"/>
              </a:rPr>
              <a:t>JavaScript</a:t>
            </a:r>
          </a:p>
        </p:txBody>
      </p:sp>
      <p:sp>
        <p:nvSpPr>
          <p:cNvPr id="50" name="TextBox 46">
            <a:extLst>
              <a:ext uri="{FF2B5EF4-FFF2-40B4-BE49-F238E27FC236}">
                <a16:creationId xmlns:a16="http://schemas.microsoft.com/office/drawing/2014/main" id="{31A3E1C0-3C32-D826-D391-D7DB41AD442D}"/>
              </a:ext>
            </a:extLst>
          </p:cNvPr>
          <p:cNvSpPr txBox="1"/>
          <p:nvPr/>
        </p:nvSpPr>
        <p:spPr>
          <a:xfrm>
            <a:off x="12440399" y="3021616"/>
            <a:ext cx="5237984" cy="3209597"/>
          </a:xfrm>
          <a:prstGeom prst="rect">
            <a:avLst/>
          </a:prstGeom>
        </p:spPr>
        <p:txBody>
          <a:bodyPr wrap="square" lIns="0" tIns="0" rIns="0" bIns="0" rtlCol="0" anchor="t">
            <a:spAutoFit/>
          </a:bodyPr>
          <a:lstStyle/>
          <a:p>
            <a:pPr algn="just">
              <a:lnSpc>
                <a:spcPts val="2800"/>
              </a:lnSpc>
            </a:pPr>
            <a:r>
              <a:rPr lang="en-US" sz="2000" dirty="0"/>
              <a:t>JavaScript is often abbreviated JS, is a programming language that is one of the core technologies of the World Wide Web, alongside HTML and CSS. Over 97% of websites use JavaScript on the client side for web page behavior, often incorporating third-party libraries All major web browsers have a dedicated JavaScript engine to execute the code on users' devices.</a:t>
            </a:r>
          </a:p>
        </p:txBody>
      </p:sp>
    </p:spTree>
    <p:extLst>
      <p:ext uri="{BB962C8B-B14F-4D97-AF65-F5344CB8AC3E}">
        <p14:creationId xmlns:p14="http://schemas.microsoft.com/office/powerpoint/2010/main" val="78254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674806" y="4867346"/>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6974191"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427594" y="222263"/>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6662152"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164693"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255390" y="1856966"/>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11171" y="2112747"/>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725615" y="4456920"/>
            <a:ext cx="10521441" cy="1295226"/>
          </a:xfrm>
          <a:prstGeom prst="rect">
            <a:avLst/>
          </a:prstGeom>
        </p:spPr>
        <p:txBody>
          <a:bodyPr lIns="0" tIns="0" rIns="0" bIns="0" rtlCol="0" anchor="t">
            <a:spAutoFit/>
          </a:bodyPr>
          <a:lstStyle/>
          <a:p>
            <a:pPr algn="ctr">
              <a:lnSpc>
                <a:spcPts val="10073"/>
              </a:lnSpc>
            </a:pPr>
            <a:r>
              <a:rPr lang="en-US" sz="8759" dirty="0">
                <a:solidFill>
                  <a:srgbClr val="002729"/>
                </a:solidFill>
                <a:latin typeface="Poppins ExtraBold"/>
              </a:rPr>
              <a:t>THANK YOU</a:t>
            </a:r>
          </a:p>
        </p:txBody>
      </p:sp>
    </p:spTree>
    <p:extLst>
      <p:ext uri="{BB962C8B-B14F-4D97-AF65-F5344CB8AC3E}">
        <p14:creationId xmlns:p14="http://schemas.microsoft.com/office/powerpoint/2010/main" val="287318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6417352" y="4744190"/>
            <a:ext cx="4318924" cy="4318924"/>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103422">
            <a:off x="16651910" y="4978748"/>
            <a:ext cx="3849807" cy="3849807"/>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96577">
            <a:off x="15757938" y="6549662"/>
            <a:ext cx="4709701" cy="47097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8" name="Group 8"/>
          <p:cNvGrpSpPr/>
          <p:nvPr/>
        </p:nvGrpSpPr>
        <p:grpSpPr>
          <a:xfrm rot="-296577">
            <a:off x="15827358" y="6608030"/>
            <a:ext cx="4709701" cy="47097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0" name="Group 10"/>
          <p:cNvGrpSpPr/>
          <p:nvPr/>
        </p:nvGrpSpPr>
        <p:grpSpPr>
          <a:xfrm rot="5103422">
            <a:off x="16083140" y="6863812"/>
            <a:ext cx="4198138" cy="4198138"/>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TextBox 12"/>
          <p:cNvSpPr txBox="1"/>
          <p:nvPr/>
        </p:nvSpPr>
        <p:spPr>
          <a:xfrm>
            <a:off x="1028700" y="790575"/>
            <a:ext cx="11145262" cy="1454149"/>
          </a:xfrm>
          <a:prstGeom prst="rect">
            <a:avLst/>
          </a:prstGeom>
        </p:spPr>
        <p:txBody>
          <a:bodyPr lIns="0" tIns="0" rIns="0" bIns="0" rtlCol="0" anchor="t">
            <a:spAutoFit/>
          </a:bodyPr>
          <a:lstStyle/>
          <a:p>
            <a:pPr>
              <a:lnSpc>
                <a:spcPts val="11200"/>
              </a:lnSpc>
            </a:pPr>
            <a:r>
              <a:rPr lang="en-US" sz="8000">
                <a:solidFill>
                  <a:srgbClr val="FFB000"/>
                </a:solidFill>
                <a:latin typeface="Poppins ExtraBold"/>
              </a:rPr>
              <a:t>Contents</a:t>
            </a:r>
          </a:p>
        </p:txBody>
      </p:sp>
      <p:sp>
        <p:nvSpPr>
          <p:cNvPr id="13" name="TextBox 13"/>
          <p:cNvSpPr txBox="1"/>
          <p:nvPr/>
        </p:nvSpPr>
        <p:spPr>
          <a:xfrm>
            <a:off x="2405624" y="2444750"/>
            <a:ext cx="12370891" cy="5582939"/>
          </a:xfrm>
          <a:prstGeom prst="rect">
            <a:avLst/>
          </a:prstGeom>
        </p:spPr>
        <p:txBody>
          <a:bodyPr lIns="0" tIns="0" rIns="0" bIns="0" rtlCol="0" anchor="t">
            <a:spAutoFit/>
          </a:bodyPr>
          <a:lstStyle/>
          <a:p>
            <a:pPr marL="1122679" lvl="1" indent="-561340">
              <a:lnSpc>
                <a:spcPts val="7279"/>
              </a:lnSpc>
              <a:buFont typeface="Arial"/>
              <a:buChar char="•"/>
            </a:pPr>
            <a:r>
              <a:rPr lang="en-US" sz="5199" dirty="0">
                <a:solidFill>
                  <a:srgbClr val="000000"/>
                </a:solidFill>
                <a:latin typeface="Alegreya SC"/>
              </a:rPr>
              <a:t>Relevance of the project</a:t>
            </a:r>
          </a:p>
          <a:p>
            <a:pPr marL="1122679" lvl="1" indent="-561340">
              <a:lnSpc>
                <a:spcPts val="7279"/>
              </a:lnSpc>
              <a:buFont typeface="Arial"/>
              <a:buChar char="•"/>
            </a:pPr>
            <a:r>
              <a:rPr lang="en-US" sz="5199" dirty="0">
                <a:solidFill>
                  <a:srgbClr val="000000"/>
                </a:solidFill>
                <a:latin typeface="Alegreya SC"/>
              </a:rPr>
              <a:t>Description of the project</a:t>
            </a:r>
          </a:p>
          <a:p>
            <a:pPr marL="1122679" lvl="1" indent="-561340">
              <a:lnSpc>
                <a:spcPts val="7279"/>
              </a:lnSpc>
              <a:buFont typeface="Arial"/>
              <a:buChar char="•"/>
            </a:pPr>
            <a:r>
              <a:rPr lang="en-US" sz="5199" dirty="0">
                <a:solidFill>
                  <a:srgbClr val="000000"/>
                </a:solidFill>
                <a:latin typeface="Alegreya SC"/>
              </a:rPr>
              <a:t>Objective of study</a:t>
            </a:r>
          </a:p>
          <a:p>
            <a:pPr marL="1122679" lvl="1" indent="-561340">
              <a:lnSpc>
                <a:spcPts val="7279"/>
              </a:lnSpc>
              <a:buFont typeface="Arial"/>
              <a:buChar char="•"/>
            </a:pPr>
            <a:r>
              <a:rPr lang="en-US" sz="5199" dirty="0">
                <a:solidFill>
                  <a:srgbClr val="000000"/>
                </a:solidFill>
                <a:latin typeface="Alegreya SC"/>
              </a:rPr>
              <a:t>Existing System and Proposed System</a:t>
            </a:r>
          </a:p>
          <a:p>
            <a:pPr marL="1122679" lvl="1" indent="-561340">
              <a:lnSpc>
                <a:spcPts val="7279"/>
              </a:lnSpc>
              <a:buFont typeface="Arial"/>
              <a:buChar char="•"/>
            </a:pPr>
            <a:r>
              <a:rPr lang="en-US" sz="5199" dirty="0">
                <a:solidFill>
                  <a:srgbClr val="000000"/>
                </a:solidFill>
                <a:latin typeface="Alegreya SC"/>
              </a:rPr>
              <a:t>Modules</a:t>
            </a:r>
          </a:p>
          <a:p>
            <a:pPr marL="1122679" lvl="1" indent="-561340">
              <a:lnSpc>
                <a:spcPts val="7279"/>
              </a:lnSpc>
              <a:buFont typeface="Arial"/>
              <a:buChar char="•"/>
            </a:pPr>
            <a:r>
              <a:rPr lang="en-US" sz="5199" dirty="0">
                <a:solidFill>
                  <a:srgbClr val="000000"/>
                </a:solidFill>
                <a:latin typeface="Alegreya SC"/>
              </a:rPr>
              <a:t>UI Design and Back-End Design</a:t>
            </a:r>
          </a:p>
        </p:txBody>
      </p:sp>
      <p:grpSp>
        <p:nvGrpSpPr>
          <p:cNvPr id="14" name="Group 14"/>
          <p:cNvGrpSpPr/>
          <p:nvPr/>
        </p:nvGrpSpPr>
        <p:grpSpPr>
          <a:xfrm rot="5103422">
            <a:off x="15791911" y="-1279913"/>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4283347" y="6761794"/>
            <a:ext cx="5512571" cy="5512571"/>
            <a:chOff x="8521" y="8521"/>
            <a:chExt cx="1913890" cy="1913890"/>
          </a:xfrm>
        </p:grpSpPr>
        <p:sp>
          <p:nvSpPr>
            <p:cNvPr id="17" name="Freeform 17"/>
            <p:cNvSpPr/>
            <p:nvPr/>
          </p:nvSpPr>
          <p:spPr>
            <a:xfrm>
              <a:off x="8521" y="8521"/>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8127029">
            <a:off x="-1924903" y="7593176"/>
            <a:ext cx="3849807" cy="3849807"/>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20" name="Group 16">
            <a:extLst>
              <a:ext uri="{FF2B5EF4-FFF2-40B4-BE49-F238E27FC236}">
                <a16:creationId xmlns:a16="http://schemas.microsoft.com/office/drawing/2014/main" id="{AAE60920-65C0-B2DF-A1DE-6C5C00D8ADB8}"/>
              </a:ext>
            </a:extLst>
          </p:cNvPr>
          <p:cNvGrpSpPr/>
          <p:nvPr/>
        </p:nvGrpSpPr>
        <p:grpSpPr>
          <a:xfrm rot="15909967">
            <a:off x="15938675" y="-1493213"/>
            <a:ext cx="3846970" cy="3592761"/>
            <a:chOff x="0" y="0"/>
            <a:chExt cx="1913890" cy="1913890"/>
          </a:xfrm>
        </p:grpSpPr>
        <p:sp>
          <p:nvSpPr>
            <p:cNvPr id="21" name="Freeform 17">
              <a:extLst>
                <a:ext uri="{FF2B5EF4-FFF2-40B4-BE49-F238E27FC236}">
                  <a16:creationId xmlns:a16="http://schemas.microsoft.com/office/drawing/2014/main" id="{4C37B227-E22A-96BF-47D9-132E9E47749B}"/>
                </a:ext>
              </a:extLst>
            </p:cNvPr>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6730"/>
            <a:ext cx="11271953" cy="109551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Relevance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2700000">
            <a:off x="2215775" y="9087899"/>
            <a:ext cx="4906065" cy="4906065"/>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 name="Group 2"/>
          <p:cNvGrpSpPr/>
          <p:nvPr/>
        </p:nvGrpSpPr>
        <p:grpSpPr>
          <a:xfrm rot="2700000">
            <a:off x="858461" y="8876587"/>
            <a:ext cx="4498995" cy="4498995"/>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172076" y="8884837"/>
            <a:ext cx="4010319" cy="401031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6" name="Group 6"/>
          <p:cNvGrpSpPr/>
          <p:nvPr/>
        </p:nvGrpSpPr>
        <p:grpSpPr>
          <a:xfrm rot="2700000">
            <a:off x="-2526343" y="9408330"/>
            <a:ext cx="4906065" cy="4906065"/>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0" name="Group 10"/>
          <p:cNvGrpSpPr/>
          <p:nvPr/>
        </p:nvGrpSpPr>
        <p:grpSpPr>
          <a:xfrm rot="8100000">
            <a:off x="-2259897" y="9769255"/>
            <a:ext cx="4373173" cy="4373173"/>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2" name="AutoShape 12"/>
          <p:cNvSpPr/>
          <p:nvPr/>
        </p:nvSpPr>
        <p:spPr>
          <a:xfrm>
            <a:off x="995120" y="1633944"/>
            <a:ext cx="16544490" cy="130158"/>
          </a:xfrm>
          <a:prstGeom prst="rect">
            <a:avLst/>
          </a:prstGeom>
          <a:solidFill>
            <a:srgbClr val="002729"/>
          </a:solidFill>
        </p:spPr>
      </p:sp>
      <p:sp>
        <p:nvSpPr>
          <p:cNvPr id="13" name="TextBox 13"/>
          <p:cNvSpPr txBox="1"/>
          <p:nvPr/>
        </p:nvSpPr>
        <p:spPr>
          <a:xfrm>
            <a:off x="995120" y="542000"/>
            <a:ext cx="10700035" cy="984250"/>
          </a:xfrm>
          <a:prstGeom prst="rect">
            <a:avLst/>
          </a:prstGeom>
        </p:spPr>
        <p:txBody>
          <a:bodyPr lIns="0" tIns="0" rIns="0" bIns="0" rtlCol="0" anchor="t">
            <a:spAutoFit/>
          </a:bodyPr>
          <a:lstStyle/>
          <a:p>
            <a:pPr>
              <a:lnSpc>
                <a:spcPts val="7699"/>
              </a:lnSpc>
            </a:pPr>
            <a:r>
              <a:rPr lang="en-US" sz="5499" dirty="0">
                <a:solidFill>
                  <a:srgbClr val="FF1616"/>
                </a:solidFill>
                <a:latin typeface="Poppins ExtraBold"/>
              </a:rPr>
              <a:t>Relevance of the project</a:t>
            </a:r>
          </a:p>
        </p:txBody>
      </p:sp>
      <p:pic>
        <p:nvPicPr>
          <p:cNvPr id="14" name="Picture 14"/>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239033" y="9090963"/>
            <a:ext cx="7649075" cy="2392074"/>
          </a:xfrm>
          <a:prstGeom prst="rect">
            <a:avLst/>
          </a:prstGeom>
        </p:spPr>
      </p:pic>
      <p:pic>
        <p:nvPicPr>
          <p:cNvPr id="15" name="Picture 15"/>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357817" y="-1663483"/>
            <a:ext cx="3149383" cy="3149383"/>
          </a:xfrm>
          <a:prstGeom prst="rect">
            <a:avLst/>
          </a:prstGeom>
        </p:spPr>
      </p:pic>
      <p:sp>
        <p:nvSpPr>
          <p:cNvPr id="17" name="TextBox 16">
            <a:extLst>
              <a:ext uri="{FF2B5EF4-FFF2-40B4-BE49-F238E27FC236}">
                <a16:creationId xmlns:a16="http://schemas.microsoft.com/office/drawing/2014/main" id="{96FA6F5C-5324-D658-E8F6-F19E8F778C20}"/>
              </a:ext>
            </a:extLst>
          </p:cNvPr>
          <p:cNvSpPr txBox="1"/>
          <p:nvPr/>
        </p:nvSpPr>
        <p:spPr>
          <a:xfrm>
            <a:off x="978078" y="1891107"/>
            <a:ext cx="16561532" cy="4401205"/>
          </a:xfrm>
          <a:prstGeom prst="rect">
            <a:avLst/>
          </a:prstGeom>
          <a:noFill/>
        </p:spPr>
        <p:txBody>
          <a:bodyPr wrap="square" rtlCol="0">
            <a:spAutoFit/>
          </a:bodyPr>
          <a:lstStyle/>
          <a:p>
            <a:pPr algn="just"/>
            <a:r>
              <a:rPr lang="en-US" sz="4000" dirty="0">
                <a:solidFill>
                  <a:schemeClr val="tx1">
                    <a:lumMod val="85000"/>
                    <a:lumOff val="15000"/>
                  </a:schemeClr>
                </a:solidFill>
              </a:rPr>
              <a:t>Supply chain is always hard to manage and requires a lot of administrative machinery. However, when managed with smart contracts using blockchain, a lot of the paperwork is reduced. Also it leads to an increase in the transparency and helps to build an efficient Root of Trust. Smart-Invest is such an implementation of a supply chain management system which uses blockchain to ensure a transparent and secure transfer of product from the manufacturer to the customer via the online e-commerce websites.</a:t>
            </a:r>
            <a:endParaRPr lang="en-IN" sz="4000" dirty="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1927567" y="3604426"/>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Description of the project</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402089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906145" y="4867345"/>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7366876"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514759" y="211292"/>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7054837"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557378"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076535" y="1856965"/>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63361" y="2135162"/>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0" name="TextBox 30"/>
          <p:cNvSpPr txBox="1"/>
          <p:nvPr/>
        </p:nvSpPr>
        <p:spPr>
          <a:xfrm>
            <a:off x="3883280" y="646663"/>
            <a:ext cx="10521441" cy="1165319"/>
          </a:xfrm>
          <a:prstGeom prst="rect">
            <a:avLst/>
          </a:prstGeom>
        </p:spPr>
        <p:txBody>
          <a:bodyPr lIns="0" tIns="0" rIns="0" bIns="0" rtlCol="0" anchor="t">
            <a:spAutoFit/>
          </a:bodyPr>
          <a:lstStyle/>
          <a:p>
            <a:pPr algn="ctr">
              <a:lnSpc>
                <a:spcPts val="10073"/>
              </a:lnSpc>
            </a:pPr>
            <a:r>
              <a:rPr lang="en-US" sz="5500" dirty="0">
                <a:solidFill>
                  <a:srgbClr val="FF0000"/>
                </a:solidFill>
                <a:latin typeface="Poppins ExtraBold"/>
              </a:rPr>
              <a:t>Description the project</a:t>
            </a:r>
          </a:p>
        </p:txBody>
      </p:sp>
      <p:sp>
        <p:nvSpPr>
          <p:cNvPr id="38" name="AutoShape 12">
            <a:extLst>
              <a:ext uri="{FF2B5EF4-FFF2-40B4-BE49-F238E27FC236}">
                <a16:creationId xmlns:a16="http://schemas.microsoft.com/office/drawing/2014/main" id="{448E9E44-24CF-8DD1-7F35-05F93051A4C5}"/>
              </a:ext>
            </a:extLst>
          </p:cNvPr>
          <p:cNvSpPr/>
          <p:nvPr/>
        </p:nvSpPr>
        <p:spPr>
          <a:xfrm>
            <a:off x="4312051" y="1917462"/>
            <a:ext cx="9632549" cy="234524"/>
          </a:xfrm>
          <a:prstGeom prst="rect">
            <a:avLst/>
          </a:prstGeom>
          <a:solidFill>
            <a:srgbClr val="002729"/>
          </a:solidFill>
        </p:spPr>
      </p:sp>
      <p:pic>
        <p:nvPicPr>
          <p:cNvPr id="32" name="Picture 31">
            <a:extLst>
              <a:ext uri="{FF2B5EF4-FFF2-40B4-BE49-F238E27FC236}">
                <a16:creationId xmlns:a16="http://schemas.microsoft.com/office/drawing/2014/main" id="{B6C81219-BD02-AEAD-B167-364A69CBF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540" y="2500705"/>
            <a:ext cx="12731893" cy="7161690"/>
          </a:xfrm>
          <a:prstGeom prst="rect">
            <a:avLst/>
          </a:prstGeom>
        </p:spPr>
      </p:pic>
    </p:spTree>
    <p:extLst>
      <p:ext uri="{BB962C8B-B14F-4D97-AF65-F5344CB8AC3E}">
        <p14:creationId xmlns:p14="http://schemas.microsoft.com/office/powerpoint/2010/main" val="83031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0887"/>
            <a:ext cx="12761172" cy="1384225"/>
          </a:xfrm>
          <a:prstGeom prst="rect">
            <a:avLst/>
          </a:prstGeom>
        </p:spPr>
        <p:txBody>
          <a:bodyPr lIns="0" tIns="0" rIns="0" bIns="0" rtlCol="0" anchor="t">
            <a:spAutoFit/>
          </a:bodyPr>
          <a:lstStyle/>
          <a:p>
            <a:pPr>
              <a:lnSpc>
                <a:spcPts val="12599"/>
              </a:lnSpc>
            </a:pPr>
            <a:r>
              <a:rPr lang="en-US" sz="4800" dirty="0">
                <a:solidFill>
                  <a:srgbClr val="FF0000"/>
                </a:solidFill>
                <a:latin typeface="Poppins ExtraBold"/>
              </a:rPr>
              <a:t>How to achieve this!!!</a:t>
            </a:r>
          </a:p>
        </p:txBody>
      </p:sp>
      <p:sp>
        <p:nvSpPr>
          <p:cNvPr id="3" name="TextBox 3"/>
          <p:cNvSpPr txBox="1"/>
          <p:nvPr/>
        </p:nvSpPr>
        <p:spPr>
          <a:xfrm>
            <a:off x="981593" y="1744078"/>
            <a:ext cx="14279373" cy="7032694"/>
          </a:xfrm>
          <a:prstGeom prst="rect">
            <a:avLst/>
          </a:prstGeom>
        </p:spPr>
        <p:txBody>
          <a:bodyPr wrap="square" lIns="0" tIns="0" rIns="0" bIns="0" rtlCol="0" anchor="t">
            <a:spAutoFit/>
          </a:bodyPr>
          <a:lstStyle/>
          <a:p>
            <a:pPr algn="just"/>
            <a:r>
              <a:rPr lang="en-US" sz="4000" b="1" dirty="0">
                <a:solidFill>
                  <a:schemeClr val="tx1">
                    <a:lumMod val="85000"/>
                    <a:lumOff val="15000"/>
                  </a:schemeClr>
                </a:solidFill>
                <a:latin typeface="Abadi" panose="020B0604020104020204" pitchFamily="34" charset="0"/>
              </a:rPr>
              <a:t>Blockchain Technology</a:t>
            </a:r>
            <a:r>
              <a:rPr lang="en-US" sz="4000" dirty="0">
                <a:solidFill>
                  <a:schemeClr val="tx1">
                    <a:lumMod val="85000"/>
                    <a:lumOff val="15000"/>
                  </a:schemeClr>
                </a:solidFill>
                <a:latin typeface="Abadi" panose="020B0604020104020204" pitchFamily="34" charset="0"/>
              </a:rPr>
              <a:t> </a:t>
            </a:r>
            <a:r>
              <a:rPr lang="en-US" sz="3500" dirty="0">
                <a:solidFill>
                  <a:schemeClr val="tx1">
                    <a:lumMod val="85000"/>
                    <a:lumOff val="15000"/>
                  </a:schemeClr>
                </a:solidFill>
                <a:latin typeface="Abadi" panose="020B0604020104020204" pitchFamily="34" charset="0"/>
              </a:rPr>
              <a:t>is a technology that uses i</a:t>
            </a:r>
            <a:r>
              <a:rPr lang="en-US" sz="3500" b="0" i="0" dirty="0">
                <a:solidFill>
                  <a:schemeClr val="tx1">
                    <a:lumMod val="85000"/>
                    <a:lumOff val="15000"/>
                  </a:schemeClr>
                </a:solidFill>
                <a:effectLst/>
                <a:latin typeface="Abadi" panose="020B0604020104020204" pitchFamily="34" charset="0"/>
              </a:rPr>
              <a:t>mmutable ledger, </a:t>
            </a:r>
            <a:r>
              <a:rPr lang="en-US" sz="3500" dirty="0">
                <a:solidFill>
                  <a:schemeClr val="tx1">
                    <a:lumMod val="85000"/>
                    <a:lumOff val="15000"/>
                  </a:schemeClr>
                </a:solidFill>
                <a:latin typeface="Abadi" panose="020B0604020104020204" pitchFamily="34" charset="0"/>
              </a:rPr>
              <a:t>it</a:t>
            </a:r>
            <a:r>
              <a:rPr lang="en-US" sz="3500" b="0" i="0" dirty="0">
                <a:solidFill>
                  <a:schemeClr val="tx1">
                    <a:lumMod val="85000"/>
                    <a:lumOff val="15000"/>
                  </a:schemeClr>
                </a:solidFill>
                <a:effectLst/>
                <a:latin typeface="Abadi" panose="020B0604020104020204" pitchFamily="34" charset="0"/>
              </a:rPr>
              <a:t> refers to any records that have the </a:t>
            </a:r>
            <a:r>
              <a:rPr lang="en-US" sz="3500" b="1" i="0" dirty="0">
                <a:solidFill>
                  <a:schemeClr val="tx1">
                    <a:lumMod val="85000"/>
                    <a:lumOff val="15000"/>
                  </a:schemeClr>
                </a:solidFill>
                <a:effectLst/>
                <a:latin typeface="Abadi" panose="020B0604020104020204" pitchFamily="34" charset="0"/>
              </a:rPr>
              <a:t>ability to remain unchanged</a:t>
            </a:r>
            <a:r>
              <a:rPr lang="en-US" sz="3500" b="0" i="0" dirty="0">
                <a:solidFill>
                  <a:schemeClr val="tx1">
                    <a:lumMod val="85000"/>
                    <a:lumOff val="15000"/>
                  </a:schemeClr>
                </a:solidFill>
                <a:effectLst/>
                <a:latin typeface="Abadi" panose="020B0604020104020204" pitchFamily="34" charset="0"/>
              </a:rPr>
              <a:t>. It cannot be altered and hence the data cannot be changed with ease, thereby making sure that the security is quite tight. </a:t>
            </a:r>
          </a:p>
          <a:p>
            <a:pPr algn="just"/>
            <a:endParaRPr lang="en-US" sz="3500" b="0" i="0" dirty="0">
              <a:solidFill>
                <a:schemeClr val="tx1">
                  <a:lumMod val="85000"/>
                  <a:lumOff val="15000"/>
                </a:schemeClr>
              </a:solidFill>
              <a:effectLst/>
              <a:latin typeface="Abadi" panose="020B0604020104020204" pitchFamily="34" charset="0"/>
            </a:endParaRPr>
          </a:p>
          <a:p>
            <a:pPr algn="just"/>
            <a:r>
              <a:rPr lang="en-US" sz="3500" b="0" i="0" dirty="0">
                <a:solidFill>
                  <a:schemeClr val="tx1">
                    <a:lumMod val="85000"/>
                    <a:lumOff val="15000"/>
                  </a:schemeClr>
                </a:solidFill>
                <a:effectLst/>
                <a:latin typeface="Abadi" panose="020B0604020104020204" pitchFamily="34" charset="0"/>
              </a:rPr>
              <a:t>Immutability means that it is very difficult to make changes without collusion. The central idea behind the blockchain ledger is the security of data and the proof that data has not been changed or altered.</a:t>
            </a:r>
            <a:endParaRPr lang="en-US" sz="3500" b="1" dirty="0">
              <a:solidFill>
                <a:schemeClr val="tx1">
                  <a:lumMod val="85000"/>
                  <a:lumOff val="15000"/>
                </a:schemeClr>
              </a:solidFill>
              <a:latin typeface="Abadi" panose="020B0604020104020204" pitchFamily="34" charset="0"/>
            </a:endParaRPr>
          </a:p>
          <a:p>
            <a:pPr algn="just"/>
            <a:endParaRPr lang="en-US" sz="3500" dirty="0">
              <a:solidFill>
                <a:schemeClr val="tx1">
                  <a:lumMod val="85000"/>
                  <a:lumOff val="15000"/>
                </a:schemeClr>
              </a:solidFill>
              <a:latin typeface="Abadi" panose="020B0604020104020204" pitchFamily="34" charset="0"/>
            </a:endParaRPr>
          </a:p>
          <a:p>
            <a:pPr algn="just"/>
            <a:r>
              <a:rPr lang="en-US" sz="3500" dirty="0">
                <a:solidFill>
                  <a:schemeClr val="tx1">
                    <a:lumMod val="85000"/>
                    <a:lumOff val="15000"/>
                  </a:schemeClr>
                </a:solidFill>
                <a:latin typeface="Abadi" panose="020B0604020104020204" pitchFamily="34" charset="0"/>
              </a:rPr>
              <a:t>Since all the data is stored in</a:t>
            </a:r>
            <a:r>
              <a:rPr lang="en-US" sz="3500" b="1" dirty="0">
                <a:solidFill>
                  <a:schemeClr val="tx1">
                    <a:lumMod val="85000"/>
                    <a:lumOff val="15000"/>
                  </a:schemeClr>
                </a:solidFill>
                <a:latin typeface="Abadi" panose="020B0604020104020204" pitchFamily="34" charset="0"/>
              </a:rPr>
              <a:t> ledger with encryption and hashing</a:t>
            </a:r>
            <a:r>
              <a:rPr lang="en-US" sz="3500" dirty="0">
                <a:solidFill>
                  <a:schemeClr val="tx1">
                    <a:lumMod val="85000"/>
                    <a:lumOff val="15000"/>
                  </a:schemeClr>
                </a:solidFill>
                <a:latin typeface="Abadi" panose="020B0604020104020204" pitchFamily="34" charset="0"/>
              </a:rPr>
              <a:t>, Blockchain is a tamper-proof mechanism. So no attacker can manipulate the data. It maintains integrity. </a:t>
            </a:r>
          </a:p>
          <a:p>
            <a:pPr marL="45720" indent="0">
              <a:buNone/>
            </a:pPr>
            <a:endParaRPr lang="en-US" sz="3200" dirty="0"/>
          </a:p>
        </p:txBody>
      </p:sp>
      <p:grpSp>
        <p:nvGrpSpPr>
          <p:cNvPr id="30" name="Group 30"/>
          <p:cNvGrpSpPr/>
          <p:nvPr/>
        </p:nvGrpSpPr>
        <p:grpSpPr>
          <a:xfrm rot="-3292489">
            <a:off x="16662683" y="180468"/>
            <a:ext cx="3765873" cy="3765873"/>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2" name="Group 32"/>
          <p:cNvGrpSpPr/>
          <p:nvPr/>
        </p:nvGrpSpPr>
        <p:grpSpPr>
          <a:xfrm rot="-1871429">
            <a:off x="16652357" y="9174812"/>
            <a:ext cx="2853197" cy="2853197"/>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34" name="Group 34"/>
          <p:cNvGrpSpPr/>
          <p:nvPr/>
        </p:nvGrpSpPr>
        <p:grpSpPr>
          <a:xfrm rot="2107510">
            <a:off x="16867206" y="384990"/>
            <a:ext cx="3356827" cy="3356827"/>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6" name="Group 36"/>
          <p:cNvGrpSpPr/>
          <p:nvPr/>
        </p:nvGrpSpPr>
        <p:grpSpPr>
          <a:xfrm rot="3528570">
            <a:off x="16807313" y="9329768"/>
            <a:ext cx="2543286" cy="2543286"/>
            <a:chOff x="0" y="0"/>
            <a:chExt cx="1913890" cy="1913890"/>
          </a:xfrm>
        </p:grpSpPr>
        <p:sp>
          <p:nvSpPr>
            <p:cNvPr id="37" name="Freeform 3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8" name="Group 38"/>
          <p:cNvGrpSpPr/>
          <p:nvPr/>
        </p:nvGrpSpPr>
        <p:grpSpPr>
          <a:xfrm rot="-3292489">
            <a:off x="15888221" y="-2840850"/>
            <a:ext cx="2950441" cy="2950441"/>
            <a:chOff x="0" y="0"/>
            <a:chExt cx="1913890" cy="1913890"/>
          </a:xfrm>
        </p:grpSpPr>
        <p:sp>
          <p:nvSpPr>
            <p:cNvPr id="39" name="Freeform 3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0" name="Group 40"/>
          <p:cNvGrpSpPr/>
          <p:nvPr/>
        </p:nvGrpSpPr>
        <p:grpSpPr>
          <a:xfrm rot="2107510">
            <a:off x="16048458" y="-2680613"/>
            <a:ext cx="2629967" cy="2629967"/>
            <a:chOff x="0" y="0"/>
            <a:chExt cx="1913890" cy="1913890"/>
          </a:xfrm>
        </p:grpSpPr>
        <p:sp>
          <p:nvSpPr>
            <p:cNvPr id="41" name="Freeform 4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42" name="Group 42"/>
          <p:cNvGrpSpPr/>
          <p:nvPr/>
        </p:nvGrpSpPr>
        <p:grpSpPr>
          <a:xfrm rot="-3292489">
            <a:off x="16596734" y="-1851884"/>
            <a:ext cx="3217398" cy="3217398"/>
            <a:chOff x="0" y="0"/>
            <a:chExt cx="1913890" cy="1913890"/>
          </a:xfrm>
        </p:grpSpPr>
        <p:sp>
          <p:nvSpPr>
            <p:cNvPr id="43" name="Freeform 4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4" name="Group 44"/>
          <p:cNvGrpSpPr/>
          <p:nvPr/>
        </p:nvGrpSpPr>
        <p:grpSpPr>
          <a:xfrm rot="-1871429">
            <a:off x="17326098" y="7678670"/>
            <a:ext cx="2437648" cy="2437648"/>
            <a:chOff x="0" y="0"/>
            <a:chExt cx="1913890" cy="1913890"/>
          </a:xfrm>
        </p:grpSpPr>
        <p:sp>
          <p:nvSpPr>
            <p:cNvPr id="45" name="Freeform 4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46" name="Group 46"/>
          <p:cNvGrpSpPr/>
          <p:nvPr/>
        </p:nvGrpSpPr>
        <p:grpSpPr>
          <a:xfrm rot="-3292489">
            <a:off x="16657775" y="-1862509"/>
            <a:ext cx="3217398" cy="3217398"/>
            <a:chOff x="0" y="0"/>
            <a:chExt cx="1913890" cy="1913890"/>
          </a:xfrm>
        </p:grpSpPr>
        <p:sp>
          <p:nvSpPr>
            <p:cNvPr id="47" name="Freeform 4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48" name="Group 48"/>
          <p:cNvGrpSpPr/>
          <p:nvPr/>
        </p:nvGrpSpPr>
        <p:grpSpPr>
          <a:xfrm rot="-1871429">
            <a:off x="17371684" y="7689875"/>
            <a:ext cx="2437648" cy="2437648"/>
            <a:chOff x="0" y="0"/>
            <a:chExt cx="1913890" cy="1913890"/>
          </a:xfrm>
        </p:grpSpPr>
        <p:sp>
          <p:nvSpPr>
            <p:cNvPr id="49" name="Freeform 4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50" name="Group 50"/>
          <p:cNvGrpSpPr/>
          <p:nvPr/>
        </p:nvGrpSpPr>
        <p:grpSpPr>
          <a:xfrm rot="2107510">
            <a:off x="16832511" y="-1687774"/>
            <a:ext cx="2867928" cy="2867928"/>
            <a:chOff x="0" y="0"/>
            <a:chExt cx="1913890" cy="1913890"/>
          </a:xfrm>
        </p:grpSpPr>
        <p:sp>
          <p:nvSpPr>
            <p:cNvPr id="51" name="Freeform 5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52" name="Group 52"/>
          <p:cNvGrpSpPr/>
          <p:nvPr/>
        </p:nvGrpSpPr>
        <p:grpSpPr>
          <a:xfrm rot="3528570">
            <a:off x="17504071" y="7822263"/>
            <a:ext cx="2172873" cy="2172873"/>
            <a:chOff x="0" y="0"/>
            <a:chExt cx="1913890" cy="1913890"/>
          </a:xfrm>
        </p:grpSpPr>
        <p:sp>
          <p:nvSpPr>
            <p:cNvPr id="53" name="Freeform 5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Tree>
    <p:extLst>
      <p:ext uri="{BB962C8B-B14F-4D97-AF65-F5344CB8AC3E}">
        <p14:creationId xmlns:p14="http://schemas.microsoft.com/office/powerpoint/2010/main" val="1059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3664075" y="4085639"/>
            <a:ext cx="11271953" cy="948978"/>
          </a:xfrm>
          <a:prstGeom prst="rect">
            <a:avLst/>
          </a:prstGeom>
        </p:spPr>
        <p:txBody>
          <a:bodyPr lIns="0" tIns="0" rIns="0" bIns="0" rtlCol="0" anchor="t">
            <a:spAutoFit/>
          </a:bodyPr>
          <a:lstStyle/>
          <a:p>
            <a:pPr>
              <a:lnSpc>
                <a:spcPts val="7357"/>
              </a:lnSpc>
            </a:pPr>
            <a:r>
              <a:rPr lang="en-US" sz="7007" dirty="0">
                <a:solidFill>
                  <a:srgbClr val="002729"/>
                </a:solidFill>
                <a:latin typeface="Alegreya Sans SC Bold"/>
              </a:rPr>
              <a:t>Objectives of study</a:t>
            </a:r>
          </a:p>
        </p:txBody>
      </p:sp>
      <p:pic>
        <p:nvPicPr>
          <p:cNvPr id="37" name="Picture 37"/>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38" name="Picture 38"/>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extLst>
      <p:ext uri="{BB962C8B-B14F-4D97-AF65-F5344CB8AC3E}">
        <p14:creationId xmlns:p14="http://schemas.microsoft.com/office/powerpoint/2010/main" val="129037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260116" y="8949097"/>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467486" y="9156467"/>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937" y="-923275"/>
            <a:ext cx="5904665" cy="1846550"/>
          </a:xfrm>
          <a:prstGeom prst="rect">
            <a:avLst/>
          </a:prstGeom>
        </p:spPr>
      </p:pic>
      <p:sp>
        <p:nvSpPr>
          <p:cNvPr id="37" name="TextBox 37"/>
          <p:cNvSpPr txBox="1"/>
          <p:nvPr/>
        </p:nvSpPr>
        <p:spPr>
          <a:xfrm>
            <a:off x="2882792" y="-51802"/>
            <a:ext cx="12563744" cy="1405769"/>
          </a:xfrm>
          <a:prstGeom prst="rect">
            <a:avLst/>
          </a:prstGeom>
        </p:spPr>
        <p:txBody>
          <a:bodyPr wrap="square" lIns="0" tIns="0" rIns="0" bIns="0" rtlCol="0" anchor="t">
            <a:spAutoFit/>
          </a:bodyPr>
          <a:lstStyle/>
          <a:p>
            <a:pPr algn="ctr">
              <a:lnSpc>
                <a:spcPts val="12599"/>
              </a:lnSpc>
            </a:pPr>
            <a:r>
              <a:rPr lang="en-US" sz="5400" dirty="0">
                <a:solidFill>
                  <a:srgbClr val="FF0000"/>
                </a:solidFill>
                <a:latin typeface="Poppins ExtraBold"/>
              </a:rPr>
              <a:t>Objective of study </a:t>
            </a:r>
          </a:p>
        </p:txBody>
      </p:sp>
      <p:sp>
        <p:nvSpPr>
          <p:cNvPr id="38" name="TextBox 38"/>
          <p:cNvSpPr txBox="1"/>
          <p:nvPr/>
        </p:nvSpPr>
        <p:spPr>
          <a:xfrm>
            <a:off x="4906060" y="3713587"/>
            <a:ext cx="8322608" cy="1231619"/>
          </a:xfrm>
          <a:prstGeom prst="rect">
            <a:avLst/>
          </a:prstGeom>
        </p:spPr>
        <p:txBody>
          <a:bodyPr wrap="square" lIns="0" tIns="0" rIns="0" bIns="0" rtlCol="0" anchor="t">
            <a:spAutoFit/>
          </a:bodyPr>
          <a:lstStyle/>
          <a:p>
            <a:pPr>
              <a:lnSpc>
                <a:spcPct val="150000"/>
              </a:lnSpc>
            </a:pPr>
            <a:r>
              <a:rPr lang="en-US" sz="2800" dirty="0">
                <a:solidFill>
                  <a:srgbClr val="002729"/>
                </a:solidFill>
                <a:latin typeface="Poppins ExtraBold"/>
              </a:rPr>
              <a:t>Integrating blockchain technology with the platform.</a:t>
            </a:r>
          </a:p>
        </p:txBody>
      </p:sp>
      <p:sp>
        <p:nvSpPr>
          <p:cNvPr id="41" name="TextBox 41"/>
          <p:cNvSpPr txBox="1"/>
          <p:nvPr/>
        </p:nvSpPr>
        <p:spPr>
          <a:xfrm>
            <a:off x="3044906" y="3424486"/>
            <a:ext cx="1621138" cy="1923473"/>
          </a:xfrm>
          <a:prstGeom prst="rect">
            <a:avLst/>
          </a:prstGeom>
        </p:spPr>
        <p:txBody>
          <a:bodyPr lIns="0" tIns="0" rIns="0" bIns="0" rtlCol="0" anchor="t">
            <a:spAutoFit/>
          </a:bodyPr>
          <a:lstStyle/>
          <a:p>
            <a:pPr algn="r">
              <a:lnSpc>
                <a:spcPts val="15083"/>
              </a:lnSpc>
            </a:pPr>
            <a:r>
              <a:rPr lang="en-US" sz="10773" dirty="0">
                <a:solidFill>
                  <a:srgbClr val="002729"/>
                </a:solidFill>
                <a:latin typeface="Poppins ExtraBold"/>
              </a:rPr>
              <a:t>01</a:t>
            </a:r>
          </a:p>
        </p:txBody>
      </p:sp>
      <p:sp>
        <p:nvSpPr>
          <p:cNvPr id="44" name="TextBox 44"/>
          <p:cNvSpPr txBox="1"/>
          <p:nvPr/>
        </p:nvSpPr>
        <p:spPr>
          <a:xfrm>
            <a:off x="5200931" y="5360610"/>
            <a:ext cx="9391848" cy="1453475"/>
          </a:xfrm>
          <a:prstGeom prst="rect">
            <a:avLst/>
          </a:prstGeom>
        </p:spPr>
        <p:txBody>
          <a:bodyPr wrap="square" lIns="0" tIns="0" rIns="0" bIns="0" rtlCol="0" anchor="t">
            <a:spAutoFit/>
          </a:bodyPr>
          <a:lstStyle/>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provide better transparency and security to data.</a:t>
            </a:r>
          </a:p>
          <a:p>
            <a:pPr marL="342900" indent="-342900">
              <a:lnSpc>
                <a:spcPts val="2800"/>
              </a:lnSpc>
              <a:buFont typeface="Wingdings" panose="05000000000000000000" pitchFamily="2" charset="2"/>
              <a:buChar char="ü"/>
            </a:pPr>
            <a:endParaRPr lang="en-US" sz="3200" dirty="0">
              <a:solidFill>
                <a:srgbClr val="000000"/>
              </a:solidFill>
              <a:latin typeface="Abadi" panose="020B0604020104020204" pitchFamily="34" charset="0"/>
            </a:endParaRPr>
          </a:p>
          <a:p>
            <a:pPr marL="342900" indent="-342900">
              <a:lnSpc>
                <a:spcPts val="2800"/>
              </a:lnSpc>
              <a:buFont typeface="Wingdings" panose="05000000000000000000" pitchFamily="2" charset="2"/>
              <a:buChar char="ü"/>
            </a:pPr>
            <a:r>
              <a:rPr lang="en-US" sz="3200" dirty="0">
                <a:solidFill>
                  <a:srgbClr val="000000"/>
                </a:solidFill>
                <a:latin typeface="Abadi" panose="020B0604020104020204" pitchFamily="34" charset="0"/>
              </a:rPr>
              <a:t>To determine methods that could effectively manage business activities.</a:t>
            </a:r>
          </a:p>
        </p:txBody>
      </p:sp>
      <p:sp>
        <p:nvSpPr>
          <p:cNvPr id="47" name="AutoShape 12">
            <a:extLst>
              <a:ext uri="{FF2B5EF4-FFF2-40B4-BE49-F238E27FC236}">
                <a16:creationId xmlns:a16="http://schemas.microsoft.com/office/drawing/2014/main" id="{31D069A2-9759-AEF3-E3DB-B08A00FC7DEC}"/>
              </a:ext>
            </a:extLst>
          </p:cNvPr>
          <p:cNvSpPr/>
          <p:nvPr/>
        </p:nvSpPr>
        <p:spPr>
          <a:xfrm>
            <a:off x="905310" y="1485900"/>
            <a:ext cx="16544490" cy="130158"/>
          </a:xfrm>
          <a:prstGeom prst="rect">
            <a:avLst/>
          </a:prstGeom>
          <a:solidFill>
            <a:srgbClr val="002729"/>
          </a:solidFill>
        </p:spPr>
      </p:sp>
    </p:spTree>
    <p:extLst>
      <p:ext uri="{BB962C8B-B14F-4D97-AF65-F5344CB8AC3E}">
        <p14:creationId xmlns:p14="http://schemas.microsoft.com/office/powerpoint/2010/main" val="1393535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706</Words>
  <Application>Microsoft Office PowerPoint</Application>
  <PresentationFormat>Custom</PresentationFormat>
  <Paragraphs>73</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Poppins ExtraBold</vt:lpstr>
      <vt:lpstr>Abadi</vt:lpstr>
      <vt:lpstr>Alegreya SC</vt:lpstr>
      <vt:lpstr>Poppins</vt:lpstr>
      <vt:lpstr>Alegreya Sans SC Bold</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Invest Project</dc:title>
  <cp:lastModifiedBy>Abel</cp:lastModifiedBy>
  <cp:revision>52</cp:revision>
  <dcterms:created xsi:type="dcterms:W3CDTF">2006-08-16T00:00:00Z</dcterms:created>
  <dcterms:modified xsi:type="dcterms:W3CDTF">2022-07-05T16:01:01Z</dcterms:modified>
  <dc:identifier>DAFBEYJedF8</dc:identifier>
</cp:coreProperties>
</file>