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10/20/2022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10/20/2022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10/20/2022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10/20/2022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89DFD-451D-1DB0-CB78-83FF183F4B21}"/>
              </a:ext>
            </a:extLst>
          </p:cNvPr>
          <p:cNvSpPr>
            <a:spLocks noGrp="1"/>
          </p:cNvSpPr>
          <p:nvPr>
            <p:ph type="ctrTitle"/>
          </p:nvPr>
        </p:nvSpPr>
        <p:spPr>
          <a:xfrm>
            <a:off x="1005075" y="2848892"/>
            <a:ext cx="7969107" cy="2268559"/>
          </a:xfrm>
        </p:spPr>
        <p:txBody>
          <a:bodyPr>
            <a:normAutofit fontScale="90000"/>
          </a:bodyPr>
          <a:lstStyle/>
          <a:p>
            <a:pPr algn="l"/>
            <a:br>
              <a:rPr lang="es-AR" u="sng" dirty="0"/>
            </a:br>
            <a:br>
              <a:rPr lang="es-AR" u="sng" dirty="0"/>
            </a:br>
            <a:r>
              <a:rPr lang="es-AR" u="sng" dirty="0"/>
              <a:t>Integrantes: </a:t>
            </a:r>
            <a:br>
              <a:rPr lang="es-AR" u="sng" dirty="0"/>
            </a:br>
            <a:r>
              <a:rPr lang="es-AR" dirty="0"/>
              <a:t>				</a:t>
            </a:r>
            <a:r>
              <a:rPr lang="es-AR" sz="2700" dirty="0"/>
              <a:t>-Luca Terranova</a:t>
            </a:r>
            <a:br>
              <a:rPr lang="es-AR" sz="2700" dirty="0"/>
            </a:br>
            <a:r>
              <a:rPr lang="es-AR" sz="2700" dirty="0"/>
              <a:t>				-Cristian Albornoz</a:t>
            </a:r>
            <a:br>
              <a:rPr lang="es-AR" sz="2700" dirty="0"/>
            </a:br>
            <a:r>
              <a:rPr lang="es-AR" sz="2700" dirty="0"/>
              <a:t>				-Abel Carrizo</a:t>
            </a:r>
            <a:br>
              <a:rPr lang="es-AR" u="sng" dirty="0"/>
            </a:br>
            <a:r>
              <a:rPr lang="es-AR" u="sng" dirty="0"/>
              <a:t> </a:t>
            </a:r>
            <a:endParaRPr lang="en-US" u="sng" dirty="0"/>
          </a:p>
        </p:txBody>
      </p:sp>
      <p:sp>
        <p:nvSpPr>
          <p:cNvPr id="3" name="Subtítulo 2">
            <a:extLst>
              <a:ext uri="{FF2B5EF4-FFF2-40B4-BE49-F238E27FC236}">
                <a16:creationId xmlns:a16="http://schemas.microsoft.com/office/drawing/2014/main" id="{3794A92B-D74C-8C06-BA76-B6ABFAFDABF0}"/>
              </a:ext>
            </a:extLst>
          </p:cNvPr>
          <p:cNvSpPr>
            <a:spLocks noGrp="1"/>
          </p:cNvSpPr>
          <p:nvPr>
            <p:ph type="subTitle" idx="1"/>
          </p:nvPr>
        </p:nvSpPr>
        <p:spPr/>
        <p:txBody>
          <a:bodyPr>
            <a:noAutofit/>
          </a:bodyPr>
          <a:lstStyle/>
          <a:p>
            <a:pPr algn="l"/>
            <a:r>
              <a:rPr lang="es-AR" sz="6000" b="1" i="1" dirty="0"/>
              <a:t>PATRON STRATEGY()</a:t>
            </a:r>
            <a:endParaRPr lang="en-US" sz="6000" b="1" i="1" dirty="0"/>
          </a:p>
        </p:txBody>
      </p:sp>
    </p:spTree>
    <p:extLst>
      <p:ext uri="{BB962C8B-B14F-4D97-AF65-F5344CB8AC3E}">
        <p14:creationId xmlns:p14="http://schemas.microsoft.com/office/powerpoint/2010/main" val="333823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15F0F-1450-420B-8B17-724DEFA54C0A}"/>
              </a:ext>
            </a:extLst>
          </p:cNvPr>
          <p:cNvSpPr>
            <a:spLocks noGrp="1"/>
          </p:cNvSpPr>
          <p:nvPr>
            <p:ph type="title"/>
          </p:nvPr>
        </p:nvSpPr>
        <p:spPr>
          <a:xfrm>
            <a:off x="991167" y="0"/>
            <a:ext cx="9616550" cy="705394"/>
          </a:xfrm>
        </p:spPr>
        <p:txBody>
          <a:bodyPr>
            <a:normAutofit fontScale="90000"/>
          </a:bodyPr>
          <a:lstStyle/>
          <a:p>
            <a:pPr algn="l"/>
            <a:r>
              <a:rPr lang="es-AR" sz="6000" i="1" u="sng" dirty="0"/>
              <a:t>		  PATRON DE DISEÑO</a:t>
            </a:r>
            <a:br>
              <a:rPr lang="es-AR" sz="6000" i="1" u="sng" dirty="0"/>
            </a:br>
            <a:br>
              <a:rPr lang="es-AR" sz="6000" i="1" u="sng" dirty="0"/>
            </a:br>
            <a:r>
              <a:rPr lang="es-AR" sz="6000" i="1" dirty="0">
                <a:sym typeface="Wingdings" panose="05000000000000000000" pitchFamily="2" charset="2"/>
              </a:rPr>
              <a:t> </a:t>
            </a:r>
            <a:r>
              <a:rPr lang="es-AR" sz="5300" b="1" i="1" dirty="0">
                <a:sym typeface="Wingdings" panose="05000000000000000000" pitchFamily="2" charset="2"/>
              </a:rPr>
              <a:t>INTRODUCCION</a:t>
            </a:r>
            <a:r>
              <a:rPr lang="es-AR" sz="5300" b="1" dirty="0"/>
              <a:t>:</a:t>
            </a:r>
            <a:br>
              <a:rPr lang="es-AR" sz="5300" b="1" i="1" dirty="0"/>
            </a:br>
            <a:br>
              <a:rPr lang="es-AR" sz="5300" b="1" i="1" dirty="0"/>
            </a:br>
            <a:r>
              <a:rPr lang="es-AR" sz="4400" b="1" i="1" dirty="0">
                <a:sym typeface="Wingdings" panose="05000000000000000000" pitchFamily="2" charset="2"/>
              </a:rPr>
              <a:t> 				DEFINICION </a:t>
            </a:r>
            <a:br>
              <a:rPr lang="es-AR" sz="5300" b="1" i="1" dirty="0">
                <a:sym typeface="Wingdings" panose="05000000000000000000" pitchFamily="2" charset="2"/>
              </a:rPr>
            </a:br>
            <a:br>
              <a:rPr lang="es-AR" sz="5300" b="1" i="1" dirty="0">
                <a:latin typeface="+mn-lt"/>
                <a:sym typeface="Wingdings" panose="05000000000000000000" pitchFamily="2" charset="2"/>
              </a:rPr>
            </a:br>
            <a:r>
              <a:rPr lang="es-419" sz="4000" b="1" i="1" dirty="0">
                <a:latin typeface="+mn-lt"/>
                <a:sym typeface="Wingdings" panose="05000000000000000000" pitchFamily="2" charset="2"/>
              </a:rPr>
              <a:t>Un patrón estrategia nos permitiría definir en clases separadas un conjunto de algoritmos y hacer que sus objetos sean intercambiables.</a:t>
            </a:r>
            <a:br>
              <a:rPr lang="es-AR" sz="4400" b="1" i="1" dirty="0">
                <a:latin typeface="+mn-lt"/>
                <a:sym typeface="Wingdings" panose="05000000000000000000" pitchFamily="2" charset="2"/>
              </a:rPr>
            </a:br>
            <a:br>
              <a:rPr lang="es-AR" sz="4400" b="1" i="1" dirty="0">
                <a:sym typeface="Wingdings" panose="05000000000000000000" pitchFamily="2" charset="2"/>
              </a:rPr>
            </a:br>
            <a:br>
              <a:rPr lang="es-AR" sz="6000" b="1" dirty="0"/>
            </a:br>
            <a:br>
              <a:rPr lang="es-AR" sz="6000" b="1" i="1" dirty="0"/>
            </a:br>
            <a:br>
              <a:rPr lang="es-AR" sz="4000" b="1" dirty="0"/>
            </a:br>
            <a:br>
              <a:rPr lang="es-AR" sz="4000" b="1" i="1" dirty="0"/>
            </a:br>
            <a:br>
              <a:rPr lang="es-AR" sz="4000" b="1" i="1" dirty="0"/>
            </a:br>
            <a:br>
              <a:rPr lang="es-AR" sz="4000" b="1" i="1" dirty="0"/>
            </a:br>
            <a:br>
              <a:rPr lang="es-AR" sz="4000" b="1" i="1" dirty="0"/>
            </a:br>
            <a:br>
              <a:rPr lang="es-AR" sz="4000" b="1" i="1" dirty="0"/>
            </a:br>
            <a:br>
              <a:rPr lang="es-AR" sz="4000" b="1" i="1" dirty="0"/>
            </a:br>
            <a:br>
              <a:rPr lang="es-AR" sz="4000" b="1" i="1" dirty="0"/>
            </a:br>
            <a:br>
              <a:rPr lang="es-AR" b="1" dirty="0"/>
            </a:br>
            <a:br>
              <a:rPr lang="es-AR" b="1" dirty="0"/>
            </a:br>
            <a:br>
              <a:rPr lang="es-AR" b="1" dirty="0"/>
            </a:br>
            <a:endParaRPr lang="en-US" b="1" dirty="0"/>
          </a:p>
        </p:txBody>
      </p:sp>
    </p:spTree>
    <p:extLst>
      <p:ext uri="{BB962C8B-B14F-4D97-AF65-F5344CB8AC3E}">
        <p14:creationId xmlns:p14="http://schemas.microsoft.com/office/powerpoint/2010/main" val="37126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B150C-8F1E-2C12-74C2-5FC56DC0608F}"/>
              </a:ext>
            </a:extLst>
          </p:cNvPr>
          <p:cNvSpPr>
            <a:spLocks noGrp="1"/>
          </p:cNvSpPr>
          <p:nvPr>
            <p:ph type="title"/>
          </p:nvPr>
        </p:nvSpPr>
        <p:spPr>
          <a:xfrm>
            <a:off x="983425" y="-6135"/>
            <a:ext cx="10352630" cy="707594"/>
          </a:xfrm>
        </p:spPr>
        <p:txBody>
          <a:bodyPr>
            <a:normAutofit fontScale="90000"/>
          </a:bodyPr>
          <a:lstStyle/>
          <a:p>
            <a:pPr algn="l"/>
            <a:r>
              <a:rPr lang="es-AR" sz="4000" i="1" u="sng" dirty="0"/>
              <a:t>		  PATRON DE DISEÑO</a:t>
            </a:r>
            <a:br>
              <a:rPr lang="es-AR" sz="4000" i="1" u="sng" dirty="0"/>
            </a:br>
            <a:br>
              <a:rPr lang="es-AR" sz="4000" i="1" u="sng" dirty="0"/>
            </a:br>
            <a:r>
              <a:rPr lang="es-AR" sz="4000" i="1" u="sng" dirty="0"/>
              <a:t>-&gt; Pensemos un pequeño ejemplo para entender mejor</a:t>
            </a:r>
            <a:br>
              <a:rPr lang="es-AR" sz="4000" i="1" u="sng" dirty="0"/>
            </a:br>
            <a:br>
              <a:rPr lang="es-AR" sz="4000" i="1" u="sng" dirty="0"/>
            </a:br>
            <a:r>
              <a:rPr lang="es-AR" sz="2200" i="1" u="sng" dirty="0"/>
              <a:t>Problema </a:t>
            </a:r>
            <a:r>
              <a:rPr lang="es-AR" sz="2200" dirty="0">
                <a:sym typeface="Wingdings" panose="05000000000000000000" pitchFamily="2" charset="2"/>
              </a:rPr>
              <a:t></a:t>
            </a:r>
            <a:br>
              <a:rPr lang="es-AR" sz="2200" dirty="0">
                <a:sym typeface="Wingdings" panose="05000000000000000000" pitchFamily="2" charset="2"/>
              </a:rPr>
            </a:br>
            <a:br>
              <a:rPr lang="es-AR" sz="2200" dirty="0"/>
            </a:br>
            <a:r>
              <a:rPr lang="es-419" sz="2200" dirty="0"/>
              <a:t>Un día decidimos realizar un juego en donde hay muchos personajes y estos personajes tienen muchos tipos de ataques y estos causan un efecto (daño) dependiendo del tipo ataque en el otro personaje.</a:t>
            </a:r>
            <a:br>
              <a:rPr lang="es-419" sz="2200" dirty="0"/>
            </a:br>
            <a:br>
              <a:rPr lang="es-419" sz="2200" dirty="0"/>
            </a:br>
            <a:r>
              <a:rPr lang="es-419" sz="2200" dirty="0"/>
              <a:t>Tomando en cuenta que no resolvimos nuestro código sin patrones, como quedaría?</a:t>
            </a:r>
            <a:br>
              <a:rPr lang="es-419" sz="2200" dirty="0"/>
            </a:br>
            <a:br>
              <a:rPr lang="es-AR" sz="2200" dirty="0"/>
            </a:br>
            <a:br>
              <a:rPr lang="es-AR" sz="2200" dirty="0"/>
            </a:br>
            <a:r>
              <a:rPr lang="es-AR" sz="2200" dirty="0"/>
              <a:t>Que consecuencias tendríamos al realizar esto?</a:t>
            </a:r>
            <a:br>
              <a:rPr lang="es-AR" sz="2200" dirty="0"/>
            </a:br>
            <a:br>
              <a:rPr lang="es-AR" sz="2200" dirty="0"/>
            </a:br>
            <a:r>
              <a:rPr lang="es-AR" sz="2200" dirty="0"/>
              <a:t>Qué solución propondríamos?</a:t>
            </a:r>
            <a:br>
              <a:rPr lang="es-AR" sz="4000" dirty="0"/>
            </a:br>
            <a:br>
              <a:rPr lang="es-AR" sz="40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br>
              <a:rPr lang="es-AR" sz="2400" dirty="0"/>
            </a:br>
            <a:endParaRPr lang="en-US" sz="3600" dirty="0"/>
          </a:p>
        </p:txBody>
      </p:sp>
    </p:spTree>
    <p:extLst>
      <p:ext uri="{BB962C8B-B14F-4D97-AF65-F5344CB8AC3E}">
        <p14:creationId xmlns:p14="http://schemas.microsoft.com/office/powerpoint/2010/main" val="251470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27E21-5DCB-7AC7-7515-C00751A22678}"/>
              </a:ext>
            </a:extLst>
          </p:cNvPr>
          <p:cNvSpPr>
            <a:spLocks noGrp="1"/>
          </p:cNvSpPr>
          <p:nvPr>
            <p:ph type="title"/>
          </p:nvPr>
        </p:nvSpPr>
        <p:spPr>
          <a:xfrm>
            <a:off x="995951" y="43969"/>
            <a:ext cx="10390208" cy="764088"/>
          </a:xfrm>
        </p:spPr>
        <p:txBody>
          <a:bodyPr>
            <a:normAutofit fontScale="90000"/>
          </a:bodyPr>
          <a:lstStyle/>
          <a:p>
            <a:pPr algn="l"/>
            <a:r>
              <a:rPr lang="es-AR" sz="3600" i="1" u="sng" dirty="0"/>
              <a:t>		  PATRON DE DISEÑO</a:t>
            </a:r>
            <a:br>
              <a:rPr lang="es-AR" sz="3600" i="1" u="sng" dirty="0"/>
            </a:br>
            <a:r>
              <a:rPr lang="es-AR" sz="2800" i="1" dirty="0">
                <a:sym typeface="Wingdings" panose="05000000000000000000" pitchFamily="2" charset="2"/>
              </a:rPr>
              <a:t>Según la necesidad del cliente se pueden definir distintos tipos de Estrategias.</a:t>
            </a:r>
            <a:br>
              <a:rPr lang="es-AR" sz="2800" i="1" dirty="0">
                <a:sym typeface="Wingdings" panose="05000000000000000000" pitchFamily="2" charset="2"/>
              </a:rPr>
            </a:br>
            <a:br>
              <a:rPr lang="es-AR" sz="2800" i="1" dirty="0">
                <a:sym typeface="Wingdings" panose="05000000000000000000" pitchFamily="2" charset="2"/>
              </a:rPr>
            </a:br>
            <a:r>
              <a:rPr lang="es-AR" sz="2800" i="1" dirty="0">
                <a:sym typeface="Wingdings" panose="05000000000000000000" pitchFamily="2" charset="2"/>
              </a:rPr>
              <a:t></a:t>
            </a:r>
            <a:r>
              <a:rPr lang="es-AR" sz="2800" i="1" u="sng" dirty="0">
                <a:sym typeface="Wingdings" panose="05000000000000000000" pitchFamily="2" charset="2"/>
              </a:rPr>
              <a:t>¿Pero cuando deberíamos usar Estrategias?</a:t>
            </a:r>
            <a:br>
              <a:rPr lang="es-AR" sz="2800" i="1" dirty="0">
                <a:sym typeface="Wingdings" panose="05000000000000000000" pitchFamily="2" charset="2"/>
              </a:rPr>
            </a:br>
            <a:br>
              <a:rPr lang="es-AR" sz="2800" i="1" dirty="0">
                <a:sym typeface="Wingdings" panose="05000000000000000000" pitchFamily="2" charset="2"/>
              </a:rPr>
            </a:br>
            <a:r>
              <a:rPr lang="es-AR" sz="2800" i="1" dirty="0">
                <a:sym typeface="Wingdings" panose="05000000000000000000" pitchFamily="2" charset="2"/>
              </a:rPr>
              <a:t>1. Cuando hay muchas Clases relacionadas y solo difieren en el comportamiento.</a:t>
            </a:r>
            <a:br>
              <a:rPr lang="es-AR" sz="2800" i="1" dirty="0">
                <a:sym typeface="Wingdings" panose="05000000000000000000" pitchFamily="2" charset="2"/>
              </a:rPr>
            </a:br>
            <a:br>
              <a:rPr lang="es-AR" sz="2800" i="1" dirty="0">
                <a:sym typeface="Wingdings" panose="05000000000000000000" pitchFamily="2" charset="2"/>
              </a:rPr>
            </a:br>
            <a:r>
              <a:rPr lang="es-AR" sz="2800" i="1" dirty="0">
                <a:sym typeface="Wingdings" panose="05000000000000000000" pitchFamily="2" charset="2"/>
              </a:rPr>
              <a:t>2. Cuando se necesiten muchas variantes de un algoritmo o comportamiento</a:t>
            </a:r>
            <a:br>
              <a:rPr lang="es-AR" sz="2800" i="1" dirty="0">
                <a:sym typeface="Wingdings" panose="05000000000000000000" pitchFamily="2" charset="2"/>
              </a:rPr>
            </a:br>
            <a:br>
              <a:rPr lang="es-AR" sz="2800" i="1" dirty="0">
                <a:sym typeface="Wingdings" panose="05000000000000000000" pitchFamily="2" charset="2"/>
              </a:rPr>
            </a:br>
            <a:r>
              <a:rPr lang="es-AR" sz="2800" i="1" dirty="0">
                <a:sym typeface="Wingdings" panose="05000000000000000000" pitchFamily="2" charset="2"/>
              </a:rPr>
              <a:t>3. Cuando un algoritmo usa datos que los CLIENTES no deberían conocer, evitando así exponer Estructuras de Datos Complejas y dependencias del Algoritmo</a:t>
            </a:r>
            <a:br>
              <a:rPr lang="es-AR" sz="2800" i="1" dirty="0">
                <a:sym typeface="Wingdings" panose="05000000000000000000" pitchFamily="2" charset="2"/>
              </a:rPr>
            </a:br>
            <a:br>
              <a:rPr lang="es-AR" sz="2800" i="1" dirty="0">
                <a:sym typeface="Wingdings" panose="05000000000000000000" pitchFamily="2" charset="2"/>
              </a:rPr>
            </a:br>
            <a:r>
              <a:rPr lang="es-AR" sz="2800" i="1" dirty="0">
                <a:sym typeface="Wingdings" panose="05000000000000000000" pitchFamily="2" charset="2"/>
              </a:rPr>
              <a:t>4. Cuando una clase define muchos comportamientos y estos están representados por múltiples sentencias condicionales en sus operaciones.</a:t>
            </a:r>
            <a:endParaRPr lang="en-US" dirty="0"/>
          </a:p>
        </p:txBody>
      </p:sp>
    </p:spTree>
    <p:extLst>
      <p:ext uri="{BB962C8B-B14F-4D97-AF65-F5344CB8AC3E}">
        <p14:creationId xmlns:p14="http://schemas.microsoft.com/office/powerpoint/2010/main" val="130668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A87DDF-1732-2595-1711-0D07A37AF951}"/>
              </a:ext>
            </a:extLst>
          </p:cNvPr>
          <p:cNvSpPr>
            <a:spLocks noGrp="1"/>
          </p:cNvSpPr>
          <p:nvPr>
            <p:ph type="title"/>
          </p:nvPr>
        </p:nvSpPr>
        <p:spPr>
          <a:xfrm>
            <a:off x="995951" y="0"/>
            <a:ext cx="10365156" cy="1077229"/>
          </a:xfrm>
        </p:spPr>
        <p:txBody>
          <a:bodyPr>
            <a:normAutofit fontScale="90000"/>
          </a:bodyPr>
          <a:lstStyle/>
          <a:p>
            <a:pPr algn="l"/>
            <a:r>
              <a:rPr lang="es-AR" sz="3600" i="1" u="sng" dirty="0"/>
              <a:t>		  PATRON DE DISEÑO</a:t>
            </a:r>
            <a:br>
              <a:rPr lang="es-AR" sz="3600" i="1" u="sng" dirty="0"/>
            </a:br>
            <a:br>
              <a:rPr lang="es-AR" sz="3600" i="1" u="sng" dirty="0"/>
            </a:br>
            <a:r>
              <a:rPr lang="es-AR" sz="3600" i="1" u="sng" dirty="0">
                <a:sym typeface="Wingdings" panose="05000000000000000000" pitchFamily="2" charset="2"/>
              </a:rPr>
              <a:t> Su ESTRUCTURA:</a:t>
            </a:r>
            <a:br>
              <a:rPr lang="es-AR" sz="3600" i="1" u="sng" dirty="0">
                <a:sym typeface="Wingdings" panose="05000000000000000000" pitchFamily="2" charset="2"/>
              </a:rPr>
            </a:br>
            <a:br>
              <a:rPr lang="es-AR" sz="3600" i="1" u="sng" dirty="0">
                <a:sym typeface="Wingdings" panose="05000000000000000000" pitchFamily="2" charset="2"/>
              </a:rPr>
            </a:br>
            <a:r>
              <a:rPr lang="es-AR" sz="2800" i="1" u="sng" dirty="0">
                <a:sym typeface="Wingdings" panose="05000000000000000000" pitchFamily="2" charset="2"/>
              </a:rPr>
              <a:t>-PARTICIPANTES:</a:t>
            </a:r>
            <a:br>
              <a:rPr lang="es-AR" sz="2800" i="1" u="sng" dirty="0">
                <a:sym typeface="Wingdings" panose="05000000000000000000" pitchFamily="2" charset="2"/>
              </a:rPr>
            </a:br>
            <a:br>
              <a:rPr lang="es-AR" sz="2800" i="1" u="sng" dirty="0">
                <a:sym typeface="Wingdings" panose="05000000000000000000" pitchFamily="2" charset="2"/>
              </a:rPr>
            </a:br>
            <a:r>
              <a:rPr lang="es-AR" sz="2800" b="1" i="1" u="sng" dirty="0">
                <a:sym typeface="Wingdings" panose="05000000000000000000" pitchFamily="2" charset="2"/>
              </a:rPr>
              <a:t>1. Estrategia</a:t>
            </a:r>
            <a:r>
              <a:rPr lang="es-AR" sz="2800" i="1" dirty="0">
                <a:sym typeface="Wingdings" panose="05000000000000000000" pitchFamily="2" charset="2"/>
              </a:rPr>
              <a:t>: Declara una interfaz común a todos los </a:t>
            </a:r>
            <a:r>
              <a:rPr lang="es-AR" sz="2800" i="1" dirty="0" err="1">
                <a:sym typeface="Wingdings" panose="05000000000000000000" pitchFamily="2" charset="2"/>
              </a:rPr>
              <a:t>Algorimos</a:t>
            </a:r>
            <a:r>
              <a:rPr lang="es-AR" sz="2800" i="1" dirty="0">
                <a:sym typeface="Wingdings" panose="05000000000000000000" pitchFamily="2" charset="2"/>
              </a:rPr>
              <a:t> o comportamientos permitidos. El CONTEXTO usa esta interfaz para llamar </a:t>
            </a:r>
            <a:r>
              <a:rPr lang="es-AR" sz="2800" i="1" dirty="0" err="1">
                <a:sym typeface="Wingdings" panose="05000000000000000000" pitchFamily="2" charset="2"/>
              </a:rPr>
              <a:t>alalgoritmo</a:t>
            </a:r>
            <a:r>
              <a:rPr lang="es-AR" sz="2800" i="1" dirty="0">
                <a:sym typeface="Wingdings" panose="05000000000000000000" pitchFamily="2" charset="2"/>
              </a:rPr>
              <a:t> definido por una ESTRATEGIA CONCRETA</a:t>
            </a:r>
            <a:br>
              <a:rPr lang="es-AR" sz="2800" i="1" dirty="0">
                <a:sym typeface="Wingdings" panose="05000000000000000000" pitchFamily="2" charset="2"/>
              </a:rPr>
            </a:br>
            <a:br>
              <a:rPr lang="es-AR" sz="2800" i="1" dirty="0">
                <a:sym typeface="Wingdings" panose="05000000000000000000" pitchFamily="2" charset="2"/>
              </a:rPr>
            </a:br>
            <a:r>
              <a:rPr lang="es-AR" sz="2800" b="1" i="1" u="sng" dirty="0">
                <a:sym typeface="Wingdings" panose="05000000000000000000" pitchFamily="2" charset="2"/>
              </a:rPr>
              <a:t>2.EstrategiaConcreta: </a:t>
            </a:r>
            <a:r>
              <a:rPr lang="es-AR" sz="2800" dirty="0">
                <a:sym typeface="Wingdings" panose="05000000000000000000" pitchFamily="2" charset="2"/>
              </a:rPr>
              <a:t>Subclases de Estrategia, que cada una define un comportamiento distinto</a:t>
            </a:r>
            <a:br>
              <a:rPr lang="es-AR" sz="2800" dirty="0">
                <a:sym typeface="Wingdings" panose="05000000000000000000" pitchFamily="2" charset="2"/>
              </a:rPr>
            </a:br>
            <a:br>
              <a:rPr lang="es-AR" sz="2800" dirty="0">
                <a:sym typeface="Wingdings" panose="05000000000000000000" pitchFamily="2" charset="2"/>
              </a:rPr>
            </a:br>
            <a:r>
              <a:rPr lang="es-AR" sz="2800" b="1" u="sng" dirty="0">
                <a:sym typeface="Wingdings" panose="05000000000000000000" pitchFamily="2" charset="2"/>
              </a:rPr>
              <a:t>3.Contexto:</a:t>
            </a:r>
            <a:r>
              <a:rPr lang="es-AR" sz="2800" dirty="0">
                <a:sym typeface="Wingdings" panose="05000000000000000000" pitchFamily="2" charset="2"/>
              </a:rPr>
              <a:t> Mantiene una referencia a un Objeto Estrategia.</a:t>
            </a:r>
            <a:br>
              <a:rPr lang="es-AR" sz="2800" dirty="0">
                <a:sym typeface="Wingdings" panose="05000000000000000000" pitchFamily="2" charset="2"/>
              </a:rPr>
            </a:br>
            <a:r>
              <a:rPr lang="es-AR" sz="2800" dirty="0" err="1">
                <a:sym typeface="Wingdings" panose="05000000000000000000" pitchFamily="2" charset="2"/>
              </a:rPr>
              <a:t>Tambien</a:t>
            </a:r>
            <a:r>
              <a:rPr lang="es-AR" sz="2800" dirty="0">
                <a:sym typeface="Wingdings" panose="05000000000000000000" pitchFamily="2" charset="2"/>
              </a:rPr>
              <a:t> puede definir una interfaz que permita a ESTRASTEGIA acceder a sus datos</a:t>
            </a:r>
            <a:br>
              <a:rPr lang="es-AR" sz="2800" dirty="0">
                <a:sym typeface="Wingdings" panose="05000000000000000000" pitchFamily="2" charset="2"/>
              </a:rPr>
            </a:br>
            <a:br>
              <a:rPr lang="es-AR" sz="3600" i="1" u="sng" dirty="0">
                <a:sym typeface="Wingdings" panose="05000000000000000000" pitchFamily="2" charset="2"/>
              </a:rPr>
            </a:br>
            <a:br>
              <a:rPr lang="es-AR" sz="3600" i="1" u="sng" dirty="0">
                <a:sym typeface="Wingdings" panose="05000000000000000000" pitchFamily="2" charset="2"/>
              </a:rPr>
            </a:br>
            <a:endParaRPr lang="en-US" dirty="0"/>
          </a:p>
        </p:txBody>
      </p:sp>
    </p:spTree>
    <p:extLst>
      <p:ext uri="{BB962C8B-B14F-4D97-AF65-F5344CB8AC3E}">
        <p14:creationId xmlns:p14="http://schemas.microsoft.com/office/powerpoint/2010/main" val="1449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38474-27E3-8EBD-1826-A414F374E9C3}"/>
              </a:ext>
            </a:extLst>
          </p:cNvPr>
          <p:cNvSpPr>
            <a:spLocks noGrp="1"/>
          </p:cNvSpPr>
          <p:nvPr>
            <p:ph type="title"/>
          </p:nvPr>
        </p:nvSpPr>
        <p:spPr>
          <a:xfrm>
            <a:off x="970899" y="-6136"/>
            <a:ext cx="10452838" cy="619911"/>
          </a:xfrm>
        </p:spPr>
        <p:txBody>
          <a:bodyPr>
            <a:normAutofit fontScale="90000"/>
          </a:bodyPr>
          <a:lstStyle/>
          <a:p>
            <a:pPr algn="l"/>
            <a:r>
              <a:rPr lang="es-AR" sz="3200" i="1" u="sng" dirty="0"/>
              <a:t>		  PATRON DE DISEÑO</a:t>
            </a:r>
            <a:br>
              <a:rPr lang="es-AR" sz="3200" i="1" u="sng" dirty="0"/>
            </a:br>
            <a:br>
              <a:rPr lang="es-AR" sz="3200" i="1" u="sng" dirty="0"/>
            </a:br>
            <a:r>
              <a:rPr lang="es-AR" sz="3200" i="1" u="sng" dirty="0">
                <a:sym typeface="Wingdings" panose="05000000000000000000" pitchFamily="2" charset="2"/>
              </a:rPr>
              <a:t> Su ESTRUCTURA:</a:t>
            </a:r>
            <a:endParaRPr lang="en-US" dirty="0"/>
          </a:p>
        </p:txBody>
      </p:sp>
      <p:pic>
        <p:nvPicPr>
          <p:cNvPr id="5" name="Imagen 4">
            <a:extLst>
              <a:ext uri="{FF2B5EF4-FFF2-40B4-BE49-F238E27FC236}">
                <a16:creationId xmlns:a16="http://schemas.microsoft.com/office/drawing/2014/main" id="{8A5B2B7B-466D-1375-6EC1-90CBB28E16B4}"/>
              </a:ext>
            </a:extLst>
          </p:cNvPr>
          <p:cNvPicPr>
            <a:picLocks noChangeAspect="1"/>
          </p:cNvPicPr>
          <p:nvPr/>
        </p:nvPicPr>
        <p:blipFill>
          <a:blip r:embed="rId2"/>
          <a:stretch>
            <a:fillRect/>
          </a:stretch>
        </p:blipFill>
        <p:spPr>
          <a:xfrm>
            <a:off x="-55937" y="1334022"/>
            <a:ext cx="12247937" cy="5523978"/>
          </a:xfrm>
          <a:prstGeom prst="rect">
            <a:avLst/>
          </a:prstGeom>
        </p:spPr>
      </p:pic>
    </p:spTree>
    <p:extLst>
      <p:ext uri="{BB962C8B-B14F-4D97-AF65-F5344CB8AC3E}">
        <p14:creationId xmlns:p14="http://schemas.microsoft.com/office/powerpoint/2010/main" val="121239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D1BC1-7E9D-9728-6254-2C092C477841}"/>
              </a:ext>
            </a:extLst>
          </p:cNvPr>
          <p:cNvSpPr>
            <a:spLocks noGrp="1"/>
          </p:cNvSpPr>
          <p:nvPr>
            <p:ph type="title"/>
          </p:nvPr>
        </p:nvSpPr>
        <p:spPr>
          <a:xfrm>
            <a:off x="983425" y="0"/>
            <a:ext cx="10365156" cy="1077229"/>
          </a:xfrm>
        </p:spPr>
        <p:txBody>
          <a:bodyPr>
            <a:normAutofit fontScale="90000"/>
          </a:bodyPr>
          <a:lstStyle/>
          <a:p>
            <a:pPr algn="l"/>
            <a:r>
              <a:rPr lang="es-AR" sz="3200" i="1" u="sng" dirty="0"/>
              <a:t>		  PATRON DE DISEÑO</a:t>
            </a:r>
            <a:br>
              <a:rPr lang="es-AR" sz="3200" i="1" u="sng" dirty="0"/>
            </a:br>
            <a:br>
              <a:rPr lang="es-AR" sz="3200" i="1" u="sng" dirty="0"/>
            </a:br>
            <a:r>
              <a:rPr lang="es-AR" sz="3200" i="1" u="sng" dirty="0"/>
              <a:t>¿Cuáles son sus Pro y sus Contras?</a:t>
            </a:r>
            <a:br>
              <a:rPr lang="es-AR" sz="3200" i="1" u="sng" dirty="0"/>
            </a:br>
            <a:br>
              <a:rPr lang="es-AR" sz="3200" i="1" u="sng" dirty="0"/>
            </a:br>
            <a:r>
              <a:rPr lang="es-AR" sz="3200" i="1" u="sng" dirty="0"/>
              <a:t>1. Familias de Algoritmos relacionados:</a:t>
            </a:r>
            <a:br>
              <a:rPr lang="es-AR" sz="3200" b="1" i="1" u="sng" dirty="0"/>
            </a:br>
            <a:r>
              <a:rPr lang="es-AR" sz="2400" dirty="0"/>
              <a:t>Las Jerarquías de clases Estrategia definen una familia de comportamientos para  ser reutilizados por los contextos </a:t>
            </a:r>
            <a:br>
              <a:rPr lang="es-AR" sz="2400" dirty="0"/>
            </a:br>
            <a:br>
              <a:rPr lang="es-AR" sz="2400" dirty="0"/>
            </a:br>
            <a:r>
              <a:rPr lang="es-AR" sz="2400" dirty="0"/>
              <a:t>La HERENCIA puede ayudar a sacar factor común la funcionalidad de estos comportamientos</a:t>
            </a:r>
            <a:br>
              <a:rPr lang="es-AR" sz="2400" dirty="0"/>
            </a:br>
            <a:br>
              <a:rPr lang="es-AR" sz="3200" b="1" i="1" u="sng" dirty="0"/>
            </a:br>
            <a:r>
              <a:rPr lang="es-AR" sz="3200" i="1" u="sng" dirty="0"/>
              <a:t>2. Las Estrategias eliminan las sentencias condicionales</a:t>
            </a:r>
            <a:br>
              <a:rPr lang="es-AR" sz="3200" b="1" i="1" u="sng" dirty="0"/>
            </a:br>
            <a:br>
              <a:rPr lang="es-AR" sz="3200" i="1" u="sng" dirty="0"/>
            </a:br>
            <a:r>
              <a:rPr lang="es-AR" sz="3200" i="1" u="sng" dirty="0"/>
              <a:t>3. Una elección de implementaciones:</a:t>
            </a:r>
            <a:br>
              <a:rPr lang="es-AR" sz="3200" b="1" i="1" u="sng" dirty="0"/>
            </a:br>
            <a:r>
              <a:rPr lang="es-AR" sz="2200" dirty="0"/>
              <a:t>Proporcionar diferentes implementaciones de un mismo comportamiento.</a:t>
            </a:r>
            <a:br>
              <a:rPr lang="es-AR" sz="3200" b="1" i="1" u="sng" dirty="0"/>
            </a:br>
            <a:br>
              <a:rPr lang="es-AR" sz="3200" b="1" i="1" u="sng" dirty="0"/>
            </a:br>
            <a:br>
              <a:rPr lang="es-AR" sz="3200" dirty="0"/>
            </a:br>
            <a:endParaRPr lang="en-US" dirty="0"/>
          </a:p>
        </p:txBody>
      </p:sp>
    </p:spTree>
    <p:extLst>
      <p:ext uri="{BB962C8B-B14F-4D97-AF65-F5344CB8AC3E}">
        <p14:creationId xmlns:p14="http://schemas.microsoft.com/office/powerpoint/2010/main" val="229760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3DFA5-417F-EB19-C0A6-4836BA15122D}"/>
              </a:ext>
            </a:extLst>
          </p:cNvPr>
          <p:cNvSpPr>
            <a:spLocks noGrp="1"/>
          </p:cNvSpPr>
          <p:nvPr>
            <p:ph type="title"/>
          </p:nvPr>
        </p:nvSpPr>
        <p:spPr>
          <a:xfrm>
            <a:off x="970898" y="0"/>
            <a:ext cx="10415261" cy="1077229"/>
          </a:xfrm>
        </p:spPr>
        <p:txBody>
          <a:bodyPr>
            <a:normAutofit fontScale="90000"/>
          </a:bodyPr>
          <a:lstStyle/>
          <a:p>
            <a:pPr algn="l"/>
            <a:r>
              <a:rPr lang="es-AR" sz="3600" i="1" u="sng" dirty="0"/>
              <a:t>		  PATRON DE DISEÑO</a:t>
            </a:r>
            <a:br>
              <a:rPr lang="es-AR" sz="3600" i="1" u="sng" dirty="0"/>
            </a:br>
            <a:br>
              <a:rPr lang="es-AR" sz="3600" i="1" u="sng" dirty="0"/>
            </a:br>
            <a:r>
              <a:rPr lang="es-AR" sz="3600" i="1" u="sng" dirty="0"/>
              <a:t>¿Cuáles son sus Pro y sus Contras?</a:t>
            </a:r>
            <a:br>
              <a:rPr lang="es-AR" sz="3600" i="1" u="sng" dirty="0"/>
            </a:br>
            <a:br>
              <a:rPr lang="es-AR" sz="3600" i="1" u="sng" dirty="0"/>
            </a:br>
            <a:r>
              <a:rPr lang="es-AR" sz="3600" i="1" u="sng" dirty="0"/>
              <a:t>1. La alternativa a la Herencia:</a:t>
            </a:r>
            <a:br>
              <a:rPr lang="es-AR" sz="4400" b="1" i="1" u="sng" dirty="0"/>
            </a:br>
            <a:r>
              <a:rPr lang="es-AR" sz="2200" dirty="0"/>
              <a:t>Se puede heredar de Contexto directamente los comportamientos.</a:t>
            </a:r>
            <a:br>
              <a:rPr lang="es-AR" sz="2200" dirty="0"/>
            </a:br>
            <a:r>
              <a:rPr lang="es-AR" sz="2200" dirty="0"/>
              <a:t>Implicaciones: </a:t>
            </a:r>
            <a:br>
              <a:rPr lang="es-AR" sz="2200" dirty="0"/>
            </a:br>
            <a:r>
              <a:rPr lang="es-AR" sz="2200" dirty="0"/>
              <a:t>Las Clases se ven acopladas, es decir, mas difíciles de Comprender, Mantener y Extender</a:t>
            </a:r>
            <a:br>
              <a:rPr lang="es-AR" sz="3600" i="1" u="sng" dirty="0"/>
            </a:br>
            <a:br>
              <a:rPr lang="es-AR" sz="3600" i="1" u="sng" dirty="0"/>
            </a:br>
            <a:r>
              <a:rPr lang="es-AR" sz="3600" i="1" u="sng" dirty="0"/>
              <a:t>2. Los clientes deben conocer las distintas Estrategias:</a:t>
            </a:r>
            <a:br>
              <a:rPr lang="es-AR" sz="3600" i="1" u="sng" dirty="0"/>
            </a:br>
            <a:r>
              <a:rPr lang="es-AR" sz="2200" dirty="0"/>
              <a:t>El cliente debería entender como difieren las Estrategias y pueden estar expuestos a cuestiones de </a:t>
            </a:r>
            <a:r>
              <a:rPr lang="es-AR" sz="2200" dirty="0" err="1"/>
              <a:t>Implementacion</a:t>
            </a:r>
            <a:br>
              <a:rPr lang="es-AR" sz="2200" dirty="0"/>
            </a:br>
            <a:br>
              <a:rPr lang="es-AR" sz="2200" dirty="0"/>
            </a:br>
            <a:r>
              <a:rPr lang="es-AR" sz="3600" i="1" u="sng" dirty="0"/>
              <a:t>3.Costos de comunicación entre Contexto y Estrategia</a:t>
            </a:r>
            <a:br>
              <a:rPr lang="es-AR" sz="3200" i="1" u="sng" dirty="0"/>
            </a:br>
            <a:r>
              <a:rPr lang="es-AR" sz="2200" dirty="0"/>
              <a:t>La interfaz Estrategia es  compartida por todas las clases </a:t>
            </a:r>
            <a:r>
              <a:rPr lang="es-AR" sz="2200" dirty="0" err="1"/>
              <a:t>EstrategiaConcreta</a:t>
            </a:r>
            <a:r>
              <a:rPr lang="es-AR" sz="2200" dirty="0"/>
              <a:t>.</a:t>
            </a:r>
            <a:br>
              <a:rPr lang="es-AR" sz="2200" dirty="0"/>
            </a:br>
            <a:r>
              <a:rPr lang="es-AR" sz="2200" dirty="0"/>
              <a:t>Es probable que algunos objetos de </a:t>
            </a:r>
            <a:r>
              <a:rPr lang="es-AR" sz="2200" dirty="0" err="1"/>
              <a:t>EstrategiaConcreta</a:t>
            </a:r>
            <a:r>
              <a:rPr lang="es-AR" sz="2200" dirty="0"/>
              <a:t> no usen toda la información que reciben de la interfaz Contexto</a:t>
            </a:r>
            <a:br>
              <a:rPr lang="es-AR" sz="2200" dirty="0"/>
            </a:br>
            <a:br>
              <a:rPr lang="es-AR" sz="2200" dirty="0"/>
            </a:br>
            <a:r>
              <a:rPr lang="es-AR" sz="3600" i="1" u="sng" dirty="0"/>
              <a:t>4.Mayor numero de Objetos</a:t>
            </a:r>
            <a:br>
              <a:rPr lang="es-AR" sz="2200" dirty="0"/>
            </a:br>
            <a:br>
              <a:rPr lang="es-AR" sz="2200" dirty="0"/>
            </a:br>
            <a:endParaRPr lang="en-US" dirty="0"/>
          </a:p>
        </p:txBody>
      </p:sp>
    </p:spTree>
    <p:extLst>
      <p:ext uri="{BB962C8B-B14F-4D97-AF65-F5344CB8AC3E}">
        <p14:creationId xmlns:p14="http://schemas.microsoft.com/office/powerpoint/2010/main" val="211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5EF47-8253-6D9C-B629-6683CB021197}"/>
              </a:ext>
            </a:extLst>
          </p:cNvPr>
          <p:cNvSpPr>
            <a:spLocks noGrp="1"/>
          </p:cNvSpPr>
          <p:nvPr>
            <p:ph type="title"/>
          </p:nvPr>
        </p:nvSpPr>
        <p:spPr>
          <a:xfrm>
            <a:off x="995950" y="18916"/>
            <a:ext cx="10352631" cy="1077229"/>
          </a:xfrm>
        </p:spPr>
        <p:txBody>
          <a:bodyPr/>
          <a:lstStyle/>
          <a:p>
            <a:pPr algn="l"/>
            <a:r>
              <a:rPr lang="es-AR" sz="3200" i="1" u="sng" dirty="0"/>
              <a:t>		  PATRON DE DISEÑO</a:t>
            </a:r>
            <a:endParaRPr lang="en-US" dirty="0"/>
          </a:p>
        </p:txBody>
      </p:sp>
      <p:pic>
        <p:nvPicPr>
          <p:cNvPr id="4" name="Imagen 3">
            <a:extLst>
              <a:ext uri="{FF2B5EF4-FFF2-40B4-BE49-F238E27FC236}">
                <a16:creationId xmlns:a16="http://schemas.microsoft.com/office/drawing/2014/main" id="{B6D31A52-4624-A74C-A6A5-1790701B4B63}"/>
              </a:ext>
            </a:extLst>
          </p:cNvPr>
          <p:cNvPicPr>
            <a:picLocks noChangeAspect="1"/>
          </p:cNvPicPr>
          <p:nvPr/>
        </p:nvPicPr>
        <p:blipFill>
          <a:blip r:embed="rId2"/>
          <a:stretch>
            <a:fillRect/>
          </a:stretch>
        </p:blipFill>
        <p:spPr>
          <a:xfrm>
            <a:off x="-1" y="419744"/>
            <a:ext cx="10609545" cy="6382978"/>
          </a:xfrm>
          <a:prstGeom prst="rect">
            <a:avLst/>
          </a:prstGeom>
        </p:spPr>
      </p:pic>
    </p:spTree>
    <p:extLst>
      <p:ext uri="{BB962C8B-B14F-4D97-AF65-F5344CB8AC3E}">
        <p14:creationId xmlns:p14="http://schemas.microsoft.com/office/powerpoint/2010/main" val="649498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{C92ABC3A-7884-4853-A14B-82819A2CF434}tf16401375</Template>
  <TotalTime>295</TotalTime>
  <Words>649</Words>
  <Application>Microsoft Office PowerPoint</Application>
  <PresentationFormat>Panorámica</PresentationFormat>
  <Paragraphs>10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MS Shell Dlg 2</vt:lpstr>
      <vt:lpstr>Wingdings</vt:lpstr>
      <vt:lpstr>Wingdings 3</vt:lpstr>
      <vt:lpstr>Madison</vt:lpstr>
      <vt:lpstr>  Integrantes:      -Luca Terranova     -Cristian Albornoz     -Abel Carrizo  </vt:lpstr>
      <vt:lpstr>    PATRON DE DISEÑO   INTRODUCCION:       DEFINICION   Un patrón estrategia nos permitiría definir en clases separadas un conjunto de algoritmos y hacer que sus objetos sean intercambiables.               </vt:lpstr>
      <vt:lpstr>    PATRON DE DISEÑO  -&gt; Pensemos un pequeño ejemplo para entender mejor  Problema   Un día decidimos realizar un juego en donde hay muchos personajes y estos personajes tienen muchos tipos de ataques y estos causan un efecto (daño) dependiendo del tipo ataque en el otro personaje.  Tomando en cuenta que no resolvimos nuestro código sin patrones, como quedaría?   Que consecuencias tendríamos al realizar esto?  Qué solución propondríamos?                  </vt:lpstr>
      <vt:lpstr>    PATRON DE DISEÑO Según la necesidad del cliente se pueden definir distintos tipos de Estrategias.  ¿Pero cuando deberíamos usar Estrategias?  1. Cuando hay muchas Clases relacionadas y solo difieren en el comportamiento.  2. Cuando se necesiten muchas variantes de un algoritmo o comportamiento  3. Cuando un algoritmo usa datos que los CLIENTES no deberían conocer, evitando así exponer Estructuras de Datos Complejas y dependencias del Algoritmo  4. Cuando una clase define muchos comportamientos y estos están representados por múltiples sentencias condicionales en sus operaciones.</vt:lpstr>
      <vt:lpstr>    PATRON DE DISEÑO   Su ESTRUCTURA:  -PARTICIPANTES:  1. Estrategia: Declara una interfaz común a todos los Algorimos o comportamientos permitidos. El CONTEXTO usa esta interfaz para llamar alalgoritmo definido por una ESTRATEGIA CONCRETA  2.EstrategiaConcreta: Subclases de Estrategia, que cada una define un comportamiento distinto  3.Contexto: Mantiene una referencia a un Objeto Estrategia. Tambien puede definir una interfaz que permita a ESTRASTEGIA acceder a sus datos   </vt:lpstr>
      <vt:lpstr>    PATRON DE DISEÑO   Su ESTRUCTURA:</vt:lpstr>
      <vt:lpstr>    PATRON DE DISEÑO  ¿Cuáles son sus Pro y sus Contras?  1. Familias de Algoritmos relacionados: Las Jerarquías de clases Estrategia definen una familia de comportamientos para  ser reutilizados por los contextos   La HERENCIA puede ayudar a sacar factor común la funcionalidad de estos comportamientos  2. Las Estrategias eliminan las sentencias condicionales  3. Una elección de implementaciones: Proporcionar diferentes implementaciones de un mismo comportamiento.   </vt:lpstr>
      <vt:lpstr>    PATRON DE DISEÑO  ¿Cuáles son sus Pro y sus Contras?  1. La alternativa a la Herencia: Se puede heredar de Contexto directamente los comportamientos. Implicaciones:  Las Clases se ven acopladas, es decir, mas difíciles de Comprender, Mantener y Extender  2. Los clientes deben conocer las distintas Estrategias: El cliente debería entender como difieren las Estrategias y pueden estar expuestos a cuestiones de Implementacion  3.Costos de comunicación entre Contexto y Estrategia La interfaz Estrategia es  compartida por todas las clases EstrategiaConcreta. Es probable que algunos objetos de EstrategiaConcreta no usen toda la información que reciben de la interfaz Contexto  4.Mayor numero de Objetos  </vt:lpstr>
      <vt:lpstr>    PATRON DE DISEÑO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      -Luca Terranova     -Cristian Albornoz     -Abel Carrizo</dc:title>
  <dc:creator>Luca Terranova</dc:creator>
  <cp:lastModifiedBy>Luca Terranova</cp:lastModifiedBy>
  <cp:revision>8</cp:revision>
  <dcterms:created xsi:type="dcterms:W3CDTF">2022-10-14T20:53:48Z</dcterms:created>
  <dcterms:modified xsi:type="dcterms:W3CDTF">2022-10-20T12:47:28Z</dcterms:modified>
</cp:coreProperties>
</file>