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4"/>
  </p:notesMasterIdLst>
  <p:sldIdLst>
    <p:sldId id="431" r:id="rId2"/>
    <p:sldId id="432" r:id="rId3"/>
    <p:sldId id="356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430" r:id="rId13"/>
    <p:sldId id="392" r:id="rId14"/>
    <p:sldId id="393" r:id="rId15"/>
    <p:sldId id="428" r:id="rId16"/>
    <p:sldId id="416" r:id="rId17"/>
    <p:sldId id="417" r:id="rId18"/>
    <p:sldId id="419" r:id="rId19"/>
    <p:sldId id="420" r:id="rId20"/>
    <p:sldId id="421" r:id="rId21"/>
    <p:sldId id="422" r:id="rId22"/>
    <p:sldId id="395" r:id="rId23"/>
    <p:sldId id="396" r:id="rId24"/>
    <p:sldId id="397" r:id="rId25"/>
    <p:sldId id="412" r:id="rId26"/>
    <p:sldId id="398" r:id="rId27"/>
    <p:sldId id="399" r:id="rId28"/>
    <p:sldId id="400" r:id="rId29"/>
    <p:sldId id="401" r:id="rId30"/>
    <p:sldId id="413" r:id="rId31"/>
    <p:sldId id="402" r:id="rId32"/>
    <p:sldId id="403" r:id="rId33"/>
    <p:sldId id="404" r:id="rId34"/>
    <p:sldId id="405" r:id="rId35"/>
    <p:sldId id="406" r:id="rId36"/>
    <p:sldId id="407" r:id="rId37"/>
    <p:sldId id="408" r:id="rId38"/>
    <p:sldId id="414" r:id="rId39"/>
    <p:sldId id="409" r:id="rId40"/>
    <p:sldId id="415" r:id="rId41"/>
    <p:sldId id="410" r:id="rId42"/>
    <p:sldId id="411" r:id="rId4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eL Alves" initials="AA" lastIdx="1" clrIdx="0">
    <p:extLst>
      <p:ext uri="{19B8F6BF-5375-455C-9EA6-DF929625EA0E}">
        <p15:presenceInfo xmlns:p15="http://schemas.microsoft.com/office/powerpoint/2012/main" userId="e04777daf12968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1" autoAdjust="0"/>
  </p:normalViewPr>
  <p:slideViewPr>
    <p:cSldViewPr>
      <p:cViewPr varScale="1">
        <p:scale>
          <a:sx n="56" d="100"/>
          <a:sy n="56" d="100"/>
        </p:scale>
        <p:origin x="111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300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8T17:26:07.043" idx="1">
    <p:pos x="10" y="10"/>
    <p:text>Paramos aqui dia 18/05/2019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6925E-9BA4-4A60-B724-E96339EBBF63}" type="datetimeFigureOut">
              <a:rPr lang="pt-BR" smtClean="0"/>
              <a:t>09/09/2019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810F3-EA11-472F-B39B-D2E08443B00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355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6499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1880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0222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719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4556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2579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980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735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2970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0644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77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38152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262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308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776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4397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143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5780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62436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92127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7235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321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smtClean="0"/>
              <a:t>Essas instruções podem ser executadas por um computador ou até mesmo por um ser humano.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onde cada passo da preparação do bolo corresponde a uma instrução do algoritmo.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1931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00045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56567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81979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6577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98264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254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1791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216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661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355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2628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5258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09/09/2019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163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09/09/2019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905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09/09/2019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78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09/09/2019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486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09/09/2019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196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09/09/2019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3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09/09/2019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506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09/09/2019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465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09/09/2019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305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09/09/2019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63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09/09/2019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7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07186-5E40-4032-9FA2-2BBDE97D3879}" type="datetimeFigureOut">
              <a:rPr lang="pt-BR" smtClean="0"/>
              <a:t>09/09/2019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043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sp>
        <p:nvSpPr>
          <p:cNvPr id="40" name="Título 3">
            <a:extLst>
              <a:ext uri="{FF2B5EF4-FFF2-40B4-BE49-F238E27FC236}">
                <a16:creationId xmlns="" xmlns:a16="http://schemas.microsoft.com/office/drawing/2014/main" id="{94404F16-2B85-4FBF-B379-2AF34025C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3808" y="320896"/>
            <a:ext cx="6756037" cy="393324"/>
          </a:xfrm>
        </p:spPr>
        <p:txBody>
          <a:bodyPr>
            <a:noAutofit/>
          </a:bodyPr>
          <a:lstStyle/>
          <a:p>
            <a:pPr algn="l"/>
            <a:r>
              <a:rPr lang="pt-BR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Clube de Robótica IFTM </a:t>
            </a:r>
            <a:r>
              <a:rPr lang="pt-BR" sz="24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Arduíno </a:t>
            </a:r>
            <a:r>
              <a:rPr lang="pt-BR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 Raspberry</a:t>
            </a:r>
          </a:p>
        </p:txBody>
      </p:sp>
      <p:sp>
        <p:nvSpPr>
          <p:cNvPr id="59" name="Título 2">
            <a:extLst>
              <a:ext uri="{FF2B5EF4-FFF2-40B4-BE49-F238E27FC236}">
                <a16:creationId xmlns="" xmlns:a16="http://schemas.microsoft.com/office/drawing/2014/main" id="{1EE3EE53-FD75-4033-BD67-61E803E0549F}"/>
              </a:ext>
            </a:extLst>
          </p:cNvPr>
          <p:cNvSpPr txBox="1">
            <a:spLocks/>
          </p:cNvSpPr>
          <p:nvPr/>
        </p:nvSpPr>
        <p:spPr>
          <a:xfrm>
            <a:off x="2204297" y="3442291"/>
            <a:ext cx="4735406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dirty="0" smtClean="0">
                <a:solidFill>
                  <a:prstClr val="black"/>
                </a:solidFill>
              </a:rPr>
              <a:t>2º Semestre/2019</a:t>
            </a:r>
            <a:endParaRPr lang="pt-BR" sz="4800" dirty="0">
              <a:solidFill>
                <a:prstClr val="black"/>
              </a:solidFill>
            </a:endParaRPr>
          </a:p>
        </p:txBody>
      </p:sp>
      <p:sp>
        <p:nvSpPr>
          <p:cNvPr id="20" name="Título 2">
            <a:extLst>
              <a:ext uri="{FF2B5EF4-FFF2-40B4-BE49-F238E27FC236}">
                <a16:creationId xmlns:a16="http://schemas.microsoft.com/office/drawing/2014/main" xmlns="" id="{45EF2EEB-C4DC-42C5-8619-7339A76650F4}"/>
              </a:ext>
            </a:extLst>
          </p:cNvPr>
          <p:cNvSpPr txBox="1">
            <a:spLocks/>
          </p:cNvSpPr>
          <p:nvPr/>
        </p:nvSpPr>
        <p:spPr>
          <a:xfrm>
            <a:off x="438088" y="5229200"/>
            <a:ext cx="6648608" cy="8680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endParaRPr lang="pt-BR" sz="2400" dirty="0" smtClean="0">
              <a:solidFill>
                <a:prstClr val="black"/>
              </a:solidFill>
            </a:endParaRPr>
          </a:p>
          <a:p>
            <a:pPr algn="just"/>
            <a:r>
              <a:rPr lang="pt-BR" sz="24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Professor Abel Alves</a:t>
            </a:r>
          </a:p>
          <a:p>
            <a:pPr algn="just"/>
            <a:r>
              <a:rPr lang="pt-BR" sz="24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Professor </a:t>
            </a:r>
            <a:r>
              <a:rPr lang="pt-BR" sz="24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João Marcos de Oliveira Machado</a:t>
            </a:r>
          </a:p>
          <a:p>
            <a:pPr algn="just"/>
            <a:r>
              <a:rPr lang="pt-BR" sz="24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Professor Samuel Oliveira Serqueira             </a:t>
            </a:r>
            <a:r>
              <a:rPr lang="pt-BR" dirty="0">
                <a:solidFill>
                  <a:prstClr val="black"/>
                </a:solidFill>
              </a:rPr>
              <a:t>. </a:t>
            </a:r>
            <a:br>
              <a:rPr lang="pt-BR" dirty="0">
                <a:solidFill>
                  <a:prstClr val="black"/>
                </a:solidFill>
              </a:rPr>
            </a:br>
            <a:endParaRPr lang="pt-BR" dirty="0">
              <a:solidFill>
                <a:prstClr val="black"/>
              </a:solidFill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sp>
        <p:nvSpPr>
          <p:cNvPr id="26" name="Título 2">
            <a:extLst>
              <a:ext uri="{FF2B5EF4-FFF2-40B4-BE49-F238E27FC236}">
                <a16:creationId xmlns:a16="http://schemas.microsoft.com/office/drawing/2014/main" xmlns="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0" y="1857501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Curso de Robótica </a:t>
            </a:r>
            <a:r>
              <a:rPr lang="pt-BR" sz="5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Básica</a:t>
            </a:r>
            <a:endParaRPr lang="pt-BR" sz="5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9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9" grpId="0"/>
      <p:bldP spid="20" grpId="0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26837" y="1772816"/>
            <a:ext cx="8257123" cy="496855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4400" dirty="0" smtClean="0">
                <a:latin typeface="Segoe Print" panose="02000600000000000000" pitchFamily="2" charset="0"/>
              </a:rPr>
              <a:t>Experimentar </a:t>
            </a:r>
            <a:r>
              <a:rPr lang="pt-BR" sz="4400" dirty="0">
                <a:latin typeface="Segoe Print" panose="02000600000000000000" pitchFamily="2" charset="0"/>
              </a:rPr>
              <a:t>no lugar de LOW/HIGH:</a:t>
            </a:r>
          </a:p>
          <a:p>
            <a:pPr marL="0" indent="0" algn="ctr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4400" dirty="0" smtClean="0">
                <a:latin typeface="Segoe Print" panose="02000600000000000000" pitchFamily="2" charset="0"/>
              </a:rPr>
              <a:t>0, 1 e 2</a:t>
            </a:r>
            <a:endParaRPr lang="pt-BR" sz="4400" dirty="0">
              <a:latin typeface="Segoe Print" panose="02000600000000000000" pitchFamily="2" charset="0"/>
            </a:endParaRPr>
          </a:p>
          <a:p>
            <a:pPr marL="0" indent="0" algn="ctr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4400" dirty="0">
                <a:latin typeface="Segoe Print" panose="02000600000000000000" pitchFamily="2" charset="0"/>
              </a:rPr>
              <a:t>false </a:t>
            </a:r>
            <a:r>
              <a:rPr lang="pt-BR" sz="4400" dirty="0" smtClean="0">
                <a:latin typeface="Segoe Print" panose="02000600000000000000" pitchFamily="2" charset="0"/>
              </a:rPr>
              <a:t>e </a:t>
            </a:r>
            <a:r>
              <a:rPr lang="pt-BR" sz="4400" dirty="0" err="1" smtClean="0">
                <a:latin typeface="Segoe Print" panose="02000600000000000000" pitchFamily="2" charset="0"/>
              </a:rPr>
              <a:t>true</a:t>
            </a:r>
            <a:endParaRPr lang="pt-BR" sz="4400" dirty="0">
              <a:latin typeface="Segoe Print" panose="02000600000000000000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Liga LED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9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3568" y="3068960"/>
            <a:ext cx="8169088" cy="2736304"/>
          </a:xfrm>
        </p:spPr>
        <p:txBody>
          <a:bodyPr>
            <a:noAutofit/>
          </a:bodyPr>
          <a:lstStyle/>
          <a:p>
            <a:pPr marL="0" indent="0" algn="ctr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3200" dirty="0" smtClean="0">
                <a:latin typeface="Segoe Print" panose="02000600000000000000" pitchFamily="2" charset="0"/>
              </a:rPr>
              <a:t>O </a:t>
            </a:r>
            <a:r>
              <a:rPr lang="pt-BR" sz="3200" dirty="0">
                <a:latin typeface="Segoe Print" panose="02000600000000000000" pitchFamily="2" charset="0"/>
              </a:rPr>
              <a:t>segundo mais simples de todos! </a:t>
            </a:r>
            <a:r>
              <a:rPr lang="pt-BR" sz="3200" dirty="0" smtClean="0">
                <a:latin typeface="Segoe Print" panose="02000600000000000000" pitchFamily="2" charset="0"/>
              </a:rPr>
              <a:t>Piscar um led. Basta </a:t>
            </a:r>
            <a:r>
              <a:rPr lang="pt-BR" sz="3200" dirty="0">
                <a:latin typeface="Segoe Print" panose="02000600000000000000" pitchFamily="2" charset="0"/>
              </a:rPr>
              <a:t>alternar o pino digital </a:t>
            </a:r>
            <a:r>
              <a:rPr lang="pt-BR" sz="3200" dirty="0" smtClean="0">
                <a:latin typeface="Segoe Print" panose="02000600000000000000" pitchFamily="2" charset="0"/>
              </a:rPr>
              <a:t>entre </a:t>
            </a:r>
            <a:r>
              <a:rPr lang="pt-BR" sz="3200" dirty="0">
                <a:latin typeface="Segoe Print" panose="02000600000000000000" pitchFamily="2" charset="0"/>
              </a:rPr>
              <a:t>ligado (HIGH) e desligado (LOW</a:t>
            </a:r>
            <a:r>
              <a:rPr lang="pt-BR" sz="3200" dirty="0" smtClean="0">
                <a:latin typeface="Segoe Print" panose="02000600000000000000" pitchFamily="2" charset="0"/>
              </a:rPr>
              <a:t>), aguardando um pequeno intervalo de tempo.</a:t>
            </a:r>
            <a:endParaRPr lang="pt-BR" sz="3200" dirty="0">
              <a:latin typeface="Segoe Print" panose="02000600000000000000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Pisca LED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312" y="2996952"/>
            <a:ext cx="6228184" cy="3738985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>
              <a:lnSpc>
                <a:spcPct val="115000"/>
              </a:lnSpc>
              <a:spcAft>
                <a:spcPts val="0"/>
              </a:spcAft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Pisca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LED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26837" y="1062500"/>
            <a:ext cx="5640584" cy="262515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sz="3600" dirty="0">
                <a:solidFill>
                  <a:srgbClr val="073E87"/>
                </a:solidFill>
                <a:latin typeface="Segoe Print" panose="02000600000000000000" pitchFamily="2" charset="0"/>
              </a:rPr>
              <a:t>Componentes: </a:t>
            </a:r>
          </a:p>
          <a:p>
            <a:pPr marL="0" indent="0">
              <a:buNone/>
            </a:pPr>
            <a:r>
              <a:rPr lang="pt-BR" sz="3600" dirty="0">
                <a:solidFill>
                  <a:srgbClr val="073E87"/>
                </a:solidFill>
                <a:latin typeface="Segoe Print" panose="02000600000000000000" pitchFamily="2" charset="0"/>
              </a:rPr>
              <a:t> </a:t>
            </a:r>
            <a:r>
              <a:rPr lang="pt-BR" sz="3600" dirty="0" smtClean="0">
                <a:solidFill>
                  <a:srgbClr val="073E87"/>
                </a:solidFill>
                <a:latin typeface="Segoe Print" panose="02000600000000000000" pitchFamily="2" charset="0"/>
              </a:rPr>
              <a:t>1 </a:t>
            </a:r>
            <a:r>
              <a:rPr lang="pt-BR" sz="3600" dirty="0">
                <a:solidFill>
                  <a:srgbClr val="073E87"/>
                </a:solidFill>
                <a:latin typeface="Segoe Print" panose="02000600000000000000" pitchFamily="2" charset="0"/>
              </a:rPr>
              <a:t>Led Vermelho</a:t>
            </a:r>
          </a:p>
          <a:p>
            <a:pPr marL="0" indent="0">
              <a:buNone/>
            </a:pPr>
            <a:r>
              <a:rPr lang="pt-BR" sz="3600" dirty="0" smtClean="0">
                <a:solidFill>
                  <a:srgbClr val="073E87"/>
                </a:solidFill>
                <a:latin typeface="Segoe Print" panose="02000600000000000000" pitchFamily="2" charset="0"/>
              </a:rPr>
              <a:t> 1 Resistor de 300</a:t>
            </a:r>
            <a:r>
              <a:rPr lang="el-GR" sz="3600" dirty="0">
                <a:solidFill>
                  <a:srgbClr val="073E87"/>
                </a:solidFill>
                <a:latin typeface="Segoe Print" panose="02000600000000000000" pitchFamily="2" charset="0"/>
              </a:rPr>
              <a:t>Ω</a:t>
            </a:r>
            <a:endParaRPr lang="pt-BR" sz="3600" dirty="0" smtClean="0">
              <a:solidFill>
                <a:srgbClr val="073E87"/>
              </a:solidFill>
              <a:latin typeface="Segoe Print" panose="02000600000000000000" pitchFamily="2" charset="0"/>
            </a:endParaRPr>
          </a:p>
          <a:p>
            <a:pPr marL="0" indent="0">
              <a:buNone/>
            </a:pPr>
            <a:r>
              <a:rPr lang="pt-BR" sz="3600" dirty="0" smtClean="0">
                <a:solidFill>
                  <a:srgbClr val="073E87"/>
                </a:solidFill>
                <a:latin typeface="Segoe Print" panose="02000600000000000000" pitchFamily="2" charset="0"/>
              </a:rPr>
              <a:t> cabos </a:t>
            </a:r>
            <a:r>
              <a:rPr lang="pt-BR" sz="3600" dirty="0">
                <a:solidFill>
                  <a:srgbClr val="073E87"/>
                </a:solidFill>
                <a:latin typeface="Segoe Print" panose="02000600000000000000" pitchFamily="2" charset="0"/>
              </a:rPr>
              <a:t>diversos</a:t>
            </a:r>
            <a:r>
              <a:rPr lang="pt-BR" dirty="0">
                <a:solidFill>
                  <a:srgbClr val="073E87"/>
                </a:solidFill>
                <a:latin typeface="Segoe Print" panose="02000600000000000000" pitchFamily="2" charset="0"/>
              </a:rPr>
              <a:t>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xmlns:lc="http://schemas.openxmlformats.org/drawingml/2006/lockedCanvas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40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61320" y="1076490"/>
            <a:ext cx="8437651" cy="5664878"/>
          </a:xfrm>
        </p:spPr>
        <p:txBody>
          <a:bodyPr>
            <a:noAutofit/>
          </a:bodyPr>
          <a:lstStyle/>
          <a:p>
            <a:pPr marL="0" indent="0" algn="ctr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/************ Pisca </a:t>
            </a:r>
            <a:r>
              <a:rPr lang="pt-BR" sz="2400" dirty="0">
                <a:latin typeface="Segoe Print" panose="02000600000000000000" pitchFamily="2" charset="0"/>
              </a:rPr>
              <a:t>Led </a:t>
            </a:r>
            <a:r>
              <a:rPr lang="pt-BR" sz="2400" dirty="0" smtClean="0">
                <a:latin typeface="Segoe Print" panose="02000600000000000000" pitchFamily="2" charset="0"/>
              </a:rPr>
              <a:t>**********</a:t>
            </a:r>
          </a:p>
          <a:p>
            <a:pPr marL="0" indent="0" algn="ctr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>
                <a:latin typeface="Segoe Print" panose="02000600000000000000" pitchFamily="2" charset="0"/>
              </a:rPr>
              <a:t>Acende um LED por um segundo, então apaga por um segundo, repetidamente.</a:t>
            </a:r>
          </a:p>
          <a:p>
            <a:pPr marL="0" indent="0" algn="ctr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\*******************************/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//</a:t>
            </a:r>
            <a:r>
              <a:rPr lang="pt-BR" sz="2400" dirty="0">
                <a:latin typeface="Segoe Print" panose="02000600000000000000" pitchFamily="2" charset="0"/>
              </a:rPr>
              <a:t>constantes (constantes não mudam de valor durante a execução do programa</a:t>
            </a:r>
            <a:r>
              <a:rPr lang="pt-BR" sz="2400" dirty="0" smtClean="0">
                <a:latin typeface="Segoe Print" panose="02000600000000000000" pitchFamily="2" charset="0"/>
              </a:rPr>
              <a:t>)</a:t>
            </a:r>
            <a:endParaRPr lang="pt-BR" sz="2400" dirty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const int </a:t>
            </a:r>
            <a:r>
              <a:rPr lang="pt-BR" sz="2400" dirty="0">
                <a:latin typeface="Segoe Print" panose="02000600000000000000" pitchFamily="2" charset="0"/>
              </a:rPr>
              <a:t>led = </a:t>
            </a:r>
            <a:r>
              <a:rPr lang="pt-BR" sz="2400" dirty="0" smtClean="0">
                <a:latin typeface="Segoe Print" panose="02000600000000000000" pitchFamily="2" charset="0"/>
              </a:rPr>
              <a:t>8; //</a:t>
            </a:r>
            <a:r>
              <a:rPr lang="pt-BR" sz="2400" dirty="0">
                <a:latin typeface="Segoe Print" panose="02000600000000000000" pitchFamily="2" charset="0"/>
              </a:rPr>
              <a:t>Cria a </a:t>
            </a:r>
            <a:r>
              <a:rPr lang="pt-BR" sz="2400" dirty="0" smtClean="0">
                <a:latin typeface="Segoe Print" panose="02000600000000000000" pitchFamily="2" charset="0"/>
              </a:rPr>
              <a:t>constante </a:t>
            </a:r>
            <a:r>
              <a:rPr lang="pt-BR" sz="2400" dirty="0">
                <a:latin typeface="Segoe Print" panose="02000600000000000000" pitchFamily="2" charset="0"/>
              </a:rPr>
              <a:t>led, do tipo inteiro e com referencia ao pino </a:t>
            </a:r>
            <a:r>
              <a:rPr lang="pt-BR" sz="2400" dirty="0" smtClean="0">
                <a:latin typeface="Segoe Print" panose="02000600000000000000" pitchFamily="2" charset="0"/>
              </a:rPr>
              <a:t>8</a:t>
            </a:r>
            <a:endParaRPr lang="pt-BR" sz="2400" dirty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void </a:t>
            </a:r>
            <a:r>
              <a:rPr lang="pt-BR" sz="2400" dirty="0">
                <a:latin typeface="Segoe Print" panose="02000600000000000000" pitchFamily="2" charset="0"/>
              </a:rPr>
              <a:t>setup() {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 pinMode(led, OUTPUT</a:t>
            </a:r>
            <a:r>
              <a:rPr lang="pt-BR" sz="2400" dirty="0">
                <a:latin typeface="Segoe Print" panose="02000600000000000000" pitchFamily="2" charset="0"/>
              </a:rPr>
              <a:t>); //Seta o modo do pino </a:t>
            </a:r>
            <a:r>
              <a:rPr lang="pt-BR" sz="2400" dirty="0" smtClean="0">
                <a:latin typeface="Segoe Print" panose="02000600000000000000" pitchFamily="2" charset="0"/>
              </a:rPr>
              <a:t>8,  </a:t>
            </a:r>
            <a:r>
              <a:rPr lang="pt-BR" sz="2400" dirty="0">
                <a:latin typeface="Segoe Print" panose="02000600000000000000" pitchFamily="2" charset="0"/>
              </a:rPr>
              <a:t>com o nome de “led” como saída.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}</a:t>
            </a:r>
            <a:endParaRPr lang="pt-BR" sz="2400" dirty="0">
              <a:latin typeface="Segoe Print" panose="02000600000000000000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Pisca LED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8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3568" y="1700808"/>
            <a:ext cx="8263210" cy="4752528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void </a:t>
            </a:r>
            <a:r>
              <a:rPr lang="pt-BR" sz="2400" dirty="0">
                <a:latin typeface="Segoe Print" panose="02000600000000000000" pitchFamily="2" charset="0"/>
              </a:rPr>
              <a:t>loop() {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>
                <a:latin typeface="Segoe Print" panose="02000600000000000000" pitchFamily="2" charset="0"/>
              </a:rPr>
              <a:t>digitalWrite(led, HIGH); // Acende o </a:t>
            </a:r>
            <a:r>
              <a:rPr lang="pt-BR" sz="2400" dirty="0" smtClean="0">
                <a:latin typeface="Segoe Print" panose="02000600000000000000" pitchFamily="2" charset="0"/>
              </a:rPr>
              <a:t>LED (HIGH </a:t>
            </a:r>
            <a:r>
              <a:rPr lang="pt-BR" sz="2400" dirty="0">
                <a:latin typeface="Segoe Print" panose="02000600000000000000" pitchFamily="2" charset="0"/>
              </a:rPr>
              <a:t>é o nível de tensão - Alto)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delay(1000</a:t>
            </a:r>
            <a:r>
              <a:rPr lang="pt-BR" sz="2400" dirty="0">
                <a:latin typeface="Segoe Print" panose="02000600000000000000" pitchFamily="2" charset="0"/>
              </a:rPr>
              <a:t>); // Aguarda 1 segundo (1.000 milissegundos)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>
                <a:latin typeface="Segoe Print" panose="02000600000000000000" pitchFamily="2" charset="0"/>
              </a:rPr>
              <a:t>digitalWrite(led, LOW); // Apaga o </a:t>
            </a:r>
            <a:r>
              <a:rPr lang="pt-BR" sz="2400" dirty="0" smtClean="0">
                <a:latin typeface="Segoe Print" panose="02000600000000000000" pitchFamily="2" charset="0"/>
              </a:rPr>
              <a:t>LED (LOW </a:t>
            </a:r>
            <a:r>
              <a:rPr lang="pt-BR" sz="2400" dirty="0">
                <a:latin typeface="Segoe Print" panose="02000600000000000000" pitchFamily="2" charset="0"/>
              </a:rPr>
              <a:t>é o outro nível de tensão - Baixo)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delay(1000</a:t>
            </a:r>
            <a:r>
              <a:rPr lang="pt-BR" sz="2400" dirty="0">
                <a:latin typeface="Segoe Print" panose="02000600000000000000" pitchFamily="2" charset="0"/>
              </a:rPr>
              <a:t>); // Aguarda 1 segundo (1.000 milissegundos)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}</a:t>
            </a:r>
            <a:endParaRPr lang="pt-BR" sz="2400" dirty="0">
              <a:latin typeface="Segoe Print" panose="02000600000000000000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Pisca LED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2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61320" y="1628800"/>
            <a:ext cx="8437651" cy="5112568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err="1" smtClean="0">
                <a:latin typeface="Segoe Print" panose="02000600000000000000" pitchFamily="2" charset="0"/>
              </a:rPr>
              <a:t>const</a:t>
            </a:r>
            <a:r>
              <a:rPr lang="pt-BR" sz="2400" dirty="0" smtClean="0">
                <a:latin typeface="Segoe Print" panose="02000600000000000000" pitchFamily="2" charset="0"/>
              </a:rPr>
              <a:t> int </a:t>
            </a:r>
            <a:r>
              <a:rPr lang="pt-BR" sz="2400" dirty="0">
                <a:latin typeface="Segoe Print" panose="02000600000000000000" pitchFamily="2" charset="0"/>
              </a:rPr>
              <a:t>led = </a:t>
            </a:r>
            <a:r>
              <a:rPr lang="pt-BR" sz="2400" dirty="0" smtClean="0">
                <a:latin typeface="Segoe Print" panose="02000600000000000000" pitchFamily="2" charset="0"/>
              </a:rPr>
              <a:t>8; 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err="1" smtClean="0">
                <a:latin typeface="Segoe Print" panose="02000600000000000000" pitchFamily="2" charset="0"/>
              </a:rPr>
              <a:t>void</a:t>
            </a:r>
            <a:r>
              <a:rPr lang="pt-BR" sz="2400" dirty="0" smtClean="0">
                <a:latin typeface="Segoe Print" panose="02000600000000000000" pitchFamily="2" charset="0"/>
              </a:rPr>
              <a:t> </a:t>
            </a:r>
            <a:r>
              <a:rPr lang="pt-BR" sz="2400" dirty="0">
                <a:latin typeface="Segoe Print" panose="02000600000000000000" pitchFamily="2" charset="0"/>
              </a:rPr>
              <a:t>setup() {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  </a:t>
            </a:r>
            <a:r>
              <a:rPr lang="pt-BR" sz="2400" dirty="0" err="1" smtClean="0">
                <a:latin typeface="Segoe Print" panose="02000600000000000000" pitchFamily="2" charset="0"/>
              </a:rPr>
              <a:t>pinMode</a:t>
            </a:r>
            <a:r>
              <a:rPr lang="pt-BR" sz="2400" dirty="0" smtClean="0">
                <a:latin typeface="Segoe Print" panose="02000600000000000000" pitchFamily="2" charset="0"/>
              </a:rPr>
              <a:t>(</a:t>
            </a:r>
            <a:r>
              <a:rPr lang="pt-BR" sz="2400" dirty="0" err="1" smtClean="0">
                <a:latin typeface="Segoe Print" panose="02000600000000000000" pitchFamily="2" charset="0"/>
              </a:rPr>
              <a:t>led</a:t>
            </a:r>
            <a:r>
              <a:rPr lang="pt-BR" sz="2400" dirty="0" smtClean="0">
                <a:latin typeface="Segoe Print" panose="02000600000000000000" pitchFamily="2" charset="0"/>
              </a:rPr>
              <a:t>, OUTPUT);</a:t>
            </a:r>
            <a:endParaRPr lang="pt-BR" sz="2400" dirty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}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err="1">
                <a:latin typeface="Segoe Print" panose="02000600000000000000" pitchFamily="2" charset="0"/>
              </a:rPr>
              <a:t>void</a:t>
            </a:r>
            <a:r>
              <a:rPr lang="pt-BR" sz="2400" dirty="0">
                <a:latin typeface="Segoe Print" panose="02000600000000000000" pitchFamily="2" charset="0"/>
              </a:rPr>
              <a:t> loop() {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  </a:t>
            </a:r>
            <a:r>
              <a:rPr lang="pt-BR" sz="2400" dirty="0" err="1" smtClean="0">
                <a:latin typeface="Segoe Print" panose="02000600000000000000" pitchFamily="2" charset="0"/>
              </a:rPr>
              <a:t>digitalWrite</a:t>
            </a:r>
            <a:r>
              <a:rPr lang="pt-BR" sz="2400" dirty="0" smtClean="0">
                <a:latin typeface="Segoe Print" panose="02000600000000000000" pitchFamily="2" charset="0"/>
              </a:rPr>
              <a:t>(</a:t>
            </a:r>
            <a:r>
              <a:rPr lang="pt-BR" sz="2400" dirty="0" err="1" smtClean="0">
                <a:latin typeface="Segoe Print" panose="02000600000000000000" pitchFamily="2" charset="0"/>
              </a:rPr>
              <a:t>led</a:t>
            </a:r>
            <a:r>
              <a:rPr lang="pt-BR" sz="2400" dirty="0">
                <a:latin typeface="Segoe Print" panose="02000600000000000000" pitchFamily="2" charset="0"/>
              </a:rPr>
              <a:t>, HIGH</a:t>
            </a:r>
            <a:r>
              <a:rPr lang="pt-BR" sz="2400" dirty="0" smtClean="0">
                <a:latin typeface="Segoe Print" panose="02000600000000000000" pitchFamily="2" charset="0"/>
              </a:rPr>
              <a:t>);</a:t>
            </a:r>
            <a:endParaRPr lang="pt-BR" sz="2400" dirty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  </a:t>
            </a:r>
            <a:r>
              <a:rPr lang="pt-BR" sz="2400" dirty="0" err="1" smtClean="0">
                <a:latin typeface="Segoe Print" panose="02000600000000000000" pitchFamily="2" charset="0"/>
              </a:rPr>
              <a:t>delay</a:t>
            </a:r>
            <a:r>
              <a:rPr lang="pt-BR" sz="2400" dirty="0" smtClean="0">
                <a:latin typeface="Segoe Print" panose="02000600000000000000" pitchFamily="2" charset="0"/>
              </a:rPr>
              <a:t>(1000);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  </a:t>
            </a:r>
            <a:r>
              <a:rPr lang="pt-BR" sz="2400" dirty="0" err="1" smtClean="0">
                <a:latin typeface="Segoe Print" panose="02000600000000000000" pitchFamily="2" charset="0"/>
              </a:rPr>
              <a:t>digitalWrite</a:t>
            </a:r>
            <a:r>
              <a:rPr lang="pt-BR" sz="2400" dirty="0" smtClean="0">
                <a:latin typeface="Segoe Print" panose="02000600000000000000" pitchFamily="2" charset="0"/>
              </a:rPr>
              <a:t>(</a:t>
            </a:r>
            <a:r>
              <a:rPr lang="pt-BR" sz="2400" dirty="0" err="1" smtClean="0">
                <a:latin typeface="Segoe Print" panose="02000600000000000000" pitchFamily="2" charset="0"/>
              </a:rPr>
              <a:t>led</a:t>
            </a:r>
            <a:r>
              <a:rPr lang="pt-BR" sz="2400" dirty="0" smtClean="0">
                <a:latin typeface="Segoe Print" panose="02000600000000000000" pitchFamily="2" charset="0"/>
              </a:rPr>
              <a:t>, LOW);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  </a:t>
            </a:r>
            <a:r>
              <a:rPr lang="pt-BR" sz="2400" dirty="0" err="1" smtClean="0">
                <a:latin typeface="Segoe Print" panose="02000600000000000000" pitchFamily="2" charset="0"/>
              </a:rPr>
              <a:t>delay</a:t>
            </a:r>
            <a:r>
              <a:rPr lang="pt-BR" sz="2400" dirty="0" smtClean="0">
                <a:latin typeface="Segoe Print" panose="02000600000000000000" pitchFamily="2" charset="0"/>
              </a:rPr>
              <a:t>(1000</a:t>
            </a:r>
            <a:r>
              <a:rPr lang="pt-BR" sz="2400" dirty="0">
                <a:latin typeface="Segoe Print" panose="02000600000000000000" pitchFamily="2" charset="0"/>
              </a:rPr>
              <a:t>); 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}</a:t>
            </a:r>
            <a:endParaRPr lang="pt-BR" sz="2400" dirty="0">
              <a:latin typeface="Segoe Print" panose="02000600000000000000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Pisca LED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2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Pisca LED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1259632" y="1431628"/>
            <a:ext cx="5626968" cy="516572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latin typeface="Segoe Print" panose="02000600000000000000" pitchFamily="2" charset="0"/>
              </a:rPr>
              <a:t>Há várias maneiras de piscar um LED, porém vamos ver três.</a:t>
            </a:r>
          </a:p>
          <a:p>
            <a:pPr marL="0" indent="0" algn="ctr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latin typeface="Segoe Print" panose="02000600000000000000" pitchFamily="2" charset="0"/>
              </a:rPr>
              <a:t>A tradicional, que foi vista acima, a mais curta e a sem </a:t>
            </a:r>
            <a:r>
              <a:rPr lang="pt-BR" dirty="0">
                <a:latin typeface="Segoe Print" panose="02000600000000000000" pitchFamily="2" charset="0"/>
              </a:rPr>
              <a:t>atraso </a:t>
            </a:r>
            <a:r>
              <a:rPr lang="pt-BR" dirty="0" smtClean="0">
                <a:latin typeface="Segoe Print" panose="02000600000000000000" pitchFamily="2" charset="0"/>
              </a:rPr>
              <a:t>(sem delay).</a:t>
            </a:r>
            <a:endParaRPr lang="pt-BR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46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Pisca LED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1043608" y="1076490"/>
            <a:ext cx="7488832" cy="559287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4800" dirty="0" smtClean="0">
                <a:latin typeface="Segoe Print" panose="02000600000000000000" pitchFamily="2" charset="0"/>
              </a:rPr>
              <a:t>A mais curta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endParaRPr lang="pt-BR" dirty="0" smtClean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latin typeface="Segoe Print" panose="02000600000000000000" pitchFamily="2" charset="0"/>
              </a:rPr>
              <a:t>void </a:t>
            </a:r>
            <a:r>
              <a:rPr lang="pt-BR" dirty="0">
                <a:latin typeface="Segoe Print" panose="02000600000000000000" pitchFamily="2" charset="0"/>
              </a:rPr>
              <a:t>setup() {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>
                <a:latin typeface="Segoe Print" panose="02000600000000000000" pitchFamily="2" charset="0"/>
              </a:rPr>
              <a:t>  </a:t>
            </a:r>
            <a:r>
              <a:rPr lang="pt-BR" dirty="0" smtClean="0">
                <a:latin typeface="Segoe Print" panose="02000600000000000000" pitchFamily="2" charset="0"/>
              </a:rPr>
              <a:t>pinMode(13, </a:t>
            </a:r>
            <a:r>
              <a:rPr lang="pt-BR" dirty="0">
                <a:latin typeface="Segoe Print" panose="02000600000000000000" pitchFamily="2" charset="0"/>
              </a:rPr>
              <a:t>OUTPUT);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>
                <a:latin typeface="Segoe Print" panose="02000600000000000000" pitchFamily="2" charset="0"/>
              </a:rPr>
              <a:t>}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endParaRPr lang="pt-BR" dirty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>
                <a:latin typeface="Segoe Print" panose="02000600000000000000" pitchFamily="2" charset="0"/>
              </a:rPr>
              <a:t>void loop() {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>
                <a:latin typeface="Segoe Print" panose="02000600000000000000" pitchFamily="2" charset="0"/>
              </a:rPr>
              <a:t>  </a:t>
            </a:r>
            <a:r>
              <a:rPr lang="pt-BR" dirty="0" smtClean="0">
                <a:latin typeface="Segoe Print" panose="02000600000000000000" pitchFamily="2" charset="0"/>
              </a:rPr>
              <a:t>	digitalWrite(13,!digitalRead(13));</a:t>
            </a:r>
            <a:endParaRPr lang="pt-BR" dirty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>
                <a:latin typeface="Segoe Print" panose="02000600000000000000" pitchFamily="2" charset="0"/>
              </a:rPr>
              <a:t>  delay(1000);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latin typeface="Segoe Print" panose="02000600000000000000" pitchFamily="2" charset="0"/>
              </a:rPr>
              <a:t>}</a:t>
            </a:r>
            <a:endParaRPr lang="pt-BR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9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Pisca LED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683568" y="1268760"/>
            <a:ext cx="8218851" cy="5544616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3000" dirty="0" smtClean="0">
                <a:latin typeface="Segoe Print" panose="02000600000000000000" pitchFamily="2" charset="0"/>
              </a:rPr>
              <a:t>Sem</a:t>
            </a:r>
            <a:r>
              <a:rPr lang="en-US" sz="3000" dirty="0" smtClean="0">
                <a:latin typeface="Segoe Print" panose="02000600000000000000" pitchFamily="2" charset="0"/>
              </a:rPr>
              <a:t> </a:t>
            </a:r>
            <a:r>
              <a:rPr lang="pt-BR" sz="3000" dirty="0" smtClean="0">
                <a:latin typeface="Segoe Print" panose="02000600000000000000" pitchFamily="2" charset="0"/>
              </a:rPr>
              <a:t>Atraso</a:t>
            </a:r>
            <a:r>
              <a:rPr lang="en-US" sz="3000" dirty="0" smtClean="0">
                <a:latin typeface="Segoe Print" panose="02000600000000000000" pitchFamily="2" charset="0"/>
              </a:rPr>
              <a:t>.</a:t>
            </a:r>
            <a:endParaRPr lang="en-US" sz="3000" dirty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3000" dirty="0" smtClean="0">
                <a:latin typeface="Segoe Print" panose="02000600000000000000" pitchFamily="2" charset="0"/>
              </a:rPr>
              <a:t>//</a:t>
            </a:r>
            <a:r>
              <a:rPr lang="pt-BR" sz="3000" dirty="0" smtClean="0">
                <a:latin typeface="Segoe Print" panose="02000600000000000000" pitchFamily="2" charset="0"/>
              </a:rPr>
              <a:t>Definição</a:t>
            </a:r>
            <a:r>
              <a:rPr lang="en-US" sz="3000" dirty="0" smtClean="0">
                <a:latin typeface="Segoe Print" panose="02000600000000000000" pitchFamily="2" charset="0"/>
              </a:rPr>
              <a:t> </a:t>
            </a:r>
            <a:r>
              <a:rPr lang="en-US" sz="3000" dirty="0">
                <a:latin typeface="Segoe Print" panose="02000600000000000000" pitchFamily="2" charset="0"/>
              </a:rPr>
              <a:t>das </a:t>
            </a:r>
            <a:r>
              <a:rPr lang="pt-BR" sz="3000" dirty="0" smtClean="0">
                <a:latin typeface="Segoe Print" panose="02000600000000000000" pitchFamily="2" charset="0"/>
              </a:rPr>
              <a:t>constantes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3000" dirty="0" smtClean="0">
                <a:latin typeface="Segoe Print" panose="02000600000000000000" pitchFamily="2" charset="0"/>
              </a:rPr>
              <a:t>const </a:t>
            </a:r>
            <a:r>
              <a:rPr lang="en-US" sz="3000" dirty="0" err="1">
                <a:latin typeface="Segoe Print" panose="02000600000000000000" pitchFamily="2" charset="0"/>
              </a:rPr>
              <a:t>int</a:t>
            </a:r>
            <a:r>
              <a:rPr lang="en-US" sz="3000" dirty="0">
                <a:latin typeface="Segoe Print" panose="02000600000000000000" pitchFamily="2" charset="0"/>
              </a:rPr>
              <a:t> </a:t>
            </a:r>
            <a:r>
              <a:rPr lang="en-US" sz="3000" dirty="0" err="1" smtClean="0">
                <a:latin typeface="Segoe Print" panose="02000600000000000000" pitchFamily="2" charset="0"/>
              </a:rPr>
              <a:t>pinoLed</a:t>
            </a:r>
            <a:r>
              <a:rPr lang="en-US" sz="3000" dirty="0" smtClean="0">
                <a:latin typeface="Segoe Print" panose="02000600000000000000" pitchFamily="2" charset="0"/>
              </a:rPr>
              <a:t> </a:t>
            </a:r>
            <a:r>
              <a:rPr lang="en-US" sz="3000" dirty="0">
                <a:latin typeface="Segoe Print" panose="02000600000000000000" pitchFamily="2" charset="0"/>
              </a:rPr>
              <a:t>= 13;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3000" dirty="0">
                <a:latin typeface="Segoe Print" panose="02000600000000000000" pitchFamily="2" charset="0"/>
              </a:rPr>
              <a:t>const </a:t>
            </a:r>
            <a:r>
              <a:rPr lang="en-US" sz="3000" dirty="0" err="1">
                <a:latin typeface="Segoe Print" panose="02000600000000000000" pitchFamily="2" charset="0"/>
              </a:rPr>
              <a:t>int</a:t>
            </a:r>
            <a:r>
              <a:rPr lang="en-US" sz="3000" dirty="0">
                <a:latin typeface="Segoe Print" panose="02000600000000000000" pitchFamily="2" charset="0"/>
              </a:rPr>
              <a:t> </a:t>
            </a:r>
            <a:r>
              <a:rPr lang="en-US" sz="3000" dirty="0" err="1" smtClean="0">
                <a:latin typeface="Segoe Print" panose="02000600000000000000" pitchFamily="2" charset="0"/>
              </a:rPr>
              <a:t>intervalo</a:t>
            </a:r>
            <a:r>
              <a:rPr lang="en-US" sz="3000" dirty="0" smtClean="0">
                <a:latin typeface="Segoe Print" panose="02000600000000000000" pitchFamily="2" charset="0"/>
              </a:rPr>
              <a:t> </a:t>
            </a:r>
            <a:r>
              <a:rPr lang="en-US" sz="3000" dirty="0">
                <a:latin typeface="Segoe Print" panose="02000600000000000000" pitchFamily="2" charset="0"/>
              </a:rPr>
              <a:t>= 500;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3000" dirty="0" smtClean="0">
                <a:latin typeface="Segoe Print" panose="02000600000000000000" pitchFamily="2" charset="0"/>
              </a:rPr>
              <a:t>//</a:t>
            </a:r>
            <a:r>
              <a:rPr lang="pt-BR" sz="3000" dirty="0" smtClean="0">
                <a:latin typeface="Segoe Print" panose="02000600000000000000" pitchFamily="2" charset="0"/>
              </a:rPr>
              <a:t>Definição</a:t>
            </a:r>
            <a:r>
              <a:rPr lang="en-US" sz="3000" dirty="0" smtClean="0">
                <a:latin typeface="Segoe Print" panose="02000600000000000000" pitchFamily="2" charset="0"/>
              </a:rPr>
              <a:t> </a:t>
            </a:r>
            <a:r>
              <a:rPr lang="en-US" sz="3000" dirty="0">
                <a:latin typeface="Segoe Print" panose="02000600000000000000" pitchFamily="2" charset="0"/>
              </a:rPr>
              <a:t>das </a:t>
            </a:r>
            <a:r>
              <a:rPr lang="pt-BR" sz="3000" dirty="0" smtClean="0">
                <a:latin typeface="Segoe Print" panose="02000600000000000000" pitchFamily="2" charset="0"/>
              </a:rPr>
              <a:t>variáveis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3000" dirty="0" smtClean="0">
                <a:latin typeface="Segoe Print" panose="02000600000000000000" pitchFamily="2" charset="0"/>
              </a:rPr>
              <a:t>unsigned </a:t>
            </a:r>
            <a:r>
              <a:rPr lang="en-US" sz="3000" dirty="0">
                <a:latin typeface="Segoe Print" panose="02000600000000000000" pitchFamily="2" charset="0"/>
              </a:rPr>
              <a:t>long </a:t>
            </a:r>
            <a:r>
              <a:rPr lang="en-US" sz="3000" dirty="0" err="1" smtClean="0">
                <a:latin typeface="Segoe Print" panose="02000600000000000000" pitchFamily="2" charset="0"/>
              </a:rPr>
              <a:t>passouTempo</a:t>
            </a:r>
            <a:r>
              <a:rPr lang="en-US" sz="3000" dirty="0" smtClean="0">
                <a:latin typeface="Segoe Print" panose="02000600000000000000" pitchFamily="2" charset="0"/>
              </a:rPr>
              <a:t> </a:t>
            </a:r>
            <a:r>
              <a:rPr lang="en-US" sz="3000" dirty="0">
                <a:latin typeface="Segoe Print" panose="02000600000000000000" pitchFamily="2" charset="0"/>
              </a:rPr>
              <a:t>= 0;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3000" dirty="0">
                <a:latin typeface="Segoe Print" panose="02000600000000000000" pitchFamily="2" charset="0"/>
              </a:rPr>
              <a:t>unsigned long </a:t>
            </a:r>
            <a:r>
              <a:rPr lang="en-US" sz="3000" dirty="0" err="1" smtClean="0">
                <a:latin typeface="Segoe Print" panose="02000600000000000000" pitchFamily="2" charset="0"/>
              </a:rPr>
              <a:t>tempoAtual</a:t>
            </a:r>
            <a:r>
              <a:rPr lang="en-US" sz="3000" dirty="0" smtClean="0">
                <a:latin typeface="Segoe Print" panose="02000600000000000000" pitchFamily="2" charset="0"/>
              </a:rPr>
              <a:t> </a:t>
            </a:r>
            <a:r>
              <a:rPr lang="en-US" sz="3000" dirty="0">
                <a:latin typeface="Segoe Print" panose="02000600000000000000" pitchFamily="2" charset="0"/>
              </a:rPr>
              <a:t>= 0;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3000" dirty="0" err="1">
                <a:latin typeface="Segoe Print" panose="02000600000000000000" pitchFamily="2" charset="0"/>
              </a:rPr>
              <a:t>int</a:t>
            </a:r>
            <a:r>
              <a:rPr lang="en-US" sz="3000" dirty="0">
                <a:latin typeface="Segoe Print" panose="02000600000000000000" pitchFamily="2" charset="0"/>
              </a:rPr>
              <a:t> </a:t>
            </a:r>
            <a:r>
              <a:rPr lang="en-US" sz="3000" dirty="0" err="1" smtClean="0">
                <a:latin typeface="Segoe Print" panose="02000600000000000000" pitchFamily="2" charset="0"/>
              </a:rPr>
              <a:t>estadoLed</a:t>
            </a:r>
            <a:r>
              <a:rPr lang="en-US" sz="3000" dirty="0" smtClean="0">
                <a:latin typeface="Segoe Print" panose="02000600000000000000" pitchFamily="2" charset="0"/>
              </a:rPr>
              <a:t> </a:t>
            </a:r>
            <a:r>
              <a:rPr lang="en-US" sz="3000" dirty="0">
                <a:latin typeface="Segoe Print" panose="02000600000000000000" pitchFamily="2" charset="0"/>
              </a:rPr>
              <a:t>= LOW</a:t>
            </a:r>
            <a:r>
              <a:rPr lang="en-US" sz="3000" dirty="0" smtClean="0">
                <a:latin typeface="Segoe Print" panose="02000600000000000000" pitchFamily="2" charset="0"/>
              </a:rPr>
              <a:t>;</a:t>
            </a:r>
            <a:endParaRPr lang="en-US" sz="3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80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Pisca LED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673628" y="1701402"/>
            <a:ext cx="8218851" cy="4895949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3000" dirty="0" smtClean="0">
                <a:latin typeface="Segoe Print" panose="02000600000000000000" pitchFamily="2" charset="0"/>
              </a:rPr>
              <a:t>void </a:t>
            </a:r>
            <a:r>
              <a:rPr lang="en-US" sz="3000" dirty="0">
                <a:latin typeface="Segoe Print" panose="02000600000000000000" pitchFamily="2" charset="0"/>
              </a:rPr>
              <a:t>setup</a:t>
            </a:r>
            <a:r>
              <a:rPr lang="en-US" sz="3000" dirty="0" smtClean="0">
                <a:latin typeface="Segoe Print" panose="02000600000000000000" pitchFamily="2" charset="0"/>
              </a:rPr>
              <a:t>(){</a:t>
            </a:r>
            <a:endParaRPr lang="en-US" sz="3000" dirty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3000" dirty="0">
                <a:latin typeface="Segoe Print" panose="02000600000000000000" pitchFamily="2" charset="0"/>
              </a:rPr>
              <a:t>  </a:t>
            </a:r>
            <a:r>
              <a:rPr lang="en-US" sz="3000" dirty="0" err="1">
                <a:latin typeface="Segoe Print" panose="02000600000000000000" pitchFamily="2" charset="0"/>
              </a:rPr>
              <a:t>pinMode</a:t>
            </a:r>
            <a:r>
              <a:rPr lang="en-US" sz="3000" dirty="0">
                <a:latin typeface="Segoe Print" panose="02000600000000000000" pitchFamily="2" charset="0"/>
              </a:rPr>
              <a:t> </a:t>
            </a:r>
            <a:r>
              <a:rPr lang="en-US" sz="3000" dirty="0" smtClean="0">
                <a:latin typeface="Segoe Print" panose="02000600000000000000" pitchFamily="2" charset="0"/>
              </a:rPr>
              <a:t>(</a:t>
            </a:r>
            <a:r>
              <a:rPr lang="en-US" sz="3000" dirty="0" err="1" smtClean="0">
                <a:latin typeface="Segoe Print" panose="02000600000000000000" pitchFamily="2" charset="0"/>
              </a:rPr>
              <a:t>pinoLed</a:t>
            </a:r>
            <a:r>
              <a:rPr lang="en-US" sz="3000" dirty="0">
                <a:latin typeface="Segoe Print" panose="02000600000000000000" pitchFamily="2" charset="0"/>
              </a:rPr>
              <a:t>, OUTPUT);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3000" dirty="0" smtClean="0">
                <a:latin typeface="Segoe Print" panose="02000600000000000000" pitchFamily="2" charset="0"/>
              </a:rPr>
              <a:t>  </a:t>
            </a:r>
            <a:r>
              <a:rPr lang="en-US" sz="3000" dirty="0" err="1" smtClean="0">
                <a:latin typeface="Segoe Print" panose="02000600000000000000" pitchFamily="2" charset="0"/>
              </a:rPr>
              <a:t>digitalWrite</a:t>
            </a:r>
            <a:r>
              <a:rPr lang="en-US" sz="3000" dirty="0" smtClean="0">
                <a:latin typeface="Segoe Print" panose="02000600000000000000" pitchFamily="2" charset="0"/>
              </a:rPr>
              <a:t>(</a:t>
            </a:r>
            <a:r>
              <a:rPr lang="en-US" sz="3000" dirty="0" err="1" smtClean="0">
                <a:latin typeface="Segoe Print" panose="02000600000000000000" pitchFamily="2" charset="0"/>
              </a:rPr>
              <a:t>pinoLed</a:t>
            </a:r>
            <a:r>
              <a:rPr lang="en-US" sz="3000" dirty="0" smtClean="0">
                <a:latin typeface="Segoe Print" panose="02000600000000000000" pitchFamily="2" charset="0"/>
              </a:rPr>
              <a:t>, </a:t>
            </a:r>
            <a:r>
              <a:rPr lang="en-US" sz="3000" dirty="0" err="1" smtClean="0">
                <a:latin typeface="Segoe Print" panose="02000600000000000000" pitchFamily="2" charset="0"/>
              </a:rPr>
              <a:t>estadoLed</a:t>
            </a:r>
            <a:r>
              <a:rPr lang="en-US" sz="3000" dirty="0">
                <a:latin typeface="Segoe Print" panose="02000600000000000000" pitchFamily="2" charset="0"/>
              </a:rPr>
              <a:t>);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3000" dirty="0">
                <a:latin typeface="Segoe Print" panose="02000600000000000000" pitchFamily="2" charset="0"/>
              </a:rPr>
              <a:t>}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endParaRPr lang="en-US" sz="3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36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sp>
        <p:nvSpPr>
          <p:cNvPr id="26" name="Título 2">
            <a:extLst>
              <a:ext uri="{FF2B5EF4-FFF2-40B4-BE49-F238E27FC236}">
                <a16:creationId xmlns:a16="http://schemas.microsoft.com/office/drawing/2014/main" xmlns="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Mãos </a:t>
            </a:r>
            <a:r>
              <a:rPr lang="pt-BR" sz="4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 Massa</a:t>
            </a:r>
            <a:endParaRPr lang="pt-BR" sz="5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17508" y="1052736"/>
            <a:ext cx="86636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“Para aprender a fazer algo, deve-se começar tentar, pois é aos poucos que se aprende, no próprio processo de fazer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.”</a:t>
            </a:r>
          </a:p>
          <a:p>
            <a:pPr algn="r"/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Bernard </a:t>
            </a:r>
            <a:r>
              <a:rPr lang="pt-BR" sz="24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Charlot</a:t>
            </a:r>
            <a:endParaRPr lang="pt-BR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63080"/>
            <a:ext cx="8748464" cy="49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5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Pisca LED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683568" y="1417638"/>
            <a:ext cx="8218851" cy="5016806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3000" dirty="0" smtClean="0">
                <a:latin typeface="Segoe Print" panose="02000600000000000000" pitchFamily="2" charset="0"/>
              </a:rPr>
              <a:t>void </a:t>
            </a:r>
            <a:r>
              <a:rPr lang="en-US" sz="3000" dirty="0">
                <a:latin typeface="Segoe Print" panose="02000600000000000000" pitchFamily="2" charset="0"/>
              </a:rPr>
              <a:t>loop() </a:t>
            </a:r>
            <a:r>
              <a:rPr lang="en-US" sz="3000" dirty="0" smtClean="0">
                <a:latin typeface="Segoe Print" panose="02000600000000000000" pitchFamily="2" charset="0"/>
              </a:rPr>
              <a:t>{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3000" dirty="0">
                <a:latin typeface="Segoe Print" panose="02000600000000000000" pitchFamily="2" charset="0"/>
              </a:rPr>
              <a:t>	 </a:t>
            </a:r>
            <a:r>
              <a:rPr lang="en-US" sz="3000" dirty="0" err="1" smtClean="0">
                <a:latin typeface="Segoe Print" panose="02000600000000000000" pitchFamily="2" charset="0"/>
              </a:rPr>
              <a:t>tempoAtual</a:t>
            </a:r>
            <a:r>
              <a:rPr lang="en-US" sz="3000" dirty="0" smtClean="0">
                <a:latin typeface="Segoe Print" panose="02000600000000000000" pitchFamily="2" charset="0"/>
              </a:rPr>
              <a:t> = </a:t>
            </a:r>
            <a:r>
              <a:rPr lang="en-US" sz="3000" dirty="0" err="1" smtClean="0">
                <a:latin typeface="Segoe Print" panose="02000600000000000000" pitchFamily="2" charset="0"/>
              </a:rPr>
              <a:t>millis</a:t>
            </a:r>
            <a:r>
              <a:rPr lang="en-US" sz="3000" dirty="0" smtClean="0">
                <a:latin typeface="Segoe Print" panose="02000600000000000000" pitchFamily="2" charset="0"/>
              </a:rPr>
              <a:t>();</a:t>
            </a:r>
            <a:endParaRPr lang="en-US" sz="3000" dirty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3000" dirty="0">
                <a:latin typeface="Segoe Print" panose="02000600000000000000" pitchFamily="2" charset="0"/>
              </a:rPr>
              <a:t>  if </a:t>
            </a:r>
            <a:r>
              <a:rPr lang="en-US" sz="3000" dirty="0" smtClean="0">
                <a:latin typeface="Segoe Print" panose="02000600000000000000" pitchFamily="2" charset="0"/>
              </a:rPr>
              <a:t>(</a:t>
            </a:r>
            <a:r>
              <a:rPr lang="en-US" sz="3000" dirty="0" err="1" smtClean="0">
                <a:latin typeface="Segoe Print" panose="02000600000000000000" pitchFamily="2" charset="0"/>
              </a:rPr>
              <a:t>tempoAtual</a:t>
            </a:r>
            <a:r>
              <a:rPr lang="en-US" sz="3000" dirty="0" smtClean="0">
                <a:latin typeface="Segoe Print" panose="02000600000000000000" pitchFamily="2" charset="0"/>
              </a:rPr>
              <a:t> </a:t>
            </a:r>
            <a:r>
              <a:rPr lang="en-US" sz="3000" dirty="0">
                <a:latin typeface="Segoe Print" panose="02000600000000000000" pitchFamily="2" charset="0"/>
              </a:rPr>
              <a:t>- </a:t>
            </a:r>
            <a:r>
              <a:rPr lang="en-US" sz="3000" dirty="0" err="1" smtClean="0">
                <a:latin typeface="Segoe Print" panose="02000600000000000000" pitchFamily="2" charset="0"/>
              </a:rPr>
              <a:t>passouTempo</a:t>
            </a:r>
            <a:r>
              <a:rPr lang="en-US" sz="3000" dirty="0" smtClean="0">
                <a:latin typeface="Segoe Print" panose="02000600000000000000" pitchFamily="2" charset="0"/>
              </a:rPr>
              <a:t> </a:t>
            </a:r>
            <a:r>
              <a:rPr lang="en-US" sz="3000" dirty="0">
                <a:latin typeface="Segoe Print" panose="02000600000000000000" pitchFamily="2" charset="0"/>
              </a:rPr>
              <a:t>&gt;= </a:t>
            </a:r>
            <a:r>
              <a:rPr lang="en-US" sz="3000" dirty="0" err="1" smtClean="0">
                <a:latin typeface="Segoe Print" panose="02000600000000000000" pitchFamily="2" charset="0"/>
              </a:rPr>
              <a:t>intervalo</a:t>
            </a:r>
            <a:r>
              <a:rPr lang="en-US" sz="3000" dirty="0">
                <a:latin typeface="Segoe Print" panose="02000600000000000000" pitchFamily="2" charset="0"/>
              </a:rPr>
              <a:t>){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3000" dirty="0">
                <a:latin typeface="Segoe Print" panose="02000600000000000000" pitchFamily="2" charset="0"/>
              </a:rPr>
              <a:t>    </a:t>
            </a:r>
            <a:r>
              <a:rPr lang="en-US" sz="3000" dirty="0" err="1" smtClean="0">
                <a:latin typeface="Segoe Print" panose="02000600000000000000" pitchFamily="2" charset="0"/>
              </a:rPr>
              <a:t>passouTempo</a:t>
            </a:r>
            <a:r>
              <a:rPr lang="en-US" sz="3000" dirty="0" smtClean="0">
                <a:latin typeface="Segoe Print" panose="02000600000000000000" pitchFamily="2" charset="0"/>
              </a:rPr>
              <a:t> </a:t>
            </a:r>
            <a:r>
              <a:rPr lang="en-US" sz="3000" dirty="0">
                <a:latin typeface="Segoe Print" panose="02000600000000000000" pitchFamily="2" charset="0"/>
              </a:rPr>
              <a:t>= </a:t>
            </a:r>
            <a:r>
              <a:rPr lang="en-US" sz="3000" dirty="0" err="1" smtClean="0">
                <a:latin typeface="Segoe Print" panose="02000600000000000000" pitchFamily="2" charset="0"/>
              </a:rPr>
              <a:t>tempoAtual</a:t>
            </a:r>
            <a:r>
              <a:rPr lang="en-US" sz="3000" dirty="0">
                <a:latin typeface="Segoe Print" panose="02000600000000000000" pitchFamily="2" charset="0"/>
              </a:rPr>
              <a:t>;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3000" dirty="0">
                <a:latin typeface="Segoe Print" panose="02000600000000000000" pitchFamily="2" charset="0"/>
              </a:rPr>
              <a:t>    if </a:t>
            </a:r>
            <a:r>
              <a:rPr lang="en-US" sz="3000" dirty="0" smtClean="0">
                <a:latin typeface="Segoe Print" panose="02000600000000000000" pitchFamily="2" charset="0"/>
              </a:rPr>
              <a:t>(</a:t>
            </a:r>
            <a:r>
              <a:rPr lang="en-US" sz="3000" dirty="0" err="1" smtClean="0">
                <a:latin typeface="Segoe Print" panose="02000600000000000000" pitchFamily="2" charset="0"/>
              </a:rPr>
              <a:t>estadoLed</a:t>
            </a:r>
            <a:r>
              <a:rPr lang="en-US" sz="3000" dirty="0" smtClean="0">
                <a:latin typeface="Segoe Print" panose="02000600000000000000" pitchFamily="2" charset="0"/>
              </a:rPr>
              <a:t> </a:t>
            </a:r>
            <a:r>
              <a:rPr lang="en-US" sz="3000" dirty="0">
                <a:latin typeface="Segoe Print" panose="02000600000000000000" pitchFamily="2" charset="0"/>
              </a:rPr>
              <a:t>== LOW</a:t>
            </a:r>
            <a:r>
              <a:rPr lang="en-US" sz="3000" dirty="0" smtClean="0">
                <a:latin typeface="Segoe Print" panose="02000600000000000000" pitchFamily="2" charset="0"/>
              </a:rPr>
              <a:t>){</a:t>
            </a:r>
            <a:endParaRPr lang="en-US" sz="3000" dirty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3000" dirty="0">
                <a:latin typeface="Segoe Print" panose="02000600000000000000" pitchFamily="2" charset="0"/>
              </a:rPr>
              <a:t>     </a:t>
            </a:r>
            <a:r>
              <a:rPr lang="en-US" sz="3000" dirty="0" err="1" smtClean="0">
                <a:latin typeface="Segoe Print" panose="02000600000000000000" pitchFamily="2" charset="0"/>
              </a:rPr>
              <a:t>estadoLed</a:t>
            </a:r>
            <a:r>
              <a:rPr lang="en-US" sz="3000" dirty="0" smtClean="0">
                <a:latin typeface="Segoe Print" panose="02000600000000000000" pitchFamily="2" charset="0"/>
              </a:rPr>
              <a:t> </a:t>
            </a:r>
            <a:r>
              <a:rPr lang="en-US" sz="3000" dirty="0">
                <a:latin typeface="Segoe Print" panose="02000600000000000000" pitchFamily="2" charset="0"/>
              </a:rPr>
              <a:t>= HIGH;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3000" dirty="0">
                <a:latin typeface="Segoe Print" panose="02000600000000000000" pitchFamily="2" charset="0"/>
              </a:rPr>
              <a:t>    </a:t>
            </a:r>
            <a:r>
              <a:rPr lang="en-US" sz="3000" dirty="0" smtClean="0">
                <a:latin typeface="Segoe Print" panose="02000600000000000000" pitchFamily="2" charset="0"/>
              </a:rPr>
              <a:t>}</a:t>
            </a:r>
            <a:endParaRPr lang="en-US" sz="3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3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Pisca LED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673628" y="1701402"/>
            <a:ext cx="8218851" cy="4895949"/>
          </a:xfrm>
        </p:spPr>
        <p:txBody>
          <a:bodyPr>
            <a:noAutofit/>
          </a:bodyPr>
          <a:lstStyle/>
          <a:p>
            <a:pPr marL="400050" lvl="1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3000" dirty="0" smtClean="0">
                <a:latin typeface="Segoe Print" panose="02000600000000000000" pitchFamily="2" charset="0"/>
              </a:rPr>
              <a:t>  else {</a:t>
            </a:r>
          </a:p>
          <a:p>
            <a:pPr marL="400050" lvl="1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3000" dirty="0" smtClean="0">
                <a:latin typeface="Segoe Print" panose="02000600000000000000" pitchFamily="2" charset="0"/>
              </a:rPr>
              <a:t>    </a:t>
            </a:r>
            <a:r>
              <a:rPr lang="en-US" sz="3000" dirty="0" err="1" smtClean="0">
                <a:latin typeface="Segoe Print" panose="02000600000000000000" pitchFamily="2" charset="0"/>
              </a:rPr>
              <a:t>estadoLed</a:t>
            </a:r>
            <a:r>
              <a:rPr lang="en-US" sz="3000" dirty="0" smtClean="0">
                <a:latin typeface="Segoe Print" panose="02000600000000000000" pitchFamily="2" charset="0"/>
              </a:rPr>
              <a:t> </a:t>
            </a:r>
            <a:r>
              <a:rPr lang="en-US" sz="3000" dirty="0">
                <a:latin typeface="Segoe Print" panose="02000600000000000000" pitchFamily="2" charset="0"/>
              </a:rPr>
              <a:t>= LOW;</a:t>
            </a:r>
          </a:p>
          <a:p>
            <a:pPr marL="400050" lvl="1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3000" dirty="0" smtClean="0">
                <a:latin typeface="Segoe Print" panose="02000600000000000000" pitchFamily="2" charset="0"/>
              </a:rPr>
              <a:t>  }</a:t>
            </a:r>
          </a:p>
          <a:p>
            <a:pPr marL="400050" lvl="1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3000" dirty="0" smtClean="0">
                <a:latin typeface="Segoe Print" panose="02000600000000000000" pitchFamily="2" charset="0"/>
              </a:rPr>
              <a:t>}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3000" dirty="0" smtClean="0">
                <a:latin typeface="Segoe Print" panose="02000600000000000000" pitchFamily="2" charset="0"/>
              </a:rPr>
              <a:t>   </a:t>
            </a:r>
            <a:r>
              <a:rPr lang="en-US" sz="3000" dirty="0" err="1" smtClean="0">
                <a:latin typeface="Segoe Print" panose="02000600000000000000" pitchFamily="2" charset="0"/>
              </a:rPr>
              <a:t>digitalWrite</a:t>
            </a:r>
            <a:r>
              <a:rPr lang="en-US" sz="3000" dirty="0" smtClean="0">
                <a:latin typeface="Segoe Print" panose="02000600000000000000" pitchFamily="2" charset="0"/>
              </a:rPr>
              <a:t>(</a:t>
            </a:r>
            <a:r>
              <a:rPr lang="en-US" sz="3000" dirty="0" err="1" smtClean="0">
                <a:latin typeface="Segoe Print" panose="02000600000000000000" pitchFamily="2" charset="0"/>
              </a:rPr>
              <a:t>pinoLed</a:t>
            </a:r>
            <a:r>
              <a:rPr lang="en-US" sz="3000" dirty="0">
                <a:latin typeface="Segoe Print" panose="02000600000000000000" pitchFamily="2" charset="0"/>
              </a:rPr>
              <a:t>, </a:t>
            </a:r>
            <a:r>
              <a:rPr lang="en-US" sz="3000" dirty="0" err="1" smtClean="0">
                <a:latin typeface="Segoe Print" panose="02000600000000000000" pitchFamily="2" charset="0"/>
              </a:rPr>
              <a:t>estadoLed</a:t>
            </a:r>
            <a:r>
              <a:rPr lang="en-US" sz="3000" dirty="0">
                <a:latin typeface="Segoe Print" panose="02000600000000000000" pitchFamily="2" charset="0"/>
              </a:rPr>
              <a:t>);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3000" dirty="0" smtClean="0">
                <a:latin typeface="Segoe Print" panose="02000600000000000000" pitchFamily="2" charset="0"/>
              </a:rPr>
              <a:t>}</a:t>
            </a:r>
            <a:endParaRPr lang="en-US" sz="30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29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 descr="IMG-20160815-WA000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7787"/>
            <a:ext cx="8115944" cy="6574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456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999445" y="5867508"/>
            <a:ext cx="2605003" cy="8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4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11560" y="1416330"/>
            <a:ext cx="8437651" cy="5253029"/>
          </a:xfrm>
        </p:spPr>
        <p:txBody>
          <a:bodyPr>
            <a:noAutofit/>
          </a:bodyPr>
          <a:lstStyle/>
          <a:p>
            <a:pPr marL="0" indent="0" algn="ctr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latin typeface="Segoe Print" panose="02000600000000000000" pitchFamily="2" charset="0"/>
              </a:rPr>
              <a:t>Funções são essenciais para reaproveitamento do código, ao invés de ficar digitando várias vezes a mesma coisa apenas invoque a função alterando o estado do pino de HIGH para LOW e vice-versa.</a:t>
            </a:r>
            <a:endParaRPr lang="pt-BR" dirty="0">
              <a:latin typeface="Segoe Print" panose="02000600000000000000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Função Pisca LED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196752"/>
            <a:ext cx="8437651" cy="4811984"/>
          </a:xfrm>
        </p:spPr>
        <p:txBody>
          <a:bodyPr>
            <a:noAutofit/>
          </a:bodyPr>
          <a:lstStyle/>
          <a:p>
            <a:pPr marL="0" indent="0" algn="ctr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latin typeface="Segoe Print" panose="02000600000000000000" pitchFamily="2" charset="0"/>
              </a:rPr>
              <a:t>/******************************\</a:t>
            </a:r>
          </a:p>
          <a:p>
            <a:pPr marL="0" indent="0" algn="ctr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latin typeface="Segoe Print" panose="02000600000000000000" pitchFamily="2" charset="0"/>
              </a:rPr>
              <a:t>*********** Função Pisca Led **********</a:t>
            </a:r>
          </a:p>
          <a:p>
            <a:pPr marL="0" indent="0" algn="ctr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latin typeface="Segoe Print" panose="02000600000000000000" pitchFamily="2" charset="0"/>
              </a:rPr>
              <a:t>\*******************************/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latin typeface="Segoe Print" panose="02000600000000000000" pitchFamily="2" charset="0"/>
              </a:rPr>
              <a:t>//</a:t>
            </a:r>
            <a:r>
              <a:rPr lang="pt-BR" dirty="0">
                <a:latin typeface="Segoe Print" panose="02000600000000000000" pitchFamily="2" charset="0"/>
              </a:rPr>
              <a:t>constantes (constantes não mudam de valor durante a execução do programa</a:t>
            </a:r>
            <a:r>
              <a:rPr lang="pt-BR" dirty="0" smtClean="0">
                <a:latin typeface="Segoe Print" panose="02000600000000000000" pitchFamily="2" charset="0"/>
              </a:rPr>
              <a:t>)</a:t>
            </a:r>
            <a:endParaRPr lang="pt-BR" dirty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latin typeface="Segoe Print" panose="02000600000000000000" pitchFamily="2" charset="0"/>
              </a:rPr>
              <a:t>const int </a:t>
            </a:r>
            <a:r>
              <a:rPr lang="pt-BR" dirty="0">
                <a:latin typeface="Segoe Print" panose="02000600000000000000" pitchFamily="2" charset="0"/>
              </a:rPr>
              <a:t>led = </a:t>
            </a:r>
            <a:r>
              <a:rPr lang="pt-BR" dirty="0" smtClean="0">
                <a:latin typeface="Segoe Print" panose="02000600000000000000" pitchFamily="2" charset="0"/>
              </a:rPr>
              <a:t>8;</a:t>
            </a:r>
            <a:endParaRPr lang="pt-BR" dirty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latin typeface="Segoe Print" panose="02000600000000000000" pitchFamily="2" charset="0"/>
              </a:rPr>
              <a:t>const </a:t>
            </a:r>
            <a:r>
              <a:rPr lang="pt-BR" dirty="0">
                <a:latin typeface="Segoe Print" panose="02000600000000000000" pitchFamily="2" charset="0"/>
              </a:rPr>
              <a:t>int atraso = 1000; // </a:t>
            </a:r>
            <a:r>
              <a:rPr lang="pt-BR" dirty="0" smtClean="0">
                <a:latin typeface="Segoe Print" panose="02000600000000000000" pitchFamily="2" charset="0"/>
              </a:rPr>
              <a:t>valor </a:t>
            </a:r>
            <a:r>
              <a:rPr lang="pt-BR" dirty="0">
                <a:latin typeface="Segoe Print" panose="02000600000000000000" pitchFamily="2" charset="0"/>
              </a:rPr>
              <a:t>para o </a:t>
            </a:r>
            <a:r>
              <a:rPr lang="pt-BR" dirty="0" smtClean="0">
                <a:latin typeface="Segoe Print" panose="02000600000000000000" pitchFamily="2" charset="0"/>
              </a:rPr>
              <a:t>delay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Função Pisca LED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337138"/>
            <a:ext cx="8437651" cy="4811984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latin typeface="Segoe Print" panose="02000600000000000000" pitchFamily="2" charset="0"/>
              </a:rPr>
              <a:t>//variáveis(variáveis mudam de valor durante a execução do programa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latin typeface="Segoe Print" panose="02000600000000000000" pitchFamily="2" charset="0"/>
              </a:rPr>
              <a:t>int valor = HIGH;//para acender ou apagar o led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endParaRPr lang="pt-BR" dirty="0" smtClean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>
                <a:latin typeface="Segoe Print" panose="02000600000000000000" pitchFamily="2" charset="0"/>
              </a:rPr>
              <a:t>void setup() {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>
                <a:latin typeface="Segoe Print" panose="02000600000000000000" pitchFamily="2" charset="0"/>
              </a:rPr>
              <a:t>		pinMode(led, OUTPUT);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latin typeface="Segoe Print" panose="02000600000000000000" pitchFamily="2" charset="0"/>
              </a:rPr>
              <a:t>}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endParaRPr lang="pt-BR" sz="2800" dirty="0">
              <a:latin typeface="Segoe Print" panose="02000600000000000000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Função Pisca LED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7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98845" y="1628800"/>
            <a:ext cx="8437651" cy="4896544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800" dirty="0" smtClean="0">
                <a:latin typeface="Segoe Print" panose="02000600000000000000" pitchFamily="2" charset="0"/>
              </a:rPr>
              <a:t>void </a:t>
            </a:r>
            <a:r>
              <a:rPr lang="pt-BR" sz="2800" dirty="0">
                <a:latin typeface="Segoe Print" panose="02000600000000000000" pitchFamily="2" charset="0"/>
              </a:rPr>
              <a:t>loop() {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800" dirty="0" smtClean="0">
                <a:latin typeface="Segoe Print" panose="02000600000000000000" pitchFamily="2" charset="0"/>
              </a:rPr>
              <a:t>		funPisca</a:t>
            </a:r>
            <a:r>
              <a:rPr lang="pt-BR" sz="2800" dirty="0">
                <a:latin typeface="Segoe Print" panose="02000600000000000000" pitchFamily="2" charset="0"/>
              </a:rPr>
              <a:t>(); // chama a função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800" dirty="0" smtClean="0">
                <a:latin typeface="Segoe Print" panose="02000600000000000000" pitchFamily="2" charset="0"/>
              </a:rPr>
              <a:t>		delay(atraso</a:t>
            </a:r>
            <a:r>
              <a:rPr lang="pt-BR" sz="2800" dirty="0">
                <a:latin typeface="Segoe Print" panose="02000600000000000000" pitchFamily="2" charset="0"/>
              </a:rPr>
              <a:t>); // Aguarda atraso de </a:t>
            </a:r>
            <a:r>
              <a:rPr lang="pt-BR" sz="2800" dirty="0" smtClean="0">
                <a:latin typeface="Segoe Print" panose="02000600000000000000" pitchFamily="2" charset="0"/>
              </a:rPr>
              <a:t>tempo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800" dirty="0" smtClean="0">
                <a:latin typeface="Segoe Print" panose="02000600000000000000" pitchFamily="2" charset="0"/>
              </a:rPr>
              <a:t>}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endParaRPr lang="pt-BR" sz="2800" dirty="0" smtClean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800" dirty="0">
                <a:latin typeface="Segoe Print" panose="02000600000000000000" pitchFamily="2" charset="0"/>
              </a:rPr>
              <a:t>void funPisca() </a:t>
            </a:r>
            <a:r>
              <a:rPr lang="pt-BR" sz="2800" dirty="0" smtClean="0">
                <a:latin typeface="Segoe Print" panose="02000600000000000000" pitchFamily="2" charset="0"/>
              </a:rPr>
              <a:t>{//Cria a função </a:t>
            </a:r>
            <a:r>
              <a:rPr lang="pt-BR" sz="2800" dirty="0">
                <a:latin typeface="Segoe Print" panose="02000600000000000000" pitchFamily="2" charset="0"/>
              </a:rPr>
              <a:t>sem retorno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endParaRPr lang="pt-BR" sz="2800" dirty="0">
              <a:latin typeface="Segoe Print" panose="02000600000000000000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Função Pisca LED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97650" y="1586436"/>
            <a:ext cx="8653675" cy="5010915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>
                <a:latin typeface="Segoe Print" panose="02000600000000000000" pitchFamily="2" charset="0"/>
              </a:rPr>
              <a:t>		</a:t>
            </a:r>
            <a:r>
              <a:rPr lang="pt-BR" dirty="0" smtClean="0">
                <a:latin typeface="Segoe Print" panose="02000600000000000000" pitchFamily="2" charset="0"/>
              </a:rPr>
              <a:t>if(valor </a:t>
            </a:r>
            <a:r>
              <a:rPr lang="pt-BR" dirty="0">
                <a:latin typeface="Segoe Print" panose="02000600000000000000" pitchFamily="2" charset="0"/>
              </a:rPr>
              <a:t>== HIGH</a:t>
            </a:r>
            <a:r>
              <a:rPr lang="pt-BR" dirty="0" smtClean="0">
                <a:latin typeface="Segoe Print" panose="02000600000000000000" pitchFamily="2" charset="0"/>
              </a:rPr>
              <a:t>)//Se valor for igual a HIGH</a:t>
            </a:r>
            <a:endParaRPr lang="pt-BR" dirty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latin typeface="Segoe Print" panose="02000600000000000000" pitchFamily="2" charset="0"/>
              </a:rPr>
              <a:t>				valor </a:t>
            </a:r>
            <a:r>
              <a:rPr lang="pt-BR" dirty="0">
                <a:latin typeface="Segoe Print" panose="02000600000000000000" pitchFamily="2" charset="0"/>
              </a:rPr>
              <a:t>= LOW</a:t>
            </a:r>
            <a:r>
              <a:rPr lang="pt-BR" dirty="0" smtClean="0">
                <a:latin typeface="Segoe Print" panose="02000600000000000000" pitchFamily="2" charset="0"/>
              </a:rPr>
              <a:t>;//Valor recebe LOW </a:t>
            </a:r>
            <a:endParaRPr lang="pt-BR" dirty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latin typeface="Segoe Print" panose="02000600000000000000" pitchFamily="2" charset="0"/>
              </a:rPr>
              <a:t>		else//Senão </a:t>
            </a:r>
            <a:endParaRPr lang="pt-BR" dirty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latin typeface="Segoe Print" panose="02000600000000000000" pitchFamily="2" charset="0"/>
              </a:rPr>
              <a:t>				valor </a:t>
            </a:r>
            <a:r>
              <a:rPr lang="pt-BR" dirty="0">
                <a:latin typeface="Segoe Print" panose="02000600000000000000" pitchFamily="2" charset="0"/>
              </a:rPr>
              <a:t>= HIGH</a:t>
            </a:r>
            <a:r>
              <a:rPr lang="pt-BR" dirty="0" smtClean="0">
                <a:latin typeface="Segoe Print" panose="02000600000000000000" pitchFamily="2" charset="0"/>
              </a:rPr>
              <a:t>;//Valor recebe HIGH</a:t>
            </a:r>
            <a:endParaRPr lang="pt-BR" dirty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latin typeface="Segoe Print" panose="02000600000000000000" pitchFamily="2" charset="0"/>
              </a:rPr>
              <a:t>		digitalWrite(led, valor);//</a:t>
            </a:r>
            <a:r>
              <a:rPr lang="pt-BR" dirty="0">
                <a:latin typeface="Segoe Print" panose="02000600000000000000" pitchFamily="2" charset="0"/>
              </a:rPr>
              <a:t>escreva digitalmente o valor no pino </a:t>
            </a:r>
            <a:r>
              <a:rPr lang="pt-BR" dirty="0" smtClean="0">
                <a:latin typeface="Segoe Print" panose="02000600000000000000" pitchFamily="2" charset="0"/>
              </a:rPr>
              <a:t>led</a:t>
            </a:r>
            <a:endParaRPr lang="pt-BR" dirty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>
                <a:latin typeface="Segoe Print" panose="02000600000000000000" pitchFamily="2" charset="0"/>
              </a:rPr>
              <a:t>}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Função Pisca LED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1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004048" y="1628800"/>
            <a:ext cx="4032448" cy="489654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void funPisca() {</a:t>
            </a: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>
                <a:latin typeface="Segoe Print" panose="02000600000000000000" pitchFamily="2" charset="0"/>
              </a:rPr>
              <a:t>	</a:t>
            </a:r>
            <a:r>
              <a:rPr lang="pt-BR" sz="2400" dirty="0" smtClean="0">
                <a:latin typeface="Segoe Print" panose="02000600000000000000" pitchFamily="2" charset="0"/>
              </a:rPr>
              <a:t>if(valor </a:t>
            </a:r>
            <a:r>
              <a:rPr lang="pt-BR" sz="2400" dirty="0">
                <a:latin typeface="Segoe Print" panose="02000600000000000000" pitchFamily="2" charset="0"/>
              </a:rPr>
              <a:t>== </a:t>
            </a:r>
            <a:r>
              <a:rPr lang="pt-BR" sz="2400" dirty="0" smtClean="0">
                <a:latin typeface="Segoe Print" panose="02000600000000000000" pitchFamily="2" charset="0"/>
              </a:rPr>
              <a:t>HIGH)</a:t>
            </a: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>
                <a:latin typeface="Segoe Print" panose="02000600000000000000" pitchFamily="2" charset="0"/>
              </a:rPr>
              <a:t>	</a:t>
            </a:r>
            <a:r>
              <a:rPr lang="pt-BR" sz="2400" dirty="0" smtClean="0">
                <a:latin typeface="Segoe Print" panose="02000600000000000000" pitchFamily="2" charset="0"/>
              </a:rPr>
              <a:t>	valor </a:t>
            </a:r>
            <a:r>
              <a:rPr lang="pt-BR" sz="2400" dirty="0">
                <a:latin typeface="Segoe Print" panose="02000600000000000000" pitchFamily="2" charset="0"/>
              </a:rPr>
              <a:t>= LOW</a:t>
            </a:r>
            <a:r>
              <a:rPr lang="pt-BR" sz="2400" dirty="0" smtClean="0">
                <a:latin typeface="Segoe Print" panose="02000600000000000000" pitchFamily="2" charset="0"/>
              </a:rPr>
              <a:t>;</a:t>
            </a: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  else </a:t>
            </a: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>
                <a:latin typeface="Segoe Print" panose="02000600000000000000" pitchFamily="2" charset="0"/>
              </a:rPr>
              <a:t>	</a:t>
            </a:r>
            <a:r>
              <a:rPr lang="pt-BR" sz="2400" dirty="0" smtClean="0">
                <a:latin typeface="Segoe Print" panose="02000600000000000000" pitchFamily="2" charset="0"/>
              </a:rPr>
              <a:t>	valor </a:t>
            </a:r>
            <a:r>
              <a:rPr lang="pt-BR" sz="2400" dirty="0">
                <a:latin typeface="Segoe Print" panose="02000600000000000000" pitchFamily="2" charset="0"/>
              </a:rPr>
              <a:t>= HIGH;</a:t>
            </a: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digitalWrite(led, valor);</a:t>
            </a:r>
            <a:endParaRPr lang="pt-BR" sz="2400" dirty="0">
              <a:latin typeface="Segoe Print" panose="02000600000000000000" pitchFamily="2" charset="0"/>
            </a:endParaRP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}</a:t>
            </a:r>
            <a:endParaRPr lang="pt-BR" sz="2400" dirty="0">
              <a:latin typeface="Segoe Print" panose="02000600000000000000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Função Pisca LED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  <p:sp>
        <p:nvSpPr>
          <p:cNvPr id="6" name="Espaço Reservado para Conteúdo 1"/>
          <p:cNvSpPr txBox="1">
            <a:spLocks/>
          </p:cNvSpPr>
          <p:nvPr/>
        </p:nvSpPr>
        <p:spPr>
          <a:xfrm>
            <a:off x="632521" y="1628800"/>
            <a:ext cx="4083495" cy="48965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const int led = 8;</a:t>
            </a: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const int </a:t>
            </a:r>
            <a:r>
              <a:rPr lang="pt-BR" dirty="0">
                <a:solidFill>
                  <a:schemeClr val="tx1"/>
                </a:solidFill>
                <a:latin typeface="Segoe Print" panose="02000600000000000000" pitchFamily="2" charset="0"/>
              </a:rPr>
              <a:t>atraso = 1000</a:t>
            </a:r>
            <a:r>
              <a:rPr lang="pt-BR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;</a:t>
            </a: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int valor = HIGH; </a:t>
            </a:r>
          </a:p>
          <a:p>
            <a:pPr marL="0" indent="0">
              <a:buFont typeface="Symbol" pitchFamily="18" charset="2"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endParaRPr lang="pt-BR" dirty="0" smtClean="0">
              <a:solidFill>
                <a:schemeClr val="tx1"/>
              </a:solidFill>
              <a:latin typeface="Segoe Print" panose="02000600000000000000" pitchFamily="2" charset="0"/>
            </a:endParaRPr>
          </a:p>
          <a:p>
            <a:pPr marL="0" indent="0">
              <a:buFont typeface="Symbol" pitchFamily="18" charset="2"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void setup() {</a:t>
            </a:r>
          </a:p>
          <a:p>
            <a:pPr marL="0" indent="0">
              <a:buFont typeface="Symbol" pitchFamily="18" charset="2"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	pinMode(led, OUTPUT);</a:t>
            </a:r>
          </a:p>
          <a:p>
            <a:pPr marL="0" indent="0">
              <a:buFont typeface="Symbol" pitchFamily="18" charset="2"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}</a:t>
            </a:r>
          </a:p>
          <a:p>
            <a:pPr marL="0" indent="0">
              <a:buFont typeface="Symbol" pitchFamily="18" charset="2"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void loop() {</a:t>
            </a:r>
          </a:p>
          <a:p>
            <a:pPr marL="0" indent="0">
              <a:buFont typeface="Symbol" pitchFamily="18" charset="2"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		funPisca();</a:t>
            </a:r>
          </a:p>
          <a:p>
            <a:pPr marL="0" indent="0">
              <a:buFont typeface="Symbol" pitchFamily="18" charset="2"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    delay(atraso);</a:t>
            </a:r>
          </a:p>
          <a:p>
            <a:pPr marL="0" indent="0">
              <a:buFont typeface="Symbol" pitchFamily="18" charset="2"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53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98845" y="2492896"/>
            <a:ext cx="7717571" cy="4032448"/>
          </a:xfrm>
        </p:spPr>
        <p:txBody>
          <a:bodyPr>
            <a:noAutofit/>
          </a:bodyPr>
          <a:lstStyle/>
          <a:p>
            <a:pPr marL="0" indent="0" algn="ctr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3200" dirty="0">
                <a:latin typeface="Segoe Print" panose="02000600000000000000" pitchFamily="2" charset="0"/>
              </a:rPr>
              <a:t>Com o </a:t>
            </a:r>
            <a:r>
              <a:rPr lang="pt-BR" sz="3200" dirty="0" smtClean="0">
                <a:latin typeface="Segoe Print" panose="02000600000000000000" pitchFamily="2" charset="0"/>
              </a:rPr>
              <a:t>Arduíno </a:t>
            </a:r>
            <a:r>
              <a:rPr lang="pt-BR" sz="3200" dirty="0">
                <a:latin typeface="Segoe Print" panose="02000600000000000000" pitchFamily="2" charset="0"/>
              </a:rPr>
              <a:t>é possível enviar dados dele para o computador. </a:t>
            </a:r>
            <a:r>
              <a:rPr lang="pt-BR" sz="3200" dirty="0" smtClean="0">
                <a:latin typeface="Segoe Print" panose="02000600000000000000" pitchFamily="2" charset="0"/>
              </a:rPr>
              <a:t>Neste código o Arduíno faz uma contagem a partir da variável “armDados” e imprime no </a:t>
            </a:r>
            <a:r>
              <a:rPr lang="pt-BR" sz="3200" dirty="0">
                <a:latin typeface="Segoe Print" panose="02000600000000000000" pitchFamily="2" charset="0"/>
              </a:rPr>
              <a:t>Monitor Serial</a:t>
            </a:r>
            <a:r>
              <a:rPr lang="pt-BR" sz="3200" dirty="0" smtClean="0">
                <a:latin typeface="Segoe Print" panose="02000600000000000000" pitchFamily="2" charset="0"/>
              </a:rPr>
              <a:t>.</a:t>
            </a:r>
            <a:endParaRPr lang="pt-BR" sz="3200" dirty="0">
              <a:latin typeface="Segoe Print" panose="02000600000000000000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91880" y="338328"/>
            <a:ext cx="5194920" cy="1722520"/>
          </a:xfrm>
        </p:spPr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Enviar dados pela porta serial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6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Mão na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Massa</a:t>
            </a:r>
            <a:endParaRPr lang="pt-BR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95536" y="1556792"/>
            <a:ext cx="8424936" cy="446449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15000"/>
              </a:lnSpc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4400" dirty="0" smtClean="0">
                <a:latin typeface="Segoe Print"/>
                <a:ea typeface="Calibri"/>
                <a:cs typeface="Segoe Print"/>
              </a:rPr>
              <a:t>Existem 5 coisas que precisamos saber fazer com o Arduíno;</a:t>
            </a:r>
          </a:p>
          <a:p>
            <a:pPr marL="0" indent="0" algn="ctr">
              <a:lnSpc>
                <a:spcPct val="115000"/>
              </a:lnSpc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4400" dirty="0" smtClean="0">
                <a:latin typeface="Segoe Print"/>
                <a:ea typeface="Calibri"/>
                <a:cs typeface="Segoe Print"/>
              </a:rPr>
              <a:t> acender um led, piscar um led, criar uma função, enviar dados e receber dados.</a:t>
            </a:r>
            <a:endParaRPr lang="pt-BR" sz="4400" dirty="0">
              <a:latin typeface="Calibri"/>
              <a:ea typeface="Calibri"/>
              <a:cs typeface="Times New Roman"/>
            </a:endParaRPr>
          </a:p>
          <a:p>
            <a:pPr marL="0" indent="0" algn="r">
              <a:buNone/>
            </a:pPr>
            <a:endParaRPr lang="pt-BR" sz="1800" dirty="0">
              <a:latin typeface="Segoe Print" panose="02000600000000000000" pitchFamily="2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AD790D7E-55F0-47EC-9790-F3DFDAD7CA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1" t="23512" r="33761"/>
          <a:stretch/>
        </p:blipFill>
        <p:spPr>
          <a:xfrm>
            <a:off x="2" y="3"/>
            <a:ext cx="386499" cy="59871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C2A34969-4C31-4C0F-BCF6-B85E3E5BA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1" t="23512" r="33761"/>
          <a:stretch/>
        </p:blipFill>
        <p:spPr>
          <a:xfrm>
            <a:off x="2" y="589290"/>
            <a:ext cx="386499" cy="59871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29B97C97-599A-4019-97FE-FE6884B953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1" t="23512" r="33761"/>
          <a:stretch/>
        </p:blipFill>
        <p:spPr>
          <a:xfrm>
            <a:off x="2" y="1188002"/>
            <a:ext cx="386499" cy="59871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B5F88AE6-CE09-4007-9F6B-52510FA44D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1" t="23512" r="33761"/>
          <a:stretch/>
        </p:blipFill>
        <p:spPr>
          <a:xfrm>
            <a:off x="2" y="1777289"/>
            <a:ext cx="386499" cy="59871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6D12E99A-A526-4C4D-9BF7-78E34CE885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1" t="23512" r="33761"/>
          <a:stretch/>
        </p:blipFill>
        <p:spPr>
          <a:xfrm>
            <a:off x="2" y="2376002"/>
            <a:ext cx="386499" cy="59871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1EB0CE07-9D85-4867-AC75-9F50DE9F2F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1" t="23512" r="33761"/>
          <a:stretch/>
        </p:blipFill>
        <p:spPr>
          <a:xfrm>
            <a:off x="2" y="2965287"/>
            <a:ext cx="386499" cy="59871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D6EC4CA0-7381-4F19-AE6A-582C4B7E69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1" t="23512" r="33761"/>
          <a:stretch/>
        </p:blipFill>
        <p:spPr>
          <a:xfrm>
            <a:off x="2" y="3564001"/>
            <a:ext cx="386499" cy="59871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75CB81DE-F69C-4052-8BEF-5E4F91A730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1" t="23512" r="33761"/>
          <a:stretch/>
        </p:blipFill>
        <p:spPr>
          <a:xfrm>
            <a:off x="2" y="4153286"/>
            <a:ext cx="386499" cy="59871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="" xmlns:a16="http://schemas.microsoft.com/office/drawing/2014/main" id="{90B78680-8423-453B-B529-88E2031420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1" t="23512" r="33761"/>
          <a:stretch/>
        </p:blipFill>
        <p:spPr>
          <a:xfrm>
            <a:off x="2" y="4751999"/>
            <a:ext cx="386499" cy="59871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="" xmlns:a16="http://schemas.microsoft.com/office/drawing/2014/main" id="{0B1F3303-0580-4D59-90CE-A4D05434E2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1" t="23512" r="33761"/>
          <a:stretch/>
        </p:blipFill>
        <p:spPr>
          <a:xfrm>
            <a:off x="2" y="5350713"/>
            <a:ext cx="386499" cy="59871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A0978E71-D794-4ED1-908B-6CC07889E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1" t="23512" r="33761"/>
          <a:stretch/>
        </p:blipFill>
        <p:spPr>
          <a:xfrm>
            <a:off x="2" y="5939998"/>
            <a:ext cx="386499" cy="59871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="" xmlns:a16="http://schemas.microsoft.com/office/drawing/2014/main" id="{1D708092-56A2-4D55-9061-1993024ED1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2" t="23512" r="33761" b="34492"/>
          <a:stretch/>
        </p:blipFill>
        <p:spPr>
          <a:xfrm>
            <a:off x="2" y="6529284"/>
            <a:ext cx="386499" cy="32871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687530" y="197787"/>
            <a:ext cx="2605003" cy="8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5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26837" y="1916832"/>
            <a:ext cx="8475984" cy="4608512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>
                <a:latin typeface="Segoe Print" panose="02000600000000000000" pitchFamily="2" charset="0"/>
              </a:rPr>
              <a:t>/************ </a:t>
            </a:r>
            <a:r>
              <a:rPr lang="pt-BR" dirty="0" smtClean="0">
                <a:latin typeface="Segoe Print" panose="02000600000000000000" pitchFamily="2" charset="0"/>
              </a:rPr>
              <a:t>Envia Dados**********\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endParaRPr lang="pt-BR" dirty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latin typeface="Segoe Print" panose="02000600000000000000" pitchFamily="2" charset="0"/>
              </a:rPr>
              <a:t>int armDados </a:t>
            </a:r>
            <a:r>
              <a:rPr lang="pt-BR" dirty="0">
                <a:latin typeface="Segoe Print" panose="02000600000000000000" pitchFamily="2" charset="0"/>
              </a:rPr>
              <a:t>= 0; // variável que será usada para armazenar </a:t>
            </a:r>
            <a:r>
              <a:rPr lang="pt-BR" dirty="0" smtClean="0">
                <a:latin typeface="Segoe Print" panose="02000600000000000000" pitchFamily="2" charset="0"/>
              </a:rPr>
              <a:t>a informação e enviar </a:t>
            </a:r>
            <a:r>
              <a:rPr lang="pt-BR" dirty="0">
                <a:latin typeface="Segoe Print" panose="02000600000000000000" pitchFamily="2" charset="0"/>
              </a:rPr>
              <a:t>para o PC via porta </a:t>
            </a:r>
            <a:r>
              <a:rPr lang="pt-BR" dirty="0" smtClean="0">
                <a:latin typeface="Segoe Print" panose="02000600000000000000" pitchFamily="2" charset="0"/>
              </a:rPr>
              <a:t>serial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endParaRPr lang="pt-BR" dirty="0">
              <a:latin typeface="Segoe Print" panose="02000600000000000000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91880" y="338328"/>
            <a:ext cx="5194920" cy="1722520"/>
          </a:xfrm>
        </p:spPr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Enviar dados pela porta serial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3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26837" y="1916832"/>
            <a:ext cx="8475984" cy="4608512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latin typeface="Segoe Print" panose="02000600000000000000" pitchFamily="2" charset="0"/>
              </a:rPr>
              <a:t>void </a:t>
            </a:r>
            <a:r>
              <a:rPr lang="pt-BR" dirty="0">
                <a:latin typeface="Segoe Print" panose="02000600000000000000" pitchFamily="2" charset="0"/>
              </a:rPr>
              <a:t>setup() {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>
                <a:latin typeface="Segoe Print" panose="02000600000000000000" pitchFamily="2" charset="0"/>
              </a:rPr>
              <a:t>	</a:t>
            </a:r>
            <a:r>
              <a:rPr lang="pt-BR" dirty="0" smtClean="0">
                <a:latin typeface="Segoe Print" panose="02000600000000000000" pitchFamily="2" charset="0"/>
              </a:rPr>
              <a:t>	Serial.begin(9600</a:t>
            </a:r>
            <a:r>
              <a:rPr lang="pt-BR" dirty="0">
                <a:latin typeface="Segoe Print" panose="02000600000000000000" pitchFamily="2" charset="0"/>
              </a:rPr>
              <a:t>); // inicia </a:t>
            </a:r>
            <a:r>
              <a:rPr lang="pt-BR" dirty="0" smtClean="0">
                <a:latin typeface="Segoe Print" panose="02000600000000000000" pitchFamily="2" charset="0"/>
              </a:rPr>
              <a:t>o método Serial (.begin) para comunicação com o </a:t>
            </a:r>
            <a:r>
              <a:rPr lang="pt-BR" dirty="0">
                <a:latin typeface="Segoe Print" panose="02000600000000000000" pitchFamily="2" charset="0"/>
              </a:rPr>
              <a:t>PC ajusta a taxa de transferência de dados para 9600 </a:t>
            </a:r>
            <a:r>
              <a:rPr lang="pt-BR" dirty="0" smtClean="0">
                <a:latin typeface="Segoe Print" panose="02000600000000000000" pitchFamily="2" charset="0"/>
              </a:rPr>
              <a:t>baud ou bps (bits por segundo)</a:t>
            </a:r>
            <a:endParaRPr lang="pt-BR" dirty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latin typeface="Segoe Print" panose="02000600000000000000" pitchFamily="2" charset="0"/>
              </a:rPr>
              <a:t>}</a:t>
            </a:r>
            <a:endParaRPr lang="pt-BR" dirty="0">
              <a:latin typeface="Segoe Print" panose="02000600000000000000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91880" y="338328"/>
            <a:ext cx="5194920" cy="1722520"/>
          </a:xfrm>
        </p:spPr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Enviar dados pela porta serial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7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26837" y="1772816"/>
            <a:ext cx="7717571" cy="4968552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3200" dirty="0" smtClean="0">
                <a:latin typeface="Segoe Print" panose="02000600000000000000" pitchFamily="2" charset="0"/>
              </a:rPr>
              <a:t>void </a:t>
            </a:r>
            <a:r>
              <a:rPr lang="pt-BR" sz="3200" dirty="0">
                <a:latin typeface="Segoe Print" panose="02000600000000000000" pitchFamily="2" charset="0"/>
              </a:rPr>
              <a:t>loop() {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3200" dirty="0" smtClean="0">
                <a:latin typeface="Segoe Print" panose="02000600000000000000" pitchFamily="2" charset="0"/>
              </a:rPr>
              <a:t>		Serial.println (armDados); </a:t>
            </a:r>
            <a:r>
              <a:rPr lang="pt-BR" sz="3200" dirty="0">
                <a:latin typeface="Segoe Print" panose="02000600000000000000" pitchFamily="2" charset="0"/>
              </a:rPr>
              <a:t>// enviar pela porta serial o valor da variável </a:t>
            </a:r>
            <a:r>
              <a:rPr lang="pt-BR" dirty="0">
                <a:latin typeface="Segoe Print" panose="02000600000000000000" pitchFamily="2" charset="0"/>
              </a:rPr>
              <a:t>armDados </a:t>
            </a:r>
            <a:endParaRPr lang="pt-BR" dirty="0" smtClean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3200" dirty="0" smtClean="0">
                <a:latin typeface="Segoe Print" panose="02000600000000000000" pitchFamily="2" charset="0"/>
              </a:rPr>
              <a:t>		delay(1000</a:t>
            </a:r>
            <a:r>
              <a:rPr lang="pt-BR" sz="3200" dirty="0">
                <a:latin typeface="Segoe Print" panose="02000600000000000000" pitchFamily="2" charset="0"/>
              </a:rPr>
              <a:t>); </a:t>
            </a:r>
            <a:endParaRPr lang="pt-BR" sz="3200" dirty="0" smtClean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3200" dirty="0" smtClean="0">
                <a:latin typeface="Segoe Print" panose="02000600000000000000" pitchFamily="2" charset="0"/>
              </a:rPr>
              <a:t>		armDados</a:t>
            </a:r>
            <a:r>
              <a:rPr lang="pt-BR" sz="3200" dirty="0">
                <a:latin typeface="Segoe Print" panose="02000600000000000000" pitchFamily="2" charset="0"/>
              </a:rPr>
              <a:t>++; // incrementa em 1</a:t>
            </a:r>
            <a:endParaRPr lang="pt-BR" sz="3200" dirty="0" smtClean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3200" dirty="0" smtClean="0">
                <a:latin typeface="Segoe Print" panose="02000600000000000000" pitchFamily="2" charset="0"/>
              </a:rPr>
              <a:t>}</a:t>
            </a:r>
            <a:endParaRPr lang="pt-BR" sz="3200" dirty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endParaRPr lang="pt-BR" sz="3200" dirty="0">
              <a:latin typeface="Segoe Print" panose="02000600000000000000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91880" y="338328"/>
            <a:ext cx="5194920" cy="1722520"/>
          </a:xfrm>
        </p:spPr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Enviar dados pela porta serial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1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45092" y="1556792"/>
            <a:ext cx="7717571" cy="5184576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800" dirty="0" smtClean="0">
                <a:latin typeface="Segoe Print" panose="02000600000000000000" pitchFamily="2" charset="0"/>
              </a:rPr>
              <a:t>int armDados </a:t>
            </a:r>
            <a:r>
              <a:rPr lang="pt-BR" sz="2800" dirty="0">
                <a:latin typeface="Segoe Print" panose="02000600000000000000" pitchFamily="2" charset="0"/>
              </a:rPr>
              <a:t>= 0;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800" dirty="0" smtClean="0">
                <a:latin typeface="Segoe Print" panose="02000600000000000000" pitchFamily="2" charset="0"/>
              </a:rPr>
              <a:t>void </a:t>
            </a:r>
            <a:r>
              <a:rPr lang="pt-BR" sz="2800" dirty="0">
                <a:latin typeface="Segoe Print" panose="02000600000000000000" pitchFamily="2" charset="0"/>
              </a:rPr>
              <a:t>setup() {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800" dirty="0" smtClean="0">
                <a:latin typeface="Segoe Print" panose="02000600000000000000" pitchFamily="2" charset="0"/>
              </a:rPr>
              <a:t>    Serial.begin(9600);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800" dirty="0" smtClean="0">
                <a:latin typeface="Segoe Print" panose="02000600000000000000" pitchFamily="2" charset="0"/>
              </a:rPr>
              <a:t>}</a:t>
            </a:r>
            <a:endParaRPr lang="pt-BR" sz="2800" dirty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800" dirty="0" smtClean="0">
                <a:latin typeface="Segoe Print" panose="02000600000000000000" pitchFamily="2" charset="0"/>
              </a:rPr>
              <a:t>void loop() {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800" dirty="0" smtClean="0">
                <a:latin typeface="Segoe Print" panose="02000600000000000000" pitchFamily="2" charset="0"/>
              </a:rPr>
              <a:t>		Serial.println </a:t>
            </a:r>
            <a:r>
              <a:rPr lang="pt-BR" sz="2800" dirty="0">
                <a:latin typeface="Segoe Print" panose="02000600000000000000" pitchFamily="2" charset="0"/>
              </a:rPr>
              <a:t>(armDados);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800" dirty="0" smtClean="0">
                <a:latin typeface="Segoe Print" panose="02000600000000000000" pitchFamily="2" charset="0"/>
              </a:rPr>
              <a:t>		delay(1000</a:t>
            </a:r>
            <a:r>
              <a:rPr lang="pt-BR" sz="2800" dirty="0">
                <a:latin typeface="Segoe Print" panose="02000600000000000000" pitchFamily="2" charset="0"/>
              </a:rPr>
              <a:t>); </a:t>
            </a:r>
            <a:endParaRPr lang="pt-BR" sz="2800" dirty="0" smtClean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800" dirty="0" smtClean="0">
                <a:latin typeface="Segoe Print" panose="02000600000000000000" pitchFamily="2" charset="0"/>
              </a:rPr>
              <a:t>		</a:t>
            </a:r>
            <a:r>
              <a:rPr lang="pt-BR" sz="2800" dirty="0">
                <a:latin typeface="Segoe Print" panose="02000600000000000000" pitchFamily="2" charset="0"/>
              </a:rPr>
              <a:t> </a:t>
            </a:r>
            <a:r>
              <a:rPr lang="pt-BR" sz="2800" dirty="0" smtClean="0">
                <a:latin typeface="Segoe Print" panose="02000600000000000000" pitchFamily="2" charset="0"/>
              </a:rPr>
              <a:t>armDados ++;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800" dirty="0" smtClean="0">
                <a:latin typeface="Segoe Print" panose="02000600000000000000" pitchFamily="2" charset="0"/>
              </a:rPr>
              <a:t>}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625552" y="44624"/>
            <a:ext cx="5194920" cy="1722520"/>
          </a:xfrm>
        </p:spPr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Enviar dados pela porta serial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9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38539" y="2132856"/>
            <a:ext cx="7705870" cy="4608512"/>
          </a:xfrm>
        </p:spPr>
        <p:txBody>
          <a:bodyPr>
            <a:noAutofit/>
          </a:bodyPr>
          <a:lstStyle/>
          <a:p>
            <a:pPr marL="0" indent="0" algn="ctr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3200" dirty="0" err="1" smtClean="0">
                <a:latin typeface="Segoe Print" panose="02000600000000000000" pitchFamily="2" charset="0"/>
              </a:rPr>
              <a:t>Tambêm</a:t>
            </a:r>
            <a:r>
              <a:rPr lang="pt-BR" sz="3200" dirty="0" smtClean="0">
                <a:latin typeface="Segoe Print" panose="02000600000000000000" pitchFamily="2" charset="0"/>
              </a:rPr>
              <a:t> é possível </a:t>
            </a:r>
            <a:r>
              <a:rPr lang="pt-BR" sz="3200" dirty="0">
                <a:latin typeface="Segoe Print" panose="02000600000000000000" pitchFamily="2" charset="0"/>
              </a:rPr>
              <a:t>enviar dados do computador para o </a:t>
            </a:r>
            <a:r>
              <a:rPr lang="pt-BR" sz="3200" dirty="0" smtClean="0">
                <a:latin typeface="Segoe Print" panose="02000600000000000000" pitchFamily="2" charset="0"/>
              </a:rPr>
              <a:t>Arduíno. Ao abrir o </a:t>
            </a:r>
            <a:r>
              <a:rPr lang="pt-BR" sz="3200" dirty="0">
                <a:latin typeface="Segoe Print" panose="02000600000000000000" pitchFamily="2" charset="0"/>
              </a:rPr>
              <a:t>Monitor Serial, </a:t>
            </a:r>
            <a:r>
              <a:rPr lang="pt-BR" sz="3200" dirty="0" smtClean="0">
                <a:latin typeface="Segoe Print" panose="02000600000000000000" pitchFamily="2" charset="0"/>
              </a:rPr>
              <a:t>digitar </a:t>
            </a:r>
            <a:r>
              <a:rPr lang="pt-BR" sz="3200" dirty="0">
                <a:latin typeface="Segoe Print" panose="02000600000000000000" pitchFamily="2" charset="0"/>
              </a:rPr>
              <a:t>a letra </a:t>
            </a:r>
            <a:r>
              <a:rPr lang="pt-BR" sz="3200" dirty="0" smtClean="0">
                <a:latin typeface="Segoe Print" panose="02000600000000000000" pitchFamily="2" charset="0"/>
              </a:rPr>
              <a:t>“a” </a:t>
            </a:r>
            <a:r>
              <a:rPr lang="pt-BR" sz="3200" dirty="0">
                <a:latin typeface="Segoe Print" panose="02000600000000000000" pitchFamily="2" charset="0"/>
              </a:rPr>
              <a:t>(minúscula) e </a:t>
            </a:r>
            <a:r>
              <a:rPr lang="pt-BR" sz="3200" dirty="0" smtClean="0">
                <a:latin typeface="Segoe Print" panose="02000600000000000000" pitchFamily="2" charset="0"/>
              </a:rPr>
              <a:t>clicar </a:t>
            </a:r>
            <a:r>
              <a:rPr lang="pt-BR" sz="3200" dirty="0">
                <a:latin typeface="Segoe Print" panose="02000600000000000000" pitchFamily="2" charset="0"/>
              </a:rPr>
              <a:t>em Enviar. O LED do pino digital </a:t>
            </a:r>
            <a:r>
              <a:rPr lang="pt-BR" sz="3200" dirty="0" smtClean="0">
                <a:latin typeface="Segoe Print" panose="02000600000000000000" pitchFamily="2" charset="0"/>
              </a:rPr>
              <a:t>acenderá e imprime “Aceso”, </a:t>
            </a:r>
            <a:r>
              <a:rPr lang="pt-BR" sz="3200" dirty="0">
                <a:latin typeface="Segoe Print" panose="02000600000000000000" pitchFamily="2" charset="0"/>
              </a:rPr>
              <a:t>se </a:t>
            </a:r>
            <a:r>
              <a:rPr lang="pt-BR" sz="3200" dirty="0" smtClean="0">
                <a:latin typeface="Segoe Print" panose="02000600000000000000" pitchFamily="2" charset="0"/>
              </a:rPr>
              <a:t>enviar </a:t>
            </a:r>
            <a:r>
              <a:rPr lang="pt-BR" sz="3200" dirty="0">
                <a:latin typeface="Segoe Print" panose="02000600000000000000" pitchFamily="2" charset="0"/>
              </a:rPr>
              <a:t>a letra </a:t>
            </a:r>
            <a:r>
              <a:rPr lang="pt-BR" sz="3200" dirty="0" smtClean="0">
                <a:latin typeface="Segoe Print" panose="02000600000000000000" pitchFamily="2" charset="0"/>
              </a:rPr>
              <a:t>“a” novamente vai apagar e imprimir “Apagado”.</a:t>
            </a:r>
            <a:endParaRPr lang="pt-BR" sz="3200" dirty="0">
              <a:latin typeface="Segoe Print" panose="02000600000000000000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91880" y="338328"/>
            <a:ext cx="5194920" cy="1722520"/>
          </a:xfrm>
        </p:spPr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Receber dados pela porta serial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0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83568" y="1772816"/>
            <a:ext cx="8136904" cy="4896544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latin typeface="Segoe Print" panose="02000600000000000000" pitchFamily="2" charset="0"/>
              </a:rPr>
              <a:t>/************Recebe </a:t>
            </a:r>
            <a:r>
              <a:rPr lang="pt-BR" dirty="0">
                <a:latin typeface="Segoe Print" panose="02000600000000000000" pitchFamily="2" charset="0"/>
              </a:rPr>
              <a:t>Dados**********\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3200" dirty="0" smtClean="0">
                <a:latin typeface="Segoe Print" panose="02000600000000000000" pitchFamily="2" charset="0"/>
              </a:rPr>
              <a:t>//constantes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3200" dirty="0" smtClean="0">
                <a:latin typeface="Segoe Print" panose="02000600000000000000" pitchFamily="2" charset="0"/>
              </a:rPr>
              <a:t>const int </a:t>
            </a:r>
            <a:r>
              <a:rPr lang="pt-BR" sz="3200" dirty="0">
                <a:latin typeface="Segoe Print" panose="02000600000000000000" pitchFamily="2" charset="0"/>
              </a:rPr>
              <a:t>ledPin = </a:t>
            </a:r>
            <a:r>
              <a:rPr lang="pt-BR" sz="3200" dirty="0" smtClean="0">
                <a:latin typeface="Segoe Print" panose="02000600000000000000" pitchFamily="2" charset="0"/>
              </a:rPr>
              <a:t>8; 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latin typeface="Segoe Print" panose="02000600000000000000" pitchFamily="2" charset="0"/>
              </a:rPr>
              <a:t>//variáveis</a:t>
            </a:r>
            <a:endParaRPr lang="pt-BR" sz="3200" dirty="0" smtClean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3200" dirty="0">
                <a:latin typeface="Segoe Print" panose="02000600000000000000" pitchFamily="2" charset="0"/>
              </a:rPr>
              <a:t>char tecla; </a:t>
            </a:r>
            <a:r>
              <a:rPr lang="pt-BR" sz="3200" dirty="0" smtClean="0">
                <a:latin typeface="Segoe Print" panose="02000600000000000000" pitchFamily="2" charset="0"/>
              </a:rPr>
              <a:t>//variável do </a:t>
            </a:r>
            <a:r>
              <a:rPr lang="pt-BR" sz="3200" dirty="0">
                <a:latin typeface="Segoe Print" panose="02000600000000000000" pitchFamily="2" charset="0"/>
              </a:rPr>
              <a:t>tipo </a:t>
            </a:r>
            <a:r>
              <a:rPr lang="pt-BR" sz="3200" dirty="0" smtClean="0">
                <a:latin typeface="Segoe Print" panose="02000600000000000000" pitchFamily="2" charset="0"/>
              </a:rPr>
              <a:t>char</a:t>
            </a:r>
            <a:endParaRPr lang="pt-BR" sz="3200" dirty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3200" dirty="0">
                <a:latin typeface="Segoe Print" panose="02000600000000000000" pitchFamily="2" charset="0"/>
              </a:rPr>
              <a:t>int  estado = HIGH; // variável que </a:t>
            </a:r>
            <a:r>
              <a:rPr lang="pt-BR" sz="3200" dirty="0" smtClean="0">
                <a:latin typeface="Segoe Print" panose="02000600000000000000" pitchFamily="2" charset="0"/>
              </a:rPr>
              <a:t>guarda </a:t>
            </a:r>
            <a:r>
              <a:rPr lang="pt-BR" sz="3200" dirty="0">
                <a:latin typeface="Segoe Print" panose="02000600000000000000" pitchFamily="2" charset="0"/>
              </a:rPr>
              <a:t>o estado </a:t>
            </a:r>
            <a:r>
              <a:rPr lang="pt-BR" sz="3200" dirty="0" smtClean="0">
                <a:latin typeface="Segoe Print" panose="02000600000000000000" pitchFamily="2" charset="0"/>
              </a:rPr>
              <a:t>para o </a:t>
            </a:r>
            <a:r>
              <a:rPr lang="pt-BR" sz="3200" dirty="0">
                <a:latin typeface="Segoe Print" panose="02000600000000000000" pitchFamily="2" charset="0"/>
              </a:rPr>
              <a:t>pino </a:t>
            </a:r>
            <a:r>
              <a:rPr lang="pt-BR" sz="3200" dirty="0" smtClean="0">
                <a:latin typeface="Segoe Print" panose="02000600000000000000" pitchFamily="2" charset="0"/>
              </a:rPr>
              <a:t>digital.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endParaRPr lang="pt-BR" sz="3200" dirty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endParaRPr lang="pt-BR" sz="3200" dirty="0">
              <a:latin typeface="Segoe Print" panose="02000600000000000000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91880" y="338328"/>
            <a:ext cx="5194920" cy="1722520"/>
          </a:xfrm>
        </p:spPr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Receber dados pela porta serial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5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91341" y="1700808"/>
            <a:ext cx="8617163" cy="5040560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3200" dirty="0" smtClean="0">
                <a:latin typeface="Segoe Print" panose="02000600000000000000" pitchFamily="2" charset="0"/>
              </a:rPr>
              <a:t>void </a:t>
            </a:r>
            <a:r>
              <a:rPr lang="pt-BR" sz="3200" dirty="0">
                <a:latin typeface="Segoe Print" panose="02000600000000000000" pitchFamily="2" charset="0"/>
              </a:rPr>
              <a:t>setup() {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3200" dirty="0" smtClean="0">
                <a:latin typeface="Segoe Print" panose="02000600000000000000" pitchFamily="2" charset="0"/>
              </a:rPr>
              <a:t>		Serial.begin(9600); // inicia a </a:t>
            </a:r>
            <a:r>
              <a:rPr lang="pt-BR" dirty="0">
                <a:latin typeface="Segoe Print" panose="02000600000000000000" pitchFamily="2" charset="0"/>
              </a:rPr>
              <a:t>comunicação </a:t>
            </a:r>
            <a:r>
              <a:rPr lang="pt-BR" dirty="0" smtClean="0">
                <a:latin typeface="Segoe Print" panose="02000600000000000000" pitchFamily="2" charset="0"/>
              </a:rPr>
              <a:t>serial onde escreve os dados</a:t>
            </a:r>
            <a:endParaRPr lang="pt-BR" sz="3200" dirty="0" smtClean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3200" dirty="0">
                <a:latin typeface="Segoe Print" panose="02000600000000000000" pitchFamily="2" charset="0"/>
              </a:rPr>
              <a:t>	</a:t>
            </a:r>
            <a:r>
              <a:rPr lang="pt-BR" sz="3200" dirty="0" smtClean="0">
                <a:latin typeface="Segoe Print" panose="02000600000000000000" pitchFamily="2" charset="0"/>
              </a:rPr>
              <a:t>	pinMode(ledPin, </a:t>
            </a:r>
            <a:r>
              <a:rPr lang="pt-BR" sz="3200" dirty="0">
                <a:latin typeface="Segoe Print" panose="02000600000000000000" pitchFamily="2" charset="0"/>
              </a:rPr>
              <a:t>OUTPUT); </a:t>
            </a:r>
            <a:endParaRPr lang="pt-BR" sz="3200" dirty="0" smtClean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3200" dirty="0" smtClean="0">
                <a:latin typeface="Segoe Print" panose="02000600000000000000" pitchFamily="2" charset="0"/>
              </a:rPr>
              <a:t>   digitalWrite(ledPin, </a:t>
            </a:r>
            <a:r>
              <a:rPr lang="pt-BR" sz="3200" dirty="0">
                <a:latin typeface="Segoe Print" panose="02000600000000000000" pitchFamily="2" charset="0"/>
              </a:rPr>
              <a:t>estado</a:t>
            </a:r>
            <a:r>
              <a:rPr lang="pt-BR" sz="3200" dirty="0" smtClean="0">
                <a:latin typeface="Segoe Print" panose="02000600000000000000" pitchFamily="2" charset="0"/>
              </a:rPr>
              <a:t>);// coloca o valor de estado no pino ledPin</a:t>
            </a:r>
            <a:endParaRPr lang="pt-BR" sz="3200" dirty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3200" dirty="0" smtClean="0">
                <a:latin typeface="Segoe Print" panose="02000600000000000000" pitchFamily="2" charset="0"/>
              </a:rPr>
              <a:t>} </a:t>
            </a:r>
            <a:endParaRPr lang="pt-BR" sz="3200" dirty="0">
              <a:latin typeface="Segoe Print" panose="02000600000000000000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91880" y="338328"/>
            <a:ext cx="5194920" cy="1722520"/>
          </a:xfrm>
        </p:spPr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Receber dados pela porta serial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2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70853" y="2564904"/>
            <a:ext cx="8293635" cy="3096344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void </a:t>
            </a:r>
            <a:r>
              <a:rPr lang="pt-BR" sz="2400" dirty="0">
                <a:latin typeface="Segoe Print" panose="02000600000000000000" pitchFamily="2" charset="0"/>
              </a:rPr>
              <a:t>loop() </a:t>
            </a:r>
            <a:r>
              <a:rPr lang="pt-BR" sz="2400" dirty="0" smtClean="0">
                <a:latin typeface="Segoe Print" panose="02000600000000000000" pitchFamily="2" charset="0"/>
              </a:rPr>
              <a:t>{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	 if(Serial.available</a:t>
            </a:r>
            <a:r>
              <a:rPr lang="pt-BR" sz="2400" dirty="0">
                <a:latin typeface="Segoe Print" panose="02000600000000000000" pitchFamily="2" charset="0"/>
              </a:rPr>
              <a:t>() &gt; 0) { </a:t>
            </a:r>
            <a:r>
              <a:rPr lang="pt-BR" sz="2400" dirty="0" smtClean="0">
                <a:latin typeface="Segoe Print" panose="02000600000000000000" pitchFamily="2" charset="0"/>
              </a:rPr>
              <a:t>//o método “available’ verifica se há dados a serem transmitidos pela serial retornando “true” ou “1” se sim ou “false” ou “0” se não.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91880" y="338328"/>
            <a:ext cx="5194920" cy="1722520"/>
          </a:xfrm>
        </p:spPr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Receber dados pela porta serial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6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11560" y="2852936"/>
            <a:ext cx="8352928" cy="3744416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>
                <a:latin typeface="Segoe Print" panose="02000600000000000000" pitchFamily="2" charset="0"/>
              </a:rPr>
              <a:t>	tecla = Serial.read(); // armazena em "tecla" o retorno do método read(), </a:t>
            </a:r>
            <a:r>
              <a:rPr lang="pt-BR" sz="2400" dirty="0" smtClean="0">
                <a:latin typeface="Segoe Print" panose="02000600000000000000" pitchFamily="2" charset="0"/>
              </a:rPr>
              <a:t>esse </a:t>
            </a:r>
            <a:r>
              <a:rPr lang="pt-BR" sz="2400" dirty="0">
                <a:latin typeface="Segoe Print" panose="02000600000000000000" pitchFamily="2" charset="0"/>
              </a:rPr>
              <a:t>método lê um valor que é escrito na porta serial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	if(tecla </a:t>
            </a:r>
            <a:r>
              <a:rPr lang="pt-BR" sz="2400" dirty="0">
                <a:latin typeface="Segoe Print" panose="02000600000000000000" pitchFamily="2" charset="0"/>
              </a:rPr>
              <a:t>== 'a') { </a:t>
            </a:r>
            <a:r>
              <a:rPr lang="pt-BR" sz="2400" dirty="0" smtClean="0">
                <a:latin typeface="Segoe Print" panose="02000600000000000000" pitchFamily="2" charset="0"/>
              </a:rPr>
              <a:t>//se </a:t>
            </a:r>
            <a:r>
              <a:rPr lang="pt-BR" sz="2400" dirty="0">
                <a:latin typeface="Segoe Print" panose="02000600000000000000" pitchFamily="2" charset="0"/>
              </a:rPr>
              <a:t>for igual </a:t>
            </a:r>
            <a:r>
              <a:rPr lang="pt-BR" sz="2400" dirty="0" smtClean="0">
                <a:latin typeface="Segoe Print" panose="02000600000000000000" pitchFamily="2" charset="0"/>
              </a:rPr>
              <a:t>ao caractere ‘a’</a:t>
            </a:r>
            <a:endParaRPr lang="pt-BR" sz="2400" dirty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		</a:t>
            </a:r>
            <a:r>
              <a:rPr lang="pt-BR" sz="2400" dirty="0">
                <a:latin typeface="Segoe Print" panose="02000600000000000000" pitchFamily="2" charset="0"/>
              </a:rPr>
              <a:t> </a:t>
            </a:r>
            <a:r>
              <a:rPr lang="pt-BR" sz="2400" dirty="0" smtClean="0">
                <a:latin typeface="Segoe Print" panose="02000600000000000000" pitchFamily="2" charset="0"/>
              </a:rPr>
              <a:t>if(estado </a:t>
            </a:r>
            <a:r>
              <a:rPr lang="pt-BR" sz="2400" dirty="0">
                <a:latin typeface="Segoe Print" panose="02000600000000000000" pitchFamily="2" charset="0"/>
              </a:rPr>
              <a:t>== HIGH) { </a:t>
            </a:r>
            <a:r>
              <a:rPr lang="pt-BR" sz="2400" dirty="0" smtClean="0">
                <a:latin typeface="Segoe Print" panose="02000600000000000000" pitchFamily="2" charset="0"/>
              </a:rPr>
              <a:t>//se </a:t>
            </a:r>
            <a:r>
              <a:rPr lang="pt-BR" sz="2400" dirty="0">
                <a:latin typeface="Segoe Print" panose="02000600000000000000" pitchFamily="2" charset="0"/>
              </a:rPr>
              <a:t>o </a:t>
            </a:r>
            <a:r>
              <a:rPr lang="pt-BR" sz="2400" dirty="0" smtClean="0">
                <a:latin typeface="Segoe Print" panose="02000600000000000000" pitchFamily="2" charset="0"/>
              </a:rPr>
              <a:t>LED estiver aceso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>
                <a:latin typeface="Segoe Print" panose="02000600000000000000" pitchFamily="2" charset="0"/>
              </a:rPr>
              <a:t>	</a:t>
            </a:r>
            <a:r>
              <a:rPr lang="pt-BR" sz="2400" dirty="0" smtClean="0">
                <a:latin typeface="Segoe Print" panose="02000600000000000000" pitchFamily="2" charset="0"/>
              </a:rPr>
              <a:t>		</a:t>
            </a:r>
            <a:r>
              <a:rPr lang="pt-BR" sz="2400" dirty="0">
                <a:latin typeface="Segoe Print" panose="02000600000000000000" pitchFamily="2" charset="0"/>
              </a:rPr>
              <a:t> </a:t>
            </a:r>
            <a:r>
              <a:rPr lang="pt-BR" sz="2400" dirty="0" smtClean="0">
                <a:latin typeface="Segoe Print" panose="02000600000000000000" pitchFamily="2" charset="0"/>
              </a:rPr>
              <a:t> estado </a:t>
            </a:r>
            <a:r>
              <a:rPr lang="pt-BR" sz="2400" dirty="0">
                <a:latin typeface="Segoe Print" panose="02000600000000000000" pitchFamily="2" charset="0"/>
              </a:rPr>
              <a:t>= LOW;// apague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				</a:t>
            </a:r>
            <a:endParaRPr lang="pt-BR" sz="2400" dirty="0">
              <a:latin typeface="Segoe Print" panose="02000600000000000000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91880" y="338328"/>
            <a:ext cx="5194920" cy="1722520"/>
          </a:xfrm>
        </p:spPr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Receber dados pela porta serial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43608" y="2708920"/>
            <a:ext cx="7717571" cy="2736304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>
                <a:latin typeface="Segoe Print" panose="02000600000000000000" pitchFamily="2" charset="0"/>
              </a:rPr>
              <a:t>Serial.println("Apagou"); //escreve mensagem no Monitor Serial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>
                <a:latin typeface="Segoe Print" panose="02000600000000000000" pitchFamily="2" charset="0"/>
              </a:rPr>
              <a:t>}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else {//senão </a:t>
            </a:r>
            <a:endParaRPr lang="pt-BR" sz="2400" dirty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		estado </a:t>
            </a:r>
            <a:r>
              <a:rPr lang="pt-BR" sz="2400" dirty="0">
                <a:latin typeface="Segoe Print" panose="02000600000000000000" pitchFamily="2" charset="0"/>
              </a:rPr>
              <a:t>= </a:t>
            </a:r>
            <a:r>
              <a:rPr lang="pt-BR" sz="2400" dirty="0" smtClean="0">
                <a:latin typeface="Segoe Print" panose="02000600000000000000" pitchFamily="2" charset="0"/>
              </a:rPr>
              <a:t>HIGH;//estado recebe alto</a:t>
            </a:r>
            <a:endParaRPr lang="pt-BR" sz="2400" dirty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		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91880" y="338328"/>
            <a:ext cx="5194920" cy="1722520"/>
          </a:xfrm>
        </p:spPr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Receber dados pela porta serial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6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26837" y="1772816"/>
            <a:ext cx="8257123" cy="496855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4400" dirty="0">
                <a:latin typeface="Segoe Print" panose="02000600000000000000" pitchFamily="2" charset="0"/>
              </a:rPr>
              <a:t>O mais simples e mais </a:t>
            </a:r>
            <a:r>
              <a:rPr lang="pt-BR" sz="4400" dirty="0" smtClean="0">
                <a:latin typeface="Segoe Print" panose="02000600000000000000" pitchFamily="2" charset="0"/>
              </a:rPr>
              <a:t>óbvio, acender um led. </a:t>
            </a:r>
            <a:r>
              <a:rPr lang="pt-BR" sz="4400" dirty="0">
                <a:latin typeface="Segoe Print" panose="02000600000000000000" pitchFamily="2" charset="0"/>
              </a:rPr>
              <a:t>O pino digital 13 do </a:t>
            </a:r>
            <a:r>
              <a:rPr lang="pt-BR" sz="4400" dirty="0" smtClean="0">
                <a:latin typeface="Segoe Print" panose="02000600000000000000" pitchFamily="2" charset="0"/>
              </a:rPr>
              <a:t>Arduíno </a:t>
            </a:r>
            <a:r>
              <a:rPr lang="pt-BR" sz="4400" dirty="0">
                <a:latin typeface="Segoe Print" panose="02000600000000000000" pitchFamily="2" charset="0"/>
              </a:rPr>
              <a:t>vem com um LED embutido e </a:t>
            </a:r>
            <a:r>
              <a:rPr lang="pt-BR" sz="4400" dirty="0" smtClean="0">
                <a:latin typeface="Segoe Print" panose="02000600000000000000" pitchFamily="2" charset="0"/>
              </a:rPr>
              <a:t>é possível </a:t>
            </a:r>
            <a:r>
              <a:rPr lang="pt-BR" sz="4400" dirty="0">
                <a:latin typeface="Segoe Print" panose="02000600000000000000" pitchFamily="2" charset="0"/>
              </a:rPr>
              <a:t>fazê-lo acender usando </a:t>
            </a:r>
            <a:r>
              <a:rPr lang="pt-BR" sz="4400" dirty="0" smtClean="0">
                <a:latin typeface="Segoe Print" panose="02000600000000000000" pitchFamily="2" charset="0"/>
              </a:rPr>
              <a:t>programação.</a:t>
            </a:r>
            <a:endParaRPr lang="pt-BR" sz="4400" dirty="0">
              <a:latin typeface="Segoe Print" panose="02000600000000000000" pitchFamily="2" charset="0"/>
            </a:endParaRPr>
          </a:p>
          <a:p>
            <a:pPr marL="0" indent="0" algn="ctr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endParaRPr lang="pt-BR" sz="4400" dirty="0" smtClean="0">
              <a:latin typeface="Segoe Print" panose="02000600000000000000" pitchFamily="2" charset="0"/>
            </a:endParaRPr>
          </a:p>
          <a:p>
            <a:pPr marL="0" indent="0" algn="ctr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endParaRPr lang="pt-BR" sz="4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Liga LED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6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74909" y="2348880"/>
            <a:ext cx="6781467" cy="4032448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						Serial.println("Acendeu</a:t>
            </a:r>
            <a:r>
              <a:rPr lang="pt-BR" sz="2400" dirty="0">
                <a:latin typeface="Segoe Print" panose="02000600000000000000" pitchFamily="2" charset="0"/>
              </a:rPr>
              <a:t>"); //escreve mensagem no Monitor Serial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			}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		}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	}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Segoe Print" panose="02000600000000000000" pitchFamily="2" charset="0"/>
              </a:rPr>
              <a:t>	digitalWrite(ledPin, </a:t>
            </a:r>
            <a:r>
              <a:rPr lang="pt-BR" sz="2400" dirty="0">
                <a:latin typeface="Segoe Print" panose="02000600000000000000" pitchFamily="2" charset="0"/>
              </a:rPr>
              <a:t>estado</a:t>
            </a:r>
            <a:r>
              <a:rPr lang="pt-BR" sz="2400" dirty="0" smtClean="0">
                <a:latin typeface="Segoe Print" panose="02000600000000000000" pitchFamily="2" charset="0"/>
              </a:rPr>
              <a:t>);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>
                <a:latin typeface="Segoe Print" panose="02000600000000000000" pitchFamily="2" charset="0"/>
              </a:rPr>
              <a:t>}</a:t>
            </a:r>
            <a:endParaRPr lang="pt-BR" sz="2400" dirty="0" smtClean="0">
              <a:latin typeface="Segoe Print" panose="02000600000000000000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91880" y="338328"/>
            <a:ext cx="5194920" cy="1722520"/>
          </a:xfrm>
        </p:spPr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Receber dados pela porta serial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1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5319" y="1988840"/>
            <a:ext cx="4261187" cy="475252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000" dirty="0" smtClean="0">
                <a:latin typeface="Segoe Print" panose="02000600000000000000" pitchFamily="2" charset="0"/>
              </a:rPr>
              <a:t>const int ledPin = 8;</a:t>
            </a: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000" dirty="0" smtClean="0">
                <a:latin typeface="Segoe Print" panose="02000600000000000000" pitchFamily="2" charset="0"/>
              </a:rPr>
              <a:t>char tecla;</a:t>
            </a: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000" dirty="0" smtClean="0">
                <a:latin typeface="Segoe Print" panose="02000600000000000000" pitchFamily="2" charset="0"/>
              </a:rPr>
              <a:t>int estado </a:t>
            </a:r>
            <a:r>
              <a:rPr lang="pt-BR" sz="2000" dirty="0">
                <a:latin typeface="Segoe Print" panose="02000600000000000000" pitchFamily="2" charset="0"/>
              </a:rPr>
              <a:t>= HIGH;</a:t>
            </a: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000" dirty="0" smtClean="0">
                <a:latin typeface="Segoe Print" panose="02000600000000000000" pitchFamily="2" charset="0"/>
              </a:rPr>
              <a:t>void </a:t>
            </a:r>
            <a:r>
              <a:rPr lang="pt-BR" sz="2000" dirty="0">
                <a:latin typeface="Segoe Print" panose="02000600000000000000" pitchFamily="2" charset="0"/>
              </a:rPr>
              <a:t>setup() {</a:t>
            </a: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000" dirty="0" smtClean="0">
                <a:latin typeface="Segoe Print" panose="02000600000000000000" pitchFamily="2" charset="0"/>
              </a:rPr>
              <a:t>		Serial.begin(9600);</a:t>
            </a:r>
            <a:endParaRPr lang="pt-BR" sz="2000" dirty="0">
              <a:latin typeface="Segoe Print" panose="02000600000000000000" pitchFamily="2" charset="0"/>
            </a:endParaRP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000" dirty="0" smtClean="0">
                <a:latin typeface="Segoe Print" panose="02000600000000000000" pitchFamily="2" charset="0"/>
              </a:rPr>
              <a:t>		pinMode(ledPin, OUTPUT);</a:t>
            </a:r>
            <a:endParaRPr lang="pt-BR" sz="2000" dirty="0">
              <a:latin typeface="Segoe Print" panose="02000600000000000000" pitchFamily="2" charset="0"/>
            </a:endParaRP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000" dirty="0" smtClean="0">
                <a:latin typeface="Segoe Print" panose="02000600000000000000" pitchFamily="2" charset="0"/>
              </a:rPr>
              <a:t>		digitalWrite(ledPin, estado);</a:t>
            </a:r>
            <a:endParaRPr lang="pt-BR" sz="2000" dirty="0">
              <a:latin typeface="Segoe Print" panose="02000600000000000000" pitchFamily="2" charset="0"/>
            </a:endParaRP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000" dirty="0" smtClean="0">
                <a:latin typeface="Segoe Print" panose="02000600000000000000" pitchFamily="2" charset="0"/>
              </a:rPr>
              <a:t>}</a:t>
            </a:r>
            <a:endParaRPr lang="pt-BR" sz="2000" dirty="0">
              <a:latin typeface="Segoe Print" panose="02000600000000000000" pitchFamily="2" charset="0"/>
            </a:endParaRP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000" dirty="0">
                <a:latin typeface="Segoe Print" panose="02000600000000000000" pitchFamily="2" charset="0"/>
              </a:rPr>
              <a:t>void loop() {</a:t>
            </a: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000" dirty="0" smtClean="0">
                <a:latin typeface="Segoe Print" panose="02000600000000000000" pitchFamily="2" charset="0"/>
              </a:rPr>
              <a:t>	if(Serial.available</a:t>
            </a:r>
            <a:r>
              <a:rPr lang="pt-BR" sz="2000" dirty="0">
                <a:latin typeface="Segoe Print" panose="02000600000000000000" pitchFamily="2" charset="0"/>
              </a:rPr>
              <a:t>() &gt; 0) </a:t>
            </a:r>
            <a:r>
              <a:rPr lang="pt-BR" sz="2000" dirty="0" smtClean="0">
                <a:latin typeface="Segoe Print" panose="02000600000000000000" pitchFamily="2" charset="0"/>
              </a:rPr>
              <a:t>{</a:t>
            </a: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000" smtClean="0">
                <a:latin typeface="Segoe Print" panose="02000600000000000000" pitchFamily="2" charset="0"/>
              </a:rPr>
              <a:t>		tecla </a:t>
            </a:r>
            <a:r>
              <a:rPr lang="pt-BR" sz="2000" dirty="0">
                <a:latin typeface="Segoe Print" panose="02000600000000000000" pitchFamily="2" charset="0"/>
              </a:rPr>
              <a:t>= Serial.read();</a:t>
            </a:r>
          </a:p>
          <a:p>
            <a:pPr marL="0" indent="0"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000" dirty="0" smtClean="0">
                <a:latin typeface="Segoe Print" panose="02000600000000000000" pitchFamily="2" charset="0"/>
              </a:rPr>
              <a:t>		if(tecla </a:t>
            </a:r>
            <a:r>
              <a:rPr lang="pt-BR" sz="2000" dirty="0">
                <a:latin typeface="Segoe Print" panose="02000600000000000000" pitchFamily="2" charset="0"/>
              </a:rPr>
              <a:t>== 'a') </a:t>
            </a:r>
            <a:r>
              <a:rPr lang="pt-BR" sz="2000" dirty="0" smtClean="0">
                <a:latin typeface="Segoe Print" panose="02000600000000000000" pitchFamily="2" charset="0"/>
              </a:rPr>
              <a:t>{</a:t>
            </a:r>
            <a:endParaRPr lang="pt-BR" sz="2000" dirty="0">
              <a:latin typeface="Segoe Print" panose="02000600000000000000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91880" y="338328"/>
            <a:ext cx="5194920" cy="1722520"/>
          </a:xfrm>
        </p:spPr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Receber dados pela porta serial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  <p:sp>
        <p:nvSpPr>
          <p:cNvPr id="6" name="Espaço Reservado para Conteúdo 1"/>
          <p:cNvSpPr txBox="1">
            <a:spLocks/>
          </p:cNvSpPr>
          <p:nvPr/>
        </p:nvSpPr>
        <p:spPr>
          <a:xfrm>
            <a:off x="4932040" y="1996751"/>
            <a:ext cx="4104456" cy="47446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if(estado == HIGH) {</a:t>
            </a:r>
          </a:p>
          <a:p>
            <a:pPr marL="0" indent="0">
              <a:buFont typeface="Symbol" pitchFamily="18" charset="2"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     estado = LOW;</a:t>
            </a:r>
          </a:p>
          <a:p>
            <a:pPr marL="0" indent="0">
              <a:buFont typeface="Symbol" pitchFamily="18" charset="2"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     Serial.println("Apagou");</a:t>
            </a:r>
          </a:p>
          <a:p>
            <a:pPr marL="0" indent="0">
              <a:buFont typeface="Symbol" pitchFamily="18" charset="2"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   } </a:t>
            </a:r>
          </a:p>
          <a:p>
            <a:pPr marL="0" indent="0">
              <a:buFont typeface="Symbol" pitchFamily="18" charset="2"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000" dirty="0">
                <a:solidFill>
                  <a:schemeClr val="tx1"/>
                </a:solidFill>
                <a:latin typeface="Segoe Print" panose="02000600000000000000" pitchFamily="2" charset="0"/>
              </a:rPr>
              <a:t> </a:t>
            </a:r>
            <a:r>
              <a:rPr lang="pt-BR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  else {</a:t>
            </a:r>
          </a:p>
          <a:p>
            <a:pPr marL="0" indent="0">
              <a:buFont typeface="Symbol" pitchFamily="18" charset="2"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		estado = HIGH;</a:t>
            </a:r>
          </a:p>
          <a:p>
            <a:pPr marL="0" indent="0">
              <a:buFont typeface="Symbol" pitchFamily="18" charset="2"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		Serial.println("Acendeu");</a:t>
            </a:r>
          </a:p>
          <a:p>
            <a:pPr marL="0" indent="0">
              <a:buFont typeface="Symbol" pitchFamily="18" charset="2"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		}</a:t>
            </a:r>
          </a:p>
          <a:p>
            <a:pPr marL="0" indent="0">
              <a:buFont typeface="Symbol" pitchFamily="18" charset="2"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	}</a:t>
            </a:r>
          </a:p>
          <a:p>
            <a:pPr marL="0" indent="0">
              <a:buFont typeface="Symbol" pitchFamily="18" charset="2"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}</a:t>
            </a:r>
          </a:p>
          <a:p>
            <a:pPr marL="0" indent="0">
              <a:buFont typeface="Symbol" pitchFamily="18" charset="2"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	digitalWrite(ledPin, estado);</a:t>
            </a:r>
          </a:p>
          <a:p>
            <a:pPr marL="0" indent="0">
              <a:buFont typeface="Symbol" pitchFamily="18" charset="2"/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0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483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296144"/>
          </a:xfrm>
        </p:spPr>
        <p:txBody>
          <a:bodyPr>
            <a:normAutofit/>
          </a:bodyPr>
          <a:lstStyle/>
          <a:p>
            <a:pPr algn="r"/>
            <a:r>
              <a:rPr lang="pt-BR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Onde te encontro?</a:t>
            </a:r>
            <a:endParaRPr lang="pt-BR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anose="0204060206030A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95536" y="3205336"/>
            <a:ext cx="8568952" cy="2448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pt-BR" sz="4400" dirty="0" smtClean="0">
                <a:latin typeface="Footlight MT Light" pitchFamily="18" charset="0"/>
              </a:rPr>
              <a:t>contatorobotica.criar@gmail.com</a:t>
            </a:r>
          </a:p>
          <a:p>
            <a:pPr>
              <a:buFont typeface="Wingdings" pitchFamily="2" charset="2"/>
              <a:buChar char="ü"/>
            </a:pPr>
            <a:r>
              <a:rPr lang="pt-BR" sz="4400" dirty="0" smtClean="0"/>
              <a:t>arduinoemudi.blogspot.com</a:t>
            </a:r>
          </a:p>
          <a:p>
            <a:endParaRPr lang="pt-BR" sz="4400" dirty="0">
              <a:latin typeface="Footlight MT L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4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26837" y="1196752"/>
            <a:ext cx="8257123" cy="5544616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4000" dirty="0">
                <a:latin typeface="Segoe Print" panose="02000600000000000000" pitchFamily="2" charset="0"/>
              </a:rPr>
              <a:t>/************ Liga Led **********\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4400" dirty="0" smtClean="0">
                <a:latin typeface="Segoe Print" panose="02000600000000000000" pitchFamily="2" charset="0"/>
              </a:rPr>
              <a:t>// </a:t>
            </a:r>
            <a:r>
              <a:rPr lang="pt-BR" sz="4400" dirty="0">
                <a:latin typeface="Segoe Print" panose="02000600000000000000" pitchFamily="2" charset="0"/>
              </a:rPr>
              <a:t>O </a:t>
            </a:r>
            <a:r>
              <a:rPr lang="pt-BR" sz="4400" dirty="0" smtClean="0">
                <a:latin typeface="Segoe Print" panose="02000600000000000000" pitchFamily="2" charset="0"/>
              </a:rPr>
              <a:t>setup </a:t>
            </a:r>
            <a:r>
              <a:rPr lang="pt-BR" sz="4400" dirty="0">
                <a:latin typeface="Segoe Print" panose="02000600000000000000" pitchFamily="2" charset="0"/>
              </a:rPr>
              <a:t>é executada uma vez quando </a:t>
            </a:r>
            <a:r>
              <a:rPr lang="pt-BR" sz="4400" dirty="0" smtClean="0">
                <a:latin typeface="Segoe Print" panose="02000600000000000000" pitchFamily="2" charset="0"/>
              </a:rPr>
              <a:t>é pressionado </a:t>
            </a:r>
            <a:r>
              <a:rPr lang="pt-BR" sz="4400" dirty="0">
                <a:latin typeface="Segoe Print" panose="02000600000000000000" pitchFamily="2" charset="0"/>
              </a:rPr>
              <a:t>o botão reset ou a alimentação,  é criado sem retorno (void) ou parâmetros ().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endParaRPr lang="pt-BR" sz="4400" dirty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4400" dirty="0">
                <a:latin typeface="Segoe Print" panose="02000600000000000000" pitchFamily="2" charset="0"/>
              </a:rPr>
              <a:t>void setup() {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4400" dirty="0" smtClean="0">
                <a:latin typeface="Segoe Print" panose="02000600000000000000" pitchFamily="2" charset="0"/>
              </a:rPr>
              <a:t>		pinMode(13, </a:t>
            </a:r>
            <a:r>
              <a:rPr lang="pt-BR" sz="4400" dirty="0">
                <a:latin typeface="Segoe Print" panose="02000600000000000000" pitchFamily="2" charset="0"/>
              </a:rPr>
              <a:t>OUTPUT); //Seta o modo do pino </a:t>
            </a:r>
            <a:r>
              <a:rPr lang="pt-BR" sz="4400" dirty="0" smtClean="0">
                <a:latin typeface="Segoe Print" panose="02000600000000000000" pitchFamily="2" charset="0"/>
              </a:rPr>
              <a:t>13 como </a:t>
            </a:r>
            <a:r>
              <a:rPr lang="pt-BR" sz="4400" dirty="0">
                <a:latin typeface="Segoe Print" panose="02000600000000000000" pitchFamily="2" charset="0"/>
              </a:rPr>
              <a:t>saída</a:t>
            </a:r>
            <a:r>
              <a:rPr lang="pt-BR" sz="4400" dirty="0" smtClean="0">
                <a:latin typeface="Segoe Print" panose="02000600000000000000" pitchFamily="2" charset="0"/>
              </a:rPr>
              <a:t>.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4400" dirty="0" smtClean="0">
                <a:latin typeface="Segoe Print" panose="02000600000000000000" pitchFamily="2" charset="0"/>
              </a:rPr>
              <a:t>}</a:t>
            </a:r>
            <a:endParaRPr lang="pt-BR" sz="4400" dirty="0">
              <a:latin typeface="Segoe Print" panose="02000600000000000000" pitchFamily="2" charset="0"/>
            </a:endParaRPr>
          </a:p>
          <a:p>
            <a:pPr marL="0" indent="0" algn="ctr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endParaRPr lang="pt-BR" sz="4400" dirty="0">
              <a:latin typeface="Segoe Print" panose="02000600000000000000" pitchFamily="2" charset="0"/>
            </a:endParaRPr>
          </a:p>
          <a:p>
            <a:pPr marL="0" indent="0" algn="ctr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endParaRPr lang="pt-BR" sz="4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Liga LED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6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26837" y="1772816"/>
            <a:ext cx="8257123" cy="496855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4400" dirty="0" smtClean="0">
                <a:latin typeface="Segoe Print" panose="02000600000000000000" pitchFamily="2" charset="0"/>
              </a:rPr>
              <a:t>// </a:t>
            </a:r>
            <a:r>
              <a:rPr lang="pt-BR" sz="4400" dirty="0">
                <a:latin typeface="Segoe Print" panose="02000600000000000000" pitchFamily="2" charset="0"/>
              </a:rPr>
              <a:t>O </a:t>
            </a:r>
            <a:r>
              <a:rPr lang="pt-BR" sz="4400" dirty="0" smtClean="0">
                <a:latin typeface="Segoe Print" panose="02000600000000000000" pitchFamily="2" charset="0"/>
              </a:rPr>
              <a:t>loop </a:t>
            </a:r>
            <a:r>
              <a:rPr lang="pt-BR" sz="4400" dirty="0">
                <a:latin typeface="Segoe Print" panose="02000600000000000000" pitchFamily="2" charset="0"/>
              </a:rPr>
              <a:t>é executada enquanto houver alimentação, é criado sem retorno (void) ou parâmetros ().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endParaRPr lang="pt-BR" sz="4400" dirty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4400" dirty="0">
                <a:latin typeface="Segoe Print" panose="02000600000000000000" pitchFamily="2" charset="0"/>
              </a:rPr>
              <a:t>void loop() {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4400" dirty="0" smtClean="0">
                <a:latin typeface="Segoe Print" panose="02000600000000000000" pitchFamily="2" charset="0"/>
              </a:rPr>
              <a:t>		digitalWrite(13, </a:t>
            </a:r>
            <a:r>
              <a:rPr lang="pt-BR" sz="4400" dirty="0">
                <a:latin typeface="Segoe Print" panose="02000600000000000000" pitchFamily="2" charset="0"/>
              </a:rPr>
              <a:t>HIGH); // Escreva de forma digital no </a:t>
            </a:r>
            <a:r>
              <a:rPr lang="pt-BR" sz="4400" dirty="0" smtClean="0">
                <a:latin typeface="Segoe Print" panose="02000600000000000000" pitchFamily="2" charset="0"/>
              </a:rPr>
              <a:t>13, </a:t>
            </a:r>
            <a:r>
              <a:rPr lang="pt-BR" sz="4400" dirty="0">
                <a:latin typeface="Segoe Print" panose="02000600000000000000" pitchFamily="2" charset="0"/>
              </a:rPr>
              <a:t>Alto - Acende o LED - se </a:t>
            </a:r>
            <a:r>
              <a:rPr lang="pt-BR" sz="4400" dirty="0" smtClean="0">
                <a:latin typeface="Segoe Print" panose="02000600000000000000" pitchFamily="2" charset="0"/>
              </a:rPr>
              <a:t>trocar </a:t>
            </a:r>
            <a:r>
              <a:rPr lang="pt-BR" sz="4400" dirty="0">
                <a:latin typeface="Segoe Print" panose="02000600000000000000" pitchFamily="2" charset="0"/>
              </a:rPr>
              <a:t>HIGH por LOW ele apagará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4400" dirty="0" smtClean="0">
                <a:latin typeface="Segoe Print" panose="02000600000000000000" pitchFamily="2" charset="0"/>
              </a:rPr>
              <a:t>}</a:t>
            </a:r>
            <a:endParaRPr lang="pt-BR" sz="4400" dirty="0">
              <a:latin typeface="Segoe Print" panose="02000600000000000000" pitchFamily="2" charset="0"/>
            </a:endParaRPr>
          </a:p>
          <a:p>
            <a:pPr marL="0" indent="0" algn="ctr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endParaRPr lang="pt-BR" sz="4400" dirty="0">
              <a:latin typeface="Segoe Print" panose="02000600000000000000" pitchFamily="2" charset="0"/>
            </a:endParaRPr>
          </a:p>
          <a:p>
            <a:pPr marL="0" indent="0" algn="ctr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endParaRPr lang="pt-BR" sz="4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Liga LED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1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27584" y="1340768"/>
            <a:ext cx="7992888" cy="5328592"/>
          </a:xfrm>
        </p:spPr>
        <p:txBody>
          <a:bodyPr>
            <a:noAutofit/>
          </a:bodyPr>
          <a:lstStyle/>
          <a:p>
            <a:pPr marL="0" indent="0" algn="ctr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>
                <a:latin typeface="Segoe Print" panose="02000600000000000000" pitchFamily="2" charset="0"/>
              </a:rPr>
              <a:t>/************ Liga Led </a:t>
            </a:r>
            <a:r>
              <a:rPr lang="pt-BR" dirty="0" smtClean="0">
                <a:latin typeface="Segoe Print" panose="02000600000000000000" pitchFamily="2" charset="0"/>
              </a:rPr>
              <a:t>**********\</a:t>
            </a:r>
            <a:endParaRPr lang="pt-BR" dirty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endParaRPr lang="pt-BR" dirty="0" smtClean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latin typeface="Segoe Print" panose="02000600000000000000" pitchFamily="2" charset="0"/>
              </a:rPr>
              <a:t>void </a:t>
            </a:r>
            <a:r>
              <a:rPr lang="pt-BR" dirty="0">
                <a:latin typeface="Segoe Print" panose="02000600000000000000" pitchFamily="2" charset="0"/>
              </a:rPr>
              <a:t>setup() {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latin typeface="Segoe Print" panose="02000600000000000000" pitchFamily="2" charset="0"/>
              </a:rPr>
              <a:t>		pinMode(13, </a:t>
            </a:r>
            <a:r>
              <a:rPr lang="pt-BR" dirty="0">
                <a:latin typeface="Segoe Print" panose="02000600000000000000" pitchFamily="2" charset="0"/>
              </a:rPr>
              <a:t>OUTPUT</a:t>
            </a:r>
            <a:r>
              <a:rPr lang="pt-BR" dirty="0" smtClean="0">
                <a:latin typeface="Segoe Print" panose="02000600000000000000" pitchFamily="2" charset="0"/>
              </a:rPr>
              <a:t>);</a:t>
            </a:r>
            <a:endParaRPr lang="pt-BR" dirty="0">
              <a:latin typeface="Segoe Print" panose="02000600000000000000" pitchFamily="2" charset="0"/>
            </a:endParaRP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>
                <a:latin typeface="Segoe Print" panose="02000600000000000000" pitchFamily="2" charset="0"/>
              </a:rPr>
              <a:t>}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latin typeface="Segoe Print" panose="02000600000000000000" pitchFamily="2" charset="0"/>
              </a:rPr>
              <a:t>void </a:t>
            </a:r>
            <a:r>
              <a:rPr lang="pt-BR" dirty="0">
                <a:latin typeface="Segoe Print" panose="02000600000000000000" pitchFamily="2" charset="0"/>
              </a:rPr>
              <a:t>loop() {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latin typeface="Segoe Print" panose="02000600000000000000" pitchFamily="2" charset="0"/>
              </a:rPr>
              <a:t>		digitalWrite(13, </a:t>
            </a:r>
            <a:r>
              <a:rPr lang="pt-BR" dirty="0">
                <a:latin typeface="Segoe Print" panose="02000600000000000000" pitchFamily="2" charset="0"/>
              </a:rPr>
              <a:t>HIGH</a:t>
            </a:r>
            <a:r>
              <a:rPr lang="pt-BR" dirty="0" smtClean="0">
                <a:latin typeface="Segoe Print" panose="02000600000000000000" pitchFamily="2" charset="0"/>
              </a:rPr>
              <a:t>);</a:t>
            </a:r>
          </a:p>
          <a:p>
            <a:pPr marL="0" indent="0">
              <a:lnSpc>
                <a:spcPct val="115000"/>
              </a:lnSpc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dirty="0" smtClean="0">
                <a:latin typeface="Segoe Print" panose="02000600000000000000" pitchFamily="2" charset="0"/>
              </a:rPr>
              <a:t>}</a:t>
            </a:r>
            <a:endParaRPr lang="pt-BR" dirty="0">
              <a:latin typeface="Segoe Print" panose="02000600000000000000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Liga LED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anose="02000600000000000000" pitchFamily="2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5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67544" y="1772816"/>
            <a:ext cx="8496943" cy="28083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 smtClean="0">
                <a:latin typeface="Segoe Print" panose="02000600000000000000" pitchFamily="2" charset="0"/>
              </a:rPr>
              <a:t>Compile </a:t>
            </a:r>
            <a:r>
              <a:rPr lang="pt-BR" sz="3600" dirty="0">
                <a:latin typeface="Segoe Print" panose="02000600000000000000" pitchFamily="2" charset="0"/>
              </a:rPr>
              <a:t>o programa </a:t>
            </a:r>
            <a:r>
              <a:rPr lang="pt-BR" sz="3600" dirty="0" smtClean="0">
                <a:latin typeface="Segoe Print" panose="02000600000000000000" pitchFamily="2" charset="0"/>
              </a:rPr>
              <a:t>clicando </a:t>
            </a:r>
            <a:r>
              <a:rPr lang="pt-BR" sz="3600" dirty="0">
                <a:latin typeface="Segoe Print" panose="02000600000000000000" pitchFamily="2" charset="0"/>
              </a:rPr>
              <a:t>no botão Verificar do ambiente de desenvolvimento, para ver se não existe nenhum erro de código. </a:t>
            </a:r>
          </a:p>
          <a:p>
            <a:pPr algn="ctr"/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Liga LED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39552" y="4581128"/>
            <a:ext cx="41044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073E87"/>
                </a:solidFill>
                <a:latin typeface="Segoe Print" panose="02000600000000000000" pitchFamily="2" charset="0"/>
              </a:rPr>
              <a:t>O botão é o seguinte:</a:t>
            </a:r>
            <a:endParaRPr lang="pt-B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365104"/>
            <a:ext cx="3657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67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395536" y="1484784"/>
            <a:ext cx="8496944" cy="23762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3600" dirty="0">
                <a:latin typeface="Segoe Print" panose="02000600000000000000" pitchFamily="2" charset="0"/>
              </a:rPr>
              <a:t>Se na barra inferior </a:t>
            </a:r>
            <a:r>
              <a:rPr lang="pt-BR" sz="3600" dirty="0" smtClean="0">
                <a:latin typeface="Segoe Print" panose="02000600000000000000" pitchFamily="2" charset="0"/>
              </a:rPr>
              <a:t>não aparecer nenhuma mensagem de erro, </a:t>
            </a:r>
            <a:r>
              <a:rPr lang="pt-BR" sz="3600" dirty="0">
                <a:latin typeface="Segoe Print" panose="02000600000000000000" pitchFamily="2" charset="0"/>
              </a:rPr>
              <a:t>o programa está pronto para ser enviado ao </a:t>
            </a:r>
            <a:r>
              <a:rPr lang="pt-BR" sz="3600" dirty="0" smtClean="0">
                <a:latin typeface="Segoe Print" panose="02000600000000000000" pitchFamily="2" charset="0"/>
              </a:rPr>
              <a:t>Arduíno. </a:t>
            </a:r>
            <a:endParaRPr lang="pt-BR" sz="3600" dirty="0">
              <a:latin typeface="Segoe Print" panose="02000600000000000000" pitchFamily="2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anose="02000600000000000000" pitchFamily="2" charset="0"/>
              </a:rPr>
              <a:t>Liga LED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11560" y="393305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pt-BR" sz="3600" dirty="0">
                <a:solidFill>
                  <a:srgbClr val="073E87"/>
                </a:solidFill>
                <a:latin typeface="Segoe Print" panose="02000600000000000000" pitchFamily="2" charset="0"/>
              </a:rPr>
              <a:t>Para tanto, basta clicar no botão Carregar que é o seguinte: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789040"/>
            <a:ext cx="36671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381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lc="http://schemas.openxmlformats.org/drawingml/2006/lockedCanvas"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526837" y="260648"/>
            <a:ext cx="2605003" cy="8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7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4620</TotalTime>
  <Words>1174</Words>
  <Application>Microsoft Office PowerPoint</Application>
  <PresentationFormat>Apresentação na tela (4:3)</PresentationFormat>
  <Paragraphs>301</Paragraphs>
  <Slides>42</Slides>
  <Notes>35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51" baseType="lpstr">
      <vt:lpstr>Arial</vt:lpstr>
      <vt:lpstr>Calibri</vt:lpstr>
      <vt:lpstr>Footlight MT Light</vt:lpstr>
      <vt:lpstr>Roboto</vt:lpstr>
      <vt:lpstr>Segoe Print</vt:lpstr>
      <vt:lpstr>Symbol</vt:lpstr>
      <vt:lpstr>Times New Roman</vt:lpstr>
      <vt:lpstr>Wingdings</vt:lpstr>
      <vt:lpstr>Tema do Office</vt:lpstr>
      <vt:lpstr>Clube de Robótica IFTM Arduíno e Raspberry</vt:lpstr>
      <vt:lpstr>Apresentação do PowerPoint</vt:lpstr>
      <vt:lpstr>Mão na Massa</vt:lpstr>
      <vt:lpstr>Liga LED</vt:lpstr>
      <vt:lpstr>Liga LED</vt:lpstr>
      <vt:lpstr>Liga LED</vt:lpstr>
      <vt:lpstr>Liga LED</vt:lpstr>
      <vt:lpstr>Liga LED</vt:lpstr>
      <vt:lpstr>Liga LED</vt:lpstr>
      <vt:lpstr>Liga LED</vt:lpstr>
      <vt:lpstr>Pisca LED</vt:lpstr>
      <vt:lpstr>Pisca LED</vt:lpstr>
      <vt:lpstr>Pisca LED</vt:lpstr>
      <vt:lpstr>Pisca LED</vt:lpstr>
      <vt:lpstr>Pisca LED</vt:lpstr>
      <vt:lpstr>Pisca LED</vt:lpstr>
      <vt:lpstr>Pisca LED</vt:lpstr>
      <vt:lpstr>Pisca LED</vt:lpstr>
      <vt:lpstr>Pisca LED</vt:lpstr>
      <vt:lpstr>Pisca LED</vt:lpstr>
      <vt:lpstr>Pisca LED</vt:lpstr>
      <vt:lpstr>Apresentação do PowerPoint</vt:lpstr>
      <vt:lpstr>Função Pisca LED</vt:lpstr>
      <vt:lpstr>Função Pisca LED</vt:lpstr>
      <vt:lpstr>Função Pisca LED</vt:lpstr>
      <vt:lpstr>Função Pisca LED</vt:lpstr>
      <vt:lpstr>Função Pisca LED</vt:lpstr>
      <vt:lpstr>Função Pisca LED</vt:lpstr>
      <vt:lpstr>Enviar dados pela porta serial</vt:lpstr>
      <vt:lpstr>Enviar dados pela porta serial</vt:lpstr>
      <vt:lpstr>Enviar dados pela porta serial</vt:lpstr>
      <vt:lpstr>Enviar dados pela porta serial</vt:lpstr>
      <vt:lpstr>Enviar dados pela porta serial</vt:lpstr>
      <vt:lpstr>Receber dados pela porta serial</vt:lpstr>
      <vt:lpstr>Receber dados pela porta serial</vt:lpstr>
      <vt:lpstr>Receber dados pela porta serial</vt:lpstr>
      <vt:lpstr>Receber dados pela porta serial</vt:lpstr>
      <vt:lpstr>Receber dados pela porta serial</vt:lpstr>
      <vt:lpstr>Receber dados pela porta serial</vt:lpstr>
      <vt:lpstr>Receber dados pela porta serial</vt:lpstr>
      <vt:lpstr>Receber dados pela porta serial</vt:lpstr>
      <vt:lpstr>Onde te encontro?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Samuel</dc:creator>
  <cp:lastModifiedBy>User</cp:lastModifiedBy>
  <cp:revision>224</cp:revision>
  <dcterms:created xsi:type="dcterms:W3CDTF">2015-09-22T10:13:26Z</dcterms:created>
  <dcterms:modified xsi:type="dcterms:W3CDTF">2019-09-09T19:42:56Z</dcterms:modified>
</cp:coreProperties>
</file>