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</p:sldMasterIdLst>
  <p:notesMasterIdLst>
    <p:notesMasterId r:id="rId32"/>
  </p:notesMasterIdLst>
  <p:sldIdLst>
    <p:sldId id="261" r:id="rId4"/>
    <p:sldId id="349" r:id="rId5"/>
    <p:sldId id="463" r:id="rId6"/>
    <p:sldId id="464" r:id="rId7"/>
    <p:sldId id="465" r:id="rId8"/>
    <p:sldId id="468" r:id="rId9"/>
    <p:sldId id="462" r:id="rId10"/>
    <p:sldId id="466" r:id="rId11"/>
    <p:sldId id="469" r:id="rId12"/>
    <p:sldId id="470" r:id="rId13"/>
    <p:sldId id="467" r:id="rId14"/>
    <p:sldId id="471" r:id="rId15"/>
    <p:sldId id="473" r:id="rId16"/>
    <p:sldId id="475" r:id="rId17"/>
    <p:sldId id="474" r:id="rId18"/>
    <p:sldId id="481" r:id="rId19"/>
    <p:sldId id="472" r:id="rId20"/>
    <p:sldId id="478" r:id="rId21"/>
    <p:sldId id="476" r:id="rId22"/>
    <p:sldId id="482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61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70" d="100"/>
          <a:sy n="70" d="100"/>
        </p:scale>
        <p:origin x="8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00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7:53:56.773" idx="1">
    <p:pos x="1749" y="1565"/>
    <p:text>// inicia o método Serial (.begin) para comunicação com o PC ajusta a taxa de transferência de dados para 9600 baud ou bps (bits por segundo)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10T18:01:45.257" idx="2">
    <p:pos x="1249" y="2174"/>
    <p:text>//o método “available’ verifica se há dados a serem transmitidos pela serial retornando “true” ou “1” se sim ou “false” ou “0” se não.</p:text>
    <p:extLst>
      <p:ext uri="{C676402C-5697-4E1C-873F-D02D1690AC5C}">
        <p15:threadingInfo xmlns:p15="http://schemas.microsoft.com/office/powerpoint/2012/main" timeZoneBias="180"/>
      </p:ext>
    </p:extLst>
  </p:cm>
  <p:cm authorId="1" dt="2019-09-10T18:03:47.163" idx="3">
    <p:pos x="1587" y="2597"/>
    <p:text>// armazena em "tecla" o retorno do método     read(), esse método lê um valor que é escrito na porta serial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925E-9BA4-4A60-B724-E96339EBBF63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810F3-EA11-472F-B39B-D2E08443B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355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536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0645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5760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337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32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63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86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96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06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657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056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4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051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781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81140"/>
      </p:ext>
    </p:extLst>
  </p:cSld>
  <p:clrMapOvr>
    <a:masterClrMapping/>
  </p:clrMapOvr>
  <p:transition spd="slow">
    <p:wheel spokes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45615"/>
      </p:ext>
    </p:extLst>
  </p:cSld>
  <p:clrMapOvr>
    <a:masterClrMapping/>
  </p:clrMapOvr>
  <p:transition spd="slow">
    <p:wheel spokes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73316"/>
      </p:ext>
    </p:extLst>
  </p:cSld>
  <p:clrMapOvr>
    <a:masterClrMapping/>
  </p:clrMapOvr>
  <p:transition spd="slow">
    <p:wheel spokes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90560"/>
      </p:ext>
    </p:extLst>
  </p:cSld>
  <p:clrMapOvr>
    <a:masterClrMapping/>
  </p:clrMapOvr>
  <p:transition spd="slow">
    <p:wheel spokes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50367"/>
      </p:ext>
    </p:extLst>
  </p:cSld>
  <p:clrMapOvr>
    <a:masterClrMapping/>
  </p:clrMapOvr>
  <p:transition spd="slow">
    <p:wheel spokes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13171"/>
      </p:ext>
    </p:extLst>
  </p:cSld>
  <p:clrMapOvr>
    <a:masterClrMapping/>
  </p:clrMapOvr>
  <p:transition spd="slow">
    <p:wheel spokes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17409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5748"/>
      </p:ext>
    </p:extLst>
  </p:cSld>
  <p:clrMapOvr>
    <a:masterClrMapping/>
  </p:clrMapOvr>
  <p:transition spd="slow">
    <p:wheel spokes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47460"/>
      </p:ext>
    </p:extLst>
  </p:cSld>
  <p:clrMapOvr>
    <a:masterClrMapping/>
  </p:clrMapOvr>
  <p:transition spd="slow">
    <p:wheel spokes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72082"/>
      </p:ext>
    </p:extLst>
  </p:cSld>
  <p:clrMapOvr>
    <a:masterClrMapping/>
  </p:clrMapOvr>
  <p:transition spd="slow">
    <p:wheel spokes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17965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"/>
            <a:lum/>
          </a:blip>
          <a:srcRect/>
          <a:tile tx="0" ty="0" sx="100000" sy="100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"/>
            <a:lum/>
          </a:blip>
          <a:srcRect/>
          <a:tile tx="0" ty="0" sx="100000" sy="100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7186-5E40-4032-9FA2-2BBDE97D3879}" type="datetimeFigureOut">
              <a:rPr lang="pt-BR" smtClean="0"/>
              <a:t>14/09/2019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43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"/>
            <a:lum/>
          </a:blip>
          <a:srcRect/>
          <a:tile tx="0" ty="0" sx="100000" sy="100000" flip="xy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14/09/2019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5" Type="http://schemas.openxmlformats.org/officeDocument/2006/relationships/comments" Target="../comments/commen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abelalves.blogspot.com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0"/>
            <a:ext cx="6858000" cy="9144000"/>
          </a:xfrm>
        </p:spPr>
      </p:pic>
    </p:spTree>
    <p:extLst>
      <p:ext uri="{BB962C8B-B14F-4D97-AF65-F5344CB8AC3E}">
        <p14:creationId xmlns:p14="http://schemas.microsoft.com/office/powerpoint/2010/main" val="11064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386136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Compile o programa clicando no botão </a:t>
            </a:r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Verificar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ambiente de desenvolvimento, para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existe algum erro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código.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t="3604" r="81988" b="62646"/>
          <a:stretch/>
        </p:blipFill>
        <p:spPr>
          <a:xfrm>
            <a:off x="5466024" y="1111671"/>
            <a:ext cx="3592016" cy="392778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Elipse 9"/>
          <p:cNvSpPr/>
          <p:nvPr/>
        </p:nvSpPr>
        <p:spPr>
          <a:xfrm>
            <a:off x="5460220" y="1412776"/>
            <a:ext cx="47993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85" y="2189737"/>
            <a:ext cx="3657600" cy="177165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51224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o </a:t>
            </a:r>
            <a:r>
              <a:rPr lang="pt-BR" sz="4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417508" y="1984437"/>
            <a:ext cx="8663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Se na </a:t>
            </a:r>
            <a:r>
              <a:rPr lang="pt-BR" sz="2400" b="1" dirty="0">
                <a:latin typeface="Roboto" panose="02000000000000000000"/>
              </a:rPr>
              <a:t>barra inferior </a:t>
            </a:r>
            <a:r>
              <a:rPr lang="pt-BR" sz="2400" dirty="0">
                <a:latin typeface="Roboto" panose="02000000000000000000"/>
              </a:rPr>
              <a:t>não aparecer nenhuma </a:t>
            </a:r>
            <a:r>
              <a:rPr lang="pt-BR" sz="2400" b="1" dirty="0">
                <a:latin typeface="Roboto" panose="02000000000000000000"/>
              </a:rPr>
              <a:t>mensagem de erro</a:t>
            </a:r>
            <a:r>
              <a:rPr lang="pt-BR" sz="2400" dirty="0">
                <a:latin typeface="Roboto" panose="02000000000000000000"/>
              </a:rPr>
              <a:t>, o programa está pronto para ser enviado ao </a:t>
            </a:r>
            <a:r>
              <a:rPr lang="pt-BR" sz="2400" dirty="0" err="1">
                <a:latin typeface="Roboto" panose="02000000000000000000"/>
              </a:rPr>
              <a:t>Arduíno</a:t>
            </a:r>
            <a:r>
              <a:rPr lang="pt-BR" sz="2400" dirty="0">
                <a:latin typeface="Roboto" panose="02000000000000000000"/>
              </a:rPr>
              <a:t>. </a:t>
            </a:r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>
                <a:latin typeface="Roboto" panose="02000000000000000000"/>
              </a:rPr>
              <a:t>Para tanto, basta clicar no botão </a:t>
            </a:r>
            <a:r>
              <a:rPr lang="pt-BR" sz="2400" b="1" dirty="0">
                <a:latin typeface="Roboto" panose="02000000000000000000"/>
              </a:rPr>
              <a:t>Carregar</a:t>
            </a:r>
            <a:r>
              <a:rPr lang="pt-BR" sz="2400" dirty="0">
                <a:latin typeface="Roboto" panose="02000000000000000000"/>
              </a:rPr>
              <a:t> que é o seguinte</a:t>
            </a:r>
            <a:r>
              <a:rPr lang="pt-BR" sz="2400" dirty="0" smtClean="0">
                <a:latin typeface="Roboto" panose="02000000000000000000"/>
              </a:rPr>
              <a:t>:</a:t>
            </a:r>
            <a:endParaRPr lang="pt-BR" sz="2400" dirty="0">
              <a:latin typeface="Roboto" panose="0200000000000000000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148751"/>
            <a:ext cx="4392488" cy="2703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39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o </a:t>
            </a:r>
            <a:r>
              <a:rPr lang="pt-BR" sz="4400" dirty="0" err="1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6"/>
          <a:srcRect t="15928" r="81500" b="28908"/>
          <a:stretch/>
        </p:blipFill>
        <p:spPr>
          <a:xfrm>
            <a:off x="417828" y="1944012"/>
            <a:ext cx="1691680" cy="24482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6"/>
          <a:srcRect t="6346" r="78073" b="28907"/>
          <a:stretch/>
        </p:blipFill>
        <p:spPr>
          <a:xfrm>
            <a:off x="6179559" y="1090373"/>
            <a:ext cx="2899477" cy="415554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tângulo 3"/>
          <p:cNvSpPr/>
          <p:nvPr/>
        </p:nvSpPr>
        <p:spPr>
          <a:xfrm>
            <a:off x="2217709" y="2735276"/>
            <a:ext cx="3961850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Roboto" panose="02000000000000000000"/>
              </a:rPr>
              <a:t>Experimentar no lugar de LOW/HIGH:</a:t>
            </a:r>
          </a:p>
          <a:p>
            <a:pPr algn="ctr"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Roboto" panose="02000000000000000000"/>
              </a:rPr>
              <a:t>0, 1 e 2</a:t>
            </a:r>
          </a:p>
          <a:p>
            <a:pPr algn="ctr"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Roboto" panose="02000000000000000000"/>
              </a:rPr>
              <a:t>false e </a:t>
            </a:r>
            <a:r>
              <a:rPr lang="pt-BR" sz="2400" dirty="0" err="1">
                <a:latin typeface="Roboto" panose="02000000000000000000"/>
              </a:rPr>
              <a:t>true</a:t>
            </a:r>
            <a:endParaRPr lang="pt-BR" sz="2400" dirty="0">
              <a:latin typeface="Roboto" panose="0200000000000000000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7509" y="1412776"/>
            <a:ext cx="1778227" cy="3113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2195736" y="1444072"/>
            <a:ext cx="3875622" cy="14088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11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0607" y="2579420"/>
            <a:ext cx="86806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O segundo mais simples de todos! Piscar um </a:t>
            </a:r>
            <a:r>
              <a:rPr lang="pt-BR" sz="2400" dirty="0" err="1" smtClean="0">
                <a:latin typeface="Roboto" panose="02000000000000000000"/>
              </a:rPr>
              <a:t>led</a:t>
            </a:r>
            <a:r>
              <a:rPr lang="pt-BR" sz="2400" dirty="0" smtClean="0">
                <a:latin typeface="Roboto" panose="02000000000000000000"/>
              </a:rPr>
              <a:t>.</a:t>
            </a:r>
          </a:p>
          <a:p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 smtClean="0">
                <a:latin typeface="Roboto" panose="02000000000000000000"/>
              </a:rPr>
              <a:t>Basta </a:t>
            </a:r>
            <a:r>
              <a:rPr lang="pt-BR" sz="2400" dirty="0">
                <a:latin typeface="Roboto" panose="02000000000000000000"/>
              </a:rPr>
              <a:t>alternar o pino digital entre ligado (HIGH) e desligado (LOW), aguardando um pequeno intervalo de tempo.</a:t>
            </a:r>
          </a:p>
        </p:txBody>
      </p:sp>
    </p:spTree>
    <p:extLst>
      <p:ext uri="{BB962C8B-B14F-4D97-AF65-F5344CB8AC3E}">
        <p14:creationId xmlns:p14="http://schemas.microsoft.com/office/powerpoint/2010/main" val="231689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395536" y="2019612"/>
            <a:ext cx="868567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 smtClean="0">
                <a:latin typeface="Roboto" panose="02000000000000000000"/>
              </a:rPr>
              <a:t>int</a:t>
            </a:r>
            <a:r>
              <a:rPr lang="pt-BR" sz="2000" dirty="0" smtClean="0">
                <a:latin typeface="Roboto" panose="02000000000000000000"/>
              </a:rPr>
              <a:t> </a:t>
            </a:r>
            <a:r>
              <a:rPr lang="pt-BR" sz="2000" dirty="0" err="1">
                <a:latin typeface="Roboto" panose="02000000000000000000"/>
              </a:rPr>
              <a:t>led</a:t>
            </a:r>
            <a:r>
              <a:rPr lang="pt-BR" sz="2000" dirty="0">
                <a:latin typeface="Roboto" panose="02000000000000000000"/>
              </a:rPr>
              <a:t> = </a:t>
            </a:r>
            <a:r>
              <a:rPr lang="pt-BR" sz="2000" dirty="0" smtClean="0">
                <a:latin typeface="Roboto" panose="02000000000000000000"/>
              </a:rPr>
              <a:t>13; </a:t>
            </a:r>
            <a:r>
              <a:rPr lang="pt-BR" sz="2000" dirty="0">
                <a:latin typeface="Roboto" panose="02000000000000000000"/>
              </a:rPr>
              <a:t>//Cria a </a:t>
            </a:r>
            <a:r>
              <a:rPr lang="pt-BR" sz="2000" dirty="0" smtClean="0">
                <a:latin typeface="Roboto" panose="02000000000000000000"/>
              </a:rPr>
              <a:t>variável </a:t>
            </a:r>
            <a:r>
              <a:rPr lang="pt-BR" sz="2000" dirty="0" err="1" smtClean="0">
                <a:latin typeface="Roboto" panose="02000000000000000000"/>
              </a:rPr>
              <a:t>led</a:t>
            </a:r>
            <a:r>
              <a:rPr lang="pt-BR" sz="2000" dirty="0">
                <a:latin typeface="Roboto" panose="02000000000000000000"/>
              </a:rPr>
              <a:t>, do tipo inteiro e com referencia ao pino </a:t>
            </a:r>
            <a:r>
              <a:rPr lang="pt-BR" sz="2000" dirty="0" smtClean="0">
                <a:latin typeface="Roboto" panose="02000000000000000000"/>
              </a:rPr>
              <a:t>8</a:t>
            </a:r>
          </a:p>
          <a:p>
            <a:endParaRPr lang="pt-BR" sz="1000" dirty="0">
              <a:latin typeface="Roboto" panose="02000000000000000000"/>
            </a:endParaRPr>
          </a:p>
          <a:p>
            <a:r>
              <a:rPr lang="pt-BR" sz="2000" dirty="0" err="1">
                <a:latin typeface="Roboto" panose="02000000000000000000"/>
              </a:rPr>
              <a:t>void</a:t>
            </a:r>
            <a:r>
              <a:rPr lang="pt-BR" sz="2000" dirty="0">
                <a:latin typeface="Roboto" panose="02000000000000000000"/>
              </a:rPr>
              <a:t> setup() {</a:t>
            </a: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</a:t>
            </a:r>
            <a:r>
              <a:rPr lang="pt-BR" sz="2000" dirty="0" err="1" smtClean="0">
                <a:latin typeface="Roboto" panose="02000000000000000000"/>
              </a:rPr>
              <a:t>pinMode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led</a:t>
            </a:r>
            <a:r>
              <a:rPr lang="pt-BR" sz="2000" dirty="0">
                <a:latin typeface="Roboto" panose="02000000000000000000"/>
              </a:rPr>
              <a:t>, OUTPUT); </a:t>
            </a:r>
          </a:p>
          <a:p>
            <a:r>
              <a:rPr lang="pt-BR" sz="2000" dirty="0" smtClean="0">
                <a:latin typeface="Roboto" panose="02000000000000000000"/>
              </a:rPr>
              <a:t>}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000" dirty="0" err="1" smtClean="0">
                <a:latin typeface="Roboto" panose="02000000000000000000"/>
              </a:rPr>
              <a:t>void</a:t>
            </a:r>
            <a:r>
              <a:rPr lang="pt-BR" sz="2000" dirty="0" smtClean="0">
                <a:latin typeface="Roboto" panose="02000000000000000000"/>
              </a:rPr>
              <a:t> loop {</a:t>
            </a:r>
          </a:p>
          <a:p>
            <a:r>
              <a:rPr lang="pt-BR" sz="2000" dirty="0" smtClean="0">
                <a:latin typeface="Roboto" panose="02000000000000000000"/>
              </a:rPr>
              <a:t>   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(13,HIGH);</a:t>
            </a:r>
            <a:endParaRPr lang="pt-BR" sz="2000" dirty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 </a:t>
            </a:r>
            <a:r>
              <a:rPr lang="pt-BR" sz="2000" dirty="0" smtClean="0">
                <a:latin typeface="Roboto" panose="02000000000000000000"/>
              </a:rPr>
              <a:t>   </a:t>
            </a:r>
            <a:r>
              <a:rPr lang="pt-BR" sz="2000" dirty="0" err="1" smtClean="0">
                <a:latin typeface="Roboto" panose="02000000000000000000"/>
              </a:rPr>
              <a:t>delay</a:t>
            </a:r>
            <a:r>
              <a:rPr lang="pt-BR" sz="2000" dirty="0" smtClean="0">
                <a:latin typeface="Roboto" panose="02000000000000000000"/>
              </a:rPr>
              <a:t>(1000);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(13,LOW);</a:t>
            </a:r>
            <a:endParaRPr lang="pt-BR" sz="2000" dirty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 </a:t>
            </a:r>
            <a:r>
              <a:rPr lang="pt-BR" sz="2000" dirty="0" smtClean="0">
                <a:latin typeface="Roboto" panose="02000000000000000000"/>
              </a:rPr>
              <a:t>   </a:t>
            </a:r>
            <a:r>
              <a:rPr lang="pt-BR" sz="2000" dirty="0" err="1" smtClean="0">
                <a:latin typeface="Roboto" panose="02000000000000000000"/>
              </a:rPr>
              <a:t>delay</a:t>
            </a:r>
            <a:r>
              <a:rPr lang="pt-BR" sz="2000" dirty="0" smtClean="0">
                <a:latin typeface="Roboto" panose="02000000000000000000"/>
              </a:rPr>
              <a:t>(1000</a:t>
            </a:r>
            <a:r>
              <a:rPr lang="pt-BR" sz="2000" dirty="0">
                <a:latin typeface="Roboto" panose="02000000000000000000"/>
              </a:rPr>
              <a:t>);</a:t>
            </a:r>
          </a:p>
          <a:p>
            <a:r>
              <a:rPr lang="pt-BR" sz="2000" dirty="0" smtClean="0">
                <a:latin typeface="Roboto" panose="02000000000000000000"/>
              </a:rPr>
              <a:t>}</a:t>
            </a:r>
            <a:endParaRPr lang="pt-BR" sz="20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64271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75" y="1052735"/>
            <a:ext cx="8748464" cy="576063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5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6"/>
          <a:srcRect t="15928" r="83862" b="51622"/>
          <a:stretch/>
        </p:blipFill>
        <p:spPr>
          <a:xfrm>
            <a:off x="468938" y="1980291"/>
            <a:ext cx="1597295" cy="160132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6"/>
          <a:srcRect t="15928" r="83862" b="51622"/>
          <a:stretch/>
        </p:blipFill>
        <p:spPr>
          <a:xfrm>
            <a:off x="5844253" y="1974326"/>
            <a:ext cx="3203848" cy="312678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/>
          <a:srcRect t="15928" r="83862" b="51622"/>
          <a:stretch/>
        </p:blipFill>
        <p:spPr>
          <a:xfrm>
            <a:off x="467544" y="1974326"/>
            <a:ext cx="1597295" cy="160132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7" name="Conector de seta reta 6"/>
          <p:cNvCxnSpPr>
            <a:stCxn id="17" idx="3"/>
          </p:cNvCxnSpPr>
          <p:nvPr/>
        </p:nvCxnSpPr>
        <p:spPr>
          <a:xfrm>
            <a:off x="2064839" y="2774990"/>
            <a:ext cx="3659289" cy="7627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34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400607" y="1944012"/>
            <a:ext cx="28752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Componentes: </a:t>
            </a:r>
          </a:p>
          <a:p>
            <a:r>
              <a:rPr lang="pt-BR" sz="2400" dirty="0">
                <a:latin typeface="Roboto" panose="02000000000000000000"/>
              </a:rPr>
              <a:t> 1 Led Vermelho</a:t>
            </a:r>
          </a:p>
          <a:p>
            <a:r>
              <a:rPr lang="pt-BR" sz="2400" dirty="0">
                <a:latin typeface="Roboto" panose="02000000000000000000"/>
              </a:rPr>
              <a:t> 1 Resistor de 300Ω</a:t>
            </a:r>
          </a:p>
          <a:p>
            <a:r>
              <a:rPr lang="pt-BR" sz="2400" dirty="0">
                <a:latin typeface="Roboto" panose="02000000000000000000"/>
              </a:rPr>
              <a:t> cabos diversos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clrChange>
              <a:clrFrom>
                <a:srgbClr val="F4F5F6"/>
              </a:clrFrom>
              <a:clrTo>
                <a:srgbClr val="F4F5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9328" y="2913671"/>
            <a:ext cx="7920880" cy="298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4" name="Retângulo 3"/>
          <p:cNvSpPr/>
          <p:nvPr/>
        </p:nvSpPr>
        <p:spPr>
          <a:xfrm>
            <a:off x="426556" y="4509120"/>
            <a:ext cx="8681948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>
                <a:latin typeface="Roboto" panose="02000000000000000000"/>
              </a:rPr>
              <a:t>Há </a:t>
            </a:r>
            <a:r>
              <a:rPr lang="pt-BR" sz="2400" b="1" dirty="0">
                <a:latin typeface="Roboto" panose="02000000000000000000"/>
              </a:rPr>
              <a:t>várias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b="1" dirty="0">
                <a:latin typeface="Roboto" panose="02000000000000000000"/>
              </a:rPr>
              <a:t>maneiras</a:t>
            </a:r>
            <a:r>
              <a:rPr lang="pt-BR" sz="2400" dirty="0">
                <a:latin typeface="Roboto" panose="02000000000000000000"/>
              </a:rPr>
              <a:t> de piscar um LED, porém vamos ver três</a:t>
            </a:r>
            <a:r>
              <a:rPr lang="pt-BR" sz="2400" dirty="0" smtClean="0">
                <a:latin typeface="Roboto" panose="02000000000000000000"/>
              </a:rPr>
              <a:t>.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Roboto" panose="02000000000000000000"/>
              </a:rPr>
              <a:t>A </a:t>
            </a:r>
            <a:r>
              <a:rPr lang="pt-BR" sz="2400" dirty="0">
                <a:latin typeface="Roboto" panose="02000000000000000000"/>
              </a:rPr>
              <a:t>tradicional, que foi vista </a:t>
            </a:r>
            <a:r>
              <a:rPr lang="pt-BR" sz="2400" dirty="0" smtClean="0">
                <a:latin typeface="Roboto" panose="02000000000000000000"/>
              </a:rPr>
              <a:t>acima;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400" dirty="0" smtClean="0">
                <a:latin typeface="Roboto" panose="02000000000000000000"/>
              </a:rPr>
              <a:t>Essa é </a:t>
            </a:r>
            <a:r>
              <a:rPr lang="pt-BR" sz="2400" dirty="0">
                <a:latin typeface="Roboto" panose="02000000000000000000"/>
              </a:rPr>
              <a:t>a mais curta e a sem atraso (sem </a:t>
            </a:r>
            <a:r>
              <a:rPr lang="pt-BR" sz="2400" dirty="0" err="1">
                <a:latin typeface="Roboto" panose="02000000000000000000"/>
              </a:rPr>
              <a:t>delay</a:t>
            </a:r>
            <a:r>
              <a:rPr lang="pt-BR" sz="2400" dirty="0">
                <a:latin typeface="Roboto" panose="02000000000000000000"/>
              </a:rPr>
              <a:t>).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33663"/>
          <a:stretch/>
        </p:blipFill>
        <p:spPr>
          <a:xfrm>
            <a:off x="452014" y="1961264"/>
            <a:ext cx="6713242" cy="270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0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7509" y="1997839"/>
            <a:ext cx="8663699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000" dirty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setup() {</a:t>
            </a:r>
          </a:p>
          <a:p>
            <a:r>
              <a:rPr lang="pt-BR" sz="2400" dirty="0">
                <a:latin typeface="Roboto" panose="02000000000000000000"/>
              </a:rPr>
              <a:t>  </a:t>
            </a:r>
            <a:r>
              <a:rPr lang="pt-BR" sz="2400" dirty="0" err="1">
                <a:latin typeface="Roboto" panose="02000000000000000000"/>
              </a:rPr>
              <a:t>pinMode</a:t>
            </a:r>
            <a:r>
              <a:rPr lang="pt-BR" sz="2400" dirty="0">
                <a:latin typeface="Roboto" panose="02000000000000000000"/>
              </a:rPr>
              <a:t>(13, OUTPUT);</a:t>
            </a:r>
          </a:p>
          <a:p>
            <a:r>
              <a:rPr lang="pt-BR" sz="2400" dirty="0">
                <a:latin typeface="Roboto" panose="02000000000000000000"/>
              </a:rPr>
              <a:t>}</a:t>
            </a:r>
          </a:p>
          <a:p>
            <a:endParaRPr lang="pt-BR" sz="1000" dirty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loop() {</a:t>
            </a:r>
          </a:p>
          <a:p>
            <a:r>
              <a:rPr lang="pt-BR" sz="2400" dirty="0" smtClean="0">
                <a:latin typeface="Roboto" panose="02000000000000000000"/>
              </a:rPr>
              <a:t>	</a:t>
            </a:r>
            <a:r>
              <a:rPr lang="pt-BR" sz="2400" dirty="0" err="1" smtClean="0">
                <a:latin typeface="Roboto" panose="02000000000000000000"/>
              </a:rPr>
              <a:t>digitalWrite</a:t>
            </a:r>
            <a:r>
              <a:rPr lang="pt-BR" sz="2400" dirty="0" smtClean="0">
                <a:latin typeface="Roboto" panose="02000000000000000000"/>
              </a:rPr>
              <a:t>(13</a:t>
            </a:r>
            <a:r>
              <a:rPr lang="pt-BR" sz="2400" dirty="0">
                <a:latin typeface="Roboto" panose="02000000000000000000"/>
              </a:rPr>
              <a:t>,!digitalRead(13));</a:t>
            </a:r>
          </a:p>
          <a:p>
            <a:r>
              <a:rPr lang="pt-BR" sz="2400" dirty="0">
                <a:latin typeface="Roboto" panose="02000000000000000000"/>
              </a:rPr>
              <a:t>  </a:t>
            </a:r>
            <a:r>
              <a:rPr lang="pt-BR" sz="2400" dirty="0" smtClean="0">
                <a:latin typeface="Roboto" panose="02000000000000000000"/>
              </a:rPr>
              <a:t>	</a:t>
            </a:r>
            <a:r>
              <a:rPr lang="pt-BR" sz="2400" dirty="0" err="1" smtClean="0">
                <a:latin typeface="Roboto" panose="02000000000000000000"/>
              </a:rPr>
              <a:t>delay</a:t>
            </a:r>
            <a:r>
              <a:rPr lang="pt-BR" sz="2400" dirty="0" smtClean="0">
                <a:latin typeface="Roboto" panose="02000000000000000000"/>
              </a:rPr>
              <a:t>(1000</a:t>
            </a:r>
            <a:r>
              <a:rPr lang="pt-BR" sz="2400" dirty="0">
                <a:latin typeface="Roboto" panose="02000000000000000000"/>
              </a:rPr>
              <a:t>);</a:t>
            </a:r>
          </a:p>
          <a:p>
            <a:r>
              <a:rPr lang="pt-BR" sz="2400" dirty="0">
                <a:latin typeface="Roboto" panose="02000000000000000000"/>
              </a:rPr>
              <a:t>}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32236" y="874214"/>
            <a:ext cx="1875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400" dirty="0">
                <a:latin typeface="Roboto" panose="02000000000000000000"/>
              </a:rPr>
              <a:t>A mais curta</a:t>
            </a:r>
          </a:p>
        </p:txBody>
      </p:sp>
    </p:spTree>
    <p:extLst>
      <p:ext uri="{BB962C8B-B14F-4D97-AF65-F5344CB8AC3E}">
        <p14:creationId xmlns:p14="http://schemas.microsoft.com/office/powerpoint/2010/main" val="41139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LED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23528" y="1834463"/>
            <a:ext cx="432048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 err="1" smtClean="0">
                <a:latin typeface="Roboto" panose="02000000000000000000"/>
              </a:rPr>
              <a:t>const</a:t>
            </a:r>
            <a:r>
              <a:rPr lang="en-US" sz="2000" dirty="0" smtClean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int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pinoLed</a:t>
            </a:r>
            <a:r>
              <a:rPr lang="en-US" sz="2000" dirty="0">
                <a:latin typeface="Roboto" panose="02000000000000000000"/>
              </a:rPr>
              <a:t> = 13;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 err="1">
                <a:latin typeface="Roboto" panose="02000000000000000000"/>
              </a:rPr>
              <a:t>const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int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intervalo</a:t>
            </a:r>
            <a:r>
              <a:rPr lang="en-US" sz="2000" dirty="0">
                <a:latin typeface="Roboto" panose="02000000000000000000"/>
              </a:rPr>
              <a:t> = 500</a:t>
            </a:r>
            <a:r>
              <a:rPr lang="en-US" sz="2000" dirty="0" smtClean="0">
                <a:latin typeface="Roboto" panose="02000000000000000000"/>
              </a:rPr>
              <a:t>;</a:t>
            </a:r>
            <a:endParaRPr lang="en-US" sz="2000" dirty="0">
              <a:latin typeface="Roboto" panose="02000000000000000000"/>
            </a:endParaRP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 smtClean="0">
                <a:latin typeface="Roboto" panose="02000000000000000000"/>
              </a:rPr>
              <a:t>unsigned </a:t>
            </a:r>
            <a:r>
              <a:rPr lang="en-US" sz="2000" dirty="0">
                <a:latin typeface="Roboto" panose="02000000000000000000"/>
              </a:rPr>
              <a:t>long </a:t>
            </a:r>
            <a:r>
              <a:rPr lang="en-US" sz="2000" dirty="0" err="1">
                <a:latin typeface="Roboto" panose="02000000000000000000"/>
              </a:rPr>
              <a:t>passouTempo</a:t>
            </a:r>
            <a:r>
              <a:rPr lang="en-US" sz="2000" dirty="0">
                <a:latin typeface="Roboto" panose="02000000000000000000"/>
              </a:rPr>
              <a:t> = 0;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>
                <a:latin typeface="Roboto" panose="02000000000000000000"/>
              </a:rPr>
              <a:t>unsigned long </a:t>
            </a:r>
            <a:r>
              <a:rPr lang="en-US" sz="2000" dirty="0" err="1">
                <a:latin typeface="Roboto" panose="02000000000000000000"/>
              </a:rPr>
              <a:t>tempoAtual</a:t>
            </a:r>
            <a:r>
              <a:rPr lang="en-US" sz="2000" dirty="0">
                <a:latin typeface="Roboto" panose="02000000000000000000"/>
              </a:rPr>
              <a:t> = 0;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en-US" sz="2000" dirty="0" err="1">
                <a:latin typeface="Roboto" panose="02000000000000000000"/>
              </a:rPr>
              <a:t>int</a:t>
            </a:r>
            <a:r>
              <a:rPr lang="en-US" sz="2000" dirty="0">
                <a:latin typeface="Roboto" panose="02000000000000000000"/>
              </a:rPr>
              <a:t> </a:t>
            </a:r>
            <a:r>
              <a:rPr lang="en-US" sz="2000" dirty="0" err="1">
                <a:latin typeface="Roboto" panose="02000000000000000000"/>
              </a:rPr>
              <a:t>estadoLed</a:t>
            </a:r>
            <a:r>
              <a:rPr lang="en-US" sz="2000" dirty="0">
                <a:latin typeface="Roboto" panose="02000000000000000000"/>
              </a:rPr>
              <a:t> = LOW</a:t>
            </a:r>
            <a:r>
              <a:rPr lang="en-US" sz="2000" dirty="0" smtClean="0">
                <a:latin typeface="Roboto" panose="02000000000000000000"/>
              </a:rPr>
              <a:t>;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en-US" sz="2000" dirty="0" smtClean="0">
              <a:latin typeface="Roboto" panose="02000000000000000000"/>
            </a:endParaRPr>
          </a:p>
          <a:p>
            <a:r>
              <a:rPr lang="pt-BR" sz="2000" dirty="0" err="1" smtClean="0">
                <a:latin typeface="Roboto" panose="02000000000000000000"/>
              </a:rPr>
              <a:t>void</a:t>
            </a:r>
            <a:r>
              <a:rPr lang="pt-BR" sz="2000" dirty="0" smtClean="0">
                <a:latin typeface="Roboto" panose="02000000000000000000"/>
              </a:rPr>
              <a:t> </a:t>
            </a:r>
            <a:r>
              <a:rPr lang="pt-BR" sz="2000" dirty="0">
                <a:latin typeface="Roboto" panose="02000000000000000000"/>
              </a:rPr>
              <a:t>setup(){</a:t>
            </a:r>
          </a:p>
          <a:p>
            <a:r>
              <a:rPr lang="pt-BR" sz="2000" dirty="0" smtClean="0">
                <a:latin typeface="Roboto" panose="02000000000000000000"/>
              </a:rPr>
              <a:t>  </a:t>
            </a:r>
            <a:r>
              <a:rPr lang="pt-BR" sz="2000" dirty="0" err="1">
                <a:latin typeface="Roboto" panose="02000000000000000000"/>
              </a:rPr>
              <a:t>pinMode</a:t>
            </a:r>
            <a:r>
              <a:rPr lang="pt-BR" sz="2000" dirty="0">
                <a:latin typeface="Roboto" panose="02000000000000000000"/>
              </a:rPr>
              <a:t> (</a:t>
            </a:r>
            <a:r>
              <a:rPr lang="pt-BR" sz="2000" dirty="0" err="1">
                <a:latin typeface="Roboto" panose="02000000000000000000"/>
              </a:rPr>
              <a:t>pinoLed</a:t>
            </a:r>
            <a:r>
              <a:rPr lang="pt-BR" sz="2000" dirty="0">
                <a:latin typeface="Roboto" panose="02000000000000000000"/>
              </a:rPr>
              <a:t>, OUTPUT);</a:t>
            </a:r>
          </a:p>
          <a:p>
            <a:r>
              <a:rPr lang="pt-BR" sz="2000" dirty="0" smtClean="0">
                <a:latin typeface="Roboto" panose="02000000000000000000"/>
              </a:rPr>
              <a:t>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pinoLed</a:t>
            </a:r>
            <a:r>
              <a:rPr lang="pt-BR" sz="2000" dirty="0" smtClean="0">
                <a:latin typeface="Roboto" panose="02000000000000000000"/>
              </a:rPr>
              <a:t>,     </a:t>
            </a:r>
            <a:r>
              <a:rPr lang="pt-BR" sz="2000" dirty="0" err="1" smtClean="0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);</a:t>
            </a:r>
          </a:p>
          <a:p>
            <a:r>
              <a:rPr lang="pt-BR" sz="2000" dirty="0" smtClean="0">
                <a:latin typeface="Roboto" panose="02000000000000000000"/>
              </a:rPr>
              <a:t>}</a:t>
            </a:r>
            <a:endParaRPr lang="pt-BR" sz="2000" dirty="0">
              <a:latin typeface="Roboto" panose="0200000000000000000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097853" y="775632"/>
            <a:ext cx="17323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Sem</a:t>
            </a:r>
            <a:r>
              <a:rPr lang="en-US" sz="2400" dirty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Atraso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4716016" y="1844824"/>
            <a:ext cx="436519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Roboto" panose="02000000000000000000"/>
              </a:rPr>
              <a:t>void</a:t>
            </a:r>
            <a:r>
              <a:rPr lang="pt-BR" sz="2000" dirty="0">
                <a:latin typeface="Roboto" panose="02000000000000000000"/>
              </a:rPr>
              <a:t> loop() {</a:t>
            </a:r>
          </a:p>
          <a:p>
            <a:r>
              <a:rPr lang="pt-BR" sz="2000" dirty="0">
                <a:latin typeface="Roboto" panose="02000000000000000000"/>
              </a:rPr>
              <a:t>    </a:t>
            </a:r>
            <a:r>
              <a:rPr lang="pt-BR" sz="2000" dirty="0" err="1">
                <a:latin typeface="Roboto" panose="02000000000000000000"/>
              </a:rPr>
              <a:t>tempoAtual</a:t>
            </a:r>
            <a:r>
              <a:rPr lang="pt-BR" sz="2000" dirty="0">
                <a:latin typeface="Roboto" panose="02000000000000000000"/>
              </a:rPr>
              <a:t> = </a:t>
            </a:r>
            <a:r>
              <a:rPr lang="pt-BR" sz="2000" dirty="0" err="1">
                <a:latin typeface="Roboto" panose="02000000000000000000"/>
              </a:rPr>
              <a:t>millis</a:t>
            </a:r>
            <a:r>
              <a:rPr lang="pt-BR" sz="2000" dirty="0">
                <a:latin typeface="Roboto" panose="02000000000000000000"/>
              </a:rPr>
              <a:t>();</a:t>
            </a:r>
          </a:p>
          <a:p>
            <a:r>
              <a:rPr lang="pt-BR" sz="2000" dirty="0">
                <a:latin typeface="Roboto" panose="02000000000000000000"/>
              </a:rPr>
              <a:t>    </a:t>
            </a:r>
            <a:r>
              <a:rPr lang="pt-BR" sz="2000" dirty="0" err="1">
                <a:latin typeface="Roboto" panose="02000000000000000000"/>
              </a:rPr>
              <a:t>if</a:t>
            </a:r>
            <a:r>
              <a:rPr lang="pt-BR" sz="2000" dirty="0">
                <a:latin typeface="Roboto" panose="02000000000000000000"/>
              </a:rPr>
              <a:t> (</a:t>
            </a:r>
            <a:r>
              <a:rPr lang="pt-BR" sz="2000" dirty="0" err="1">
                <a:latin typeface="Roboto" panose="02000000000000000000"/>
              </a:rPr>
              <a:t>tempoAtual</a:t>
            </a:r>
            <a:r>
              <a:rPr lang="pt-BR" sz="2000" dirty="0">
                <a:latin typeface="Roboto" panose="02000000000000000000"/>
              </a:rPr>
              <a:t> - </a:t>
            </a:r>
            <a:r>
              <a:rPr lang="pt-BR" sz="2000" dirty="0" err="1">
                <a:latin typeface="Roboto" panose="02000000000000000000"/>
              </a:rPr>
              <a:t>passouTempo</a:t>
            </a:r>
            <a:r>
              <a:rPr lang="pt-BR" sz="2000" dirty="0">
                <a:latin typeface="Roboto" panose="02000000000000000000"/>
              </a:rPr>
              <a:t> &gt;= intervalo){</a:t>
            </a:r>
          </a:p>
          <a:p>
            <a:r>
              <a:rPr lang="pt-BR" sz="2000" dirty="0">
                <a:latin typeface="Roboto" panose="02000000000000000000"/>
              </a:rPr>
              <a:t>        </a:t>
            </a:r>
            <a:r>
              <a:rPr lang="pt-BR" sz="2000" dirty="0" err="1">
                <a:latin typeface="Roboto" panose="02000000000000000000"/>
              </a:rPr>
              <a:t>passouTempo</a:t>
            </a:r>
            <a:r>
              <a:rPr lang="pt-BR" sz="2000" dirty="0">
                <a:latin typeface="Roboto" panose="02000000000000000000"/>
              </a:rPr>
              <a:t> = </a:t>
            </a:r>
            <a:r>
              <a:rPr lang="pt-BR" sz="2000" dirty="0" err="1">
                <a:latin typeface="Roboto" panose="02000000000000000000"/>
              </a:rPr>
              <a:t>tempoAtual</a:t>
            </a:r>
            <a:r>
              <a:rPr lang="pt-BR" sz="2000" dirty="0">
                <a:latin typeface="Roboto" panose="02000000000000000000"/>
              </a:rPr>
              <a:t>;</a:t>
            </a:r>
          </a:p>
          <a:p>
            <a:r>
              <a:rPr lang="pt-BR" sz="2000" dirty="0">
                <a:latin typeface="Roboto" panose="02000000000000000000"/>
              </a:rPr>
              <a:t>    </a:t>
            </a:r>
            <a:r>
              <a:rPr lang="pt-BR" sz="2000" dirty="0" err="1">
                <a:latin typeface="Roboto" panose="02000000000000000000"/>
              </a:rPr>
              <a:t>if</a:t>
            </a:r>
            <a:r>
              <a:rPr lang="pt-BR" sz="2000" dirty="0">
                <a:latin typeface="Roboto" panose="02000000000000000000"/>
              </a:rPr>
              <a:t> (</a:t>
            </a:r>
            <a:r>
              <a:rPr lang="pt-BR" sz="2000" dirty="0" err="1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 == LOW){</a:t>
            </a:r>
          </a:p>
          <a:p>
            <a:r>
              <a:rPr lang="pt-BR" sz="2000" dirty="0">
                <a:latin typeface="Roboto" panose="02000000000000000000"/>
              </a:rPr>
              <a:t>        </a:t>
            </a:r>
            <a:r>
              <a:rPr lang="pt-BR" sz="2000" dirty="0" err="1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 = HIGH;</a:t>
            </a:r>
          </a:p>
          <a:p>
            <a:r>
              <a:rPr lang="pt-BR" sz="2000" dirty="0">
                <a:latin typeface="Roboto" panose="02000000000000000000"/>
              </a:rPr>
              <a:t>    } </a:t>
            </a:r>
            <a:r>
              <a:rPr lang="pt-BR" sz="2000" dirty="0" err="1">
                <a:latin typeface="Roboto" panose="02000000000000000000"/>
              </a:rPr>
              <a:t>else</a:t>
            </a:r>
            <a:r>
              <a:rPr lang="pt-BR" sz="2000" dirty="0">
                <a:latin typeface="Roboto" panose="02000000000000000000"/>
              </a:rPr>
              <a:t> {</a:t>
            </a:r>
          </a:p>
          <a:p>
            <a:r>
              <a:rPr lang="pt-BR" sz="2000" dirty="0">
                <a:latin typeface="Roboto" panose="02000000000000000000"/>
              </a:rPr>
              <a:t>        </a:t>
            </a:r>
            <a:r>
              <a:rPr lang="pt-BR" sz="2000" dirty="0" err="1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 = LOW;</a:t>
            </a:r>
          </a:p>
          <a:p>
            <a:r>
              <a:rPr lang="pt-BR" sz="2000" dirty="0">
                <a:latin typeface="Roboto" panose="02000000000000000000"/>
              </a:rPr>
              <a:t>        }</a:t>
            </a:r>
          </a:p>
          <a:p>
            <a:r>
              <a:rPr lang="pt-BR" sz="2000" dirty="0">
                <a:latin typeface="Roboto" panose="02000000000000000000"/>
              </a:rPr>
              <a:t>    }</a:t>
            </a:r>
          </a:p>
          <a:p>
            <a:r>
              <a:rPr lang="pt-BR" sz="2000" dirty="0">
                <a:latin typeface="Roboto" panose="02000000000000000000"/>
              </a:rPr>
              <a:t>    </a:t>
            </a:r>
            <a:r>
              <a:rPr lang="pt-BR" sz="2000" dirty="0" err="1">
                <a:latin typeface="Roboto" panose="02000000000000000000"/>
              </a:rPr>
              <a:t>digitalWrite</a:t>
            </a:r>
            <a:r>
              <a:rPr lang="pt-BR" sz="2000" dirty="0">
                <a:latin typeface="Roboto" panose="02000000000000000000"/>
              </a:rPr>
              <a:t>(</a:t>
            </a:r>
            <a:r>
              <a:rPr lang="pt-BR" sz="2000" dirty="0" err="1">
                <a:latin typeface="Roboto" panose="02000000000000000000"/>
              </a:rPr>
              <a:t>pinoLed</a:t>
            </a:r>
            <a:r>
              <a:rPr lang="pt-BR" sz="2000" dirty="0">
                <a:latin typeface="Roboto" panose="02000000000000000000"/>
              </a:rPr>
              <a:t>, </a:t>
            </a:r>
            <a:r>
              <a:rPr lang="pt-BR" sz="2000" dirty="0" err="1">
                <a:latin typeface="Roboto" panose="02000000000000000000"/>
              </a:rPr>
              <a:t>estadoLed</a:t>
            </a:r>
            <a:r>
              <a:rPr lang="pt-BR" sz="2000" dirty="0">
                <a:latin typeface="Roboto" panose="02000000000000000000"/>
              </a:rPr>
              <a:t>);</a:t>
            </a:r>
          </a:p>
          <a:p>
            <a:r>
              <a:rPr lang="pt-BR" sz="2000" dirty="0">
                <a:latin typeface="Roboto" panose="0200000000000000000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79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sp>
        <p:nvSpPr>
          <p:cNvPr id="40" name="Título 3">
            <a:extLst>
              <a:ext uri="{FF2B5EF4-FFF2-40B4-BE49-F238E27FC236}">
                <a16:creationId xmlns:a16="http://schemas.microsoft.com/office/drawing/2014/main" xmlns="" id="{94404F16-2B85-4FBF-B379-2AF34025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320896"/>
            <a:ext cx="6756037" cy="393324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Clube de Robótica IFTM </a:t>
            </a:r>
            <a:r>
              <a:rPr lang="pt-BR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 </a:t>
            </a:r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Raspberry</a:t>
            </a:r>
          </a:p>
        </p:txBody>
      </p:sp>
      <p:sp>
        <p:nvSpPr>
          <p:cNvPr id="59" name="Título 2">
            <a:extLst>
              <a:ext uri="{FF2B5EF4-FFF2-40B4-BE49-F238E27FC236}">
                <a16:creationId xmlns:a16="http://schemas.microsoft.com/office/drawing/2014/main" xmlns="" id="{1EE3EE53-FD75-4033-BD67-61E803E0549F}"/>
              </a:ext>
            </a:extLst>
          </p:cNvPr>
          <p:cNvSpPr txBox="1">
            <a:spLocks/>
          </p:cNvSpPr>
          <p:nvPr/>
        </p:nvSpPr>
        <p:spPr>
          <a:xfrm>
            <a:off x="2204297" y="3442291"/>
            <a:ext cx="4735406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 smtClean="0">
                <a:solidFill>
                  <a:prstClr val="black"/>
                </a:solidFill>
              </a:rPr>
              <a:t>2º Semestre/2019</a:t>
            </a:r>
            <a:endParaRPr lang="pt-BR" sz="4800" dirty="0">
              <a:solidFill>
                <a:prstClr val="black"/>
              </a:solidFill>
            </a:endParaRPr>
          </a:p>
        </p:txBody>
      </p:sp>
      <p:sp>
        <p:nvSpPr>
          <p:cNvPr id="20" name="Título 2">
            <a:extLst>
              <a:ext uri="{FF2B5EF4-FFF2-40B4-BE49-F238E27FC236}">
                <a16:creationId xmlns="" xmlns:a16="http://schemas.microsoft.com/office/drawing/2014/main" id="{45EF2EEB-C4DC-42C5-8619-7339A76650F4}"/>
              </a:ext>
            </a:extLst>
          </p:cNvPr>
          <p:cNvSpPr txBox="1">
            <a:spLocks/>
          </p:cNvSpPr>
          <p:nvPr/>
        </p:nvSpPr>
        <p:spPr>
          <a:xfrm>
            <a:off x="438088" y="5229200"/>
            <a:ext cx="6648608" cy="868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pt-BR" sz="2400" dirty="0" smtClean="0">
              <a:solidFill>
                <a:prstClr val="black"/>
              </a:solidFill>
            </a:endParaRPr>
          </a:p>
          <a:p>
            <a:pPr algn="just"/>
            <a:r>
              <a:rPr lang="pt-BR" sz="24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Abel Alves</a:t>
            </a:r>
          </a:p>
          <a:p>
            <a:pPr algn="just"/>
            <a:r>
              <a:rPr lang="pt-BR" sz="24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</a:t>
            </a:r>
            <a:r>
              <a:rPr lang="pt-BR" sz="2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João Marcos de Oliveira Machado</a:t>
            </a:r>
          </a:p>
          <a:p>
            <a:pPr algn="just"/>
            <a:r>
              <a:rPr lang="pt-BR" sz="24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Professor Samuel Oliveira Serqueira             </a:t>
            </a:r>
            <a:r>
              <a:rPr lang="pt-BR" dirty="0">
                <a:solidFill>
                  <a:prstClr val="black"/>
                </a:solidFill>
              </a:rPr>
              <a:t>. </a:t>
            </a:r>
            <a:br>
              <a:rPr lang="pt-BR" dirty="0">
                <a:solidFill>
                  <a:prstClr val="black"/>
                </a:solidFill>
              </a:rPr>
            </a:br>
            <a:endParaRPr lang="pt-BR" dirty="0">
              <a:solidFill>
                <a:prstClr val="black"/>
              </a:solidFill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="" xmlns:a16="http://schemas.microsoft.com/office/drawing/2014/main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0" y="1857501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Curso de Robótica </a:t>
            </a:r>
            <a:r>
              <a:rPr lang="pt-BR" sz="5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Básica</a:t>
            </a:r>
            <a:endParaRPr lang="pt-BR" sz="54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9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9" grpId="0"/>
      <p:bldP spid="20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3" name="Retângulo 2"/>
          <p:cNvSpPr/>
          <p:nvPr/>
        </p:nvSpPr>
        <p:spPr>
          <a:xfrm>
            <a:off x="417509" y="2635462"/>
            <a:ext cx="86636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Funções são essenciais para reaproveitamento do código, ao invés de ficar digitando várias vezes a mesma coisa apenas invoque a função alterando o estado do pino de HIGH para LOW e vice-versa.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04838" y="918484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Função Pisca LED</a:t>
            </a:r>
          </a:p>
        </p:txBody>
      </p:sp>
    </p:spTree>
    <p:extLst>
      <p:ext uri="{BB962C8B-B14F-4D97-AF65-F5344CB8AC3E}">
        <p14:creationId xmlns:p14="http://schemas.microsoft.com/office/powerpoint/2010/main" val="123867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2.Pisca </a:t>
            </a:r>
            <a:r>
              <a:rPr lang="pt-BR" sz="4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</a:p>
        </p:txBody>
      </p:sp>
      <p:sp>
        <p:nvSpPr>
          <p:cNvPr id="4" name="Retângulo 3"/>
          <p:cNvSpPr/>
          <p:nvPr/>
        </p:nvSpPr>
        <p:spPr>
          <a:xfrm>
            <a:off x="3508010" y="849420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Função Pisca LED</a:t>
            </a:r>
          </a:p>
        </p:txBody>
      </p:sp>
      <p:sp>
        <p:nvSpPr>
          <p:cNvPr id="8" name="Retângulo 7"/>
          <p:cNvSpPr/>
          <p:nvPr/>
        </p:nvSpPr>
        <p:spPr>
          <a:xfrm>
            <a:off x="395536" y="1961469"/>
            <a:ext cx="39604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>
                <a:latin typeface="Roboto" panose="02000000000000000000"/>
              </a:rPr>
              <a:t>const</a:t>
            </a:r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led</a:t>
            </a:r>
            <a:r>
              <a:rPr lang="pt-BR" sz="2400" dirty="0">
                <a:latin typeface="Roboto" panose="02000000000000000000"/>
              </a:rPr>
              <a:t> = </a:t>
            </a:r>
            <a:r>
              <a:rPr lang="pt-BR" sz="2400" dirty="0" smtClean="0">
                <a:latin typeface="Roboto" panose="02000000000000000000"/>
              </a:rPr>
              <a:t>13;</a:t>
            </a:r>
            <a:endParaRPr lang="pt-BR" sz="2400" dirty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const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atraso = 1000; </a:t>
            </a:r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 err="1" smtClean="0">
                <a:latin typeface="Roboto" panose="02000000000000000000"/>
              </a:rPr>
              <a:t>int</a:t>
            </a:r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valor = </a:t>
            </a:r>
            <a:r>
              <a:rPr lang="pt-BR" sz="2400" dirty="0" smtClean="0">
                <a:latin typeface="Roboto" panose="02000000000000000000"/>
              </a:rPr>
              <a:t>HIGH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400" dirty="0" err="1" smtClean="0">
                <a:latin typeface="Roboto" panose="02000000000000000000"/>
              </a:rPr>
              <a:t>void</a:t>
            </a:r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setup()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pinMode</a:t>
            </a:r>
            <a:r>
              <a:rPr lang="pt-BR" sz="2400" dirty="0" smtClean="0">
                <a:latin typeface="Roboto" panose="02000000000000000000"/>
              </a:rPr>
              <a:t>(</a:t>
            </a:r>
            <a:r>
              <a:rPr lang="pt-BR" sz="2400" dirty="0" err="1" smtClean="0">
                <a:latin typeface="Roboto" panose="02000000000000000000"/>
              </a:rPr>
              <a:t>led</a:t>
            </a:r>
            <a:r>
              <a:rPr lang="pt-BR" sz="2400" dirty="0">
                <a:latin typeface="Roboto" panose="02000000000000000000"/>
              </a:rPr>
              <a:t>, OUTPUT</a:t>
            </a:r>
            <a:r>
              <a:rPr lang="pt-BR" sz="2400" dirty="0" smtClean="0">
                <a:latin typeface="Roboto" panose="02000000000000000000"/>
              </a:rPr>
              <a:t>);</a:t>
            </a:r>
          </a:p>
          <a:p>
            <a:r>
              <a:rPr lang="pt-BR" sz="2400" dirty="0" smtClean="0">
                <a:latin typeface="Roboto" panose="02000000000000000000"/>
              </a:rPr>
              <a:t>}</a:t>
            </a: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loop()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funPisca</a:t>
            </a:r>
            <a:r>
              <a:rPr lang="pt-BR" sz="2400" dirty="0">
                <a:latin typeface="Roboto" panose="02000000000000000000"/>
              </a:rPr>
              <a:t>();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delay</a:t>
            </a:r>
            <a:r>
              <a:rPr lang="pt-BR" sz="2400" dirty="0" smtClean="0">
                <a:latin typeface="Roboto" panose="02000000000000000000"/>
              </a:rPr>
              <a:t>(atraso</a:t>
            </a:r>
            <a:r>
              <a:rPr lang="pt-BR" sz="2400" dirty="0">
                <a:latin typeface="Roboto" panose="02000000000000000000"/>
              </a:rPr>
              <a:t>);</a:t>
            </a:r>
          </a:p>
          <a:p>
            <a:r>
              <a:rPr lang="pt-BR" sz="2400" dirty="0">
                <a:latin typeface="Roboto" panose="02000000000000000000"/>
              </a:rPr>
              <a:t>}</a:t>
            </a:r>
            <a:endParaRPr lang="pt-BR" sz="2400" dirty="0" smtClean="0">
              <a:latin typeface="Roboto" panose="0200000000000000000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463988" y="194296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funPisca</a:t>
            </a:r>
            <a:r>
              <a:rPr lang="pt-BR" sz="2400" dirty="0">
                <a:latin typeface="Roboto" panose="02000000000000000000"/>
              </a:rPr>
              <a:t>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if</a:t>
            </a:r>
            <a:r>
              <a:rPr lang="pt-BR" sz="2400" dirty="0" smtClean="0">
                <a:latin typeface="Roboto" panose="02000000000000000000"/>
              </a:rPr>
              <a:t>(valor </a:t>
            </a:r>
            <a:r>
              <a:rPr lang="pt-BR" sz="2400" dirty="0">
                <a:latin typeface="Roboto" panose="02000000000000000000"/>
              </a:rPr>
              <a:t>== HIGH)</a:t>
            </a:r>
          </a:p>
          <a:p>
            <a:r>
              <a:rPr lang="pt-BR" sz="2400" dirty="0" smtClean="0">
                <a:latin typeface="Roboto" panose="02000000000000000000"/>
              </a:rPr>
              <a:t>            valor </a:t>
            </a:r>
            <a:r>
              <a:rPr lang="pt-BR" sz="2400" dirty="0">
                <a:latin typeface="Roboto" panose="02000000000000000000"/>
              </a:rPr>
              <a:t>= LOW;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else</a:t>
            </a:r>
            <a:endParaRPr lang="pt-BR" sz="2400" dirty="0">
              <a:latin typeface="Roboto" panose="02000000000000000000"/>
            </a:endParaRPr>
          </a:p>
          <a:p>
            <a:r>
              <a:rPr lang="pt-BR" sz="2400" dirty="0" smtClean="0">
                <a:latin typeface="Roboto" panose="02000000000000000000"/>
              </a:rPr>
              <a:t>            valor </a:t>
            </a:r>
            <a:r>
              <a:rPr lang="pt-BR" sz="2400" dirty="0">
                <a:latin typeface="Roboto" panose="02000000000000000000"/>
              </a:rPr>
              <a:t>= HIGH;</a:t>
            </a:r>
          </a:p>
          <a:p>
            <a:r>
              <a:rPr lang="pt-BR" sz="2400" dirty="0" smtClean="0">
                <a:latin typeface="Roboto" panose="02000000000000000000"/>
              </a:rPr>
              <a:t>            </a:t>
            </a:r>
            <a:r>
              <a:rPr lang="pt-BR" sz="2400" dirty="0" err="1" smtClean="0">
                <a:latin typeface="Roboto" panose="02000000000000000000"/>
              </a:rPr>
              <a:t>digitalWrite</a:t>
            </a:r>
            <a:r>
              <a:rPr lang="pt-BR" sz="2400" dirty="0" smtClean="0">
                <a:latin typeface="Roboto" panose="02000000000000000000"/>
              </a:rPr>
              <a:t>(</a:t>
            </a:r>
            <a:r>
              <a:rPr lang="pt-BR" sz="2400" dirty="0" err="1" smtClean="0">
                <a:latin typeface="Roboto" panose="02000000000000000000"/>
              </a:rPr>
              <a:t>led</a:t>
            </a:r>
            <a:r>
              <a:rPr lang="pt-BR" sz="2400" dirty="0">
                <a:latin typeface="Roboto" panose="02000000000000000000"/>
              </a:rPr>
              <a:t>, valor);</a:t>
            </a:r>
          </a:p>
          <a:p>
            <a:r>
              <a:rPr lang="pt-BR" sz="2400" dirty="0">
                <a:latin typeface="Roboto" panose="0200000000000000000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81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3.Enviar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32744" y="2405677"/>
            <a:ext cx="8748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Com o </a:t>
            </a:r>
            <a:r>
              <a:rPr lang="pt-BR" sz="2400" dirty="0" err="1">
                <a:latin typeface="Roboto" panose="02000000000000000000"/>
              </a:rPr>
              <a:t>Arduíno</a:t>
            </a:r>
            <a:r>
              <a:rPr lang="pt-BR" sz="2400" dirty="0">
                <a:latin typeface="Roboto" panose="02000000000000000000"/>
              </a:rPr>
              <a:t> é possível enviar dados dele para o computador. </a:t>
            </a:r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 smtClean="0">
                <a:latin typeface="Roboto" panose="02000000000000000000"/>
              </a:rPr>
              <a:t>Neste </a:t>
            </a:r>
            <a:r>
              <a:rPr lang="pt-BR" sz="2400" dirty="0">
                <a:latin typeface="Roboto" panose="02000000000000000000"/>
              </a:rPr>
              <a:t>código o </a:t>
            </a:r>
            <a:r>
              <a:rPr lang="pt-BR" sz="2400" dirty="0" err="1">
                <a:latin typeface="Roboto" panose="02000000000000000000"/>
              </a:rPr>
              <a:t>Arduíno</a:t>
            </a:r>
            <a:r>
              <a:rPr lang="pt-BR" sz="2400" dirty="0">
                <a:latin typeface="Roboto" panose="02000000000000000000"/>
              </a:rPr>
              <a:t> faz uma contagem a partir da variável “</a:t>
            </a:r>
            <a:r>
              <a:rPr lang="pt-BR" sz="2400" dirty="0" err="1">
                <a:latin typeface="Roboto" panose="02000000000000000000"/>
              </a:rPr>
              <a:t>armDados</a:t>
            </a:r>
            <a:r>
              <a:rPr lang="pt-BR" sz="2400" dirty="0">
                <a:latin typeface="Roboto" panose="02000000000000000000"/>
              </a:rPr>
              <a:t>” e imprime no Monitor Serial.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674066" y="918484"/>
            <a:ext cx="4191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Enviar dados pela porta serial</a:t>
            </a:r>
          </a:p>
        </p:txBody>
      </p:sp>
    </p:spTree>
    <p:extLst>
      <p:ext uri="{BB962C8B-B14F-4D97-AF65-F5344CB8AC3E}">
        <p14:creationId xmlns:p14="http://schemas.microsoft.com/office/powerpoint/2010/main" val="183286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3.Enviar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32048" y="1916832"/>
            <a:ext cx="87484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armDados</a:t>
            </a:r>
            <a:r>
              <a:rPr lang="pt-BR" sz="2400" dirty="0">
                <a:latin typeface="Roboto" panose="02000000000000000000"/>
              </a:rPr>
              <a:t> = 0</a:t>
            </a:r>
            <a:r>
              <a:rPr lang="pt-BR" sz="2400" dirty="0" smtClean="0">
                <a:latin typeface="Roboto" panose="02000000000000000000"/>
              </a:rPr>
              <a:t>;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setup()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Serial.begin</a:t>
            </a:r>
            <a:r>
              <a:rPr lang="pt-BR" sz="2400" dirty="0" smtClean="0">
                <a:latin typeface="Roboto" panose="02000000000000000000"/>
              </a:rPr>
              <a:t>(9600);</a:t>
            </a:r>
          </a:p>
          <a:p>
            <a:r>
              <a:rPr lang="pt-BR" sz="2400" dirty="0" smtClean="0">
                <a:latin typeface="Roboto" panose="02000000000000000000"/>
              </a:rPr>
              <a:t>}</a:t>
            </a:r>
          </a:p>
          <a:p>
            <a:endParaRPr lang="pt-BR" sz="1000" dirty="0" smtClean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void</a:t>
            </a:r>
            <a:r>
              <a:rPr lang="pt-BR" sz="2400" dirty="0">
                <a:latin typeface="Roboto" panose="02000000000000000000"/>
              </a:rPr>
              <a:t> loop() {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Serial.println</a:t>
            </a:r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(</a:t>
            </a:r>
            <a:r>
              <a:rPr lang="pt-BR" sz="2400" dirty="0" err="1">
                <a:latin typeface="Roboto" panose="02000000000000000000"/>
              </a:rPr>
              <a:t>armDados</a:t>
            </a:r>
            <a:r>
              <a:rPr lang="pt-BR" sz="2400" dirty="0">
                <a:latin typeface="Roboto" panose="02000000000000000000"/>
              </a:rPr>
              <a:t>); </a:t>
            </a:r>
            <a:endParaRPr lang="pt-BR" sz="2400" dirty="0" smtClean="0">
              <a:latin typeface="Roboto" panose="02000000000000000000"/>
            </a:endParaRPr>
          </a:p>
          <a:p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smtClean="0">
                <a:latin typeface="Roboto" panose="02000000000000000000"/>
              </a:rPr>
              <a:t>     </a:t>
            </a:r>
            <a:r>
              <a:rPr lang="pt-BR" sz="2400" dirty="0" err="1" smtClean="0">
                <a:latin typeface="Roboto" panose="02000000000000000000"/>
              </a:rPr>
              <a:t>delay</a:t>
            </a:r>
            <a:r>
              <a:rPr lang="pt-BR" sz="2400" dirty="0" smtClean="0">
                <a:latin typeface="Roboto" panose="02000000000000000000"/>
              </a:rPr>
              <a:t>(1000</a:t>
            </a:r>
            <a:r>
              <a:rPr lang="pt-BR" sz="2400" dirty="0">
                <a:latin typeface="Roboto" panose="02000000000000000000"/>
              </a:rPr>
              <a:t>);</a:t>
            </a:r>
          </a:p>
          <a:p>
            <a:r>
              <a:rPr lang="pt-BR" sz="2400" dirty="0" smtClean="0">
                <a:latin typeface="Roboto" panose="02000000000000000000"/>
              </a:rPr>
              <a:t>      </a:t>
            </a:r>
            <a:r>
              <a:rPr lang="pt-BR" sz="2400" dirty="0" err="1" smtClean="0">
                <a:latin typeface="Roboto" panose="02000000000000000000"/>
              </a:rPr>
              <a:t>armDados</a:t>
            </a:r>
            <a:r>
              <a:rPr lang="pt-BR" sz="2400" dirty="0" smtClean="0">
                <a:latin typeface="Roboto" panose="02000000000000000000"/>
              </a:rPr>
              <a:t>++;</a:t>
            </a:r>
          </a:p>
          <a:p>
            <a:r>
              <a:rPr lang="pt-BR" sz="2400" dirty="0" smtClean="0">
                <a:latin typeface="Roboto" panose="02000000000000000000"/>
              </a:rPr>
              <a:t>}</a:t>
            </a:r>
            <a:endParaRPr lang="pt-BR" sz="2400" dirty="0">
              <a:latin typeface="Roboto" panose="020000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674066" y="918484"/>
            <a:ext cx="41914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Enviar dados pela porta serial</a:t>
            </a:r>
          </a:p>
        </p:txBody>
      </p:sp>
    </p:spTree>
    <p:extLst>
      <p:ext uri="{BB962C8B-B14F-4D97-AF65-F5344CB8AC3E}">
        <p14:creationId xmlns:p14="http://schemas.microsoft.com/office/powerpoint/2010/main" val="21248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4.Receber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46021" y="2266130"/>
            <a:ext cx="8748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 smtClean="0">
                <a:latin typeface="Roboto" panose="02000000000000000000"/>
              </a:rPr>
              <a:t>Tambêm</a:t>
            </a:r>
            <a:r>
              <a:rPr lang="pt-BR" sz="2400" dirty="0" smtClean="0">
                <a:latin typeface="Roboto" panose="02000000000000000000"/>
              </a:rPr>
              <a:t> é </a:t>
            </a:r>
            <a:r>
              <a:rPr lang="pt-BR" sz="2400" dirty="0">
                <a:latin typeface="Roboto" panose="02000000000000000000"/>
              </a:rPr>
              <a:t>possível enviar dados do computador para o </a:t>
            </a:r>
            <a:r>
              <a:rPr lang="pt-BR" sz="2400" dirty="0" err="1">
                <a:latin typeface="Roboto" panose="02000000000000000000"/>
              </a:rPr>
              <a:t>Arduíno</a:t>
            </a:r>
            <a:r>
              <a:rPr lang="pt-BR" sz="2400" dirty="0" smtClean="0">
                <a:latin typeface="Roboto" panose="02000000000000000000"/>
              </a:rPr>
              <a:t>.</a:t>
            </a:r>
          </a:p>
          <a:p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Ao abrir o Monitor Serial, digitar a letra “a” (minúscula) e clicar em Enviar</a:t>
            </a:r>
            <a:r>
              <a:rPr lang="pt-BR" sz="2400" dirty="0" smtClean="0">
                <a:latin typeface="Roboto" panose="02000000000000000000"/>
              </a:rPr>
              <a:t>.</a:t>
            </a:r>
          </a:p>
          <a:p>
            <a:r>
              <a:rPr lang="pt-BR" sz="2400" dirty="0" smtClean="0">
                <a:latin typeface="Roboto" panose="02000000000000000000"/>
              </a:rPr>
              <a:t> </a:t>
            </a:r>
            <a:r>
              <a:rPr lang="pt-BR" sz="2400" dirty="0">
                <a:latin typeface="Roboto" panose="02000000000000000000"/>
              </a:rPr>
              <a:t>O LED do pino digital acenderá e imprime “Aceso”, se enviar a letra “a” novamente vai apagar e imprimir “Apagado”.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38901" y="918484"/>
            <a:ext cx="446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Roboto" panose="02000000000000000000"/>
              </a:rPr>
              <a:t>Receber dados </a:t>
            </a:r>
            <a:r>
              <a:rPr lang="pt-BR" sz="2400" dirty="0">
                <a:latin typeface="Roboto" panose="02000000000000000000"/>
              </a:rPr>
              <a:t>pela porta serial</a:t>
            </a:r>
          </a:p>
        </p:txBody>
      </p:sp>
    </p:spTree>
    <p:extLst>
      <p:ext uri="{BB962C8B-B14F-4D97-AF65-F5344CB8AC3E}">
        <p14:creationId xmlns:p14="http://schemas.microsoft.com/office/powerpoint/2010/main" val="278919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4.Receber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46021" y="2266130"/>
            <a:ext cx="87484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/>
              </a:rPr>
              <a:t>//constantes</a:t>
            </a:r>
          </a:p>
          <a:p>
            <a:r>
              <a:rPr lang="pt-BR" sz="2400" dirty="0" err="1">
                <a:latin typeface="Roboto" panose="02000000000000000000"/>
              </a:rPr>
              <a:t>const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</a:t>
            </a:r>
            <a:r>
              <a:rPr lang="pt-BR" sz="2400" dirty="0" err="1">
                <a:latin typeface="Roboto" panose="02000000000000000000"/>
              </a:rPr>
              <a:t>ledPin</a:t>
            </a:r>
            <a:r>
              <a:rPr lang="pt-BR" sz="2400" dirty="0">
                <a:latin typeface="Roboto" panose="02000000000000000000"/>
              </a:rPr>
              <a:t> = </a:t>
            </a:r>
            <a:r>
              <a:rPr lang="pt-BR" sz="2400" dirty="0" smtClean="0">
                <a:latin typeface="Roboto" panose="02000000000000000000"/>
              </a:rPr>
              <a:t>13;</a:t>
            </a:r>
            <a:endParaRPr lang="pt-BR" sz="2400" dirty="0">
              <a:latin typeface="Roboto" panose="02000000000000000000"/>
            </a:endParaRPr>
          </a:p>
          <a:p>
            <a:r>
              <a:rPr lang="pt-BR" sz="2400" dirty="0">
                <a:latin typeface="Roboto" panose="02000000000000000000"/>
              </a:rPr>
              <a:t>//variáveis</a:t>
            </a:r>
          </a:p>
          <a:p>
            <a:r>
              <a:rPr lang="pt-BR" sz="2400" dirty="0">
                <a:latin typeface="Roboto" panose="02000000000000000000"/>
              </a:rPr>
              <a:t>char tecla; //variável do tipo </a:t>
            </a:r>
            <a:r>
              <a:rPr lang="pt-BR" sz="2400" dirty="0" smtClean="0">
                <a:latin typeface="Roboto" panose="02000000000000000000"/>
              </a:rPr>
              <a:t>char</a:t>
            </a:r>
            <a:endParaRPr lang="pt-BR" sz="2400" dirty="0">
              <a:latin typeface="Roboto" panose="02000000000000000000"/>
            </a:endParaRPr>
          </a:p>
          <a:p>
            <a:r>
              <a:rPr lang="pt-BR" sz="2400" dirty="0" err="1">
                <a:latin typeface="Roboto" panose="02000000000000000000"/>
              </a:rPr>
              <a:t>int</a:t>
            </a:r>
            <a:r>
              <a:rPr lang="pt-BR" sz="2400" dirty="0">
                <a:latin typeface="Roboto" panose="02000000000000000000"/>
              </a:rPr>
              <a:t> estado = HIGH; // variável que guarda o estado para o pino digital.</a:t>
            </a:r>
          </a:p>
        </p:txBody>
      </p:sp>
      <p:sp>
        <p:nvSpPr>
          <p:cNvPr id="3" name="Retângulo 2"/>
          <p:cNvSpPr/>
          <p:nvPr/>
        </p:nvSpPr>
        <p:spPr>
          <a:xfrm>
            <a:off x="2538901" y="918484"/>
            <a:ext cx="446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Roboto" panose="02000000000000000000"/>
              </a:rPr>
              <a:t>Receber dados </a:t>
            </a:r>
            <a:r>
              <a:rPr lang="pt-BR" sz="2400" dirty="0">
                <a:latin typeface="Roboto" panose="02000000000000000000"/>
              </a:rPr>
              <a:t>pela porta serial</a:t>
            </a:r>
          </a:p>
        </p:txBody>
      </p:sp>
    </p:spTree>
    <p:extLst>
      <p:ext uri="{BB962C8B-B14F-4D97-AF65-F5344CB8AC3E}">
        <p14:creationId xmlns:p14="http://schemas.microsoft.com/office/powerpoint/2010/main" val="136539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4.Receber dados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7509" y="1844824"/>
            <a:ext cx="43705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latin typeface="Roboto" panose="02000000000000000000"/>
              </a:rPr>
              <a:t>void</a:t>
            </a:r>
            <a:r>
              <a:rPr lang="pt-BR" sz="2000" dirty="0">
                <a:latin typeface="Roboto" panose="02000000000000000000"/>
              </a:rPr>
              <a:t> setup() {</a:t>
            </a: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Serial.begin</a:t>
            </a:r>
            <a:r>
              <a:rPr lang="pt-BR" sz="2000" dirty="0" smtClean="0">
                <a:latin typeface="Roboto" panose="02000000000000000000"/>
              </a:rPr>
              <a:t>(9600</a:t>
            </a:r>
            <a:r>
              <a:rPr lang="pt-BR" sz="2000" dirty="0">
                <a:latin typeface="Roboto" panose="02000000000000000000"/>
              </a:rPr>
              <a:t>); </a:t>
            </a:r>
            <a:endParaRPr lang="pt-BR" sz="2000" dirty="0" smtClean="0">
              <a:latin typeface="Roboto" panose="02000000000000000000"/>
            </a:endParaRP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pinMode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ledPin</a:t>
            </a:r>
            <a:r>
              <a:rPr lang="pt-BR" sz="2000" dirty="0">
                <a:latin typeface="Roboto" panose="02000000000000000000"/>
              </a:rPr>
              <a:t>, OUTPUT);</a:t>
            </a: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ledPin</a:t>
            </a:r>
            <a:r>
              <a:rPr lang="pt-BR" sz="2000" dirty="0">
                <a:latin typeface="Roboto" panose="02000000000000000000"/>
              </a:rPr>
              <a:t>, estado</a:t>
            </a:r>
            <a:r>
              <a:rPr lang="pt-BR" sz="2000" dirty="0" smtClean="0">
                <a:latin typeface="Roboto" panose="02000000000000000000"/>
              </a:rPr>
              <a:t>);}</a:t>
            </a:r>
          </a:p>
          <a:p>
            <a:r>
              <a:rPr lang="pt-BR" sz="2000" dirty="0" err="1">
                <a:latin typeface="Roboto" panose="02000000000000000000"/>
              </a:rPr>
              <a:t>void</a:t>
            </a:r>
            <a:r>
              <a:rPr lang="pt-BR" sz="2000" dirty="0">
                <a:latin typeface="Roboto" panose="02000000000000000000"/>
              </a:rPr>
              <a:t> loop() {</a:t>
            </a: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if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Serial.available</a:t>
            </a:r>
            <a:r>
              <a:rPr lang="pt-BR" sz="2000" dirty="0">
                <a:latin typeface="Roboto" panose="02000000000000000000"/>
              </a:rPr>
              <a:t>() &gt; 0) </a:t>
            </a:r>
            <a:r>
              <a:rPr lang="pt-BR" sz="2000" dirty="0" smtClean="0">
                <a:latin typeface="Roboto" panose="02000000000000000000"/>
              </a:rPr>
              <a:t>{</a:t>
            </a:r>
          </a:p>
          <a:p>
            <a:r>
              <a:rPr lang="pt-BR" sz="2000" dirty="0" smtClean="0">
                <a:latin typeface="Roboto" panose="02000000000000000000"/>
              </a:rPr>
              <a:t>             tecla </a:t>
            </a:r>
            <a:r>
              <a:rPr lang="pt-BR" sz="2000" dirty="0">
                <a:latin typeface="Roboto" panose="02000000000000000000"/>
              </a:rPr>
              <a:t>= </a:t>
            </a:r>
            <a:r>
              <a:rPr lang="pt-BR" sz="2000" dirty="0" err="1">
                <a:latin typeface="Roboto" panose="02000000000000000000"/>
              </a:rPr>
              <a:t>Serial.read</a:t>
            </a:r>
            <a:r>
              <a:rPr lang="pt-BR" sz="2000" dirty="0">
                <a:latin typeface="Roboto" panose="02000000000000000000"/>
              </a:rPr>
              <a:t>(); </a:t>
            </a:r>
            <a:endParaRPr lang="pt-BR" sz="2000" dirty="0" smtClean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 </a:t>
            </a:r>
            <a:r>
              <a:rPr lang="pt-BR" sz="2000" dirty="0" err="1" smtClean="0">
                <a:latin typeface="Roboto" panose="02000000000000000000"/>
              </a:rPr>
              <a:t>if</a:t>
            </a:r>
            <a:r>
              <a:rPr lang="pt-BR" sz="2000" dirty="0" smtClean="0">
                <a:latin typeface="Roboto" panose="02000000000000000000"/>
              </a:rPr>
              <a:t>(tecla </a:t>
            </a:r>
            <a:r>
              <a:rPr lang="pt-BR" sz="2000" dirty="0">
                <a:latin typeface="Roboto" panose="02000000000000000000"/>
              </a:rPr>
              <a:t>== 'a') </a:t>
            </a:r>
            <a:r>
              <a:rPr lang="pt-BR" sz="2000" dirty="0" smtClean="0">
                <a:latin typeface="Roboto" panose="02000000000000000000"/>
              </a:rPr>
              <a:t>{</a:t>
            </a:r>
          </a:p>
          <a:p>
            <a:r>
              <a:rPr lang="pt-BR" sz="2000" dirty="0" smtClean="0">
                <a:latin typeface="Roboto" panose="02000000000000000000"/>
              </a:rPr>
              <a:t>	</a:t>
            </a:r>
            <a:r>
              <a:rPr lang="pt-BR" sz="2000" dirty="0" err="1" smtClean="0">
                <a:latin typeface="Roboto" panose="02000000000000000000"/>
              </a:rPr>
              <a:t>if</a:t>
            </a:r>
            <a:r>
              <a:rPr lang="pt-BR" sz="2000" dirty="0" smtClean="0">
                <a:latin typeface="Roboto" panose="02000000000000000000"/>
              </a:rPr>
              <a:t>(estado </a:t>
            </a:r>
            <a:r>
              <a:rPr lang="pt-BR" sz="2000" dirty="0">
                <a:latin typeface="Roboto" panose="02000000000000000000"/>
              </a:rPr>
              <a:t>== HIGH) </a:t>
            </a:r>
            <a:r>
              <a:rPr lang="pt-BR" sz="2000" dirty="0" smtClean="0">
                <a:latin typeface="Roboto" panose="02000000000000000000"/>
              </a:rPr>
              <a:t>{</a:t>
            </a:r>
          </a:p>
          <a:p>
            <a:r>
              <a:rPr lang="pt-BR" sz="2000" dirty="0" smtClean="0">
                <a:latin typeface="Roboto" panose="02000000000000000000"/>
              </a:rPr>
              <a:t>	      estado </a:t>
            </a:r>
            <a:r>
              <a:rPr lang="pt-BR" sz="2000" dirty="0">
                <a:latin typeface="Roboto" panose="02000000000000000000"/>
              </a:rPr>
              <a:t>= </a:t>
            </a:r>
            <a:r>
              <a:rPr lang="pt-BR" sz="2000" dirty="0" smtClean="0">
                <a:latin typeface="Roboto" panose="02000000000000000000"/>
              </a:rPr>
              <a:t>LOW</a:t>
            </a:r>
          </a:p>
          <a:p>
            <a:r>
              <a:rPr lang="pt-BR" sz="2000" dirty="0" smtClean="0">
                <a:latin typeface="Roboto" panose="02000000000000000000"/>
              </a:rPr>
              <a:t>	      </a:t>
            </a:r>
            <a:r>
              <a:rPr lang="pt-BR" sz="2000" dirty="0" err="1" smtClean="0">
                <a:latin typeface="Roboto" panose="02000000000000000000"/>
              </a:rPr>
              <a:t>Serial.println</a:t>
            </a:r>
            <a:r>
              <a:rPr lang="pt-BR" sz="2000" dirty="0">
                <a:latin typeface="Roboto" panose="02000000000000000000"/>
              </a:rPr>
              <a:t>("Apagou"); </a:t>
            </a:r>
            <a:endParaRPr lang="pt-BR" sz="2000" dirty="0" smtClean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        }</a:t>
            </a:r>
            <a:endParaRPr lang="pt-BR" sz="2000" dirty="0">
              <a:latin typeface="Roboto" panose="0200000000000000000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538901" y="918484"/>
            <a:ext cx="44617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>
                <a:latin typeface="Roboto" panose="02000000000000000000"/>
              </a:rPr>
              <a:t>Receber dados </a:t>
            </a:r>
            <a:r>
              <a:rPr lang="pt-BR" sz="2400" dirty="0">
                <a:latin typeface="Roboto" panose="02000000000000000000"/>
              </a:rPr>
              <a:t>pela porta serial</a:t>
            </a:r>
          </a:p>
        </p:txBody>
      </p:sp>
      <p:sp>
        <p:nvSpPr>
          <p:cNvPr id="4" name="Retângulo 3"/>
          <p:cNvSpPr/>
          <p:nvPr/>
        </p:nvSpPr>
        <p:spPr>
          <a:xfrm>
            <a:off x="4809997" y="1901730"/>
            <a:ext cx="42712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else</a:t>
            </a:r>
            <a:r>
              <a:rPr lang="pt-BR" sz="2000" dirty="0" smtClean="0">
                <a:latin typeface="Roboto" panose="02000000000000000000"/>
              </a:rPr>
              <a:t> </a:t>
            </a:r>
            <a:r>
              <a:rPr lang="pt-BR" sz="2000" dirty="0">
                <a:latin typeface="Roboto" panose="02000000000000000000"/>
              </a:rPr>
              <a:t>{//</a:t>
            </a:r>
            <a:r>
              <a:rPr lang="pt-BR" sz="2000" dirty="0" smtClean="0">
                <a:latin typeface="Roboto" panose="02000000000000000000"/>
              </a:rPr>
              <a:t>senão</a:t>
            </a:r>
          </a:p>
          <a:p>
            <a:r>
              <a:rPr lang="pt-BR" sz="2000" dirty="0">
                <a:latin typeface="Roboto" panose="02000000000000000000"/>
              </a:rPr>
              <a:t> </a:t>
            </a:r>
            <a:r>
              <a:rPr lang="pt-BR" sz="2000" dirty="0" smtClean="0">
                <a:latin typeface="Roboto" panose="02000000000000000000"/>
              </a:rPr>
              <a:t>          estado </a:t>
            </a:r>
            <a:r>
              <a:rPr lang="pt-BR" sz="2000" dirty="0">
                <a:latin typeface="Roboto" panose="02000000000000000000"/>
              </a:rPr>
              <a:t>= HIGH  </a:t>
            </a:r>
          </a:p>
          <a:p>
            <a:r>
              <a:rPr lang="pt-BR" sz="2000" dirty="0" smtClean="0">
                <a:latin typeface="Roboto" panose="02000000000000000000"/>
              </a:rPr>
              <a:t>           </a:t>
            </a:r>
            <a:r>
              <a:rPr lang="pt-BR" sz="2000" dirty="0" err="1" smtClean="0">
                <a:latin typeface="Roboto" panose="02000000000000000000"/>
              </a:rPr>
              <a:t>Serial.println</a:t>
            </a:r>
            <a:r>
              <a:rPr lang="pt-BR" sz="2000" dirty="0">
                <a:latin typeface="Roboto" panose="02000000000000000000"/>
              </a:rPr>
              <a:t>("Acendeu</a:t>
            </a:r>
            <a:r>
              <a:rPr lang="pt-BR" sz="2000" dirty="0" smtClean="0">
                <a:latin typeface="Roboto" panose="02000000000000000000"/>
              </a:rPr>
              <a:t>");}</a:t>
            </a:r>
            <a:endParaRPr lang="pt-BR" sz="2000" dirty="0">
              <a:latin typeface="Roboto" panose="02000000000000000000"/>
            </a:endParaRPr>
          </a:p>
          <a:p>
            <a:r>
              <a:rPr lang="pt-BR" sz="2000" dirty="0" smtClean="0">
                <a:latin typeface="Roboto" panose="02000000000000000000"/>
              </a:rPr>
              <a:t>     }</a:t>
            </a:r>
            <a:endParaRPr lang="pt-BR" sz="2000" dirty="0">
              <a:latin typeface="Roboto" panose="02000000000000000000"/>
            </a:endParaRPr>
          </a:p>
          <a:p>
            <a:r>
              <a:rPr lang="pt-BR" sz="2000" dirty="0">
                <a:latin typeface="Roboto" panose="02000000000000000000"/>
              </a:rPr>
              <a:t>}</a:t>
            </a:r>
          </a:p>
          <a:p>
            <a:r>
              <a:rPr lang="pt-BR" sz="2000" dirty="0" smtClean="0">
                <a:latin typeface="Roboto" panose="02000000000000000000"/>
              </a:rPr>
              <a:t>      </a:t>
            </a:r>
            <a:r>
              <a:rPr lang="pt-BR" sz="2000" dirty="0" err="1" smtClean="0">
                <a:latin typeface="Roboto" panose="02000000000000000000"/>
              </a:rPr>
              <a:t>digitalWrite</a:t>
            </a:r>
            <a:r>
              <a:rPr lang="pt-BR" sz="2000" dirty="0" smtClean="0">
                <a:latin typeface="Roboto" panose="02000000000000000000"/>
              </a:rPr>
              <a:t>(</a:t>
            </a:r>
            <a:r>
              <a:rPr lang="pt-BR" sz="2000" dirty="0" err="1" smtClean="0">
                <a:latin typeface="Roboto" panose="02000000000000000000"/>
              </a:rPr>
              <a:t>ledPin</a:t>
            </a:r>
            <a:r>
              <a:rPr lang="pt-BR" sz="2000" dirty="0">
                <a:latin typeface="Roboto" panose="02000000000000000000"/>
              </a:rPr>
              <a:t>, estado);</a:t>
            </a:r>
          </a:p>
          <a:p>
            <a:r>
              <a:rPr lang="pt-BR" sz="2000" dirty="0">
                <a:latin typeface="Roboto" panose="0200000000000000000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591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5.Funções</a:t>
            </a:r>
            <a:endParaRPr lang="pt-BR" sz="4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2684725" y="3066349"/>
            <a:ext cx="41700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 err="1" smtClean="0">
                <a:latin typeface="Roboto" panose="02000000000000000000"/>
              </a:rPr>
              <a:t>Proxíma</a:t>
            </a:r>
            <a:r>
              <a:rPr lang="pt-BR" sz="4000" dirty="0" smtClean="0">
                <a:latin typeface="Roboto" panose="02000000000000000000"/>
              </a:rPr>
              <a:t> aula</a:t>
            </a:r>
            <a:endParaRPr lang="pt-BR" sz="4000" dirty="0">
              <a:latin typeface="Roboto" panose="020000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70140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sp>
        <p:nvSpPr>
          <p:cNvPr id="12" name="Título 2">
            <a:extLst>
              <a:ext uri="{FF2B5EF4-FFF2-40B4-BE49-F238E27FC236}">
                <a16:creationId xmlns:a16="http://schemas.microsoft.com/office/drawing/2014/main" xmlns="" id="{1EE3EE53-FD75-4033-BD67-61E803E0549F}"/>
              </a:ext>
            </a:extLst>
          </p:cNvPr>
          <p:cNvSpPr txBox="1">
            <a:spLocks/>
          </p:cNvSpPr>
          <p:nvPr/>
        </p:nvSpPr>
        <p:spPr>
          <a:xfrm>
            <a:off x="2915816" y="193755"/>
            <a:ext cx="620955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Roboto" panose="02000000000000000000"/>
                <a:ea typeface="BirkaLTPro-Regular"/>
                <a:cs typeface="BirkaLTPro-Regular"/>
              </a:rPr>
              <a:t>Onde te encontro?</a:t>
            </a:r>
            <a:endParaRPr lang="pt-BR" sz="3200" dirty="0">
              <a:solidFill>
                <a:prstClr val="black"/>
              </a:solidFill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3599572" y="2276872"/>
            <a:ext cx="421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alvesaaa@hotmail.com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9384" y="3164501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latin typeface="Roboto" panose="02000000000000000000"/>
                <a:ea typeface="BirkaLTPro-Regular"/>
                <a:cs typeface="BirkaLTPro-Regular"/>
              </a:rPr>
              <a:t>Abel Alves</a:t>
            </a:r>
            <a:endParaRPr lang="pt-BR" sz="2800" dirty="0">
              <a:solidFill>
                <a:prstClr val="black"/>
              </a:solidFill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19" y="2276872"/>
            <a:ext cx="523220" cy="52322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599572" y="3165378"/>
            <a:ext cx="421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(34) 9 9114-9891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5" t="18280" r="20395" b="19337"/>
          <a:stretch/>
        </p:blipFill>
        <p:spPr>
          <a:xfrm>
            <a:off x="2782334" y="2967721"/>
            <a:ext cx="683390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t="2955" r="12936" b="24492"/>
          <a:stretch/>
        </p:blipFill>
        <p:spPr>
          <a:xfrm>
            <a:off x="2915816" y="3976630"/>
            <a:ext cx="523220" cy="52322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599572" y="3976630"/>
            <a:ext cx="5724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8"/>
              </a:rPr>
              <a:t>https://abelalves.blogspot.com/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4" grpId="0"/>
      <p:bldP spid="10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Mãos </a:t>
            </a:r>
            <a:r>
              <a:rPr lang="pt-BR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 Massa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7508" y="1052736"/>
            <a:ext cx="8663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“Para aprender a fazer algo, deve-se começar tentar, pois é aos poucos que se aprende, no próprio processo de fazer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.”</a:t>
            </a:r>
          </a:p>
          <a:p>
            <a:pPr algn="r"/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Bernard 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Charlot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63080"/>
            <a:ext cx="8748464" cy="49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9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 coisas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7508" y="1052736"/>
            <a:ext cx="86636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Existem 5 coisas que precisamos saber fazer com o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Acender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Piscar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Criar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uma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função;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Enviar dados;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Receber dados;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2" t="10101" r="3784" b="9050"/>
          <a:stretch/>
        </p:blipFill>
        <p:spPr>
          <a:xfrm>
            <a:off x="3169458" y="1723213"/>
            <a:ext cx="5911749" cy="505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2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4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2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o </a:t>
            </a:r>
            <a:r>
              <a:rPr lang="pt-BR" sz="4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417508" y="1052736"/>
            <a:ext cx="86636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mais simples e mais óbvio, acender um 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pino digital 13 do 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vem com um LED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embutido</a:t>
            </a: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É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possível fazê-lo acender usando programação.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84" y="2387317"/>
            <a:ext cx="6292872" cy="45142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2" t="3684" r="50028" b="70254"/>
          <a:stretch/>
        </p:blipFill>
        <p:spPr>
          <a:xfrm>
            <a:off x="7326636" y="2489790"/>
            <a:ext cx="1453962" cy="256692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" name="Retângulo 6"/>
          <p:cNvSpPr/>
          <p:nvPr/>
        </p:nvSpPr>
        <p:spPr>
          <a:xfrm>
            <a:off x="2992116" y="2492896"/>
            <a:ext cx="709306" cy="1074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/>
          <p:cNvCxnSpPr/>
          <p:nvPr/>
        </p:nvCxnSpPr>
        <p:spPr>
          <a:xfrm flipV="1">
            <a:off x="3518154" y="2478382"/>
            <a:ext cx="3739294" cy="5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3701422" y="3567018"/>
            <a:ext cx="3556026" cy="1489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4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370012" y="1944012"/>
            <a:ext cx="8711196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// </a:t>
            </a: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setup é executada uma vez quando é pressionado o botão reset ou a alimentação,  é criado sem retorno (</a:t>
            </a: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ou parâmetros ().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endParaRPr lang="pt-BR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setup() {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</a:t>
            </a:r>
            <a:r>
              <a:rPr lang="pt-BR" sz="2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pinMode</a:t>
            </a: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(13, OUTPUT); //Seta o modo do pino 13 como saída.</a:t>
            </a:r>
          </a:p>
          <a:p>
            <a:pPr>
              <a:lnSpc>
                <a:spcPct val="115000"/>
              </a:lnSpc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  <a:tab pos="5257800" algn="l"/>
                <a:tab pos="5486400" algn="l"/>
                <a:tab pos="5715000" algn="l"/>
                <a:tab pos="5943600" algn="l"/>
                <a:tab pos="6172200" algn="l"/>
                <a:tab pos="6400800" algn="l"/>
                <a:tab pos="6629400" algn="l"/>
                <a:tab pos="6858000" algn="l"/>
                <a:tab pos="7086600" algn="l"/>
                <a:tab pos="7315200" algn="l"/>
              </a:tabLst>
            </a:pPr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417509" y="1916832"/>
            <a:ext cx="87264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// O loop é executada enquanto houver alimentação, é criado sem retorno (</a:t>
            </a:r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ou parâmetros ().</a:t>
            </a:r>
          </a:p>
          <a:p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loop() {</a:t>
            </a:r>
          </a:p>
          <a:p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digitalWrite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(13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HIGH); // Escreva de forma digital no 13, Alto - Acende o LED - se trocar HIGH por LOW ele apagará</a:t>
            </a:r>
          </a:p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95536" y="1896798"/>
            <a:ext cx="86856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setup()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pinMode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(13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OUTPUT);</a:t>
            </a:r>
          </a:p>
          <a:p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void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loop() {</a:t>
            </a: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pt-BR" sz="2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digitalWrite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(13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HIGH);</a:t>
            </a:r>
          </a:p>
          <a:p>
            <a:endParaRPr lang="pt-BR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lang="pt-BR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21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pic>
        <p:nvPicPr>
          <p:cNvPr id="25" name="Imagem 24"/>
          <p:cNvPicPr>
            <a:picLocks noChangeAspect="1"/>
          </p:cNvPicPr>
          <p:nvPr/>
        </p:nvPicPr>
        <p:blipFill rotWithShape="1">
          <a:blip r:embed="rId3"/>
          <a:srcRect b="1047"/>
          <a:stretch/>
        </p:blipFill>
        <p:spPr>
          <a:xfrm>
            <a:off x="42551" y="27208"/>
            <a:ext cx="352985" cy="6786168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3044485" y="65328"/>
            <a:ext cx="603672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1.Acendendo o </a:t>
            </a:r>
            <a:r>
              <a:rPr lang="pt-BR" sz="4400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052736"/>
            <a:ext cx="8748464" cy="5760639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395536" y="3386136"/>
            <a:ext cx="4824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Compile o programa clicando no botão </a:t>
            </a:r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Verificar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do ambiente de desenvolvimento, para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verificar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</a:t>
            </a:r>
            <a:r>
              <a:rPr lang="pt-BR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existe algum erro 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código. 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t="3604" r="81988" b="62646"/>
          <a:stretch/>
        </p:blipFill>
        <p:spPr>
          <a:xfrm>
            <a:off x="5466024" y="1111671"/>
            <a:ext cx="3592016" cy="392778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0" name="Elipse 9"/>
          <p:cNvSpPr/>
          <p:nvPr/>
        </p:nvSpPr>
        <p:spPr>
          <a:xfrm>
            <a:off x="5460220" y="1412776"/>
            <a:ext cx="479932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85" y="2189737"/>
            <a:ext cx="3657600" cy="177165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247118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5155</TotalTime>
  <Words>956</Words>
  <Application>Microsoft Office PowerPoint</Application>
  <PresentationFormat>Apresentação na tela (4:3)</PresentationFormat>
  <Paragraphs>207</Paragraphs>
  <Slides>28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28</vt:i4>
      </vt:variant>
    </vt:vector>
  </HeadingPairs>
  <TitlesOfParts>
    <vt:vector size="38" baseType="lpstr">
      <vt:lpstr>Arial</vt:lpstr>
      <vt:lpstr>BirkaLTPro-Regular</vt:lpstr>
      <vt:lpstr>Calibri</vt:lpstr>
      <vt:lpstr>Candara</vt:lpstr>
      <vt:lpstr>Footlight MT Light</vt:lpstr>
      <vt:lpstr>Roboto</vt:lpstr>
      <vt:lpstr>Symbol</vt:lpstr>
      <vt:lpstr>Forma de Onda</vt:lpstr>
      <vt:lpstr>Tema do Office</vt:lpstr>
      <vt:lpstr>1_Tema do Office</vt:lpstr>
      <vt:lpstr>Apresentação do PowerPoint</vt:lpstr>
      <vt:lpstr>Clube de Robótica IFTM Arduíno e Raspberry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Samuel</dc:creator>
  <cp:lastModifiedBy>AbeL Alves</cp:lastModifiedBy>
  <cp:revision>284</cp:revision>
  <dcterms:created xsi:type="dcterms:W3CDTF">2015-09-22T10:13:26Z</dcterms:created>
  <dcterms:modified xsi:type="dcterms:W3CDTF">2019-09-14T20:00:24Z</dcterms:modified>
</cp:coreProperties>
</file>