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77" r:id="rId12"/>
    <p:sldId id="278" r:id="rId13"/>
    <p:sldId id="279" r:id="rId14"/>
    <p:sldId id="280" r:id="rId15"/>
    <p:sldId id="284" r:id="rId16"/>
    <p:sldId id="283" r:id="rId17"/>
    <p:sldId id="296" r:id="rId18"/>
    <p:sldId id="297" r:id="rId19"/>
    <p:sldId id="281" r:id="rId20"/>
    <p:sldId id="270" r:id="rId21"/>
    <p:sldId id="271" r:id="rId22"/>
    <p:sldId id="282" r:id="rId23"/>
    <p:sldId id="295" r:id="rId24"/>
    <p:sldId id="272" r:id="rId25"/>
    <p:sldId id="294" r:id="rId26"/>
    <p:sldId id="273" r:id="rId27"/>
    <p:sldId id="301" r:id="rId28"/>
    <p:sldId id="274" r:id="rId29"/>
    <p:sldId id="275" r:id="rId30"/>
    <p:sldId id="298" r:id="rId31"/>
    <p:sldId id="299" r:id="rId32"/>
    <p:sldId id="300" r:id="rId33"/>
    <p:sldId id="285" r:id="rId34"/>
    <p:sldId id="292" r:id="rId35"/>
    <p:sldId id="293" r:id="rId36"/>
    <p:sldId id="289" r:id="rId37"/>
    <p:sldId id="267" r:id="rId38"/>
    <p:sldId id="286" r:id="rId39"/>
    <p:sldId id="287" r:id="rId40"/>
    <p:sldId id="288" r:id="rId41"/>
    <p:sldId id="268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096" y="-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1504-198E-204F-B40C-22AB01CCEB06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4390D-26BE-374B-89CC-A9619E5BC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4390D-26BE-374B-89CC-A9619E5BCC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E280-C8F4-1A43-BE13-32EC6242C329}" type="datetimeFigureOut">
              <a:rPr lang="en-US" smtClean="0"/>
              <a:pPr/>
              <a:t>12/11/09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8597-22D0-454F-9A3D-29140DD77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hop/" TargetMode="External"/><Relationship Id="rId3" Type="http://schemas.openxmlformats.org/officeDocument/2006/relationships/hyperlink" Target="mailto:nrc@cs.berkeley.edu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Tyson </a:t>
            </a:r>
            <a:r>
              <a:rPr lang="en-US" sz="2400" dirty="0" err="1" smtClean="0"/>
              <a:t>Condie</a:t>
            </a:r>
            <a:r>
              <a:rPr lang="en-US" sz="2400" dirty="0" smtClean="0"/>
              <a:t> and Neil </a:t>
            </a:r>
            <a:r>
              <a:rPr lang="en-US" sz="2400" dirty="0" smtClean="0"/>
              <a:t>Conway</a:t>
            </a:r>
          </a:p>
          <a:p>
            <a:r>
              <a:rPr lang="en-US" sz="2400" dirty="0" smtClean="0"/>
              <a:t>UC Berkeley</a:t>
            </a:r>
          </a:p>
          <a:p>
            <a:endParaRPr lang="en-US" sz="2400" dirty="0" smtClean="0"/>
          </a:p>
          <a:p>
            <a:r>
              <a:rPr lang="en-US" sz="2000" dirty="0" smtClean="0"/>
              <a:t>Joint work with</a:t>
            </a:r>
            <a:r>
              <a:rPr lang="en-US" sz="2000" dirty="0" smtClean="0"/>
              <a:t> Peter </a:t>
            </a:r>
            <a:r>
              <a:rPr lang="en-US" sz="2000" dirty="0" smtClean="0"/>
              <a:t>Alvaro, Rusty Sears, </a:t>
            </a:r>
            <a:r>
              <a:rPr lang="en-US" sz="2000" dirty="0" err="1" smtClean="0"/>
              <a:t>Khaled</a:t>
            </a:r>
            <a:r>
              <a:rPr lang="en-US" sz="2000" dirty="0" smtClean="0"/>
              <a:t> </a:t>
            </a:r>
            <a:r>
              <a:rPr lang="en-US" sz="2000" dirty="0" err="1" smtClean="0"/>
              <a:t>Elmeleegy</a:t>
            </a:r>
            <a:r>
              <a:rPr lang="en-US" sz="2000" dirty="0" smtClean="0"/>
              <a:t> (Yahoo! Research), and Joe </a:t>
            </a:r>
            <a:r>
              <a:rPr lang="en-US" sz="2000" dirty="0" err="1" smtClean="0"/>
              <a:t>Hellerstein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" name="Content Placeholder 3" descr="clust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159" r="-27159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00" y="2038350"/>
            <a:ext cx="1148342" cy="72266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037742" y="1964049"/>
            <a:ext cx="2200172" cy="372508"/>
            <a:chOff x="2037742" y="1964049"/>
            <a:chExt cx="2200172" cy="372508"/>
          </a:xfrm>
        </p:grpSpPr>
        <p:sp>
          <p:nvSpPr>
            <p:cNvPr id="5" name="TextBox 4"/>
            <p:cNvSpPr txBox="1"/>
            <p:nvPr/>
          </p:nvSpPr>
          <p:spPr>
            <a:xfrm>
              <a:off x="2362600" y="196404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037742" y="2334969"/>
              <a:ext cx="220017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472394" y="3116097"/>
            <a:ext cx="2183082" cy="1747351"/>
            <a:chOff x="3472394" y="3116097"/>
            <a:chExt cx="2183082" cy="1747351"/>
          </a:xfrm>
        </p:grpSpPr>
        <p:grpSp>
          <p:nvGrpSpPr>
            <p:cNvPr id="25" name="Group 24"/>
            <p:cNvGrpSpPr/>
            <p:nvPr/>
          </p:nvGrpSpPr>
          <p:grpSpPr>
            <a:xfrm>
              <a:off x="3472394" y="3116097"/>
              <a:ext cx="2183082" cy="1747351"/>
              <a:chOff x="3472394" y="3116097"/>
              <a:chExt cx="2183082" cy="1747351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rot="10800000" flipV="1">
                <a:off x="3472395" y="3116097"/>
                <a:ext cx="1105143" cy="694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3151291" y="3437201"/>
                <a:ext cx="1747350" cy="11051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577538" y="3116097"/>
                <a:ext cx="1077938" cy="694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 flipH="1">
                <a:off x="4242832" y="3450803"/>
                <a:ext cx="1747350" cy="10779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53336" y="3810200"/>
              <a:ext cx="1048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schedule</a:t>
              </a:r>
              <a:endParaRPr lang="en-US" dirty="0"/>
            </a:p>
          </p:txBody>
        </p:sp>
      </p:grpSp>
      <p:grpSp>
        <p:nvGrpSpPr>
          <p:cNvPr id="28" name="Group 21"/>
          <p:cNvGrpSpPr/>
          <p:nvPr/>
        </p:nvGrpSpPr>
        <p:grpSpPr>
          <a:xfrm>
            <a:off x="2603601" y="3810199"/>
            <a:ext cx="3952616" cy="1584904"/>
            <a:chOff x="2603601" y="3810199"/>
            <a:chExt cx="3952616" cy="1584904"/>
          </a:xfrm>
        </p:grpSpPr>
        <p:sp>
          <p:nvSpPr>
            <p:cNvPr id="29" name="Rectangle 28"/>
            <p:cNvSpPr/>
            <p:nvPr/>
          </p:nvSpPr>
          <p:spPr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" name="Content Placeholder 3" descr="clust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159" r="-27159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00" y="2038350"/>
            <a:ext cx="1148342" cy="722664"/>
          </a:xfrm>
          <a:prstGeom prst="rect">
            <a:avLst/>
          </a:prstGeom>
        </p:spPr>
      </p:pic>
      <p:sp>
        <p:nvSpPr>
          <p:cNvPr id="20" name="Can 19"/>
          <p:cNvSpPr/>
          <p:nvPr/>
        </p:nvSpPr>
        <p:spPr>
          <a:xfrm>
            <a:off x="416888" y="4327087"/>
            <a:ext cx="926849" cy="723650"/>
          </a:xfrm>
          <a:prstGeom prst="can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43737" y="4061131"/>
            <a:ext cx="1269890" cy="1053380"/>
            <a:chOff x="1343737" y="4061131"/>
            <a:chExt cx="1269890" cy="105338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1343737" y="4341855"/>
              <a:ext cx="1269890" cy="295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343737" y="4637227"/>
              <a:ext cx="1269890" cy="227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373269" y="4061131"/>
              <a:ext cx="85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 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92775" y="4745179"/>
              <a:ext cx="85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 2</a:t>
              </a:r>
              <a:endParaRPr lang="en-US" dirty="0"/>
            </a:p>
          </p:txBody>
        </p:sp>
      </p:grpSp>
      <p:grpSp>
        <p:nvGrpSpPr>
          <p:cNvPr id="40" name="Group 21"/>
          <p:cNvGrpSpPr/>
          <p:nvPr/>
        </p:nvGrpSpPr>
        <p:grpSpPr>
          <a:xfrm>
            <a:off x="2603601" y="3810199"/>
            <a:ext cx="3952616" cy="1584904"/>
            <a:chOff x="2603601" y="3810199"/>
            <a:chExt cx="3952616" cy="1584904"/>
          </a:xfrm>
        </p:grpSpPr>
        <p:sp>
          <p:nvSpPr>
            <p:cNvPr id="41" name="Rectangle 40"/>
            <p:cNvSpPr/>
            <p:nvPr/>
          </p:nvSpPr>
          <p:spPr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3059" y="3500070"/>
            <a:ext cx="125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Input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" name="Content Placeholder 3" descr="clust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159" r="-27159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00" y="2038350"/>
            <a:ext cx="1148342" cy="72266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603601" y="3810199"/>
            <a:ext cx="3952616" cy="1584904"/>
            <a:chOff x="2603601" y="3810199"/>
            <a:chExt cx="3952616" cy="1584904"/>
          </a:xfrm>
        </p:grpSpPr>
        <p:sp>
          <p:nvSpPr>
            <p:cNvPr id="10" name="Rectangle 9"/>
            <p:cNvSpPr/>
            <p:nvPr/>
          </p:nvSpPr>
          <p:spPr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</p:grpSp>
      <p:sp>
        <p:nvSpPr>
          <p:cNvPr id="16" name="Can 15"/>
          <p:cNvSpPr/>
          <p:nvPr/>
        </p:nvSpPr>
        <p:spPr>
          <a:xfrm>
            <a:off x="3723416" y="3913583"/>
            <a:ext cx="544027" cy="361825"/>
          </a:xfrm>
          <a:prstGeom prst="can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 FS</a:t>
            </a:r>
            <a:endParaRPr lang="en-US" sz="1000" dirty="0"/>
          </a:p>
        </p:txBody>
      </p:sp>
      <p:sp>
        <p:nvSpPr>
          <p:cNvPr id="17" name="Can 16"/>
          <p:cNvSpPr/>
          <p:nvPr/>
        </p:nvSpPr>
        <p:spPr>
          <a:xfrm>
            <a:off x="3752949" y="4918830"/>
            <a:ext cx="544026" cy="361825"/>
          </a:xfrm>
          <a:prstGeom prst="can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 FS</a:t>
            </a:r>
            <a:endParaRPr lang="en-US" sz="1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657925" y="4341854"/>
            <a:ext cx="753076" cy="214145"/>
            <a:chOff x="2657925" y="4341854"/>
            <a:chExt cx="753076" cy="214145"/>
          </a:xfrm>
        </p:grpSpPr>
        <p:sp>
          <p:nvSpPr>
            <p:cNvPr id="18" name="Rectangle 17"/>
            <p:cNvSpPr/>
            <p:nvPr/>
          </p:nvSpPr>
          <p:spPr>
            <a:xfrm flipV="1">
              <a:off x="2657925" y="4341855"/>
              <a:ext cx="369155" cy="21414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3041846" y="4341854"/>
              <a:ext cx="369155" cy="214145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47899" y="5409870"/>
            <a:ext cx="753076" cy="214145"/>
            <a:chOff x="2647899" y="5409870"/>
            <a:chExt cx="753076" cy="214145"/>
          </a:xfrm>
        </p:grpSpPr>
        <p:sp>
          <p:nvSpPr>
            <p:cNvPr id="24" name="Rectangle 23"/>
            <p:cNvSpPr/>
            <p:nvPr/>
          </p:nvSpPr>
          <p:spPr>
            <a:xfrm flipV="1">
              <a:off x="2647899" y="5409871"/>
              <a:ext cx="369155" cy="21414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V="1">
              <a:off x="3031820" y="5409870"/>
              <a:ext cx="369155" cy="214145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5208" y="3115970"/>
            <a:ext cx="1447096" cy="1747478"/>
            <a:chOff x="3145208" y="3115970"/>
            <a:chExt cx="1447096" cy="1747478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411001" y="3130866"/>
              <a:ext cx="1181303" cy="6793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3135362" y="3406506"/>
              <a:ext cx="1732581" cy="118130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5208" y="3115970"/>
              <a:ext cx="1063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Finished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92304" y="3130866"/>
            <a:ext cx="2598860" cy="1787964"/>
            <a:chOff x="4592304" y="3130866"/>
            <a:chExt cx="2598860" cy="1787964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4592304" y="3130866"/>
              <a:ext cx="1063172" cy="6793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229908" y="3493262"/>
              <a:ext cx="1787964" cy="10631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182955" y="3130866"/>
              <a:ext cx="200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Finished + Location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5724E-7 2.93259E-6 L 0.10351 2.9325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4307E-6 2.85383E-6 L 0.10473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" name="Content Placeholder 3" descr="clust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159" r="-27159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00" y="2038350"/>
            <a:ext cx="1148342" cy="722664"/>
          </a:xfrm>
          <a:prstGeom prst="rect">
            <a:avLst/>
          </a:prstGeom>
        </p:spPr>
      </p:pic>
      <p:grpSp>
        <p:nvGrpSpPr>
          <p:cNvPr id="3" name="Group 21"/>
          <p:cNvGrpSpPr/>
          <p:nvPr/>
        </p:nvGrpSpPr>
        <p:grpSpPr>
          <a:xfrm>
            <a:off x="2603601" y="3810199"/>
            <a:ext cx="3952616" cy="1584904"/>
            <a:chOff x="2603601" y="3810199"/>
            <a:chExt cx="3952616" cy="1584904"/>
          </a:xfrm>
        </p:grpSpPr>
        <p:sp>
          <p:nvSpPr>
            <p:cNvPr id="10" name="Rectangle 9"/>
            <p:cNvSpPr/>
            <p:nvPr/>
          </p:nvSpPr>
          <p:spPr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</p:grpSp>
      <p:sp>
        <p:nvSpPr>
          <p:cNvPr id="16" name="Can 15"/>
          <p:cNvSpPr/>
          <p:nvPr/>
        </p:nvSpPr>
        <p:spPr>
          <a:xfrm>
            <a:off x="3723416" y="3913583"/>
            <a:ext cx="544027" cy="361825"/>
          </a:xfrm>
          <a:prstGeom prst="can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 FS</a:t>
            </a:r>
            <a:endParaRPr lang="en-US" sz="1000" dirty="0"/>
          </a:p>
        </p:txBody>
      </p:sp>
      <p:sp>
        <p:nvSpPr>
          <p:cNvPr id="17" name="Can 16"/>
          <p:cNvSpPr/>
          <p:nvPr/>
        </p:nvSpPr>
        <p:spPr>
          <a:xfrm>
            <a:off x="3752949" y="4918830"/>
            <a:ext cx="544026" cy="361825"/>
          </a:xfrm>
          <a:prstGeom prst="can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 FS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 flipV="1">
            <a:off x="3632481" y="4341855"/>
            <a:ext cx="369155" cy="21414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4016402" y="4341854"/>
            <a:ext cx="369155" cy="21414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3622455" y="5409871"/>
            <a:ext cx="369155" cy="21414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4006376" y="5409870"/>
            <a:ext cx="369155" cy="21414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296984" y="4090803"/>
            <a:ext cx="1535699" cy="1071708"/>
            <a:chOff x="4296984" y="4090803"/>
            <a:chExt cx="1535699" cy="1071708"/>
          </a:xfrm>
        </p:grpSpPr>
        <p:grpSp>
          <p:nvGrpSpPr>
            <p:cNvPr id="49" name="Group 48"/>
            <p:cNvGrpSpPr/>
            <p:nvPr/>
          </p:nvGrpSpPr>
          <p:grpSpPr>
            <a:xfrm>
              <a:off x="4385559" y="4090803"/>
              <a:ext cx="1004123" cy="1071708"/>
              <a:chOff x="4385559" y="4090803"/>
              <a:chExt cx="1004123" cy="1071708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rot="10800000">
                <a:off x="4385561" y="4090803"/>
                <a:ext cx="1004120" cy="158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4353355" y="4124596"/>
                <a:ext cx="1068533" cy="100412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10800000">
                <a:off x="4385559" y="5160923"/>
                <a:ext cx="100412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16200000" flipV="1">
                <a:off x="4352561" y="4123802"/>
                <a:ext cx="1070120" cy="10041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296984" y="4415637"/>
              <a:ext cx="1535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HTTP GET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3213E-6 2.85383E-6 L 0.12157 -0.03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-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5002E-6 2.85383E-6 L 0.16395 -0.189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-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061E-6 -1.84851E-6 L 0.12123 0.088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15E-6 -1.84851E-6 L 0.16307 -0.06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" name="Content Placeholder 3" descr="clust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159" r="-27159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00" y="2038350"/>
            <a:ext cx="1148342" cy="7226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55476" y="3810199"/>
            <a:ext cx="900741" cy="53165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55476" y="4863447"/>
            <a:ext cx="900741" cy="53165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556217" y="3478698"/>
            <a:ext cx="1771956" cy="1704953"/>
            <a:chOff x="6556217" y="3478698"/>
            <a:chExt cx="1771956" cy="1704953"/>
          </a:xfrm>
        </p:grpSpPr>
        <p:sp>
          <p:nvSpPr>
            <p:cNvPr id="23" name="Can 22"/>
            <p:cNvSpPr/>
            <p:nvPr/>
          </p:nvSpPr>
          <p:spPr>
            <a:xfrm>
              <a:off x="7401324" y="4228405"/>
              <a:ext cx="926849" cy="723650"/>
            </a:xfrm>
            <a:prstGeom prst="can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HDFS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556217" y="3478698"/>
              <a:ext cx="1745848" cy="1704953"/>
              <a:chOff x="6556217" y="3478698"/>
              <a:chExt cx="1745848" cy="1704953"/>
            </a:xfrm>
          </p:grpSpPr>
          <p:cxnSp>
            <p:nvCxnSpPr>
              <p:cNvPr id="28" name="Straight Arrow Connector 27"/>
              <p:cNvCxnSpPr>
                <a:endCxn id="23" idx="2"/>
              </p:cNvCxnSpPr>
              <p:nvPr/>
            </p:nvCxnSpPr>
            <p:spPr>
              <a:xfrm>
                <a:off x="6556217" y="4046497"/>
                <a:ext cx="845107" cy="54373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556217" y="4590231"/>
                <a:ext cx="845107" cy="5934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117332" y="3478698"/>
                <a:ext cx="1184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Write Final Answer</a:t>
                </a:r>
                <a:endParaRPr lang="en-US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4990994" y="4952083"/>
            <a:ext cx="373895" cy="445713"/>
            <a:chOff x="4990994" y="4952083"/>
            <a:chExt cx="373895" cy="445713"/>
          </a:xfrm>
        </p:grpSpPr>
        <p:sp>
          <p:nvSpPr>
            <p:cNvPr id="42" name="Rectangle 41"/>
            <p:cNvSpPr/>
            <p:nvPr/>
          </p:nvSpPr>
          <p:spPr>
            <a:xfrm flipV="1">
              <a:off x="4990994" y="5183651"/>
              <a:ext cx="369155" cy="214145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V="1">
              <a:off x="4995734" y="4952083"/>
              <a:ext cx="369155" cy="214145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95734" y="3881375"/>
            <a:ext cx="373895" cy="460480"/>
            <a:chOff x="4995734" y="3881375"/>
            <a:chExt cx="373895" cy="460480"/>
          </a:xfrm>
        </p:grpSpPr>
        <p:sp>
          <p:nvSpPr>
            <p:cNvPr id="41" name="Rectangle 40"/>
            <p:cNvSpPr/>
            <p:nvPr/>
          </p:nvSpPr>
          <p:spPr>
            <a:xfrm flipV="1">
              <a:off x="4995734" y="4127711"/>
              <a:ext cx="369155" cy="21414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flipV="1">
              <a:off x="5000474" y="3881375"/>
              <a:ext cx="369155" cy="21414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427E-6 -3.67153E-6 L 0.11654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003E-6 -2.39981E-6 L 0.11723 -2.399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Online Prototype (HOP)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789194"/>
            <a:ext cx="6350000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Online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HOP supports pipelining within and between </a:t>
            </a:r>
            <a:r>
              <a:rPr lang="en-US" dirty="0" err="1" smtClean="0"/>
              <a:t>MapReduce</a:t>
            </a:r>
            <a:r>
              <a:rPr lang="en-US" dirty="0" smtClean="0"/>
              <a:t> jobs: </a:t>
            </a:r>
            <a:r>
              <a:rPr lang="en-US" b="1" dirty="0" smtClean="0"/>
              <a:t>push </a:t>
            </a:r>
            <a:r>
              <a:rPr lang="en-US" dirty="0" smtClean="0"/>
              <a:t>rather than </a:t>
            </a:r>
            <a:r>
              <a:rPr lang="en-US" b="1" dirty="0" smtClean="0"/>
              <a:t>pull</a:t>
            </a:r>
          </a:p>
          <a:p>
            <a:pPr lvl="1"/>
            <a:r>
              <a:rPr lang="en-US" dirty="0" smtClean="0"/>
              <a:t>Preserve simple fault tolerance scheme</a:t>
            </a:r>
          </a:p>
          <a:p>
            <a:pPr lvl="1"/>
            <a:r>
              <a:rPr lang="en-US" dirty="0" smtClean="0"/>
              <a:t>Improved job completion time (better cluster utilization)</a:t>
            </a:r>
          </a:p>
          <a:p>
            <a:pPr lvl="1"/>
            <a:r>
              <a:rPr lang="en-US" dirty="0" smtClean="0"/>
              <a:t>Improved detection and handling of stragglers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programming model unchanged</a:t>
            </a:r>
          </a:p>
          <a:p>
            <a:pPr lvl="1"/>
            <a:r>
              <a:rPr lang="en-US" dirty="0" smtClean="0"/>
              <a:t>Clients supply same job parameters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client interface backward compatible</a:t>
            </a:r>
          </a:p>
          <a:p>
            <a:pPr lvl="1"/>
            <a:r>
              <a:rPr lang="en-US" dirty="0" smtClean="0"/>
              <a:t>No changes required to existing clients</a:t>
            </a:r>
          </a:p>
          <a:p>
            <a:pPr lvl="2"/>
            <a:r>
              <a:rPr lang="en-US" dirty="0" smtClean="0"/>
              <a:t>E.g., Pig, Hive, </a:t>
            </a:r>
            <a:r>
              <a:rPr lang="en-US" dirty="0" err="1" smtClean="0"/>
              <a:t>Sawzall</a:t>
            </a:r>
            <a:r>
              <a:rPr lang="en-US" dirty="0" smtClean="0"/>
              <a:t>, </a:t>
            </a:r>
            <a:r>
              <a:rPr lang="en-US" dirty="0" err="1" smtClean="0"/>
              <a:t>Jaql</a:t>
            </a:r>
            <a:endParaRPr lang="en-US" dirty="0" smtClean="0"/>
          </a:p>
          <a:p>
            <a:pPr lvl="1"/>
            <a:r>
              <a:rPr lang="en-US" dirty="0" smtClean="0"/>
              <a:t>Extended to take a series of job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Batch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design: pipeline </a:t>
            </a:r>
            <a:r>
              <a:rPr lang="en-US" i="1" dirty="0" smtClean="0"/>
              <a:t>eagerly</a:t>
            </a:r>
            <a:r>
              <a:rPr lang="en-US" dirty="0" smtClean="0"/>
              <a:t> (for each row)</a:t>
            </a:r>
          </a:p>
          <a:p>
            <a:pPr lvl="1"/>
            <a:r>
              <a:rPr lang="en-US" dirty="0" smtClean="0"/>
              <a:t>Prevents use of combiner</a:t>
            </a:r>
          </a:p>
          <a:p>
            <a:pPr lvl="1"/>
            <a:r>
              <a:rPr lang="en-US" dirty="0" smtClean="0"/>
              <a:t>Moves more sorting work to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Map function can block on network I/O</a:t>
            </a:r>
          </a:p>
          <a:p>
            <a:r>
              <a:rPr lang="en-US" dirty="0" smtClean="0"/>
              <a:t>Revised design: map writes into buffer</a:t>
            </a:r>
          </a:p>
          <a:p>
            <a:pPr lvl="1"/>
            <a:r>
              <a:rPr lang="en-US" dirty="0" smtClean="0"/>
              <a:t>Spill thread: sort &amp; combine buffer, spill to disk</a:t>
            </a:r>
          </a:p>
          <a:p>
            <a:pPr lvl="1"/>
            <a:r>
              <a:rPr lang="en-US" dirty="0" smtClean="0"/>
              <a:t>Send thread: pipeline spill files =&gt; reducers</a:t>
            </a:r>
          </a:p>
          <a:p>
            <a:r>
              <a:rPr lang="en-US" dirty="0" smtClean="0"/>
              <a:t>Simple adaptive algorithm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 in MR is simple and elegant</a:t>
            </a:r>
          </a:p>
          <a:p>
            <a:pPr lvl="1"/>
            <a:r>
              <a:rPr lang="en-US" dirty="0" smtClean="0"/>
              <a:t>Simply </a:t>
            </a:r>
            <a:r>
              <a:rPr lang="en-US" dirty="0" err="1" smtClean="0"/>
              <a:t>recompute</a:t>
            </a:r>
            <a:r>
              <a:rPr lang="en-US" dirty="0" smtClean="0"/>
              <a:t> on failure, no state recovery</a:t>
            </a:r>
          </a:p>
          <a:p>
            <a:r>
              <a:rPr lang="en-US" dirty="0" smtClean="0"/>
              <a:t>Initial design for pipelining FT:</a:t>
            </a:r>
          </a:p>
          <a:p>
            <a:pPr lvl="1"/>
            <a:r>
              <a:rPr lang="en-US" dirty="0" smtClean="0"/>
              <a:t>Reduce treats in-progress map output as </a:t>
            </a:r>
            <a:r>
              <a:rPr lang="en-US" b="1" dirty="0" smtClean="0"/>
              <a:t>tentative</a:t>
            </a:r>
          </a:p>
          <a:p>
            <a:r>
              <a:rPr lang="en-US" dirty="0" smtClean="0"/>
              <a:t>Revised design:</a:t>
            </a:r>
          </a:p>
          <a:p>
            <a:pPr lvl="1"/>
            <a:r>
              <a:rPr lang="en-US" dirty="0" smtClean="0"/>
              <a:t>Pipelining maps periodically </a:t>
            </a:r>
            <a:r>
              <a:rPr lang="en-US" b="1" dirty="0" smtClean="0"/>
              <a:t>checkpoint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Reducers can consume output &lt;= checkpoint</a:t>
            </a:r>
          </a:p>
          <a:p>
            <a:pPr lvl="1"/>
            <a:r>
              <a:rPr lang="en-US" dirty="0" smtClean="0"/>
              <a:t>Bonus: improved speculative execution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ust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159" r="-27159"/>
          <a:stretch>
            <a:fillRect/>
          </a:stretch>
        </p:blipFill>
        <p:spPr/>
      </p:pic>
      <p:grpSp>
        <p:nvGrpSpPr>
          <p:cNvPr id="51" name="Group 50"/>
          <p:cNvGrpSpPr/>
          <p:nvPr/>
        </p:nvGrpSpPr>
        <p:grpSpPr>
          <a:xfrm>
            <a:off x="3492223" y="4092390"/>
            <a:ext cx="2000842" cy="1070121"/>
            <a:chOff x="3492223" y="4092390"/>
            <a:chExt cx="2000842" cy="1070121"/>
          </a:xfrm>
        </p:grpSpPr>
        <p:cxnSp>
          <p:nvCxnSpPr>
            <p:cNvPr id="42" name="Straight Arrow Connector 41"/>
            <p:cNvCxnSpPr/>
            <p:nvPr/>
          </p:nvCxnSpPr>
          <p:spPr>
            <a:xfrm rot="10800000">
              <a:off x="3492223" y="4092393"/>
              <a:ext cx="1897460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5" idx="1"/>
            </p:cNvCxnSpPr>
            <p:nvPr/>
          </p:nvCxnSpPr>
          <p:spPr>
            <a:xfrm rot="10800000" flipV="1">
              <a:off x="3492223" y="4092390"/>
              <a:ext cx="1897460" cy="96374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 flipV="1">
              <a:off x="3492223" y="5162510"/>
              <a:ext cx="18974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0800000">
              <a:off x="3492224" y="4093983"/>
              <a:ext cx="1897459" cy="1066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14358" y="4400869"/>
              <a:ext cx="1978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Pipeline request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in HOP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00" y="2038350"/>
            <a:ext cx="1148342" cy="72266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 flipV="1">
            <a:off x="3484821" y="3987420"/>
            <a:ext cx="369155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3868742" y="3987421"/>
            <a:ext cx="369155" cy="4571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812975" y="3116097"/>
            <a:ext cx="4496319" cy="1747351"/>
            <a:chOff x="2812975" y="3116097"/>
            <a:chExt cx="4496319" cy="1747351"/>
          </a:xfrm>
        </p:grpSpPr>
        <p:grpSp>
          <p:nvGrpSpPr>
            <p:cNvPr id="9" name="Group 24"/>
            <p:cNvGrpSpPr/>
            <p:nvPr/>
          </p:nvGrpSpPr>
          <p:grpSpPr>
            <a:xfrm>
              <a:off x="3472394" y="3116097"/>
              <a:ext cx="2183082" cy="1747351"/>
              <a:chOff x="3472394" y="3116097"/>
              <a:chExt cx="2183082" cy="1747351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rot="10800000" flipV="1">
                <a:off x="3472395" y="3116097"/>
                <a:ext cx="1105143" cy="694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3151291" y="3437201"/>
                <a:ext cx="1747350" cy="11051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577538" y="3116097"/>
                <a:ext cx="1077938" cy="694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 flipH="1">
                <a:off x="4242832" y="3450803"/>
                <a:ext cx="1747350" cy="10779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812975" y="3116097"/>
              <a:ext cx="1048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Schedule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31274" y="3116097"/>
              <a:ext cx="2178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Schedule + Location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 flipV="1">
            <a:off x="3492223" y="5033279"/>
            <a:ext cx="369155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3876144" y="5033277"/>
            <a:ext cx="369155" cy="4571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1"/>
          <p:cNvGrpSpPr/>
          <p:nvPr/>
        </p:nvGrpSpPr>
        <p:grpSpPr>
          <a:xfrm>
            <a:off x="2603601" y="3810199"/>
            <a:ext cx="3952616" cy="1584904"/>
            <a:chOff x="2603601" y="3810199"/>
            <a:chExt cx="3952616" cy="1584904"/>
          </a:xfrm>
        </p:grpSpPr>
        <p:sp>
          <p:nvSpPr>
            <p:cNvPr id="29" name="Rectangle 28"/>
            <p:cNvSpPr/>
            <p:nvPr/>
          </p:nvSpPr>
          <p:spPr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7621E-6 -8.66342E-7 L 0.18114 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Programmers think in a </a:t>
            </a:r>
            <a:r>
              <a:rPr lang="en-US" i="1" dirty="0" smtClean="0"/>
              <a:t>data-centric</a:t>
            </a:r>
            <a:r>
              <a:rPr lang="en-US" dirty="0" smtClean="0"/>
              <a:t> fashion</a:t>
            </a:r>
          </a:p>
          <a:p>
            <a:pPr lvl="1"/>
            <a:r>
              <a:rPr lang="en-US" dirty="0" smtClean="0"/>
              <a:t>Apply transformations to data sets</a:t>
            </a:r>
          </a:p>
          <a:p>
            <a:r>
              <a:rPr lang="en-US" dirty="0" smtClean="0"/>
              <a:t>The MR framework handles the Hard Stuff: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Distributed execution, scheduling, concurrency</a:t>
            </a:r>
          </a:p>
          <a:p>
            <a:pPr lvl="1"/>
            <a:r>
              <a:rPr lang="en-US" dirty="0" smtClean="0"/>
              <a:t>Coordination</a:t>
            </a:r>
          </a:p>
          <a:p>
            <a:pPr lvl="1"/>
            <a:r>
              <a:rPr lang="en-US" dirty="0" smtClean="0"/>
              <a:t>Network communication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Traditional MR: poor UI for data analysis</a:t>
            </a:r>
          </a:p>
          <a:p>
            <a:r>
              <a:rPr lang="en-US" dirty="0" smtClean="0"/>
              <a:t>Pipelining means that data is available at consumers “early”</a:t>
            </a:r>
          </a:p>
          <a:p>
            <a:pPr lvl="1"/>
            <a:r>
              <a:rPr lang="en-US" dirty="0" smtClean="0"/>
              <a:t>Can be used to compute and refine an approximate answer</a:t>
            </a:r>
          </a:p>
          <a:p>
            <a:pPr lvl="1"/>
            <a:r>
              <a:rPr lang="en-US" dirty="0" smtClean="0"/>
              <a:t>Often sufficient for interactive data analysis, developing new </a:t>
            </a:r>
            <a:r>
              <a:rPr lang="en-US" dirty="0" err="1" smtClean="0"/>
              <a:t>MapReduce</a:t>
            </a:r>
            <a:r>
              <a:rPr lang="en-US" dirty="0" smtClean="0"/>
              <a:t> jobs, ...</a:t>
            </a:r>
          </a:p>
          <a:p>
            <a:r>
              <a:rPr lang="en-US" dirty="0" smtClean="0"/>
              <a:t>Within a single job: periodically invoke reduce function at each reduce task on available data</a:t>
            </a:r>
          </a:p>
          <a:p>
            <a:r>
              <a:rPr lang="en-US" dirty="0" smtClean="0"/>
              <a:t>Between jobs: periodically send a “snapshot” to consumer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Intra-Job Online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Approximate answers published to HDFS by each reduce task</a:t>
            </a:r>
          </a:p>
          <a:p>
            <a:r>
              <a:rPr lang="en-US" dirty="0" smtClean="0"/>
              <a:t>Based on job progress: e.g. 10%, 20%, …</a:t>
            </a:r>
          </a:p>
          <a:p>
            <a:r>
              <a:rPr lang="en-US" i="1" dirty="0" smtClean="0"/>
              <a:t>Challenge</a:t>
            </a:r>
            <a:r>
              <a:rPr lang="en-US" dirty="0" smtClean="0"/>
              <a:t>: providing statistically meaningful approximations</a:t>
            </a:r>
          </a:p>
          <a:p>
            <a:pPr lvl="1"/>
            <a:r>
              <a:rPr lang="en-US" dirty="0" smtClean="0"/>
              <a:t>How close is an approximation to the final answer?</a:t>
            </a:r>
          </a:p>
          <a:p>
            <a:pPr lvl="1"/>
            <a:r>
              <a:rPr lang="en-US" dirty="0" smtClean="0"/>
              <a:t>How do you avoid biased samples?</a:t>
            </a:r>
          </a:p>
          <a:p>
            <a:r>
              <a:rPr lang="en-US" i="1" dirty="0" smtClean="0"/>
              <a:t>Challenge</a:t>
            </a:r>
            <a:r>
              <a:rPr lang="en-US" dirty="0" smtClean="0"/>
              <a:t>: reduce functions are opaque</a:t>
            </a:r>
          </a:p>
          <a:p>
            <a:pPr lvl="1"/>
            <a:r>
              <a:rPr lang="en-US" dirty="0" smtClean="0"/>
              <a:t>Ideally, computing 20% approximation should reuse results of 10% approximation</a:t>
            </a:r>
          </a:p>
          <a:p>
            <a:pPr lvl="1"/>
            <a:r>
              <a:rPr lang="en-US" dirty="0" smtClean="0"/>
              <a:t>Either use combiners, or HOP does redundant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ust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159" r="-27159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Aggregation in HOP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flipV="1">
            <a:off x="3484821" y="3987420"/>
            <a:ext cx="369155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3868742" y="3987421"/>
            <a:ext cx="369155" cy="4571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3492223" y="5033279"/>
            <a:ext cx="369155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3876144" y="5033277"/>
            <a:ext cx="369155" cy="4571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flipV="1">
            <a:off x="6552268" y="3988835"/>
            <a:ext cx="369155" cy="21414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flipV="1">
            <a:off x="6552268" y="5033279"/>
            <a:ext cx="369155" cy="21414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940140" y="3308691"/>
            <a:ext cx="2026668" cy="2498564"/>
            <a:chOff x="6940140" y="3308691"/>
            <a:chExt cx="2026668" cy="2498564"/>
          </a:xfrm>
        </p:grpSpPr>
        <p:sp>
          <p:nvSpPr>
            <p:cNvPr id="38" name="Can 37"/>
            <p:cNvSpPr/>
            <p:nvPr/>
          </p:nvSpPr>
          <p:spPr>
            <a:xfrm>
              <a:off x="7401324" y="4228405"/>
              <a:ext cx="926849" cy="723650"/>
            </a:xfrm>
            <a:prstGeom prst="can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HDFS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40140" y="5160924"/>
              <a:ext cx="2026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 Snapshot</a:t>
              </a:r>
            </a:p>
            <a:p>
              <a:r>
                <a:rPr lang="en-US" dirty="0" smtClean="0"/>
                <a:t>Answer</a:t>
              </a:r>
              <a:endParaRPr lang="en-US" dirty="0"/>
            </a:p>
          </p:txBody>
        </p:sp>
        <p:pic>
          <p:nvPicPr>
            <p:cNvPr id="50" name="Picture 49" descr="ey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3664" y="3308691"/>
              <a:ext cx="996950" cy="84117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43059" y="3500070"/>
            <a:ext cx="2270568" cy="1614441"/>
            <a:chOff x="343059" y="3500070"/>
            <a:chExt cx="2270568" cy="1614441"/>
          </a:xfrm>
        </p:grpSpPr>
        <p:sp>
          <p:nvSpPr>
            <p:cNvPr id="51" name="Can 50"/>
            <p:cNvSpPr/>
            <p:nvPr/>
          </p:nvSpPr>
          <p:spPr>
            <a:xfrm>
              <a:off x="416888" y="4327087"/>
              <a:ext cx="926849" cy="723650"/>
            </a:xfrm>
            <a:prstGeom prst="can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HDFS</a:t>
              </a:r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343737" y="4061131"/>
              <a:ext cx="1269890" cy="1053380"/>
              <a:chOff x="1343737" y="4061131"/>
              <a:chExt cx="1269890" cy="105338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343737" y="4341855"/>
                <a:ext cx="1269890" cy="2953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343737" y="4637227"/>
                <a:ext cx="1269890" cy="2278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373269" y="4061131"/>
                <a:ext cx="856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Block 1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392775" y="4745179"/>
                <a:ext cx="856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Block 2</a:t>
                </a:r>
                <a:endParaRPr lang="en-US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43059" y="3500070"/>
              <a:ext cx="1251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 </a:t>
              </a:r>
            </a:p>
            <a:p>
              <a:r>
                <a:rPr lang="en-US" dirty="0" smtClean="0"/>
                <a:t>Input File</a:t>
              </a:r>
              <a:endParaRPr lang="en-US" dirty="0"/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2603601" y="3810199"/>
            <a:ext cx="3952616" cy="1584904"/>
            <a:chOff x="2603601" y="3810199"/>
            <a:chExt cx="3952616" cy="1584904"/>
          </a:xfrm>
        </p:grpSpPr>
        <p:sp>
          <p:nvSpPr>
            <p:cNvPr id="29" name="Rectangle 28"/>
            <p:cNvSpPr/>
            <p:nvPr/>
          </p:nvSpPr>
          <p:spPr>
            <a:xfrm>
              <a:off x="2613627" y="3810199"/>
              <a:ext cx="858767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03601" y="4863447"/>
              <a:ext cx="868793" cy="53165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5476" y="3810199"/>
              <a:ext cx="900741" cy="53165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55476" y="4863447"/>
              <a:ext cx="900741" cy="531656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703E-6 1.4385E-6 L 0.22421 1.43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1914E-6 1.4385E-6 L 0.18218 0.1526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941E-6 -8.66342E-7 L 0.22352 -0.152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7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7621E-6 -8.66342E-7 L 0.18114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9173E-6 -2.02919E-6 L 0.09343 0.0620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24E-6 -1.48714E-6 L 0.09188 -0.0574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6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ust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159" r="-27159"/>
          <a:stretch>
            <a:fillRect/>
          </a:stretch>
        </p:blipFill>
        <p:spPr/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Inter-Job Online Aggregation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73303" y="3555672"/>
            <a:ext cx="221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Write Answer</a:t>
            </a:r>
            <a:endParaRPr lang="en-US" sz="24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3496993" y="4114515"/>
            <a:ext cx="1579381" cy="1034004"/>
            <a:chOff x="3496993" y="4114515"/>
            <a:chExt cx="1579381" cy="1034004"/>
          </a:xfrm>
        </p:grpSpPr>
        <p:cxnSp>
          <p:nvCxnSpPr>
            <p:cNvPr id="40" name="Straight Arrow Connector 39"/>
            <p:cNvCxnSpPr>
              <a:stCxn id="31" idx="3"/>
              <a:endCxn id="46" idx="2"/>
            </p:cNvCxnSpPr>
            <p:nvPr/>
          </p:nvCxnSpPr>
          <p:spPr>
            <a:xfrm>
              <a:off x="3496993" y="4114515"/>
              <a:ext cx="652532" cy="49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3"/>
              <a:endCxn id="46" idx="2"/>
            </p:cNvCxnSpPr>
            <p:nvPr/>
          </p:nvCxnSpPr>
          <p:spPr>
            <a:xfrm flipV="1">
              <a:off x="3496993" y="4611938"/>
              <a:ext cx="652532" cy="5365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n 45"/>
            <p:cNvSpPr/>
            <p:nvPr/>
          </p:nvSpPr>
          <p:spPr>
            <a:xfrm>
              <a:off x="4149525" y="4250113"/>
              <a:ext cx="926849" cy="723650"/>
            </a:xfrm>
            <a:prstGeom prst="can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HDFS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496993" y="3866382"/>
            <a:ext cx="3698913" cy="2256647"/>
            <a:chOff x="3496993" y="3866382"/>
            <a:chExt cx="3698913" cy="2256647"/>
          </a:xfrm>
        </p:grpSpPr>
        <p:grpSp>
          <p:nvGrpSpPr>
            <p:cNvPr id="85" name="Group 84"/>
            <p:cNvGrpSpPr/>
            <p:nvPr/>
          </p:nvGrpSpPr>
          <p:grpSpPr>
            <a:xfrm>
              <a:off x="3496993" y="4114515"/>
              <a:ext cx="2202789" cy="1034004"/>
              <a:chOff x="3496993" y="4114515"/>
              <a:chExt cx="2202789" cy="1034004"/>
            </a:xfrm>
          </p:grpSpPr>
          <p:cxnSp>
            <p:nvCxnSpPr>
              <p:cNvPr id="59" name="Straight Arrow Connector 58"/>
              <p:cNvCxnSpPr>
                <a:stCxn id="31" idx="3"/>
                <a:endCxn id="52" idx="1"/>
              </p:cNvCxnSpPr>
              <p:nvPr/>
            </p:nvCxnSpPr>
            <p:spPr>
              <a:xfrm>
                <a:off x="3496993" y="4114515"/>
                <a:ext cx="2193575" cy="1769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2" idx="3"/>
                <a:endCxn id="58" idx="1"/>
              </p:cNvCxnSpPr>
              <p:nvPr/>
            </p:nvCxnSpPr>
            <p:spPr>
              <a:xfrm flipV="1">
                <a:off x="3496993" y="5127725"/>
                <a:ext cx="2202789" cy="20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5690568" y="3866382"/>
              <a:ext cx="1505338" cy="2256647"/>
              <a:chOff x="5690568" y="3866382"/>
              <a:chExt cx="1505338" cy="225664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690568" y="3866382"/>
                <a:ext cx="858767" cy="53165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map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699782" y="4861897"/>
                <a:ext cx="868793" cy="53165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map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695156" y="5292032"/>
                <a:ext cx="15007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Job 2 </a:t>
                </a:r>
                <a:r>
                  <a:rPr lang="en-US" sz="2400" b="1" dirty="0" err="1" smtClean="0"/>
                  <a:t>Mappers</a:t>
                </a:r>
                <a:endParaRPr lang="en-US" sz="2400" b="1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461243" y="3848687"/>
            <a:ext cx="1500750" cy="2292035"/>
            <a:chOff x="2461243" y="3848687"/>
            <a:chExt cx="1500750" cy="2292035"/>
          </a:xfrm>
        </p:grpSpPr>
        <p:sp>
          <p:nvSpPr>
            <p:cNvPr id="31" name="Rectangle 30"/>
            <p:cNvSpPr/>
            <p:nvPr/>
          </p:nvSpPr>
          <p:spPr>
            <a:xfrm>
              <a:off x="2596252" y="3848687"/>
              <a:ext cx="900741" cy="53165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96252" y="4882691"/>
              <a:ext cx="900741" cy="531656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61243" y="5309725"/>
              <a:ext cx="1500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Job 1 Reducers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Inter-Job Online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intra-job OA, but approximate answers are pipelined to map tasks of next job</a:t>
            </a:r>
          </a:p>
          <a:p>
            <a:pPr lvl="1"/>
            <a:r>
              <a:rPr lang="en-US" dirty="0" smtClean="0"/>
              <a:t>Requires co-scheduling a sequence of jobs</a:t>
            </a:r>
          </a:p>
          <a:p>
            <a:r>
              <a:rPr lang="en-US" dirty="0" smtClean="0"/>
              <a:t>Consumer job computes an approximation</a:t>
            </a:r>
          </a:p>
          <a:p>
            <a:pPr lvl="1"/>
            <a:r>
              <a:rPr lang="en-US" dirty="0" smtClean="0"/>
              <a:t>Can be used to feed an arbitrary chain of consumer jobs with approximate answers</a:t>
            </a:r>
          </a:p>
          <a:p>
            <a:r>
              <a:rPr lang="en-US" i="1" dirty="0" smtClean="0"/>
              <a:t>Challenge</a:t>
            </a:r>
            <a:r>
              <a:rPr lang="en-US" dirty="0" smtClean="0"/>
              <a:t>: how to avoid redundant work</a:t>
            </a:r>
          </a:p>
          <a:p>
            <a:pPr lvl="1"/>
            <a:r>
              <a:rPr lang="en-US" dirty="0" smtClean="0"/>
              <a:t>Output of reduce for 10% progress vs. for 20%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84137"/>
            <a:ext cx="8229600" cy="15653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 </a:t>
            </a:r>
            <a:r>
              <a:rPr lang="en-US" i="1" dirty="0" smtClean="0"/>
              <a:t>K</a:t>
            </a:r>
            <a:r>
              <a:rPr lang="en-US" dirty="0" smtClean="0"/>
              <a:t> most-frequent-words in 5.5GB Wikipedia corpus (implemented as 2 MR jobs)</a:t>
            </a:r>
          </a:p>
          <a:p>
            <a:r>
              <a:rPr lang="en-US" dirty="0" smtClean="0"/>
              <a:t>60 node EC2 cluster</a:t>
            </a:r>
            <a:endParaRPr lang="en-US" dirty="0"/>
          </a:p>
        </p:txBody>
      </p:sp>
      <p:pic>
        <p:nvPicPr>
          <p:cNvPr id="4" name="Picture 3" descr="top5_job2_online_wiki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98625" y="1390412"/>
            <a:ext cx="5746750" cy="346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often applied to </a:t>
            </a:r>
            <a:r>
              <a:rPr lang="en-US" i="1" dirty="0" smtClean="0"/>
              <a:t>streams</a:t>
            </a:r>
            <a:r>
              <a:rPr lang="en-US" dirty="0" smtClean="0"/>
              <a:t> of data that arrive </a:t>
            </a:r>
            <a:r>
              <a:rPr lang="en-US" i="1" dirty="0" smtClean="0"/>
              <a:t>continuously</a:t>
            </a:r>
            <a:endParaRPr lang="en-US" dirty="0" smtClean="0"/>
          </a:p>
          <a:p>
            <a:pPr lvl="1"/>
            <a:r>
              <a:rPr lang="en-US" dirty="0" smtClean="0"/>
              <a:t>Click streams, network traffic, web crawl data, …</a:t>
            </a:r>
          </a:p>
          <a:p>
            <a:r>
              <a:rPr lang="en-US" dirty="0" smtClean="0"/>
              <a:t>Traditional approach: buffer, batch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Poor latency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Analysis state must be reloaded for each batch</a:t>
            </a:r>
          </a:p>
          <a:p>
            <a:r>
              <a:rPr lang="en-US" dirty="0" smtClean="0"/>
              <a:t>Instead, run MR jobs </a:t>
            </a:r>
            <a:r>
              <a:rPr lang="en-US" i="1" dirty="0" smtClean="0"/>
              <a:t>continuously</a:t>
            </a:r>
            <a:r>
              <a:rPr lang="en-US" dirty="0" smtClean="0"/>
              <a:t>, and analyze data as it arrives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</a:t>
            </a:r>
            <a:r>
              <a:rPr lang="en-US" dirty="0" smtClean="0"/>
              <a:t> use MapReduce for stream processing?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Many existing MR use cases are a good fit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Ability to run user-defined code</a:t>
            </a:r>
          </a:p>
          <a:p>
            <a:pPr marL="1371600" lvl="2" indent="-514350"/>
            <a:r>
              <a:rPr lang="en-US" dirty="0" smtClean="0"/>
              <a:t>Machine learning, graph analysis, unstructured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Massive scale + low-latency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existing MapReduce tools and libraries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 with 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and reduce tasks run </a:t>
            </a:r>
            <a:r>
              <a:rPr lang="en-US" i="1" dirty="0" smtClean="0"/>
              <a:t>continuously</a:t>
            </a:r>
            <a:endParaRPr lang="en-US" dirty="0" smtClean="0"/>
          </a:p>
          <a:p>
            <a:r>
              <a:rPr lang="en-US" dirty="0" smtClean="0"/>
              <a:t>Reduce function divides stream into </a:t>
            </a:r>
            <a:r>
              <a:rPr lang="en-US" i="1" dirty="0" smtClean="0"/>
              <a:t>windows</a:t>
            </a:r>
            <a:endParaRPr lang="en-US" dirty="0" smtClean="0"/>
          </a:p>
          <a:p>
            <a:pPr lvl="1"/>
            <a:r>
              <a:rPr lang="en-US" dirty="0" smtClean="0"/>
              <a:t>“Every 30 seconds, compute the 1, 5, and 15 minute average network utilization; trigger an alert if …”</a:t>
            </a:r>
          </a:p>
          <a:p>
            <a:pPr lvl="1"/>
            <a:r>
              <a:rPr lang="en-US" dirty="0" smtClean="0"/>
              <a:t>Window management done by user (reduce)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store stream input?</a:t>
            </a:r>
          </a:p>
          <a:p>
            <a:pPr marL="914400" lvl="1" indent="-514350"/>
            <a:r>
              <a:rPr lang="en-US" dirty="0" smtClean="0"/>
              <a:t>HDFS is not ideal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Fault tolerance for long-running tasks</a:t>
            </a:r>
          </a:p>
          <a:p>
            <a:pPr marL="914400" lvl="1" indent="-514350"/>
            <a:r>
              <a:rPr lang="en-US" dirty="0" smtClean="0"/>
              <a:t>Operator restart increasingly expensive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Elastic scale-up / scale-down during MR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Designed for batch-oriented computations over large data sets</a:t>
            </a:r>
          </a:p>
          <a:p>
            <a:pPr lvl="1"/>
            <a:r>
              <a:rPr lang="en-US" dirty="0" smtClean="0"/>
              <a:t>Each operator runs to completion before producing any output</a:t>
            </a:r>
          </a:p>
          <a:p>
            <a:pPr lvl="1"/>
            <a:r>
              <a:rPr lang="en-US" dirty="0" smtClean="0"/>
              <a:t>Operator output is written to stable storage</a:t>
            </a:r>
          </a:p>
          <a:p>
            <a:pPr lvl="2"/>
            <a:r>
              <a:rPr lang="en-US" dirty="0" smtClean="0"/>
              <a:t>Map output to local disk, reduce output to HDFS</a:t>
            </a:r>
          </a:p>
          <a:p>
            <a:r>
              <a:rPr lang="en-US" dirty="0" smtClean="0"/>
              <a:t>Simple, elegant fault tolerance model: operator restart</a:t>
            </a:r>
          </a:p>
          <a:p>
            <a:pPr lvl="1"/>
            <a:r>
              <a:rPr lang="en-US" dirty="0" smtClean="0"/>
              <a:t>Critical for large clusters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Storing Stream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approach: </a:t>
            </a:r>
            <a:r>
              <a:rPr lang="en-US" dirty="0" err="1" smtClean="0"/>
              <a:t>colocate</a:t>
            </a:r>
            <a:r>
              <a:rPr lang="en-US" dirty="0" smtClean="0"/>
              <a:t> map task and data producer</a:t>
            </a:r>
          </a:p>
          <a:p>
            <a:pPr lvl="1"/>
            <a:r>
              <a:rPr lang="en-US" dirty="0" smtClean="0"/>
              <a:t>Apply map function, partition =&gt; reduce task</a:t>
            </a:r>
          </a:p>
          <a:p>
            <a:pPr lvl="1"/>
            <a:r>
              <a:rPr lang="en-US" dirty="0" smtClean="0"/>
              <a:t>Fault tolerance: fate share</a:t>
            </a:r>
          </a:p>
          <a:p>
            <a:pPr lvl="1"/>
            <a:r>
              <a:rPr lang="en-US" dirty="0" smtClean="0"/>
              <a:t>“Pushdown” predicates and scalar transforms</a:t>
            </a:r>
          </a:p>
          <a:p>
            <a:pPr lvl="1"/>
            <a:r>
              <a:rPr lang="en-US" dirty="0" smtClean="0"/>
              <a:t>Total order = single reduce task</a:t>
            </a:r>
          </a:p>
          <a:p>
            <a:r>
              <a:rPr lang="en-US" dirty="0" smtClean="0"/>
              <a:t>User-defined code at data producer = bad?</a:t>
            </a:r>
          </a:p>
          <a:p>
            <a:pPr lvl="1"/>
            <a:r>
              <a:rPr lang="en-US" dirty="0" smtClean="0"/>
              <a:t>Fault-tolerant “buffer” (map task), coordination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#2: Fault Tolerance for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restart for long-running reduces: too expensive</a:t>
            </a:r>
          </a:p>
          <a:p>
            <a:r>
              <a:rPr lang="en-US" dirty="0" smtClean="0"/>
              <a:t>Hence, window-oriented fault tolerance</a:t>
            </a:r>
          </a:p>
          <a:p>
            <a:pPr lvl="1"/>
            <a:r>
              <a:rPr lang="en-US" dirty="0" smtClean="0"/>
              <a:t>Reducers label windows with IDs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use window IDs to garbage collect spills</a:t>
            </a:r>
          </a:p>
          <a:p>
            <a:r>
              <a:rPr lang="en-US" dirty="0" smtClean="0"/>
              <a:t>Probably need fault-tolerant Job Tracker and HDFS Name Node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#3: Intra-Job Elasticity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Peak load != average load</a:t>
            </a:r>
          </a:p>
          <a:p>
            <a:pPr lvl="1"/>
            <a:r>
              <a:rPr lang="en-US" dirty="0" smtClean="0"/>
              <a:t>Increasingly important as job duration grows</a:t>
            </a:r>
          </a:p>
          <a:p>
            <a:r>
              <a:rPr lang="en-US" dirty="0" smtClean="0"/>
              <a:t>Solution: consistent hashing over reduce key space</a:t>
            </a:r>
          </a:p>
          <a:p>
            <a:pPr lvl="1"/>
            <a:r>
              <a:rPr lang="en-US" dirty="0" smtClean="0"/>
              <a:t>Job Tracker manages reduce key =&gt; task mapping</a:t>
            </a:r>
          </a:p>
          <a:p>
            <a:r>
              <a:rPr lang="en-US" dirty="0" smtClean="0"/>
              <a:t>Useful for regular </a:t>
            </a:r>
            <a:r>
              <a:rPr lang="en-US" dirty="0" err="1" smtClean="0"/>
              <a:t>Hadoop</a:t>
            </a:r>
            <a:r>
              <a:rPr lang="en-US" dirty="0" smtClean="0"/>
              <a:t> as well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HOP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Shorter job completion time via improved cluster utilization: reduce work starts early</a:t>
            </a:r>
          </a:p>
          <a:p>
            <a:pPr lvl="1"/>
            <a:r>
              <a:rPr lang="en-US" dirty="0" smtClean="0"/>
              <a:t>Important for high-priority jobs, interactive jobs</a:t>
            </a:r>
          </a:p>
          <a:p>
            <a:r>
              <a:rPr lang="en-US" dirty="0" smtClean="0"/>
              <a:t>Adaptive load management</a:t>
            </a:r>
          </a:p>
          <a:p>
            <a:pPr lvl="1"/>
            <a:r>
              <a:rPr lang="en-US" dirty="0" smtClean="0"/>
              <a:t>Better detection and handling of “straggler” tasks</a:t>
            </a:r>
          </a:p>
          <a:p>
            <a:pPr lvl="1"/>
            <a:r>
              <a:rPr lang="en-US" dirty="0" smtClean="0"/>
              <a:t>Elastic scale-up/scale-down: better pre-emption</a:t>
            </a:r>
          </a:p>
          <a:p>
            <a:pPr lvl="1"/>
            <a:r>
              <a:rPr lang="en-US" dirty="0" smtClean="0"/>
              <a:t>Decouple unit of data transfer from unit of scheduling</a:t>
            </a:r>
          </a:p>
          <a:p>
            <a:pPr lvl="2"/>
            <a:r>
              <a:rPr lang="en-US" dirty="0" smtClean="0"/>
              <a:t>E.g. Yahoo! </a:t>
            </a:r>
            <a:r>
              <a:rPr lang="en-US" dirty="0" err="1" smtClean="0"/>
              <a:t>Petasort</a:t>
            </a:r>
            <a:r>
              <a:rPr lang="en-US" dirty="0" smtClean="0"/>
              <a:t>: 15GB/map task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Performance: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60 node EC2 cluster, 5.5GB input file</a:t>
            </a:r>
          </a:p>
          <a:p>
            <a:r>
              <a:rPr lang="en-US" dirty="0" smtClean="0"/>
              <a:t>40 map tasks, 59 reduce tasks</a:t>
            </a:r>
            <a:endParaRPr lang="en-US" dirty="0"/>
          </a:p>
        </p:txBody>
      </p:sp>
      <p:pic>
        <p:nvPicPr>
          <p:cNvPr id="5" name="Picture 4" descr="sort_blocking_wiki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98625" y="1698625"/>
            <a:ext cx="5746750" cy="34607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Performance: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r>
              <a:rPr lang="en-US" dirty="0" smtClean="0"/>
              <a:t>927 seconds vs. 610 seconds</a:t>
            </a:r>
            <a:endParaRPr lang="en-US" dirty="0"/>
          </a:p>
        </p:txBody>
      </p:sp>
      <p:pic>
        <p:nvPicPr>
          <p:cNvPr id="4" name="Picture 3" descr="sort_pipelined_wiki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98625" y="1698625"/>
            <a:ext cx="5746750" cy="34607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pipelining</a:t>
            </a:r>
          </a:p>
          <a:p>
            <a:pPr lvl="1"/>
            <a:r>
              <a:rPr lang="en-US" dirty="0" smtClean="0"/>
              <a:t>Performance analysis at scale (e.g. </a:t>
            </a:r>
            <a:r>
              <a:rPr lang="en-US" dirty="0" err="1" smtClean="0"/>
              <a:t>PetaSort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Job scheduling is much harder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Online Aggregation</a:t>
            </a:r>
          </a:p>
          <a:p>
            <a:pPr lvl="1"/>
            <a:r>
              <a:rPr lang="en-US" dirty="0" smtClean="0"/>
              <a:t>Statically-robust estimation</a:t>
            </a:r>
          </a:p>
          <a:p>
            <a:pPr lvl="1"/>
            <a:r>
              <a:rPr lang="en-US" dirty="0" smtClean="0"/>
              <a:t>Better UI for approximate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Develop into full-fledged stream processing engine</a:t>
            </a:r>
          </a:p>
          <a:p>
            <a:pPr lvl="1"/>
            <a:r>
              <a:rPr lang="en-US" dirty="0" smtClean="0"/>
              <a:t>Stream support for high-level query languages</a:t>
            </a:r>
          </a:p>
          <a:p>
            <a:pPr lvl="1"/>
            <a:r>
              <a:rPr lang="en-US" dirty="0" smtClean="0"/>
              <a:t>Online machine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Questions?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Source code and technical report: </a:t>
            </a:r>
            <a:r>
              <a:rPr lang="en-US" dirty="0" smtClean="0">
                <a:hlinkClick r:id="rId2"/>
              </a:rPr>
              <a:t>http://code.google.com/p/hop/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Contact: </a:t>
            </a:r>
            <a:r>
              <a:rPr lang="en-US" dirty="0" smtClean="0">
                <a:hlinkClick r:id="rId3"/>
              </a:rPr>
              <a:t>nrc@cs.berkeley.edu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Task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 phase</a:t>
            </a:r>
          </a:p>
          <a:p>
            <a:pPr lvl="1"/>
            <a:r>
              <a:rPr lang="en-US" dirty="0" smtClean="0"/>
              <a:t>Read the assigned input split from HDFS</a:t>
            </a:r>
          </a:p>
          <a:p>
            <a:pPr lvl="2"/>
            <a:r>
              <a:rPr lang="en-US" dirty="0" smtClean="0"/>
              <a:t>Split = file block by default</a:t>
            </a:r>
          </a:p>
          <a:p>
            <a:pPr lvl="1"/>
            <a:r>
              <a:rPr lang="en-US" dirty="0" smtClean="0"/>
              <a:t>Parses input into records (key/value pairs)</a:t>
            </a:r>
          </a:p>
          <a:p>
            <a:pPr lvl="1"/>
            <a:r>
              <a:rPr lang="en-US" dirty="0" smtClean="0"/>
              <a:t>Applies map function to each record</a:t>
            </a:r>
          </a:p>
          <a:p>
            <a:pPr lvl="2"/>
            <a:r>
              <a:rPr lang="en-US" dirty="0" smtClean="0"/>
              <a:t>Returns zero or more new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phase</a:t>
            </a:r>
          </a:p>
          <a:p>
            <a:pPr lvl="1"/>
            <a:r>
              <a:rPr lang="en-US" dirty="0" smtClean="0"/>
              <a:t>Registers the final output with the slave node</a:t>
            </a:r>
          </a:p>
          <a:p>
            <a:pPr lvl="2"/>
            <a:r>
              <a:rPr lang="en-US" dirty="0" smtClean="0"/>
              <a:t>Stored in the local </a:t>
            </a:r>
            <a:r>
              <a:rPr lang="en-US" dirty="0" err="1" smtClean="0"/>
              <a:t>filesystem</a:t>
            </a:r>
            <a:r>
              <a:rPr lang="en-US" dirty="0" smtClean="0"/>
              <a:t> as a file</a:t>
            </a:r>
          </a:p>
          <a:p>
            <a:pPr lvl="2"/>
            <a:r>
              <a:rPr lang="en-US" dirty="0" smtClean="0"/>
              <a:t>Sorted first by bucket number then by key</a:t>
            </a:r>
          </a:p>
          <a:p>
            <a:pPr lvl="1"/>
            <a:r>
              <a:rPr lang="en-US" dirty="0" smtClean="0"/>
              <a:t>Informs master node of its completion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Task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Shuffle phase</a:t>
            </a:r>
          </a:p>
          <a:p>
            <a:pPr lvl="1"/>
            <a:r>
              <a:rPr lang="en-US" dirty="0" smtClean="0"/>
              <a:t>Fetches input data from all map tasks</a:t>
            </a:r>
          </a:p>
          <a:p>
            <a:pPr lvl="2"/>
            <a:r>
              <a:rPr lang="en-US" dirty="0" smtClean="0"/>
              <a:t>The portion corresponding to the reduce task’s bucket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phase</a:t>
            </a:r>
          </a:p>
          <a:p>
            <a:pPr lvl="1"/>
            <a:r>
              <a:rPr lang="en-US" dirty="0" smtClean="0"/>
              <a:t>Merge-sort *all* map outputs into a single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phase</a:t>
            </a:r>
          </a:p>
          <a:p>
            <a:pPr lvl="1"/>
            <a:r>
              <a:rPr lang="en-US" dirty="0" smtClean="0"/>
              <a:t>Applies user reduce function to the merged run</a:t>
            </a:r>
          </a:p>
          <a:p>
            <a:pPr lvl="2"/>
            <a:r>
              <a:rPr lang="en-US" dirty="0" smtClean="0"/>
              <a:t>Arguments: key and corresponding list of values</a:t>
            </a:r>
          </a:p>
          <a:p>
            <a:pPr lvl="1"/>
            <a:r>
              <a:rPr lang="en-US" dirty="0" smtClean="0"/>
              <a:t>Write output to a temp file in HDFS</a:t>
            </a:r>
          </a:p>
          <a:p>
            <a:pPr lvl="2"/>
            <a:r>
              <a:rPr lang="en-US" dirty="0" smtClean="0"/>
              <a:t>Atomic rename when finished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Beyond 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we apply the MR programming model outside batch processing?</a:t>
            </a:r>
          </a:p>
          <a:p>
            <a:r>
              <a:rPr lang="en-US" dirty="0" smtClean="0"/>
              <a:t>Two domains of interest: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Interactive data analysis</a:t>
            </a:r>
          </a:p>
          <a:p>
            <a:pPr lvl="2"/>
            <a:r>
              <a:rPr lang="en-US" dirty="0" smtClean="0"/>
              <a:t>Enabled by high-level MR query languages, e.g. Hive, Pig, </a:t>
            </a:r>
            <a:r>
              <a:rPr lang="en-US" dirty="0" err="1" smtClean="0"/>
              <a:t>Jaql</a:t>
            </a:r>
            <a:endParaRPr lang="en-US" dirty="0" smtClean="0"/>
          </a:p>
          <a:p>
            <a:pPr lvl="2"/>
            <a:r>
              <a:rPr lang="en-US" dirty="0" smtClean="0"/>
              <a:t>Batch processing is a poor fit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Continuous analysis of data streams</a:t>
            </a:r>
          </a:p>
          <a:p>
            <a:pPr lvl="2"/>
            <a:r>
              <a:rPr lang="en-US" dirty="0" smtClean="0"/>
              <a:t>Batch processing adds massive latency</a:t>
            </a:r>
          </a:p>
          <a:p>
            <a:pPr lvl="2"/>
            <a:r>
              <a:rPr lang="en-US" dirty="0" smtClean="0"/>
              <a:t>Requires saving and reloading analysis state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848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Tasks that fail are simply restarted</a:t>
            </a:r>
          </a:p>
          <a:p>
            <a:pPr lvl="1"/>
            <a:r>
              <a:rPr lang="en-US" dirty="0" smtClean="0"/>
              <a:t>No further steps required since nothing left the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“Straggler” handling</a:t>
            </a:r>
          </a:p>
          <a:p>
            <a:pPr lvl="1"/>
            <a:r>
              <a:rPr lang="en-US" dirty="0" smtClean="0"/>
              <a:t>Job response time affected by slow task</a:t>
            </a:r>
          </a:p>
          <a:p>
            <a:pPr lvl="1"/>
            <a:r>
              <a:rPr lang="en-US" dirty="0" smtClean="0"/>
              <a:t>Slow tasks get executed redundantly </a:t>
            </a:r>
          </a:p>
          <a:p>
            <a:pPr lvl="2"/>
            <a:r>
              <a:rPr lang="en-US" dirty="0" smtClean="0"/>
              <a:t>Take result from the first to finish</a:t>
            </a:r>
          </a:p>
          <a:p>
            <a:pPr lvl="2"/>
            <a:r>
              <a:rPr lang="en-US" dirty="0" smtClean="0"/>
              <a:t>Assumes slowdown is due to physical components (e.g., network, host machine)</a:t>
            </a:r>
          </a:p>
          <a:p>
            <a:endParaRPr lang="en-US" dirty="0" smtClean="0"/>
          </a:p>
          <a:p>
            <a:r>
              <a:rPr lang="en-US" dirty="0" smtClean="0"/>
              <a:t>Pipelining can support both!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Traditional fault tolerance algorithms for pipelined dataflow systems are complex</a:t>
            </a:r>
          </a:p>
          <a:p>
            <a:r>
              <a:rPr lang="en-US" dirty="0" smtClean="0"/>
              <a:t>HOP approach: write to disk </a:t>
            </a:r>
            <a:r>
              <a:rPr lang="en-US" i="1" dirty="0" smtClean="0"/>
              <a:t>and</a:t>
            </a:r>
            <a:r>
              <a:rPr lang="en-US" dirty="0" smtClean="0"/>
              <a:t> pipeline</a:t>
            </a:r>
          </a:p>
          <a:p>
            <a:pPr lvl="1"/>
            <a:r>
              <a:rPr lang="en-US" dirty="0" smtClean="0"/>
              <a:t>Producers write data into in-memory buffer</a:t>
            </a:r>
          </a:p>
          <a:p>
            <a:pPr lvl="1"/>
            <a:r>
              <a:rPr lang="en-US" dirty="0" smtClean="0"/>
              <a:t>In-memory buffer periodically spilled to disk</a:t>
            </a:r>
          </a:p>
          <a:p>
            <a:pPr lvl="1"/>
            <a:r>
              <a:rPr lang="en-US" dirty="0" smtClean="0"/>
              <a:t>Spills sent to consumers</a:t>
            </a:r>
          </a:p>
          <a:p>
            <a:pPr lvl="1"/>
            <a:r>
              <a:rPr lang="en-US" dirty="0" smtClean="0"/>
              <a:t>Consumers treat pipelined data as “tentative” until producer is known to complete</a:t>
            </a:r>
          </a:p>
          <a:p>
            <a:pPr lvl="1"/>
            <a:r>
              <a:rPr lang="en-US" dirty="0" smtClean="0"/>
              <a:t>Fault tolerance via task restart, tentative output discarded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Problem:</a:t>
            </a:r>
            <a:r>
              <a:rPr lang="en-US" dirty="0" smtClean="0"/>
              <a:t> Treating output as tentative inhibits parallelism</a:t>
            </a:r>
          </a:p>
          <a:p>
            <a:r>
              <a:rPr lang="en-US" i="1" dirty="0" smtClean="0"/>
              <a:t>Solution:</a:t>
            </a:r>
            <a:r>
              <a:rPr lang="en-US" dirty="0" smtClean="0"/>
              <a:t> Producers periodically “checkpoint” with </a:t>
            </a:r>
            <a:r>
              <a:rPr lang="en-US" dirty="0" err="1" smtClean="0"/>
              <a:t>Hadoop</a:t>
            </a:r>
            <a:r>
              <a:rPr lang="en-US" dirty="0" smtClean="0"/>
              <a:t> master node</a:t>
            </a:r>
          </a:p>
          <a:p>
            <a:pPr lvl="1"/>
            <a:r>
              <a:rPr lang="en-US" dirty="0" smtClean="0"/>
              <a:t>“Output split </a:t>
            </a:r>
            <a:r>
              <a:rPr lang="en-US" i="1" dirty="0" err="1" smtClean="0"/>
              <a:t>x</a:t>
            </a:r>
            <a:r>
              <a:rPr lang="en-US" dirty="0" smtClean="0"/>
              <a:t> corresponds to input offset </a:t>
            </a:r>
            <a:r>
              <a:rPr lang="en-US" i="1" dirty="0" err="1" smtClean="0"/>
              <a:t>y</a:t>
            </a:r>
            <a:r>
              <a:rPr lang="en-US" i="1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Pipelined data &lt;= split </a:t>
            </a:r>
            <a:r>
              <a:rPr lang="en-US" i="1" dirty="0" err="1" smtClean="0"/>
              <a:t>x</a:t>
            </a:r>
            <a:r>
              <a:rPr lang="en-US" dirty="0" smtClean="0"/>
              <a:t> is now non-tentative</a:t>
            </a:r>
          </a:p>
          <a:p>
            <a:pPr lvl="1"/>
            <a:r>
              <a:rPr lang="en-US" dirty="0" smtClean="0"/>
              <a:t>Also improves speculation for straggler tasks, reduces redundant work on task failure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Pipeline</a:t>
            </a:r>
            <a:r>
              <a:rPr lang="en-US" dirty="0" smtClean="0"/>
              <a:t> data between operators as it is produced</a:t>
            </a:r>
          </a:p>
          <a:p>
            <a:pPr lvl="1"/>
            <a:r>
              <a:rPr lang="en-US" dirty="0" smtClean="0"/>
              <a:t>Decouple computation schedule (</a:t>
            </a:r>
            <a:r>
              <a:rPr lang="en-US" i="1" dirty="0" smtClean="0"/>
              <a:t>logical</a:t>
            </a:r>
            <a:r>
              <a:rPr lang="en-US" dirty="0" smtClean="0"/>
              <a:t>) from data transfer schedule (</a:t>
            </a:r>
            <a:r>
              <a:rPr lang="en-US" i="1" dirty="0" smtClean="0"/>
              <a:t>physical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Online Prototype (HOP): </a:t>
            </a:r>
            <a:r>
              <a:rPr lang="en-US" dirty="0" err="1" smtClean="0"/>
              <a:t>Hadoop</a:t>
            </a:r>
            <a:r>
              <a:rPr lang="en-US" dirty="0" smtClean="0"/>
              <a:t> with pipelining support</a:t>
            </a:r>
          </a:p>
          <a:p>
            <a:pPr lvl="1"/>
            <a:r>
              <a:rPr lang="en-US" dirty="0" smtClean="0"/>
              <a:t>Preserving the </a:t>
            </a:r>
            <a:r>
              <a:rPr lang="en-US" dirty="0" err="1" smtClean="0"/>
              <a:t>Hadoop</a:t>
            </a:r>
            <a:r>
              <a:rPr lang="en-US" dirty="0" smtClean="0"/>
              <a:t> interfaces and APIs</a:t>
            </a:r>
          </a:p>
          <a:p>
            <a:pPr lvl="1"/>
            <a:r>
              <a:rPr lang="en-US" dirty="0" smtClean="0"/>
              <a:t>Challenge: retain elegant fault tolerance model</a:t>
            </a:r>
          </a:p>
          <a:p>
            <a:r>
              <a:rPr lang="en-US" dirty="0" smtClean="0"/>
              <a:t>Enables approximate answers and stream processing</a:t>
            </a:r>
          </a:p>
          <a:p>
            <a:pPr lvl="1"/>
            <a:r>
              <a:rPr lang="en-US" dirty="0" smtClean="0"/>
              <a:t>Can also reduce the response times of jobs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HOP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Online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 Processing with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 and Conclusion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Single master node, many worker nodes</a:t>
            </a:r>
          </a:p>
          <a:p>
            <a:pPr lvl="1"/>
            <a:r>
              <a:rPr lang="en-US" dirty="0" smtClean="0"/>
              <a:t>Client submits a </a:t>
            </a:r>
            <a:r>
              <a:rPr lang="en-US" i="1" dirty="0" smtClean="0"/>
              <a:t>job</a:t>
            </a:r>
            <a:r>
              <a:rPr lang="en-US" dirty="0" smtClean="0"/>
              <a:t> to master node</a:t>
            </a:r>
          </a:p>
          <a:p>
            <a:pPr lvl="1"/>
            <a:r>
              <a:rPr lang="en-US" dirty="0" smtClean="0"/>
              <a:t>Master splits each job into </a:t>
            </a:r>
            <a:r>
              <a:rPr lang="en-US" i="1" dirty="0" smtClean="0"/>
              <a:t>tasks</a:t>
            </a:r>
            <a:r>
              <a:rPr lang="en-US" dirty="0" smtClean="0"/>
              <a:t> (map/reduce), and assigns tasks to worker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lvl="1"/>
            <a:r>
              <a:rPr lang="en-US" dirty="0" smtClean="0"/>
              <a:t>Single name node, many data nodes</a:t>
            </a:r>
          </a:p>
          <a:p>
            <a:pPr lvl="1"/>
            <a:r>
              <a:rPr lang="en-US" dirty="0" smtClean="0"/>
              <a:t>Files stored as large, fixed-size (e.g. 64MB) blocks</a:t>
            </a:r>
          </a:p>
          <a:p>
            <a:pPr lvl="1"/>
            <a:r>
              <a:rPr lang="en-US" dirty="0" smtClean="0"/>
              <a:t>HDFS typically holds map input and reduce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map task for each block of the input file</a:t>
            </a:r>
          </a:p>
          <a:p>
            <a:pPr lvl="1"/>
            <a:r>
              <a:rPr lang="en-US" dirty="0" smtClean="0"/>
              <a:t>Applies user-defined map function to each record in the block</a:t>
            </a:r>
          </a:p>
          <a:p>
            <a:pPr lvl="1"/>
            <a:r>
              <a:rPr lang="en-US" dirty="0" smtClean="0"/>
              <a:t>Record = &lt;key, value&gt;</a:t>
            </a:r>
          </a:p>
          <a:p>
            <a:r>
              <a:rPr lang="en-US" dirty="0" smtClean="0"/>
              <a:t>User-defined number of reduce tasks</a:t>
            </a:r>
          </a:p>
          <a:p>
            <a:pPr lvl="1"/>
            <a:r>
              <a:rPr lang="en-US" dirty="0" smtClean="0"/>
              <a:t>Each reduce task is assigned a set of record groups</a:t>
            </a:r>
          </a:p>
          <a:p>
            <a:pPr lvl="2"/>
            <a:r>
              <a:rPr lang="en-US" dirty="0" smtClean="0"/>
              <a:t>Record group = all records with same key</a:t>
            </a:r>
          </a:p>
          <a:p>
            <a:pPr lvl="1"/>
            <a:r>
              <a:rPr lang="en-US" dirty="0" smtClean="0"/>
              <a:t>For each group, apply user-defined reduce function to the record values in that group</a:t>
            </a:r>
          </a:p>
          <a:p>
            <a:r>
              <a:rPr lang="en-US" dirty="0" smtClean="0"/>
              <a:t>Reduce tasks read from </a:t>
            </a:r>
            <a:r>
              <a:rPr lang="en-US" i="1" dirty="0" smtClean="0"/>
              <a:t>every</a:t>
            </a:r>
            <a:r>
              <a:rPr lang="en-US" dirty="0" smtClean="0"/>
              <a:t> map task</a:t>
            </a:r>
          </a:p>
          <a:p>
            <a:pPr lvl="1"/>
            <a:r>
              <a:rPr lang="en-US" dirty="0" smtClean="0"/>
              <a:t>Each read returns the record groups for that reduce task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tasks write their output to local disk</a:t>
            </a:r>
          </a:p>
          <a:p>
            <a:pPr lvl="1"/>
            <a:r>
              <a:rPr lang="en-US" dirty="0" smtClean="0"/>
              <a:t>Output available after map task has completed</a:t>
            </a:r>
          </a:p>
          <a:p>
            <a:r>
              <a:rPr lang="en-US" dirty="0" smtClean="0"/>
              <a:t>Reduce tasks write their output to HDFS</a:t>
            </a:r>
          </a:p>
          <a:p>
            <a:pPr lvl="1"/>
            <a:r>
              <a:rPr lang="en-US" dirty="0" smtClean="0"/>
              <a:t>Once job is finished, next job’s map tasks can be scheduled, and will read input from HDFS</a:t>
            </a:r>
          </a:p>
          <a:p>
            <a:r>
              <a:rPr lang="en-US" dirty="0" smtClean="0"/>
              <a:t>Therefore, fault tolerance is simple: simply re-run tasks on failure</a:t>
            </a:r>
          </a:p>
          <a:p>
            <a:pPr lvl="1"/>
            <a:r>
              <a:rPr lang="en-US" dirty="0" smtClean="0"/>
              <a:t>No consumers see partial operator output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1862</Words>
  <Application>Microsoft Macintosh PowerPoint</Application>
  <PresentationFormat>On-screen Show (4:3)</PresentationFormat>
  <Paragraphs>318</Paragraphs>
  <Slides>42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MapReduce Online</vt:lpstr>
      <vt:lpstr>MapReduce Programming Model</vt:lpstr>
      <vt:lpstr>MapReduce System Model</vt:lpstr>
      <vt:lpstr>Life Beyond Batch Processing</vt:lpstr>
      <vt:lpstr>MapReduce Online</vt:lpstr>
      <vt:lpstr>Outline</vt:lpstr>
      <vt:lpstr>Hadoop Architecture</vt:lpstr>
      <vt:lpstr>Job Scheduling</vt:lpstr>
      <vt:lpstr>Dataflow in Hadoop</vt:lpstr>
      <vt:lpstr>Dataflow in Hadoop</vt:lpstr>
      <vt:lpstr>Dataflow in Hadoop</vt:lpstr>
      <vt:lpstr>Dataflow in Hadoop</vt:lpstr>
      <vt:lpstr>Dataflow in Hadoop</vt:lpstr>
      <vt:lpstr>Dataflow in Hadoop</vt:lpstr>
      <vt:lpstr>Hadoop Online Prototype (HOP)</vt:lpstr>
      <vt:lpstr>Hadoop Online Prototype</vt:lpstr>
      <vt:lpstr>Pipelining Batch Size</vt:lpstr>
      <vt:lpstr>Fault Tolerance</vt:lpstr>
      <vt:lpstr>Dataflow in HOP</vt:lpstr>
      <vt:lpstr>Online Aggregation</vt:lpstr>
      <vt:lpstr>Intra-Job Online Aggregation</vt:lpstr>
      <vt:lpstr>Online Aggregation in HOP</vt:lpstr>
      <vt:lpstr>Inter-Job Online Aggregation</vt:lpstr>
      <vt:lpstr>Inter-Job Online Aggregation</vt:lpstr>
      <vt:lpstr>Example Scenario</vt:lpstr>
      <vt:lpstr>Stream Processing</vt:lpstr>
      <vt:lpstr>Why?</vt:lpstr>
      <vt:lpstr>Stream Processing with HOP</vt:lpstr>
      <vt:lpstr>Stream Processing Challenges</vt:lpstr>
      <vt:lpstr>#1: Storing Stream Input</vt:lpstr>
      <vt:lpstr>#2: Fault Tolerance for Streams</vt:lpstr>
      <vt:lpstr>#3: Intra-Job Elasticity</vt:lpstr>
      <vt:lpstr>Other HOP Benefits</vt:lpstr>
      <vt:lpstr>Sort Performance: Blocking</vt:lpstr>
      <vt:lpstr>Sort Performance: Pipelining</vt:lpstr>
      <vt:lpstr>Future Work</vt:lpstr>
      <vt:lpstr>Thanks!</vt:lpstr>
      <vt:lpstr>Map Task Execution</vt:lpstr>
      <vt:lpstr>Reduce Task Execution</vt:lpstr>
      <vt:lpstr>Design Implications</vt:lpstr>
      <vt:lpstr>Fault Tolerance in HOP</vt:lpstr>
      <vt:lpstr>Refinement: Checkpoints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Online</dc:title>
  <dc:creator>Neil Conway</dc:creator>
  <cp:lastModifiedBy>Neil Conway</cp:lastModifiedBy>
  <cp:revision>92</cp:revision>
  <dcterms:created xsi:type="dcterms:W3CDTF">2009-12-11T16:05:57Z</dcterms:created>
  <dcterms:modified xsi:type="dcterms:W3CDTF">2009-12-11T16:06:40Z</dcterms:modified>
</cp:coreProperties>
</file>