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9" r:id="rId4"/>
    <p:sldId id="258" r:id="rId5"/>
    <p:sldId id="264" r:id="rId6"/>
    <p:sldId id="261" r:id="rId7"/>
    <p:sldId id="260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87" r:id="rId17"/>
    <p:sldId id="306" r:id="rId18"/>
    <p:sldId id="318" r:id="rId19"/>
    <p:sldId id="273" r:id="rId20"/>
    <p:sldId id="274" r:id="rId21"/>
    <p:sldId id="275" r:id="rId22"/>
    <p:sldId id="276" r:id="rId23"/>
    <p:sldId id="307" r:id="rId24"/>
    <p:sldId id="308" r:id="rId25"/>
    <p:sldId id="288" r:id="rId26"/>
    <p:sldId id="281" r:id="rId27"/>
    <p:sldId id="282" r:id="rId28"/>
    <p:sldId id="312" r:id="rId29"/>
    <p:sldId id="309" r:id="rId30"/>
    <p:sldId id="310" r:id="rId31"/>
    <p:sldId id="313" r:id="rId32"/>
    <p:sldId id="311" r:id="rId33"/>
    <p:sldId id="284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286" r:id="rId52"/>
    <p:sldId id="314" r:id="rId53"/>
    <p:sldId id="317" r:id="rId54"/>
    <p:sldId id="316" r:id="rId55"/>
    <p:sldId id="315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DCB8C-FB56-DE43-982A-7C4B50E01967}" type="datetimeFigureOut">
              <a:rPr lang="en-US" smtClean="0"/>
              <a:t>9/9/12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5E4AE-5682-8840-8073-D67EC27A5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64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drawback of making a distributed system behave like a sequential system is</a:t>
            </a:r>
            <a:r>
              <a:rPr lang="en-US" baseline="0" dirty="0" smtClean="0"/>
              <a:t> that it tends to perform like a sequential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5E4AE-5682-8840-8073-D67EC27A52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96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Belief revision, retraction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22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Employees</a:t>
            </a:r>
            <a:r>
              <a:rPr lang="en-US" baseline="0" dirty="0" smtClean="0"/>
              <a:t> 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72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CWA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01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fundamental.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11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fundamental.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11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replicas,</a:t>
            </a:r>
            <a:r>
              <a:rPr lang="en-US" baseline="0" dirty="0" smtClean="0"/>
              <a:t> not lattice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864C9-CCE7-B240-96BF-80B66869E1E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52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Accum</a:t>
            </a:r>
            <a:r>
              <a:rPr lang="en-US" dirty="0" smtClean="0"/>
              <a:t>: WHEN the conclusions drawn by evaluating the RHS ‘appear’ in </a:t>
            </a:r>
            <a:r>
              <a:rPr lang="en-US" smtClean="0"/>
              <a:t>the lhs.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90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 clock, local data, local computation.</a:t>
            </a:r>
            <a:r>
              <a:rPr lang="en-US" baseline="0" dirty="0" smtClean="0"/>
              <a:t>    Observe, think, act</a:t>
            </a:r>
          </a:p>
          <a:p>
            <a:r>
              <a:rPr lang="en-US" baseline="0" dirty="0" smtClean="0"/>
              <a:t>system proceeds through logical (big) timesteps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92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Asynchrony</a:t>
            </a:r>
            <a:r>
              <a:rPr lang="en-US" baseline="0" dirty="0" smtClean="0"/>
              <a:t> is WHAT’S HARD about DS.  What I want you to take away is: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isn’t always hard!  Consider your downstream logic.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25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op</a:t>
            </a:r>
            <a:r>
              <a:rPr lang="en-US" baseline="0" dirty="0" smtClean="0"/>
              <a:t> B.   A = allies.  Filter: B = (allies beginning with S) or Union: B = (allies and neutral countries)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47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Employees, </a:t>
            </a:r>
            <a:r>
              <a:rPr lang="en-US" baseline="0" dirty="0" smtClean="0"/>
              <a:t>employees on the 4</a:t>
            </a:r>
            <a:r>
              <a:rPr lang="en-US" baseline="30000" dirty="0" smtClean="0"/>
              <a:t>th</a:t>
            </a:r>
            <a:r>
              <a:rPr lang="en-US" baseline="0" dirty="0" smtClean="0"/>
              <a:t> floor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11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Employee records to email addresses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65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Company officers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52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important</a:t>
            </a:r>
            <a:r>
              <a:rPr lang="en-US" baseline="0" dirty="0" smtClean="0"/>
              <a:t> (practical, systems) </a:t>
            </a:r>
            <a:r>
              <a:rPr lang="en-US" baseline="0" dirty="0" err="1" smtClean="0"/>
              <a:t>correlary</a:t>
            </a:r>
            <a:r>
              <a:rPr lang="en-US" baseline="0" dirty="0" smtClean="0"/>
              <a:t> is that I can eagerly process outputs.</a:t>
            </a:r>
          </a:p>
          <a:p>
            <a:r>
              <a:rPr lang="en-US" baseline="0" dirty="0" smtClean="0"/>
              <a:t>As I learn of 4</a:t>
            </a:r>
            <a:r>
              <a:rPr lang="en-US" baseline="30000" dirty="0" smtClean="0"/>
              <a:t>th</a:t>
            </a:r>
            <a:r>
              <a:rPr lang="en-US" baseline="0" dirty="0" smtClean="0"/>
              <a:t> floor employees, I can send them parachutes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5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0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0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0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8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2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0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7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3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6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5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FDF53-B6EF-134A-BB44-DD74DDE8C8BD}" type="datetimeFigureOut">
              <a:rPr lang="en-US" smtClean="0"/>
              <a:t>9/9/12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8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and Consistency: Principles and Practice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Peter Alvaro</a:t>
            </a:r>
            <a:br>
              <a:rPr lang="en-US" dirty="0" smtClean="0"/>
            </a:br>
            <a:r>
              <a:rPr lang="en-US" dirty="0" smtClean="0"/>
              <a:t>Neil Conway</a:t>
            </a:r>
            <a:br>
              <a:rPr lang="en-US" dirty="0" smtClean="0"/>
            </a:br>
            <a:r>
              <a:rPr lang="en-US" dirty="0" smtClean="0"/>
              <a:t>Joseph M. Hellerstein</a:t>
            </a:r>
          </a:p>
          <a:p>
            <a:r>
              <a:rPr lang="en-US" i="1" dirty="0" smtClean="0"/>
              <a:t>UC Berkeley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34962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Reads that could witness replication </a:t>
            </a:r>
            <a:r>
              <a:rPr lang="en-US" i="1" dirty="0" smtClean="0"/>
              <a:t>block</a:t>
            </a:r>
          </a:p>
          <a:p>
            <a:r>
              <a:rPr lang="en-US" dirty="0" smtClean="0"/>
              <a:t>Concurrent writes </a:t>
            </a:r>
            <a:r>
              <a:rPr lang="en-US" i="1" dirty="0" smtClean="0"/>
              <a:t>take turns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17378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Some strategies: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Single master with synchronous replication</a:t>
            </a:r>
          </a:p>
          <a:p>
            <a:pPr lvl="1"/>
            <a:r>
              <a:rPr lang="en-US" dirty="0" smtClean="0"/>
              <a:t>Writes are totally ordered, reads see latest values</a:t>
            </a:r>
          </a:p>
          <a:p>
            <a:r>
              <a:rPr lang="en-US" dirty="0" smtClean="0"/>
              <a:t>Quorum systems</a:t>
            </a:r>
          </a:p>
          <a:p>
            <a:pPr lvl="1"/>
            <a:r>
              <a:rPr lang="en-US" dirty="0" smtClean="0"/>
              <a:t>A (majority) ensemble simulates a single master</a:t>
            </a:r>
          </a:p>
          <a:p>
            <a:r>
              <a:rPr lang="en-US" dirty="0" smtClean="0"/>
              <a:t>``State machine replication’’</a:t>
            </a:r>
          </a:p>
          <a:p>
            <a:pPr lvl="1"/>
            <a:r>
              <a:rPr lang="en-US" dirty="0" smtClean="0"/>
              <a:t>Use consensus to establish a total order over reads and writes </a:t>
            </a:r>
            <a:r>
              <a:rPr lang="en-US" dirty="0" err="1" smtClean="0"/>
              <a:t>systemwide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7300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Drawbacks: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Latency, availability, partition tolerance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67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4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Tolerate stale reads and concurrent writes</a:t>
            </a:r>
          </a:p>
          <a:p>
            <a:r>
              <a:rPr lang="en-US" dirty="0" smtClean="0"/>
              <a:t>Ensure that eventually* all replicas converge</a:t>
            </a:r>
          </a:p>
          <a:p>
            <a:endParaRPr lang="en-US" dirty="0"/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* When activity has ceased and all messages are delivered to all replicas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4692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Strategies: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Establish a total update order off critical path (</a:t>
            </a:r>
            <a:r>
              <a:rPr lang="en-US" dirty="0" err="1" smtClean="0"/>
              <a:t>eg</a:t>
            </a:r>
            <a:r>
              <a:rPr lang="en-US" dirty="0" smtClean="0"/>
              <a:t> bayou).</a:t>
            </a:r>
          </a:p>
          <a:p>
            <a:pPr lvl="1"/>
            <a:r>
              <a:rPr lang="en-US" dirty="0" smtClean="0"/>
              <a:t>Epidemic (gossip-based) replication</a:t>
            </a:r>
          </a:p>
          <a:p>
            <a:pPr lvl="1"/>
            <a:r>
              <a:rPr lang="en-US" dirty="0" smtClean="0"/>
              <a:t>Tentatively apply, then possibly retract, updates as the order is learned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16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Strategies: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Deliver updates according to a ``cheap’’ order (e.g. causal).  </a:t>
            </a:r>
          </a:p>
          <a:p>
            <a:pPr lvl="1"/>
            <a:r>
              <a:rPr lang="en-US" dirty="0" smtClean="0"/>
              <a:t>Break ties with timestamps, merge functions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066706" y="4320625"/>
            <a:ext cx="487604" cy="827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84216" y="5239183"/>
            <a:ext cx="104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hmmmm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11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Strategies: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Constrain the application so that updates are </a:t>
            </a:r>
            <a:r>
              <a:rPr lang="en-US" dirty="0" err="1" smtClean="0"/>
              <a:t>reorderable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148860" y="3844335"/>
            <a:ext cx="238133" cy="759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67928" y="4717533"/>
            <a:ext cx="2036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Won’t always work.</a:t>
            </a:r>
          </a:p>
          <a:p>
            <a:r>
              <a:rPr lang="en-US" dirty="0" smtClean="0"/>
              <a:t>When will it 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3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stuff you can do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storage layer…. Or you can pop up.</a:t>
            </a:r>
          </a:p>
          <a:p>
            <a:endParaRPr lang="en-US" dirty="0"/>
          </a:p>
          <a:p>
            <a:r>
              <a:rPr lang="en-US" dirty="0" smtClean="0"/>
              <a:t>Layer </a:t>
            </a:r>
            <a:r>
              <a:rPr lang="en-US" dirty="0" err="1" smtClean="0"/>
              <a:t>vs</a:t>
            </a:r>
            <a:r>
              <a:rPr lang="en-US" dirty="0" smtClean="0"/>
              <a:t> language</a:t>
            </a:r>
          </a:p>
          <a:p>
            <a:r>
              <a:rPr lang="en-US" dirty="0" smtClean="0"/>
              <a:t>Sequential emulation at the storage layer</a:t>
            </a:r>
          </a:p>
          <a:p>
            <a:r>
              <a:rPr lang="en-US" dirty="0" err="1" smtClean="0"/>
              <a:t>Crdts</a:t>
            </a:r>
            <a:r>
              <a:rPr lang="en-US" dirty="0" smtClean="0"/>
              <a:t> – state-centric attempt to achieve relaxed ordering (object-by-object)</a:t>
            </a:r>
          </a:p>
          <a:p>
            <a:r>
              <a:rPr lang="en-US" dirty="0" smtClean="0"/>
              <a:t>Then bloom </a:t>
            </a:r>
          </a:p>
          <a:p>
            <a:r>
              <a:rPr lang="en-US" dirty="0" smtClean="0"/>
              <a:t>The programming model should match the computation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25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design patterns</a:t>
            </a:r>
            <a:br>
              <a:rPr lang="en-US" dirty="0" smtClean="0"/>
            </a:br>
            <a:r>
              <a:rPr lang="en-US" dirty="0" smtClean="0"/>
              <a:t>for 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5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I: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classic ACID has the goal to make the application </a:t>
            </a:r>
            <a:r>
              <a:rPr lang="en-US" dirty="0" smtClean="0"/>
              <a:t>perceive </a:t>
            </a:r>
            <a:r>
              <a:rPr lang="en-US" dirty="0"/>
              <a:t>that there is exactly one computer and it is doing nothing </a:t>
            </a:r>
            <a:r>
              <a:rPr lang="en-US" dirty="0" smtClean="0"/>
              <a:t>else </a:t>
            </a:r>
            <a:r>
              <a:rPr lang="en-US" dirty="0"/>
              <a:t>while this transaction is being processed.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the new ACID (or ACID2.0).  The letters stand for: </a:t>
            </a:r>
            <a:r>
              <a:rPr lang="en-US" dirty="0" smtClean="0"/>
              <a:t>Associative</a:t>
            </a:r>
            <a:r>
              <a:rPr lang="en-US" dirty="0"/>
              <a:t>, Commutative, Idempotent, and </a:t>
            </a:r>
            <a:r>
              <a:rPr lang="en-US" dirty="0" smtClean="0"/>
              <a:t>Distributed.  The goal </a:t>
            </a:r>
            <a:r>
              <a:rPr lang="en-US" dirty="0"/>
              <a:t>for ACID2.0 is to succeed if the pieces of the </a:t>
            </a:r>
            <a:r>
              <a:rPr lang="en-US" dirty="0" smtClean="0"/>
              <a:t>work happen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 At least once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 Anywhere in the system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 In any order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					- Pat </a:t>
            </a:r>
            <a:r>
              <a:rPr lang="en-US" dirty="0" err="1" smtClean="0"/>
              <a:t>Helland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		</a:t>
            </a:r>
            <a:r>
              <a:rPr lang="en-US" i="1" dirty="0" smtClean="0"/>
              <a:t>Building on quicksand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22880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Associative --  operations can be ``eagerly’’ processed</a:t>
            </a:r>
          </a:p>
          <a:p>
            <a:r>
              <a:rPr lang="en-US" dirty="0" smtClean="0"/>
              <a:t>Commutative – operations can be reordered</a:t>
            </a:r>
          </a:p>
          <a:p>
            <a:r>
              <a:rPr lang="en-US" dirty="0" smtClean="0"/>
              <a:t>Idempotent – retry is always an option</a:t>
            </a:r>
          </a:p>
          <a:p>
            <a:r>
              <a:rPr lang="en-US" dirty="0" smtClean="0"/>
              <a:t>Distributed – </a:t>
            </a:r>
            <a:r>
              <a:rPr lang="en-US" smtClean="0"/>
              <a:t>(needed a ``D’’)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92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Instead of low-level reads and writes programmers use an abstract vocabulary of </a:t>
            </a:r>
            <a:r>
              <a:rPr lang="en-US" dirty="0" err="1" smtClean="0"/>
              <a:t>reorderable</a:t>
            </a:r>
            <a:r>
              <a:rPr lang="en-US" dirty="0" smtClean="0"/>
              <a:t>, </a:t>
            </a:r>
            <a:r>
              <a:rPr lang="en-US" dirty="0" err="1" smtClean="0"/>
              <a:t>retryable</a:t>
            </a:r>
            <a:r>
              <a:rPr lang="en-US" dirty="0" smtClean="0"/>
              <a:t> actions:</a:t>
            </a:r>
            <a:endParaRPr lang="en-US" dirty="0"/>
          </a:p>
          <a:p>
            <a:r>
              <a:rPr lang="en-US" dirty="0" smtClean="0"/>
              <a:t>Retry – a mechanism to ensure that all messages are delivered</a:t>
            </a:r>
          </a:p>
          <a:p>
            <a:r>
              <a:rPr lang="en-US" dirty="0" err="1" smtClean="0"/>
              <a:t>Reorderability</a:t>
            </a:r>
            <a:r>
              <a:rPr lang="en-US" dirty="0" smtClean="0"/>
              <a:t> -- ensures that all replicas converge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78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ACID 2.0 into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50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ACID 2.0 into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CRDTs</a:t>
            </a:r>
          </a:p>
          <a:p>
            <a:pPr marL="914400" lvl="1" indent="-514350"/>
            <a:r>
              <a:rPr lang="en-US" dirty="0" smtClean="0"/>
              <a:t>A state-based approach</a:t>
            </a:r>
            <a:endParaRPr lang="en-US" dirty="0"/>
          </a:p>
          <a:p>
            <a:pPr marL="914400" lvl="1" indent="-514350"/>
            <a:r>
              <a:rPr lang="en-US" dirty="0" smtClean="0"/>
              <a:t>Keep distributed state in data structures providing only ACI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Disorderly programming</a:t>
            </a:r>
          </a:p>
          <a:p>
            <a:pPr marL="914400" lvl="1" indent="-514350"/>
            <a:r>
              <a:rPr lang="en-US" dirty="0" smtClean="0"/>
              <a:t>A language-based approach</a:t>
            </a:r>
          </a:p>
          <a:p>
            <a:pPr marL="914400" lvl="1" indent="-514350"/>
            <a:r>
              <a:rPr lang="en-US" dirty="0" smtClean="0"/>
              <a:t>Encourage structuring computation using </a:t>
            </a:r>
            <a:r>
              <a:rPr lang="en-US" dirty="0" err="1" smtClean="0"/>
              <a:t>reorderable</a:t>
            </a:r>
            <a:r>
              <a:rPr lang="en-US" dirty="0" smtClean="0"/>
              <a:t> statements and data</a:t>
            </a:r>
          </a:p>
        </p:txBody>
      </p:sp>
    </p:spTree>
    <p:extLst>
      <p:ext uri="{BB962C8B-B14F-4D97-AF65-F5344CB8AC3E}">
        <p14:creationId xmlns:p14="http://schemas.microsoft.com/office/powerpoint/2010/main" val="829143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Formalizing ACID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ACI are </a:t>
            </a:r>
            <a:r>
              <a:rPr lang="en-US" i="1" dirty="0" smtClean="0"/>
              <a:t>precisely</a:t>
            </a:r>
            <a:r>
              <a:rPr lang="en-US" dirty="0" smtClean="0"/>
              <a:t> the properties that define the LUB operation in a </a:t>
            </a:r>
            <a:r>
              <a:rPr lang="en-US" i="1" dirty="0" smtClean="0"/>
              <a:t>join </a:t>
            </a:r>
            <a:r>
              <a:rPr lang="en-US" i="1" dirty="0" err="1" smtClean="0"/>
              <a:t>semilattice</a:t>
            </a:r>
            <a:endParaRPr lang="en-US" dirty="0" smtClean="0"/>
          </a:p>
          <a:p>
            <a:pPr algn="just"/>
            <a:r>
              <a:rPr lang="en-US" dirty="0" smtClean="0"/>
              <a:t>If states form a lattice, we can always </a:t>
            </a:r>
            <a:r>
              <a:rPr lang="en-US" i="1" dirty="0" smtClean="0"/>
              <a:t>merge</a:t>
            </a:r>
            <a:r>
              <a:rPr lang="en-US" dirty="0" smtClean="0"/>
              <a:t> states using the LUB.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222" y="3965463"/>
            <a:ext cx="2403010" cy="229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33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C(v)RDTs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Convergent</a:t>
            </a:r>
            <a:r>
              <a:rPr lang="en-US" dirty="0"/>
              <a:t> </a:t>
            </a:r>
            <a:r>
              <a:rPr lang="en-US" dirty="0" smtClean="0"/>
              <a:t>Replicated </a:t>
            </a:r>
            <a:r>
              <a:rPr lang="en-US" dirty="0" err="1" smtClean="0"/>
              <a:t>Datatypes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Idea: </a:t>
            </a:r>
            <a:endParaRPr lang="en-US" dirty="0" smtClean="0"/>
          </a:p>
          <a:p>
            <a:r>
              <a:rPr lang="en-US" dirty="0" smtClean="0"/>
              <a:t>represent state as a join </a:t>
            </a:r>
            <a:r>
              <a:rPr lang="en-US" dirty="0" err="1" smtClean="0"/>
              <a:t>semilattice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Provide a ACI merge function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358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Data structures: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Grow-only set (</a:t>
            </a:r>
            <a:r>
              <a:rPr lang="en-US" dirty="0" err="1" smtClean="0"/>
              <a:t>Gset</a:t>
            </a:r>
            <a:r>
              <a:rPr lang="en-US" dirty="0" smtClean="0"/>
              <a:t>)</a:t>
            </a:r>
          </a:p>
          <a:p>
            <a:pPr marL="914400" lvl="1" indent="-514350"/>
            <a:r>
              <a:rPr lang="en-US" dirty="0" smtClean="0"/>
              <a:t>Trivial – merg</a:t>
            </a:r>
            <a:r>
              <a:rPr lang="en-US" dirty="0" smtClean="0"/>
              <a:t>e is union and union is commutative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2PSet</a:t>
            </a:r>
          </a:p>
          <a:p>
            <a:pPr marL="914400" lvl="1" indent="-514350"/>
            <a:r>
              <a:rPr lang="en-US" dirty="0" smtClean="0"/>
              <a:t>Two </a:t>
            </a:r>
            <a:r>
              <a:rPr lang="en-US" dirty="0" err="1" smtClean="0"/>
              <a:t>Gsets</a:t>
            </a:r>
            <a:r>
              <a:rPr lang="en-US" dirty="0" smtClean="0"/>
              <a:t> – one for adds, the other for tombstones</a:t>
            </a:r>
          </a:p>
          <a:p>
            <a:pPr marL="914400" lvl="1" indent="-514350"/>
            <a:r>
              <a:rPr lang="en-US" dirty="0" smtClean="0"/>
              <a:t>Idiosyncrasy: you can only add/delete once.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Counters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Tricky!  Vector clock with an entry for each replica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Increment @ replica I =&gt; VC[</a:t>
            </a:r>
            <a:r>
              <a:rPr lang="en-US" dirty="0" err="1" smtClean="0"/>
              <a:t>i</a:t>
            </a:r>
            <a:r>
              <a:rPr lang="en-US" dirty="0" smtClean="0"/>
              <a:t>] += 1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Value: sum of all VC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08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Difficulties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(scoping difficulty)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54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Disorderly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aside about logic programming: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(classical) logic, theories are </a:t>
            </a:r>
          </a:p>
          <a:p>
            <a:r>
              <a:rPr lang="en-US" dirty="0" smtClean="0"/>
              <a:t>Associative and commutative</a:t>
            </a:r>
          </a:p>
          <a:p>
            <a:pPr lvl="1"/>
            <a:r>
              <a:rPr lang="en-US" dirty="0" smtClean="0"/>
              <a:t>Consequences are the same regardless of the order in which we make deductions</a:t>
            </a:r>
          </a:p>
          <a:p>
            <a:r>
              <a:rPr lang="en-US" dirty="0" smtClean="0"/>
              <a:t>Idempotent</a:t>
            </a:r>
          </a:p>
          <a:p>
            <a:pPr lvl="1"/>
            <a:r>
              <a:rPr lang="en-US" dirty="0" smtClean="0"/>
              <a:t>Axioms can be reiterated freely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5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45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Disorderly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 aside about logic programming: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 smtClean="0"/>
              <a:t>(classical) logic, theories are Associative, Commutative, and Idempotent </a:t>
            </a:r>
            <a:r>
              <a:rPr lang="en-US" i="1" dirty="0" smtClean="0"/>
              <a:t>because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Knowledge is </a:t>
            </a:r>
            <a:r>
              <a:rPr lang="en-US" i="1" dirty="0" smtClean="0"/>
              <a:t>monotonic: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The more you know, the more you know</a:t>
            </a:r>
          </a:p>
        </p:txBody>
      </p:sp>
    </p:spTree>
    <p:extLst>
      <p:ext uri="{BB962C8B-B14F-4D97-AF65-F5344CB8AC3E}">
        <p14:creationId xmlns:p14="http://schemas.microsoft.com/office/powerpoint/2010/main" val="23523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Disorderly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aside about logic programming: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is challenging to even </a:t>
            </a:r>
            <a:r>
              <a:rPr lang="en-US" i="1" dirty="0" smtClean="0"/>
              <a:t>talk</a:t>
            </a:r>
            <a:r>
              <a:rPr lang="en-US" dirty="0" smtClean="0"/>
              <a:t> about order in logic programming languages [</a:t>
            </a:r>
            <a:r>
              <a:rPr lang="en-US" dirty="0" err="1" smtClean="0"/>
              <a:t>dedalus</a:t>
            </a:r>
            <a:r>
              <a:rPr lang="en-US" dirty="0" smtClean="0"/>
              <a:t>].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Yet we can build … 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794628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Disorderly </a:t>
            </a:r>
            <a:r>
              <a:rPr lang="en-US" dirty="0"/>
              <a:t>p</a:t>
            </a:r>
            <a:r>
              <a:rPr lang="en-US" dirty="0" smtClean="0"/>
              <a:t>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Idea: embody the ACID 2.0  design patterns in how we structure distributed programs.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Disorderly data: unordered relations</a:t>
            </a:r>
          </a:p>
          <a:p>
            <a:pPr marL="0" indent="0">
              <a:buNone/>
            </a:pPr>
            <a:r>
              <a:rPr lang="en-US" dirty="0" smtClean="0"/>
              <a:t>Disorderly code: </a:t>
            </a:r>
            <a:r>
              <a:rPr lang="en-US" dirty="0" smtClean="0"/>
              <a:t>specify how data changes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36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72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69585" cy="104661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8000"/>
                </a:solidFill>
                <a:latin typeface="Courier-Bold"/>
              </a:rPr>
              <a:t>                                    do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800" dirty="0" smtClean="0">
                <a:solidFill>
                  <a:srgbClr val="666666"/>
                </a:solidFill>
                <a:latin typeface="Courier"/>
              </a:rPr>
              <a:t>|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mes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mem</a:t>
            </a:r>
            <a:r>
              <a:rPr lang="en-US" sz="1800" dirty="0" smtClean="0">
                <a:solidFill>
                  <a:srgbClr val="666666"/>
                </a:solidFill>
                <a:latin typeface="Courier"/>
              </a:rPr>
              <a:t>|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666666"/>
                </a:solidFill>
                <a:latin typeface="Courier"/>
              </a:rPr>
              <a:t>  [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mem</a:t>
            </a:r>
            <a:r>
              <a:rPr lang="en-US" sz="1800" dirty="0" err="1" smtClean="0">
                <a:solidFill>
                  <a:srgbClr val="666666"/>
                </a:solidFill>
                <a:latin typeface="Courier"/>
              </a:rPr>
              <a:t>.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address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mes</a:t>
            </a:r>
            <a:r>
              <a:rPr lang="en-US" sz="1800" dirty="0" err="1" smtClean="0">
                <a:solidFill>
                  <a:srgbClr val="666666"/>
                </a:solidFill>
                <a:latin typeface="Courier"/>
              </a:rPr>
              <a:t>.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id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mes</a:t>
            </a:r>
            <a:r>
              <a:rPr lang="en-US" sz="1800" dirty="0" err="1" smtClean="0">
                <a:solidFill>
                  <a:srgbClr val="666666"/>
                </a:solidFill>
                <a:latin typeface="Courier"/>
              </a:rPr>
              <a:t>.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payload</a:t>
            </a:r>
            <a:r>
              <a:rPr lang="en-US" sz="1800" dirty="0" smtClean="0">
                <a:solidFill>
                  <a:srgbClr val="666666"/>
                </a:solidFill>
                <a:latin typeface="Courier"/>
              </a:rPr>
              <a:t>]</a:t>
            </a:r>
            <a:endParaRPr lang="en-US" sz="1800" dirty="0" smtClean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8000"/>
                </a:solidFill>
                <a:latin typeface="Courier-Bold"/>
              </a:rPr>
              <a:t>end</a:t>
            </a:r>
            <a:endParaRPr lang="en-US" sz="18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lh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83" y="2857608"/>
            <a:ext cx="2286000" cy="3784600"/>
          </a:xfrm>
          <a:prstGeom prst="rect">
            <a:avLst/>
          </a:prstGeom>
        </p:spPr>
      </p:pic>
      <p:pic>
        <p:nvPicPr>
          <p:cNvPr id="5" name="Picture 4" descr="from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00" y="2826356"/>
            <a:ext cx="2209800" cy="2349500"/>
          </a:xfrm>
          <a:prstGeom prst="rect">
            <a:avLst/>
          </a:prstGeom>
        </p:spPr>
      </p:pic>
      <p:pic>
        <p:nvPicPr>
          <p:cNvPr id="7" name="Picture 6" descr="expr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0" y="2833106"/>
            <a:ext cx="1993900" cy="2019300"/>
          </a:xfrm>
          <a:prstGeom prst="rect">
            <a:avLst/>
          </a:prstGeom>
        </p:spPr>
      </p:pic>
      <p:pic>
        <p:nvPicPr>
          <p:cNvPr id="8" name="Picture 7" descr="accum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68" y="2826356"/>
            <a:ext cx="1993900" cy="30099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7200" y="1597737"/>
            <a:ext cx="1431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urier"/>
              </a:rPr>
              <a:t>multicast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83349" y="1597737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6666"/>
                </a:solidFill>
                <a:latin typeface="Courier"/>
              </a:rPr>
              <a:t>&lt;~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45059" y="1597737"/>
            <a:ext cx="2816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"/>
              </a:rPr>
              <a:t>(message * members)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49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model</a:t>
            </a:r>
            <a:endParaRPr lang="en-US" dirty="0"/>
          </a:p>
        </p:txBody>
      </p:sp>
      <p:pic>
        <p:nvPicPr>
          <p:cNvPr id="4" name="Picture 3" descr="op_mode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34941" y="-297387"/>
            <a:ext cx="5832869" cy="754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8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never really 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055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messaging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46518" y="3802519"/>
            <a:ext cx="78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02135" y="3422145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284384" y="3422145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502134" y="4138959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626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6" grpId="0"/>
      <p:bldP spid="17" grpId="0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Monotonic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more you know, the more you know.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7055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Monotonic Logic</a:t>
            </a:r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836067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09864" y="3912146"/>
            <a:ext cx="3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3" name="Oval 12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7435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17434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517434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19518" y="3802519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elect/</a:t>
            </a:r>
          </a:p>
          <a:p>
            <a:r>
              <a:rPr lang="en-US" sz="2400" dirty="0" smtClean="0"/>
              <a:t>filter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7789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2" grpId="0"/>
      <p:bldP spid="14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Context: replicated distributed systems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Distributed: connected (but not always, or well)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Replicated: redundant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450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Monotonic Logic</a:t>
            </a:r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26391" y="3728017"/>
            <a:ext cx="1274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project /</a:t>
            </a:r>
          </a:p>
          <a:p>
            <a:r>
              <a:rPr lang="en-US" sz="2400" dirty="0" smtClean="0"/>
              <a:t>map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333828" y="3166996"/>
            <a:ext cx="643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(A)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116077" y="3166996"/>
            <a:ext cx="63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(B)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333827" y="3883810"/>
            <a:ext cx="62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f(C)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9603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5" grpId="0"/>
      <p:bldP spid="18" grpId="0"/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Monotonic Logic</a:t>
            </a:r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6664" y="2047393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67018" y="2430357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444361" y="2461796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17516" y="2492044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126132" y="4575390"/>
            <a:ext cx="352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754175" y="5121170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480724" y="3139838"/>
            <a:ext cx="352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7184550" y="3925560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join / </a:t>
            </a:r>
          </a:p>
          <a:p>
            <a:r>
              <a:rPr lang="en-US" sz="2400" dirty="0" smtClean="0"/>
              <a:t>compose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1917516" y="4575390"/>
            <a:ext cx="326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768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9" grpId="0"/>
      <p:bldP spid="19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Monotonic </a:t>
            </a:r>
            <a:r>
              <a:rPr lang="en-US" dirty="0" smtClean="0"/>
              <a:t>Logic is order-insensitive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836067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09864" y="3912146"/>
            <a:ext cx="3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3" name="Oval 12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7435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17434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517434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916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2" grpId="0"/>
      <p:bldP spid="14" grpId="0"/>
      <p:bldP spid="16" grpId="0"/>
      <p:bldP spid="1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Monotonic </a:t>
            </a:r>
            <a:r>
              <a:rPr lang="en-US" dirty="0" smtClean="0"/>
              <a:t>Logic is </a:t>
            </a:r>
            <a:r>
              <a:rPr lang="en-US" i="1" dirty="0" err="1" smtClean="0"/>
              <a:t>pipelineable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836067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09864" y="3912146"/>
            <a:ext cx="3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3" name="Oval 12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7435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17434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517434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644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2" grpId="0"/>
      <p:bldP spid="14" grpId="0"/>
      <p:bldP spid="14" grpId="1"/>
      <p:bldP spid="14" grpId="2"/>
      <p:bldP spid="16" grpId="0"/>
      <p:bldP spid="16" grpId="1"/>
      <p:bldP spid="16" grpId="2"/>
      <p:bldP spid="17" grpId="0"/>
      <p:bldP spid="17" grpId="1"/>
      <p:bldP spid="17" grpId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Logic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do you know for sure?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13414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</a:t>
            </a:r>
            <a:r>
              <a:rPr lang="en-US" dirty="0"/>
              <a:t>Logic</a:t>
            </a:r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6664" y="2047393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67018" y="2430357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444361" y="2461796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17516" y="2492044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126132" y="4575390"/>
            <a:ext cx="352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754175" y="5121170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et minus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5626" y="34001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49168" y="3300113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260408" y="4010355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7022486" y="4379687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7518708" y="4110226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942363" y="1610562"/>
            <a:ext cx="1822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Retraction!</a:t>
            </a:r>
            <a:endParaRPr lang="en-US" sz="2800" dirty="0"/>
          </a:p>
        </p:txBody>
      </p:sp>
      <p:cxnSp>
        <p:nvCxnSpPr>
          <p:cNvPr id="24" name="Straight Arrow Connector 23"/>
          <p:cNvCxnSpPr>
            <a:stCxn id="3" idx="2"/>
            <a:endCxn id="20" idx="0"/>
          </p:cNvCxnSpPr>
          <p:nvPr/>
        </p:nvCxnSpPr>
        <p:spPr>
          <a:xfrm flipH="1">
            <a:off x="7525208" y="2133782"/>
            <a:ext cx="328447" cy="1166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152100" y="5614274"/>
            <a:ext cx="1822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Retraction!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171591" y="4727546"/>
            <a:ext cx="1770772" cy="1025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857094" y="3836310"/>
            <a:ext cx="166367" cy="17953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5055" y="2241800"/>
            <a:ext cx="424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40" name="TextBox 39"/>
          <p:cNvSpPr txBox="1"/>
          <p:nvPr/>
        </p:nvSpPr>
        <p:spPr>
          <a:xfrm>
            <a:off x="244871" y="4741615"/>
            <a:ext cx="424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Y</a:t>
            </a:r>
            <a:endParaRPr lang="en-US" sz="3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4945" y="3602394"/>
            <a:ext cx="400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Z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94031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9" grpId="0"/>
      <p:bldP spid="20" grpId="0"/>
      <p:bldP spid="20" grpId="1"/>
      <p:bldP spid="21" grpId="0"/>
      <p:bldP spid="22" grpId="0"/>
      <p:bldP spid="22" grpId="1"/>
      <p:bldP spid="23" grpId="0"/>
      <p:bldP spid="3" grpId="0"/>
      <p:bldP spid="3" grpId="1"/>
      <p:bldP spid="29" grpId="0"/>
      <p:bldP spid="29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logic is order-sensitive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6664" y="2047393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67018" y="2430357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444361" y="2461796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17516" y="2492044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126132" y="4575390"/>
            <a:ext cx="352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754175" y="5121170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et minus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5626" y="34001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60408" y="4010355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7518708" y="4110226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857094" y="3836310"/>
            <a:ext cx="166367" cy="17953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25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9" grpId="0"/>
      <p:bldP spid="21" grpId="0"/>
      <p:bldP spid="2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logic is </a:t>
            </a:r>
            <a:r>
              <a:rPr lang="en-US" i="1" dirty="0" smtClean="0"/>
              <a:t>blocking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et minus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5626" y="34001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86347" y="3403833"/>
            <a:ext cx="567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649449" y="4943078"/>
            <a:ext cx="869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A?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857094" y="3836310"/>
            <a:ext cx="166367" cy="17953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19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3" grpId="0"/>
      <p:bldP spid="1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logic is </a:t>
            </a:r>
            <a:r>
              <a:rPr lang="en-US" i="1" dirty="0" smtClean="0"/>
              <a:t>blocking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et minus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853734" y="372753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3734" y="3794609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857094" y="3836310"/>
            <a:ext cx="166367" cy="17953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78200" y="4938522"/>
            <a:ext cx="105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``Sealed’’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>
            <a:off x="2738802" y="5123188"/>
            <a:ext cx="639398" cy="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839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9" grpId="0"/>
      <p:bldP spid="9" grpId="1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Asynchrony =&gt; loss of order</a:t>
            </a:r>
          </a:p>
          <a:p>
            <a:r>
              <a:rPr lang="en-US" dirty="0" err="1" smtClean="0"/>
              <a:t>Nonmonotonicity</a:t>
            </a:r>
            <a:r>
              <a:rPr lang="en-US" dirty="0" smtClean="0"/>
              <a:t> =&gt; order-sensitivity</a:t>
            </a:r>
          </a:p>
          <a:p>
            <a:r>
              <a:rPr lang="en-US" dirty="0"/>
              <a:t>Asynchrony ; </a:t>
            </a:r>
            <a:r>
              <a:rPr lang="en-US" dirty="0" err="1"/>
              <a:t>Nonmonotonicity</a:t>
            </a:r>
            <a:r>
              <a:rPr lang="en-US" dirty="0"/>
              <a:t> =&gt; 					    Inconsistency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252805" y="5418277"/>
            <a:ext cx="1135149" cy="109134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20662" y="5418277"/>
            <a:ext cx="1135149" cy="1091342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705377" y="5418277"/>
            <a:ext cx="1136500" cy="1119352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1387954" y="5963948"/>
            <a:ext cx="832708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2" idx="6"/>
            <a:endCxn id="6" idx="2"/>
          </p:cNvCxnSpPr>
          <p:nvPr/>
        </p:nvCxnSpPr>
        <p:spPr>
          <a:xfrm>
            <a:off x="5611992" y="5963948"/>
            <a:ext cx="1093385" cy="14005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346076" y="5860633"/>
            <a:ext cx="193793" cy="206629"/>
          </a:xfrm>
          <a:prstGeom prst="ellipse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476843" y="5418277"/>
            <a:ext cx="1135149" cy="1091342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495725" y="5506690"/>
            <a:ext cx="853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6600"/>
                </a:solidFill>
              </a:rPr>
              <a:t>[…]</a:t>
            </a:r>
            <a:endParaRPr lang="en-US" sz="4000" dirty="0">
              <a:solidFill>
                <a:srgbClr val="FF66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355811" y="5963948"/>
            <a:ext cx="279650" cy="1400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229719" y="5963948"/>
            <a:ext cx="247124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44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22" grpId="0" animBg="1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Context: replicated distributed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Running example: a key-value store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(picture)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190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Asynchrony =&gt; loss of order</a:t>
            </a:r>
          </a:p>
          <a:p>
            <a:r>
              <a:rPr lang="en-US" dirty="0" err="1" smtClean="0"/>
              <a:t>Nonmonotonicity</a:t>
            </a:r>
            <a:r>
              <a:rPr lang="en-US" dirty="0" smtClean="0"/>
              <a:t> =&gt; order-sensitivity</a:t>
            </a:r>
          </a:p>
          <a:p>
            <a:r>
              <a:rPr lang="en-US" dirty="0" smtClean="0"/>
              <a:t>Asynchrony ; </a:t>
            </a:r>
            <a:r>
              <a:rPr lang="en-US" dirty="0" err="1" smtClean="0"/>
              <a:t>Nonmonotonicity</a:t>
            </a:r>
            <a:r>
              <a:rPr lang="en-US" dirty="0" smtClean="0"/>
              <a:t> =&gt; 					    Inconsistency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2805" y="5418277"/>
            <a:ext cx="1135149" cy="109134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20662" y="5418277"/>
            <a:ext cx="1135149" cy="1091342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705377" y="5418277"/>
            <a:ext cx="1136500" cy="1119352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1387954" y="5963948"/>
            <a:ext cx="832708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2" idx="6"/>
            <a:endCxn id="6" idx="2"/>
          </p:cNvCxnSpPr>
          <p:nvPr/>
        </p:nvCxnSpPr>
        <p:spPr>
          <a:xfrm>
            <a:off x="5611992" y="5963948"/>
            <a:ext cx="1093385" cy="1400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13973" y="5597843"/>
            <a:ext cx="269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?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346076" y="5860633"/>
            <a:ext cx="193793" cy="206629"/>
          </a:xfrm>
          <a:prstGeom prst="ellipse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476843" y="5418277"/>
            <a:ext cx="1135149" cy="1091342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29880" y="4187038"/>
            <a:ext cx="230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``Point of Order’’</a:t>
            </a:r>
            <a:endParaRPr lang="en-US" sz="2400" dirty="0"/>
          </a:p>
        </p:txBody>
      </p:sp>
      <p:cxnSp>
        <p:nvCxnSpPr>
          <p:cNvPr id="33" name="Straight Arrow Connector 32"/>
          <p:cNvCxnSpPr>
            <a:stCxn id="31" idx="2"/>
            <a:endCxn id="11" idx="0"/>
          </p:cNvCxnSpPr>
          <p:nvPr/>
        </p:nvCxnSpPr>
        <p:spPr>
          <a:xfrm>
            <a:off x="6181247" y="4648703"/>
            <a:ext cx="261726" cy="1211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95725" y="5506690"/>
            <a:ext cx="853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6600"/>
                </a:solidFill>
              </a:rPr>
              <a:t>[…]</a:t>
            </a:r>
            <a:endParaRPr lang="en-US" sz="4000" dirty="0">
              <a:solidFill>
                <a:srgbClr val="FF66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355811" y="5963948"/>
            <a:ext cx="279650" cy="1400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29719" y="5963948"/>
            <a:ext cx="247124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60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796471" y="1417639"/>
            <a:ext cx="13512" cy="4580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63" y="540474"/>
            <a:ext cx="11486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Helvetica Neue"/>
                <a:cs typeface="Helvetica Neue"/>
              </a:rPr>
              <a:t>Time</a:t>
            </a:r>
            <a:endParaRPr lang="en-US" sz="3200" b="1" dirty="0"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68896" y="5957124"/>
            <a:ext cx="1227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Set</a:t>
            </a:r>
          </a:p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(Union)</a:t>
            </a:r>
            <a:endParaRPr lang="en-US" sz="2400" b="1" dirty="0"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8098" y="5957124"/>
            <a:ext cx="1227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Integer</a:t>
            </a:r>
            <a:br>
              <a:rPr lang="en-US" sz="2400" b="1" dirty="0" smtClean="0">
                <a:latin typeface="Helvetica Neue"/>
                <a:cs typeface="Helvetica Neue"/>
              </a:rPr>
            </a:br>
            <a:r>
              <a:rPr lang="en-US" sz="2400" b="1" dirty="0" smtClean="0">
                <a:latin typeface="Helvetica Neue"/>
                <a:cs typeface="Helvetica Neue"/>
              </a:rPr>
              <a:t>(Max)</a:t>
            </a:r>
            <a:endParaRPr lang="en-US" sz="2400" b="1" dirty="0">
              <a:latin typeface="Helvetica Neue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6375" y="5957124"/>
            <a:ext cx="1392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Boolean</a:t>
            </a:r>
            <a:br>
              <a:rPr lang="en-US" sz="2400" b="1" dirty="0" smtClean="0">
                <a:latin typeface="Helvetica Neue"/>
                <a:cs typeface="Helvetica Neue"/>
              </a:rPr>
            </a:br>
            <a:r>
              <a:rPr lang="en-US" sz="2400" b="1" dirty="0" smtClean="0">
                <a:latin typeface="Helvetica Neue"/>
                <a:cs typeface="Helvetica Neue"/>
              </a:rPr>
              <a:t>(Or)</a:t>
            </a:r>
            <a:endParaRPr lang="en-US" sz="2400" b="1" dirty="0">
              <a:latin typeface="Helvetica Neue"/>
              <a:cs typeface="Helvetica Neue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088" y="2525255"/>
            <a:ext cx="2403010" cy="22964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360" y="2613872"/>
            <a:ext cx="1494871" cy="22078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93" y="2613872"/>
            <a:ext cx="2666435" cy="22078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67681" y="1426005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“Growth”:</a:t>
            </a:r>
          </a:p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Larger Sets</a:t>
            </a:r>
            <a:endParaRPr lang="en-US" b="1" dirty="0">
              <a:solidFill>
                <a:srgbClr val="F79646"/>
              </a:solidFill>
              <a:latin typeface="Helvetica Neue"/>
              <a:cs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7637" y="1426005"/>
            <a:ext cx="196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“Growth”:</a:t>
            </a:r>
          </a:p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Larger Numbers</a:t>
            </a:r>
            <a:endParaRPr lang="en-US" b="1" dirty="0">
              <a:solidFill>
                <a:srgbClr val="F79646"/>
              </a:solidFill>
              <a:latin typeface="Helvetica Neue"/>
              <a:cs typeface="Helvetica Neu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99928" y="1426005"/>
            <a:ext cx="1519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“Growth”:</a:t>
            </a:r>
          </a:p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false </a:t>
            </a:r>
            <a:r>
              <a:rPr lang="en-US" b="1" dirty="0" smtClean="0">
                <a:solidFill>
                  <a:srgbClr val="F79646"/>
                </a:solidFill>
                <a:latin typeface="Symbol"/>
                <a:cs typeface="Helvetica Neue"/>
                <a:sym typeface="Symbol"/>
              </a:rPr>
              <a:t></a:t>
            </a:r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 true</a:t>
            </a:r>
            <a:endParaRPr lang="en-US" b="1" dirty="0">
              <a:solidFill>
                <a:srgbClr val="F79646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56821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15" grpId="0"/>
      <p:bldP spid="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796471" y="1417640"/>
            <a:ext cx="13512" cy="4284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63" y="540474"/>
            <a:ext cx="11486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Helvetica Neue"/>
                <a:cs typeface="Helvetica Neue"/>
              </a:rPr>
              <a:t>Time</a:t>
            </a:r>
            <a:endParaRPr lang="en-US" sz="3200" b="1" dirty="0"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8602" y="5830124"/>
            <a:ext cx="2514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Set</a:t>
            </a:r>
            <a:br>
              <a:rPr lang="en-US" sz="2400" b="1" dirty="0" smtClean="0">
                <a:latin typeface="Helvetica Neue"/>
                <a:cs typeface="Helvetica Neue"/>
              </a:rPr>
            </a:br>
            <a:r>
              <a:rPr lang="en-US" sz="2400" b="1" dirty="0" smtClean="0">
                <a:latin typeface="Helvetica Neue"/>
                <a:cs typeface="Helvetica Neue"/>
              </a:rPr>
              <a:t>(merge = Union)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29071" y="5830124"/>
            <a:ext cx="2275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Integer</a:t>
            </a:r>
            <a:br>
              <a:rPr lang="en-US" sz="2400" b="1" dirty="0" smtClean="0">
                <a:latin typeface="Helvetica Neue"/>
                <a:cs typeface="Helvetica Neue"/>
              </a:rPr>
            </a:br>
            <a:r>
              <a:rPr lang="en-US" sz="2400" b="1" dirty="0" smtClean="0">
                <a:latin typeface="Helvetica Neue"/>
                <a:cs typeface="Helvetica Neue"/>
              </a:rPr>
              <a:t>(merge = Max)</a:t>
            </a:r>
            <a:endParaRPr lang="en-US" sz="2400" b="1" dirty="0">
              <a:latin typeface="Helvetica Neue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31806" y="5830124"/>
            <a:ext cx="20131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Boolean</a:t>
            </a:r>
            <a:br>
              <a:rPr lang="en-US" sz="2400" b="1" dirty="0" smtClean="0">
                <a:latin typeface="Helvetica Neue"/>
                <a:cs typeface="Helvetica Neue"/>
              </a:rPr>
            </a:br>
            <a:r>
              <a:rPr lang="en-US" sz="2400" b="1" dirty="0" smtClean="0">
                <a:latin typeface="Helvetica Neue"/>
                <a:cs typeface="Helvetica Neue"/>
              </a:rPr>
              <a:t>(merge = Or)</a:t>
            </a:r>
            <a:endParaRPr lang="en-US" sz="2400" b="1" dirty="0">
              <a:latin typeface="Helvetica Neue"/>
              <a:cs typeface="Helvetica Neue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2895600"/>
            <a:ext cx="2247900" cy="1816100"/>
          </a:xfrm>
          <a:prstGeom prst="rect">
            <a:avLst/>
          </a:prstGeom>
        </p:spPr>
      </p:pic>
      <p:pic>
        <p:nvPicPr>
          <p:cNvPr id="42" name="Picture 41" descr="monotone_max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98" y="2895600"/>
            <a:ext cx="762000" cy="1816100"/>
          </a:xfrm>
          <a:prstGeom prst="rect">
            <a:avLst/>
          </a:prstGeom>
        </p:spPr>
      </p:pic>
      <p:pic>
        <p:nvPicPr>
          <p:cNvPr id="43" name="Picture 42" descr="monotone_bool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376" y="2895600"/>
            <a:ext cx="1524000" cy="181610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3632200" y="3822700"/>
            <a:ext cx="10206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774987" y="3822700"/>
            <a:ext cx="10206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33800" y="3213100"/>
            <a:ext cx="757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 Neue"/>
                <a:cs typeface="Helvetica Neue"/>
              </a:rPr>
              <a:t>size()</a:t>
            </a:r>
            <a:endParaRPr lang="en-US" b="1" dirty="0">
              <a:latin typeface="Helvetica Neue"/>
              <a:cs typeface="Helvetica Neue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51611" y="32258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 Neue"/>
                <a:cs typeface="Helvetica Neue"/>
              </a:rPr>
              <a:t>&gt;= 5</a:t>
            </a:r>
            <a:endParaRPr lang="en-US" b="1" dirty="0">
              <a:latin typeface="Helvetica Neue"/>
              <a:cs typeface="Helvetica Neue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932964" y="1659108"/>
            <a:ext cx="2283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Monotone function</a:t>
            </a:r>
            <a:b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</a:br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from set </a:t>
            </a:r>
            <a:r>
              <a:rPr lang="en-US" b="1" dirty="0" smtClean="0">
                <a:solidFill>
                  <a:schemeClr val="accent6"/>
                </a:solidFill>
                <a:latin typeface="Symbol"/>
                <a:cs typeface="Helvetica Neue"/>
                <a:sym typeface="Symbol"/>
              </a:rPr>
              <a:t></a:t>
            </a:r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 max</a:t>
            </a:r>
            <a:endParaRPr lang="en-US" b="1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84095" y="1659108"/>
            <a:ext cx="248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Monotone function</a:t>
            </a:r>
            <a:b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</a:br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from max </a:t>
            </a:r>
            <a:r>
              <a:rPr lang="en-US" b="1" dirty="0" smtClean="0">
                <a:solidFill>
                  <a:schemeClr val="accent6"/>
                </a:solidFill>
                <a:latin typeface="Symbol"/>
                <a:cs typeface="Helvetica Neue"/>
                <a:sym typeface="Symbol"/>
              </a:rPr>
              <a:t></a:t>
            </a:r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 </a:t>
            </a:r>
            <a:r>
              <a:rPr lang="en-US" b="1" dirty="0" err="1" smtClean="0">
                <a:solidFill>
                  <a:schemeClr val="accent6"/>
                </a:solidFill>
                <a:latin typeface="Helvetica Neue"/>
                <a:cs typeface="Helvetica Neue"/>
              </a:rPr>
              <a:t>boolean</a:t>
            </a:r>
            <a:endParaRPr lang="en-US" b="1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91359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9" grpId="0"/>
      <p:bldP spid="50" grpId="0"/>
      <p:bldP spid="51" grpId="0"/>
      <p:bldP spid="5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Builtin</a:t>
            </a:r>
            <a:r>
              <a:rPr lang="en-US" dirty="0" smtClean="0"/>
              <a:t> Lattices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199019"/>
              </p:ext>
            </p:extLst>
          </p:nvPr>
        </p:nvGraphicFramePr>
        <p:xfrm>
          <a:off x="473077" y="1470748"/>
          <a:ext cx="8197846" cy="5231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402"/>
                <a:gridCol w="2039719"/>
                <a:gridCol w="831478"/>
                <a:gridCol w="1055489"/>
                <a:gridCol w="3322758"/>
              </a:tblGrid>
              <a:tr h="37322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Name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Description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?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a</a:t>
                      </a:r>
                      <a:r>
                        <a:rPr lang="en-US" baseline="0" dirty="0" smtClean="0">
                          <a:latin typeface="Helvetica Neue"/>
                        </a:rPr>
                        <a:t>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t</a:t>
                      </a:r>
                      <a:r>
                        <a:rPr lang="en-US" baseline="0" dirty="0" smtClean="0">
                          <a:latin typeface="Helvetica Neue"/>
                        </a:rPr>
                        <a:t> b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Helvetica Neue"/>
                        </a:rPr>
                        <a:t>Sample</a:t>
                      </a:r>
                      <a:r>
                        <a:rPr lang="en-US" baseline="0" dirty="0" smtClean="0">
                          <a:latin typeface="Helvetica Neue"/>
                        </a:rPr>
                        <a:t> </a:t>
                      </a:r>
                      <a:r>
                        <a:rPr lang="en-US" dirty="0" smtClean="0">
                          <a:latin typeface="Helvetica Neue"/>
                        </a:rPr>
                        <a:t>Monotone</a:t>
                      </a:r>
                      <a:r>
                        <a:rPr lang="en-US" baseline="0" dirty="0" smtClean="0">
                          <a:latin typeface="Helvetica Neue"/>
                        </a:rPr>
                        <a:t> Functions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</a:tr>
              <a:tr h="410482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lbool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Threshold</a:t>
                      </a:r>
                      <a:r>
                        <a:rPr lang="en-US" baseline="0" dirty="0" smtClean="0">
                          <a:latin typeface="Helvetica Neue"/>
                        </a:rPr>
                        <a:t> test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false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a </a:t>
                      </a:r>
                      <a:r>
                        <a:rPr lang="en-US" dirty="0" smtClean="0">
                          <a:latin typeface="ＭＳ ゴシック"/>
                          <a:ea typeface="ＭＳ ゴシック"/>
                          <a:cs typeface="ＭＳ ゴシック"/>
                        </a:rPr>
                        <a:t>∨</a:t>
                      </a:r>
                      <a:r>
                        <a:rPr lang="en-US" baseline="0" dirty="0" smtClean="0">
                          <a:latin typeface="ＭＳ ゴシック"/>
                          <a:ea typeface="ＭＳ ゴシック"/>
                          <a:cs typeface="ＭＳ ゴシック"/>
                        </a:rPr>
                        <a:t> b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u="none" baseline="0" dirty="0" err="1" smtClean="0">
                          <a:latin typeface="Inconsolata-dz"/>
                          <a:cs typeface="Inconsolata-dz"/>
                        </a:rPr>
                        <a:t>when_true</a:t>
                      </a:r>
                      <a:r>
                        <a:rPr lang="en-US" b="0" i="0" u="none" baseline="0" dirty="0" smtClean="0">
                          <a:latin typeface="Inconsolata-dz"/>
                          <a:cs typeface="Inconsolata-dz"/>
                        </a:rPr>
                        <a:t>() </a:t>
                      </a:r>
                      <a:r>
                        <a:rPr lang="en-US" b="0" i="0" u="none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="0" i="0" u="none" baseline="0" dirty="0" smtClean="0">
                          <a:latin typeface="Inconsolata-dz"/>
                          <a:cs typeface="Inconsolata-dz"/>
                        </a:rPr>
                        <a:t> v</a:t>
                      </a:r>
                      <a:endParaRPr lang="en-US" b="0" i="0" u="none" baseline="0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674245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Increasing</a:t>
                      </a:r>
                      <a:r>
                        <a:rPr lang="en-US" baseline="0" dirty="0" smtClean="0">
                          <a:latin typeface="Helvetica Neue"/>
                        </a:rPr>
                        <a:t> number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1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max(</a:t>
                      </a:r>
                      <a:r>
                        <a:rPr lang="en-US" dirty="0" err="1" smtClean="0">
                          <a:latin typeface="Helvetica Neue"/>
                        </a:rPr>
                        <a:t>a,b</a:t>
                      </a:r>
                      <a:r>
                        <a:rPr lang="en-US" dirty="0" smtClean="0">
                          <a:latin typeface="Helvetica Neue"/>
                        </a:rPr>
                        <a:t>)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gt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(n)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lbool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/>
                      </a:r>
                      <a:br>
                        <a:rPr lang="en-US" baseline="0" dirty="0" smtClean="0">
                          <a:latin typeface="Inconsolata-dz"/>
                          <a:cs typeface="Inconsolata-dz"/>
                        </a:rPr>
                      </a:b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+(n)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/>
                      </a:r>
                      <a:br>
                        <a:rPr lang="en-US" baseline="0" dirty="0" smtClean="0">
                          <a:latin typeface="Inconsolata-dz"/>
                          <a:cs typeface="Inconsolata-dz"/>
                        </a:rPr>
                      </a:b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-(n)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406851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lmin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Decreasing number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−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1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min(</a:t>
                      </a:r>
                      <a:r>
                        <a:rPr lang="en-US" dirty="0" err="1" smtClean="0">
                          <a:latin typeface="Helvetica Neue"/>
                        </a:rPr>
                        <a:t>a,b</a:t>
                      </a:r>
                      <a:r>
                        <a:rPr lang="en-US" dirty="0" smtClean="0">
                          <a:latin typeface="Helvetica Neue"/>
                        </a:rPr>
                        <a:t>)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(n)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lbool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674245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lset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Set of values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;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a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[</a:t>
                      </a:r>
                      <a:r>
                        <a:rPr lang="en-US" dirty="0" smtClean="0">
                          <a:latin typeface="Helvetica Neue"/>
                        </a:rPr>
                        <a:t> b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intersect(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lset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lset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/>
                      </a:r>
                      <a:br>
                        <a:rPr lang="en-US" dirty="0" smtClean="0">
                          <a:latin typeface="Inconsolata-dz"/>
                          <a:cs typeface="Inconsolata-dz"/>
                        </a:rPr>
                      </a:b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product(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lset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)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lset</a:t>
                      </a:r>
                      <a:endParaRPr lang="en-US" baseline="0" dirty="0" smtClean="0">
                        <a:latin typeface="Inconsolata-dz"/>
                        <a:cs typeface="Inconsolata-dz"/>
                      </a:endParaRPr>
                    </a:p>
                    <a:p>
                      <a:pPr algn="r"/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contains?(v)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lbool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/>
                      </a:r>
                      <a:br>
                        <a:rPr lang="en-US" baseline="0" dirty="0" smtClean="0">
                          <a:latin typeface="Inconsolata-dz"/>
                          <a:cs typeface="Inconsolata-dz"/>
                        </a:rPr>
                      </a:b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size()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390702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lpset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Non-negative set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;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a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[</a:t>
                      </a:r>
                      <a:r>
                        <a:rPr lang="en-US" dirty="0" smtClean="0">
                          <a:latin typeface="Helvetica Neue"/>
                        </a:rPr>
                        <a:t> b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sum()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621101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lbag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elvetica Neue"/>
                        </a:rPr>
                        <a:t>Multiset</a:t>
                      </a:r>
                      <a:r>
                        <a:rPr lang="en-US" dirty="0" smtClean="0">
                          <a:latin typeface="Helvetica Neue"/>
                        </a:rPr>
                        <a:t> of values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;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a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[</a:t>
                      </a:r>
                      <a:r>
                        <a:rPr lang="en-US" dirty="0" smtClean="0">
                          <a:latin typeface="Helvetica Neue"/>
                        </a:rPr>
                        <a:t> b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mult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(v)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/>
                      </a:r>
                      <a:br>
                        <a:rPr lang="en-US" dirty="0" smtClean="0">
                          <a:latin typeface="Inconsolata-dz"/>
                          <a:cs typeface="Inconsolata-dz"/>
                        </a:rPr>
                      </a:b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+(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lbag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lbag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674245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lmap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Map from keys to lattice values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empty map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at(v)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 any-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lat</a:t>
                      </a:r>
                      <a:endParaRPr lang="en-US" dirty="0" smtClean="0">
                        <a:latin typeface="Inconsolata-dz"/>
                        <a:cs typeface="Inconsolata-dz"/>
                      </a:endParaRPr>
                    </a:p>
                    <a:p>
                      <a:pPr algn="r"/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intersect(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lmap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)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lmap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6E3B-B03F-FB46-80E6-92BF4A93D60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7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Quorum Vote in </a:t>
            </a:r>
            <a:r>
              <a:rPr lang="en-US" dirty="0" err="1" smtClean="0"/>
              <a:t>Bloom</a:t>
            </a:r>
            <a:r>
              <a:rPr lang="en-US" i="1" baseline="30000" dirty="0" err="1" smtClean="0"/>
              <a:t>L</a:t>
            </a:r>
            <a:endParaRPr lang="en-US" i="1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485906" y="1449523"/>
            <a:ext cx="8172189" cy="5262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80000"/>
                </a:solidFill>
                <a:latin typeface="Inconsolata-dz"/>
                <a:cs typeface="Inconsolata-dz"/>
              </a:rPr>
              <a:t>QUORUM_SIZE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=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5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>
                <a:solidFill>
                  <a:srgbClr val="880000"/>
                </a:solidFill>
                <a:latin typeface="Inconsolata-dz"/>
                <a:cs typeface="Inconsolata-dz"/>
              </a:rPr>
              <a:t>RESULT_ADDR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=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BA2121"/>
                </a:solidFill>
                <a:latin typeface="Inconsolata-dz"/>
                <a:cs typeface="Inconsolata-dz"/>
              </a:rPr>
              <a:t>"</a:t>
            </a:r>
            <a:r>
              <a:rPr lang="en-US" sz="1600" b="1" dirty="0" err="1">
                <a:solidFill>
                  <a:srgbClr val="BA2121"/>
                </a:solidFill>
                <a:latin typeface="Inconsolata-dz"/>
                <a:cs typeface="Inconsolata-dz"/>
              </a:rPr>
              <a:t>example.org</a:t>
            </a:r>
            <a:r>
              <a:rPr lang="en-US" sz="1600" b="1" dirty="0">
                <a:solidFill>
                  <a:srgbClr val="BA2121"/>
                </a:solidFill>
                <a:latin typeface="Inconsolata-dz"/>
                <a:cs typeface="Inconsolata-dz"/>
              </a:rPr>
              <a:t>"</a:t>
            </a:r>
            <a:endParaRPr lang="en-US" sz="1600" b="1" dirty="0" smtClean="0">
              <a:solidFill>
                <a:srgbClr val="008000"/>
              </a:solidFill>
              <a:latin typeface="Inconsolata-dz"/>
              <a:cs typeface="Inconsolata-dz"/>
            </a:endParaRPr>
          </a:p>
          <a:p>
            <a:endParaRPr lang="en-US" sz="1600" b="1" dirty="0">
              <a:solidFill>
                <a:srgbClr val="008000"/>
              </a:solidFill>
              <a:latin typeface="Inconsolata-dz"/>
              <a:cs typeface="Inconsolata-dz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Inconsolata-dz"/>
                <a:cs typeface="Inconsolata-dz"/>
              </a:rPr>
              <a:t>class</a:t>
            </a:r>
            <a:r>
              <a:rPr lang="en-US" sz="1600" b="1" dirty="0" smtClean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latin typeface="Inconsolata-dz"/>
                <a:cs typeface="Inconsolata-dz"/>
              </a:rPr>
              <a:t>QuorumVote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Inconsolata-dz"/>
                <a:cs typeface="Inconsolata-dz"/>
              </a:rPr>
              <a:t>  </a:t>
            </a:r>
            <a:r>
              <a:rPr lang="en-US" sz="1600" b="1" dirty="0" smtClean="0">
                <a:solidFill>
                  <a:srgbClr val="008000"/>
                </a:solidFill>
                <a:latin typeface="Inconsolata-dz"/>
                <a:cs typeface="Inconsolata-dz"/>
              </a:rPr>
              <a:t>include</a:t>
            </a:r>
            <a:r>
              <a:rPr lang="en-US" sz="1600" b="1" dirty="0" smtClean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smtClean="0">
                <a:solidFill>
                  <a:srgbClr val="880000"/>
                </a:solidFill>
                <a:latin typeface="Inconsolata-dz"/>
                <a:cs typeface="Inconsolata-dz"/>
              </a:rPr>
              <a:t>Bud</a:t>
            </a:r>
            <a:endParaRPr lang="en-US" sz="1600" b="1" dirty="0" smtClean="0">
              <a:solidFill>
                <a:prstClr val="black"/>
              </a:solidFill>
              <a:latin typeface="Inconsolata-dz"/>
              <a:cs typeface="Inconsolata-dz"/>
            </a:endParaRPr>
          </a:p>
          <a:p>
            <a:endParaRPr lang="en-US" sz="1600" b="1" dirty="0" smtClean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Inconsolata-dz"/>
                <a:cs typeface="Inconsolata-dz"/>
              </a:rPr>
              <a:t>  state </a:t>
            </a:r>
            <a:r>
              <a:rPr lang="en-US" sz="1600" b="1" dirty="0" smtClean="0">
                <a:solidFill>
                  <a:srgbClr val="008000"/>
                </a:solidFill>
                <a:latin typeface="Inconsolata-dz"/>
                <a:cs typeface="Inconsolata-dz"/>
              </a:rPr>
              <a:t>do</a:t>
            </a:r>
            <a:endParaRPr lang="en-US" sz="1600" b="1" dirty="0" smtClean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channel </a:t>
            </a:r>
            <a:r>
              <a:rPr lang="en-US" sz="1600" b="1" dirty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en-US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vote_chn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,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[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:</a:t>
            </a:r>
            <a:r>
              <a:rPr lang="en-US" sz="1600" b="1" dirty="0">
                <a:solidFill>
                  <a:srgbClr val="19177C"/>
                </a:solidFill>
                <a:latin typeface="Inconsolata-dz"/>
                <a:cs typeface="Inconsolata-dz"/>
              </a:rPr>
              <a:t>@</a:t>
            </a:r>
            <a:r>
              <a:rPr lang="en-US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addr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, </a:t>
            </a:r>
            <a:r>
              <a:rPr lang="en-US" sz="1600" b="1" dirty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en-US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voter_id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]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channel </a:t>
            </a:r>
            <a:r>
              <a:rPr lang="en-US" sz="1600" b="1" dirty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en-US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result_chn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,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[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:</a:t>
            </a:r>
            <a:r>
              <a:rPr lang="en-US" sz="1600" b="1" dirty="0">
                <a:solidFill>
                  <a:srgbClr val="19177C"/>
                </a:solidFill>
                <a:latin typeface="Inconsolata-dz"/>
                <a:cs typeface="Inconsolata-dz"/>
              </a:rPr>
              <a:t>@</a:t>
            </a:r>
            <a:r>
              <a:rPr lang="en-US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addr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]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da-DK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da-DK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lset</a:t>
            </a:r>
            <a:r>
              <a:rPr lang="da-DK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da-DK" sz="1600" b="1" dirty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da-DK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votes</a:t>
            </a:r>
            <a:endParaRPr lang="da-DK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fr-FR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lmax</a:t>
            </a:r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fr-FR" sz="1600" b="1" dirty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fr-FR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vote_cnt</a:t>
            </a:r>
            <a:endParaRPr lang="fr-FR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fr-FR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lbool</a:t>
            </a:r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</a:t>
            </a:r>
            <a:r>
              <a:rPr lang="fr-FR" sz="1600" b="1" dirty="0" smtClean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fr-FR" sz="1600" b="1" dirty="0" err="1" smtClean="0">
                <a:solidFill>
                  <a:srgbClr val="19177C"/>
                </a:solidFill>
                <a:latin typeface="Inconsolata-dz"/>
                <a:cs typeface="Inconsolata-dz"/>
              </a:rPr>
              <a:t>got_quorum</a:t>
            </a:r>
            <a:endParaRPr lang="fr-FR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</a:t>
            </a:r>
            <a:r>
              <a:rPr lang="fr-FR" sz="1600" b="1" dirty="0">
                <a:solidFill>
                  <a:srgbClr val="008000"/>
                </a:solidFill>
                <a:latin typeface="Inconsolata-dz"/>
                <a:cs typeface="Inconsolata-dz"/>
              </a:rPr>
              <a:t>end</a:t>
            </a:r>
            <a:endParaRPr lang="fr-FR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endParaRPr lang="fr-FR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bloom </a:t>
            </a:r>
            <a:r>
              <a:rPr lang="fr-FR" sz="1600" b="1" dirty="0">
                <a:solidFill>
                  <a:srgbClr val="008000"/>
                </a:solidFill>
                <a:latin typeface="Inconsolata-dz"/>
                <a:cs typeface="Inconsolata-dz"/>
              </a:rPr>
              <a:t>do</a:t>
            </a:r>
            <a:endParaRPr lang="fr-FR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votes     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&lt;=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vote_chn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{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|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v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|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v</a:t>
            </a:r>
            <a:r>
              <a:rPr lang="en-US" sz="1600" b="1" dirty="0" err="1">
                <a:solidFill>
                  <a:srgbClr val="666666"/>
                </a:solidFill>
                <a:latin typeface="Inconsolata-dz"/>
                <a:cs typeface="Inconsolata-dz"/>
              </a:rPr>
              <a:t>.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voter_id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}</a:t>
            </a: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vote_cnt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&lt;=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votes</a:t>
            </a:r>
            <a:r>
              <a:rPr lang="en-US" sz="1600" b="1" dirty="0" err="1">
                <a:solidFill>
                  <a:srgbClr val="666666"/>
                </a:solidFill>
                <a:latin typeface="Inconsolata-dz"/>
                <a:cs typeface="Inconsolata-dz"/>
              </a:rPr>
              <a:t>.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size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got_quorum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&lt;=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 smtClean="0">
                <a:solidFill>
                  <a:prstClr val="black"/>
                </a:solidFill>
                <a:latin typeface="Inconsolata-dz"/>
                <a:cs typeface="Inconsolata-dz"/>
              </a:rPr>
              <a:t>vote_cnt</a:t>
            </a:r>
            <a:r>
              <a:rPr lang="en-US" sz="1600" b="1" dirty="0" err="1" smtClean="0">
                <a:solidFill>
                  <a:srgbClr val="666666"/>
                </a:solidFill>
                <a:latin typeface="Inconsolata-dz"/>
                <a:cs typeface="Inconsolata-dz"/>
              </a:rPr>
              <a:t>.</a:t>
            </a:r>
            <a:r>
              <a:rPr lang="en-US" sz="1600" b="1" dirty="0" err="1" smtClean="0">
                <a:solidFill>
                  <a:prstClr val="black"/>
                </a:solidFill>
                <a:latin typeface="Inconsolata-dz"/>
                <a:cs typeface="Inconsolata-dz"/>
              </a:rPr>
              <a:t>gt_eq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(</a:t>
            </a:r>
            <a:r>
              <a:rPr lang="en-US" sz="1600" b="1" dirty="0">
                <a:solidFill>
                  <a:srgbClr val="880000"/>
                </a:solidFill>
                <a:latin typeface="Inconsolata-dz"/>
                <a:cs typeface="Inconsolata-dz"/>
              </a:rPr>
              <a:t>QUORUM_SIZE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)</a:t>
            </a: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result_chn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&lt;~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got_quorum</a:t>
            </a:r>
            <a:r>
              <a:rPr lang="en-US" sz="1600" b="1" dirty="0" err="1">
                <a:solidFill>
                  <a:srgbClr val="666666"/>
                </a:solidFill>
                <a:latin typeface="Inconsolata-dz"/>
                <a:cs typeface="Inconsolata-dz"/>
              </a:rPr>
              <a:t>.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when_true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{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[</a:t>
            </a:r>
            <a:r>
              <a:rPr lang="en-US" sz="1600" b="1" dirty="0">
                <a:solidFill>
                  <a:srgbClr val="880000"/>
                </a:solidFill>
                <a:latin typeface="Inconsolata-dz"/>
                <a:cs typeface="Inconsolata-dz"/>
              </a:rPr>
              <a:t>RESULT_ADDR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]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}</a:t>
            </a: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</a:t>
            </a:r>
            <a:r>
              <a:rPr lang="en-US" sz="1600" b="1" dirty="0">
                <a:solidFill>
                  <a:srgbClr val="008000"/>
                </a:solidFill>
                <a:latin typeface="Inconsolata-dz"/>
                <a:cs typeface="Inconsolata-dz"/>
              </a:rPr>
              <a:t>end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>
                <a:solidFill>
                  <a:srgbClr val="008000"/>
                </a:solidFill>
                <a:latin typeface="Inconsolata-dz"/>
                <a:cs typeface="Inconsolata-dz"/>
              </a:rPr>
              <a:t>end</a:t>
            </a:r>
            <a:endParaRPr lang="en-US" sz="1600" b="1" dirty="0">
              <a:latin typeface="Inconsolata-dz"/>
              <a:cs typeface="Inconsolata-dz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98055" y="4648700"/>
            <a:ext cx="853346" cy="8758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97926" y="4279368"/>
            <a:ext cx="185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Map set </a:t>
            </a:r>
            <a:r>
              <a:rPr lang="en-US" i="1" dirty="0" smtClean="0">
                <a:solidFill>
                  <a:srgbClr val="FF6600"/>
                </a:solidFill>
                <a:latin typeface="cmsy10"/>
                <a:ea typeface="cmsy10"/>
                <a:cs typeface="cmsy10"/>
              </a:rPr>
              <a:t>!</a:t>
            </a:r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 max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143827" y="5055345"/>
            <a:ext cx="1180284" cy="64695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24111" y="4686013"/>
            <a:ext cx="200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Map max </a:t>
            </a:r>
            <a:r>
              <a:rPr lang="en-US" i="1" dirty="0" smtClean="0">
                <a:solidFill>
                  <a:srgbClr val="FF6600"/>
                </a:solidFill>
                <a:latin typeface="cmsy10"/>
                <a:ea typeface="cmsy10"/>
                <a:cs typeface="cmsy10"/>
              </a:rPr>
              <a:t>!</a:t>
            </a:r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 </a:t>
            </a:r>
            <a:r>
              <a:rPr lang="en-US" i="1" dirty="0" err="1" smtClean="0">
                <a:solidFill>
                  <a:srgbClr val="FF6600"/>
                </a:solidFill>
                <a:latin typeface="Helvetica Neue"/>
              </a:rPr>
              <a:t>bool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13" name="Straight Arrow Connector 12"/>
          <p:cNvCxnSpPr>
            <a:stCxn id="17" idx="3"/>
          </p:cNvCxnSpPr>
          <p:nvPr/>
        </p:nvCxnSpPr>
        <p:spPr>
          <a:xfrm flipV="1">
            <a:off x="4562749" y="6108700"/>
            <a:ext cx="288652" cy="32121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16367" y="6245252"/>
            <a:ext cx="254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Threshold test on </a:t>
            </a:r>
            <a:r>
              <a:rPr lang="en-US" i="1" dirty="0" err="1" smtClean="0">
                <a:solidFill>
                  <a:srgbClr val="FF6600"/>
                </a:solidFill>
                <a:latin typeface="Helvetica Neue"/>
              </a:rPr>
              <a:t>bool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6489" y="3548190"/>
            <a:ext cx="2808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Lattice state declarations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998055" y="3732856"/>
            <a:ext cx="718434" cy="192416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6E3B-B03F-FB46-80E6-92BF4A93D60F}" type="slidenum">
              <a:rPr lang="en-US" smtClean="0"/>
              <a:t>54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13089" y="2532190"/>
            <a:ext cx="293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Communication interfaces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273300" y="2901522"/>
            <a:ext cx="1104901" cy="32427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21629" y="4279368"/>
            <a:ext cx="208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Accumulate votes</a:t>
            </a:r>
            <a:br>
              <a:rPr lang="en-US" i="1" dirty="0" smtClean="0">
                <a:solidFill>
                  <a:srgbClr val="FF6600"/>
                </a:solidFill>
                <a:latin typeface="Helvetica Neue"/>
              </a:rPr>
            </a:br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into set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048000" y="4801100"/>
            <a:ext cx="473629" cy="3805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83349" y="1552057"/>
            <a:ext cx="3487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6600"/>
                </a:solidFill>
                <a:latin typeface="Helvetica Neue"/>
              </a:rPr>
              <a:t>Annotated Ruby class</a:t>
            </a:r>
            <a:endParaRPr lang="en-US" sz="2400" b="1" i="1" dirty="0">
              <a:solidFill>
                <a:srgbClr val="FF6600"/>
              </a:solidFill>
              <a:latin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48418" y="3115614"/>
            <a:ext cx="2355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6600"/>
                </a:solidFill>
                <a:latin typeface="Helvetica Neue"/>
              </a:rPr>
              <a:t>Program state</a:t>
            </a:r>
            <a:endParaRPr lang="en-US" sz="2400" b="1" i="1" dirty="0">
              <a:solidFill>
                <a:srgbClr val="FF6600"/>
              </a:solidFill>
              <a:latin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0818" y="5062835"/>
            <a:ext cx="2316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6600"/>
                </a:solidFill>
                <a:latin typeface="Helvetica Neue"/>
              </a:rPr>
              <a:t>Program logic</a:t>
            </a:r>
            <a:endParaRPr lang="en-US" sz="2400" b="1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578100" y="1851583"/>
            <a:ext cx="1705250" cy="472517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85560" y="5875920"/>
            <a:ext cx="318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Merge function for set lattice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00920" y="5362876"/>
            <a:ext cx="66141" cy="51304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935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2" grpId="0"/>
      <p:bldP spid="12" grpId="1"/>
      <p:bldP spid="17" grpId="0"/>
      <p:bldP spid="11" grpId="0"/>
      <p:bldP spid="11" grpId="1"/>
      <p:bldP spid="19" grpId="0"/>
      <p:bldP spid="19" grpId="1"/>
      <p:bldP spid="26" grpId="0"/>
      <p:bldP spid="26" grpId="1"/>
      <p:bldP spid="31" grpId="0"/>
      <p:bldP spid="32" grpId="0"/>
      <p:bldP spid="33" grpId="0"/>
      <p:bldP spid="21" grpId="0"/>
      <p:bldP spid="21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71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Context: replicated distributed systems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Distributed </a:t>
            </a:r>
            <a:r>
              <a:rPr lang="en-US" dirty="0" smtClean="0">
                <a:sym typeface="Wingdings"/>
              </a:rPr>
              <a:t> replication is desirable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Distributed </a:t>
            </a:r>
            <a:r>
              <a:rPr lang="en-US" dirty="0" smtClean="0">
                <a:sym typeface="Wingdings"/>
              </a:rPr>
              <a:t> consistency is 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1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Context: replicated distributed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Replication anomalies:</a:t>
            </a:r>
          </a:p>
          <a:p>
            <a:endParaRPr lang="en-US" dirty="0"/>
          </a:p>
          <a:p>
            <a:r>
              <a:rPr lang="en-US" dirty="0" smtClean="0"/>
              <a:t>Read anomalies (staleness)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not RYW.  </a:t>
            </a:r>
            <a:endParaRPr lang="en-US" dirty="0"/>
          </a:p>
          <a:p>
            <a:r>
              <a:rPr lang="en-US" dirty="0" smtClean="0"/>
              <a:t>Write divergence (concurrent updates)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We’ll focus on the latter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9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consistency</a:t>
            </a:r>
          </a:p>
          <a:p>
            <a:r>
              <a:rPr lang="en-US" dirty="0" smtClean="0"/>
              <a:t>Eventual consistency</a:t>
            </a:r>
          </a:p>
          <a:p>
            <a:r>
              <a:rPr lang="en-US" dirty="0" smtClean="0"/>
              <a:t>Weaker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4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``single copy’’ consistency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Replication is</a:t>
            </a:r>
            <a:r>
              <a:rPr lang="en-US" i="1" dirty="0" smtClean="0"/>
              <a:t> transparent; </a:t>
            </a:r>
            <a:r>
              <a:rPr lang="en-US" dirty="0" smtClean="0"/>
              <a:t>no witnesses of replication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36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7729</TotalTime>
  <Words>1583</Words>
  <Application>Microsoft Macintosh PowerPoint</Application>
  <PresentationFormat>On-screen Show (4:3)</PresentationFormat>
  <Paragraphs>433</Paragraphs>
  <Slides>55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Distributed Programming and Consistency: Principles and Practice</vt:lpstr>
      <vt:lpstr>Part I: Principles</vt:lpstr>
      <vt:lpstr>Motivation</vt:lpstr>
      <vt:lpstr>Context: replicated distributed systems </vt:lpstr>
      <vt:lpstr>Context: replicated distributed systems </vt:lpstr>
      <vt:lpstr>Context: replicated distributed systems </vt:lpstr>
      <vt:lpstr>Context: replicated distributed systems</vt:lpstr>
      <vt:lpstr>Consistency models</vt:lpstr>
      <vt:lpstr>Strong consistency</vt:lpstr>
      <vt:lpstr>Strong consistency</vt:lpstr>
      <vt:lpstr>Strong consistency</vt:lpstr>
      <vt:lpstr>Strong consistency</vt:lpstr>
      <vt:lpstr>Eventual Consistency</vt:lpstr>
      <vt:lpstr>Eventual Consistency</vt:lpstr>
      <vt:lpstr>Eventual Consistency</vt:lpstr>
      <vt:lpstr>Eventual Consistency</vt:lpstr>
      <vt:lpstr>Eventual Consistency</vt:lpstr>
      <vt:lpstr>There’s stuff you can do in</vt:lpstr>
      <vt:lpstr>Distributed design patterns for eventual consistency</vt:lpstr>
      <vt:lpstr>ACID 2.0</vt:lpstr>
      <vt:lpstr>ACID 2.0</vt:lpstr>
      <vt:lpstr>ACID 2.0</vt:lpstr>
      <vt:lpstr>Putting ACID 2.0 into practice</vt:lpstr>
      <vt:lpstr>Putting ACID 2.0 into practice</vt:lpstr>
      <vt:lpstr>Formalizing ACID 2.0</vt:lpstr>
      <vt:lpstr>C(v)RDTs</vt:lpstr>
      <vt:lpstr>CRDTs</vt:lpstr>
      <vt:lpstr>CRDTs</vt:lpstr>
      <vt:lpstr>Disorderly programming</vt:lpstr>
      <vt:lpstr>Disorderly programming</vt:lpstr>
      <vt:lpstr>Disorderly programming</vt:lpstr>
      <vt:lpstr>Disorderly programming</vt:lpstr>
      <vt:lpstr>Bloom</vt:lpstr>
      <vt:lpstr>Bloom Rules</vt:lpstr>
      <vt:lpstr>Operational model</vt:lpstr>
      <vt:lpstr>Asynchronous messaging</vt:lpstr>
      <vt:lpstr>Asynchronous messaging</vt:lpstr>
      <vt:lpstr>Monotonic Logic</vt:lpstr>
      <vt:lpstr>Monotonic Logic</vt:lpstr>
      <vt:lpstr>Monotonic Logic</vt:lpstr>
      <vt:lpstr>Monotonic Logic</vt:lpstr>
      <vt:lpstr>Monotonic Logic is order-insensitive</vt:lpstr>
      <vt:lpstr>Monotonic Logic is pipelineable</vt:lpstr>
      <vt:lpstr>Nonmonotonic Logic </vt:lpstr>
      <vt:lpstr>Nonmonotonic Logic</vt:lpstr>
      <vt:lpstr>Nonmonotonic logic is order-sensitive</vt:lpstr>
      <vt:lpstr>Nonmonotonic logic is blocking</vt:lpstr>
      <vt:lpstr>Nonmonotonic logic is blocking</vt:lpstr>
      <vt:lpstr>CALM Analysis</vt:lpstr>
      <vt:lpstr>CALM Analysis</vt:lpstr>
      <vt:lpstr>PowerPoint Presentation</vt:lpstr>
      <vt:lpstr>PowerPoint Presentation</vt:lpstr>
      <vt:lpstr>Builtin Lattices</vt:lpstr>
      <vt:lpstr>Quorum Vote in BloomL</vt:lpstr>
      <vt:lpstr>PowerPoint Presentation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Conway</dc:creator>
  <cp:lastModifiedBy>Peter Alvaro</cp:lastModifiedBy>
  <cp:revision>58</cp:revision>
  <dcterms:created xsi:type="dcterms:W3CDTF">2012-09-07T20:58:11Z</dcterms:created>
  <dcterms:modified xsi:type="dcterms:W3CDTF">2012-09-14T05:05:22Z</dcterms:modified>
</cp:coreProperties>
</file>