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9" r:id="rId3"/>
    <p:sldId id="262" r:id="rId4"/>
    <p:sldId id="263" r:id="rId5"/>
    <p:sldId id="264" r:id="rId6"/>
    <p:sldId id="266" r:id="rId7"/>
    <p:sldId id="267" r:id="rId8"/>
    <p:sldId id="258" r:id="rId9"/>
    <p:sldId id="260" r:id="rId10"/>
    <p:sldId id="259" r:id="rId11"/>
    <p:sldId id="261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12" d="100"/>
          <a:sy n="112" d="100"/>
        </p:scale>
        <p:origin x="-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DA3-996D-5B45-B052-7D789CF9E788}" type="datetimeFigureOut">
              <a:rPr lang="en-US" smtClean="0"/>
              <a:pPr/>
              <a:t>11/18/09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2097-B068-D745-88FD-67B7F3536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DA3-996D-5B45-B052-7D789CF9E788}" type="datetimeFigureOut">
              <a:rPr lang="en-US" smtClean="0"/>
              <a:pPr/>
              <a:t>11/18/09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2097-B068-D745-88FD-67B7F3536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DA3-996D-5B45-B052-7D789CF9E788}" type="datetimeFigureOut">
              <a:rPr lang="en-US" smtClean="0"/>
              <a:pPr/>
              <a:t>11/18/09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2097-B068-D745-88FD-67B7F3536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DA3-996D-5B45-B052-7D789CF9E788}" type="datetimeFigureOut">
              <a:rPr lang="en-US" smtClean="0"/>
              <a:pPr/>
              <a:t>11/18/09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2097-B068-D745-88FD-67B7F3536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DA3-996D-5B45-B052-7D789CF9E788}" type="datetimeFigureOut">
              <a:rPr lang="en-US" smtClean="0"/>
              <a:pPr/>
              <a:t>11/18/09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2097-B068-D745-88FD-67B7F3536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DA3-996D-5B45-B052-7D789CF9E788}" type="datetimeFigureOut">
              <a:rPr lang="en-US" smtClean="0"/>
              <a:pPr/>
              <a:t>11/18/09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2097-B068-D745-88FD-67B7F3536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DA3-996D-5B45-B052-7D789CF9E788}" type="datetimeFigureOut">
              <a:rPr lang="en-US" smtClean="0"/>
              <a:pPr/>
              <a:t>11/18/09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2097-B068-D745-88FD-67B7F3536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DA3-996D-5B45-B052-7D789CF9E788}" type="datetimeFigureOut">
              <a:rPr lang="en-US" smtClean="0"/>
              <a:pPr/>
              <a:t>11/18/09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2097-B068-D745-88FD-67B7F3536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DA3-996D-5B45-B052-7D789CF9E788}" type="datetimeFigureOut">
              <a:rPr lang="en-US" smtClean="0"/>
              <a:pPr/>
              <a:t>11/18/09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2097-B068-D745-88FD-67B7F3536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DA3-996D-5B45-B052-7D789CF9E788}" type="datetimeFigureOut">
              <a:rPr lang="en-US" smtClean="0"/>
              <a:pPr/>
              <a:t>11/18/09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2097-B068-D745-88FD-67B7F3536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DA3-996D-5B45-B052-7D789CF9E788}" type="datetimeFigureOut">
              <a:rPr lang="en-US" smtClean="0"/>
              <a:pPr/>
              <a:t>11/18/09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2097-B068-D745-88FD-67B7F3536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6DA3-996D-5B45-B052-7D789CF9E788}" type="datetimeFigureOut">
              <a:rPr lang="en-US" smtClean="0"/>
              <a:pPr/>
              <a:t>11/18/09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2097-B068-D745-88FD-67B7F3536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Programming:</a:t>
            </a:r>
            <a:br>
              <a:rPr lang="en-US" dirty="0" smtClean="0"/>
            </a:br>
            <a:r>
              <a:rPr lang="en-US" dirty="0" smtClean="0"/>
              <a:t>From Doom and Gloom to</a:t>
            </a:r>
            <a:br>
              <a:rPr lang="en-US" dirty="0" smtClean="0"/>
            </a:br>
            <a:r>
              <a:rPr lang="en-US" dirty="0" smtClean="0"/>
              <a:t>BOOM and Bloom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6548" y="4354646"/>
            <a:ext cx="718933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Peter Alvaro, Neil Conway</a:t>
            </a:r>
          </a:p>
          <a:p>
            <a:endParaRPr lang="en-US" dirty="0" smtClean="0"/>
          </a:p>
          <a:p>
            <a:r>
              <a:rPr lang="en-US" b="1" dirty="0" smtClean="0"/>
              <a:t>Faculty </a:t>
            </a:r>
            <a:r>
              <a:rPr lang="en-US" b="1" dirty="0" err="1" smtClean="0"/>
              <a:t>Recs</a:t>
            </a:r>
            <a:r>
              <a:rPr lang="en-US" dirty="0" smtClean="0"/>
              <a:t>: Joseph M. </a:t>
            </a:r>
            <a:r>
              <a:rPr lang="en-US" dirty="0" err="1" smtClean="0"/>
              <a:t>Hellerstein</a:t>
            </a:r>
            <a:r>
              <a:rPr lang="en-US" dirty="0" smtClean="0"/>
              <a:t>, </a:t>
            </a:r>
            <a:r>
              <a:rPr lang="en-US" dirty="0" err="1" smtClean="0"/>
              <a:t>Rastislav</a:t>
            </a:r>
            <a:r>
              <a:rPr lang="en-US" dirty="0" smtClean="0"/>
              <a:t> </a:t>
            </a:r>
            <a:r>
              <a:rPr lang="en-US" dirty="0" err="1" smtClean="0"/>
              <a:t>Bodik</a:t>
            </a:r>
            <a:endParaRPr lang="en-US" dirty="0" smtClean="0"/>
          </a:p>
          <a:p>
            <a:r>
              <a:rPr lang="en-US" b="1" dirty="0" smtClean="0"/>
              <a:t>Collaborators</a:t>
            </a:r>
            <a:r>
              <a:rPr lang="en-US" dirty="0" smtClean="0"/>
              <a:t>: Tyson </a:t>
            </a:r>
            <a:r>
              <a:rPr lang="en-US" dirty="0" err="1" smtClean="0"/>
              <a:t>Condie</a:t>
            </a:r>
            <a:r>
              <a:rPr lang="en-US" dirty="0" smtClean="0"/>
              <a:t>, Bill </a:t>
            </a:r>
            <a:r>
              <a:rPr lang="en-US" dirty="0" err="1" smtClean="0"/>
              <a:t>Marczak</a:t>
            </a:r>
            <a:r>
              <a:rPr lang="en-US" dirty="0" smtClean="0"/>
              <a:t>, Rusty Sears</a:t>
            </a:r>
          </a:p>
          <a:p>
            <a:r>
              <a:rPr lang="en-US" b="1" dirty="0" smtClean="0"/>
              <a:t>UC Berkeley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 Language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expose these concepts to developers?</a:t>
            </a:r>
          </a:p>
          <a:p>
            <a:pPr lvl="1"/>
            <a:r>
              <a:rPr lang="en-US" dirty="0" smtClean="0"/>
              <a:t>What are the right developer abstractions for common distributed programs?</a:t>
            </a:r>
          </a:p>
          <a:p>
            <a:r>
              <a:rPr lang="en-US" b="1" dirty="0" smtClean="0"/>
              <a:t>Bloom </a:t>
            </a:r>
            <a:r>
              <a:rPr lang="en-US" dirty="0" smtClean="0"/>
              <a:t>language design goals:</a:t>
            </a:r>
            <a:endParaRPr lang="en-US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Familiar syntax (list comprehensions, callbacks)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Integration with imperative languages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Modularity, encapsulation, and composition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know that we’re solving real problems?</a:t>
            </a:r>
          </a:p>
          <a:p>
            <a:pPr lvl="1"/>
            <a:r>
              <a:rPr lang="en-US" dirty="0" smtClean="0"/>
              <a:t>Build real systems</a:t>
            </a:r>
          </a:p>
          <a:p>
            <a:r>
              <a:rPr lang="en-US" dirty="0" smtClean="0"/>
              <a:t>Initial work: </a:t>
            </a:r>
            <a:r>
              <a:rPr lang="en-US" b="1" dirty="0" smtClean="0"/>
              <a:t>BOOM Analytics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+ HDFS in distributed logic</a:t>
            </a:r>
          </a:p>
          <a:p>
            <a:r>
              <a:rPr lang="en-US" b="1" dirty="0" smtClean="0"/>
              <a:t>Goal</a:t>
            </a:r>
            <a:r>
              <a:rPr lang="en-US" dirty="0" smtClean="0"/>
              <a:t>: Use Bloom to build a complete cloud computing stack</a:t>
            </a:r>
          </a:p>
          <a:p>
            <a:pPr lvl="1"/>
            <a:r>
              <a:rPr lang="en-US" dirty="0" smtClean="0"/>
              <a:t>Google in 10KLOC?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1548"/>
            <a:ext cx="8229600" cy="577461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Thank you!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1548"/>
            <a:ext cx="8229600" cy="577461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Writing reliable, scalable distributed software remains extremely difficult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Hardware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Powerful, heterogeneous mobile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Many-Core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Nearly every non-trivial program will be physically distributed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Increasingly heterogeneous clients, unpredictable cloud environments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Distributed programming will no longer be confined to highly-trained experts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Anatomy of a Distributed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 typical distributed program, we </a:t>
            </a:r>
            <a:r>
              <a:rPr lang="en-US" b="1" dirty="0" smtClean="0"/>
              <a:t>see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Communication, messaging, serialization</a:t>
            </a:r>
          </a:p>
          <a:p>
            <a:pPr lvl="1"/>
            <a:r>
              <a:rPr lang="en-US" dirty="0" smtClean="0"/>
              <a:t>Event handling</a:t>
            </a:r>
          </a:p>
          <a:p>
            <a:pPr lvl="1"/>
            <a:r>
              <a:rPr lang="en-US" dirty="0" smtClean="0"/>
              <a:t>Concurrency, coordination</a:t>
            </a:r>
          </a:p>
          <a:p>
            <a:pPr lvl="1"/>
            <a:r>
              <a:rPr lang="en-US" dirty="0" smtClean="0"/>
              <a:t>Explicit fault tolerance, ad-hoc error handling</a:t>
            </a:r>
          </a:p>
          <a:p>
            <a:r>
              <a:rPr lang="en-US" dirty="0" smtClean="0"/>
              <a:t>What are we </a:t>
            </a:r>
            <a:r>
              <a:rPr lang="en-US" b="1" dirty="0" smtClean="0"/>
              <a:t>looking for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Correctness (safety, </a:t>
            </a:r>
            <a:r>
              <a:rPr lang="en-US" dirty="0" err="1" smtClean="0"/>
              <a:t>liveness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Conformance to specification</a:t>
            </a:r>
          </a:p>
          <a:p>
            <a:pPr lvl="1"/>
            <a:r>
              <a:rPr lang="en-US" dirty="0" smtClean="0"/>
              <a:t>High-level performance properties; behavior under network edge-cases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Data-Centric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Goal:</a:t>
            </a:r>
            <a:r>
              <a:rPr lang="en-US" dirty="0" smtClean="0"/>
              <a:t> Fundamentally raise the </a:t>
            </a:r>
            <a:r>
              <a:rPr lang="en-US" i="1" dirty="0" smtClean="0"/>
              <a:t>level of abstraction</a:t>
            </a:r>
            <a:r>
              <a:rPr lang="en-US" dirty="0" smtClean="0"/>
              <a:t> for distributed </a:t>
            </a:r>
            <a:r>
              <a:rPr lang="en-US" dirty="0" smtClean="0"/>
              <a:t>programming</a:t>
            </a:r>
            <a:endParaRPr lang="en-US" dirty="0" smtClean="0"/>
          </a:p>
          <a:p>
            <a:r>
              <a:rPr lang="en-US" dirty="0" err="1" smtClean="0"/>
              <a:t>MapReduce</a:t>
            </a:r>
            <a:r>
              <a:rPr lang="en-US" dirty="0" smtClean="0"/>
              <a:t>: data-centric batch programming</a:t>
            </a:r>
          </a:p>
          <a:p>
            <a:pPr lvl="1"/>
            <a:r>
              <a:rPr lang="en-US" dirty="0" smtClean="0"/>
              <a:t>Programmers apply </a:t>
            </a:r>
            <a:r>
              <a:rPr lang="en-US" i="1" dirty="0" smtClean="0"/>
              <a:t>transformations</a:t>
            </a:r>
            <a:r>
              <a:rPr lang="en-US" dirty="0" smtClean="0"/>
              <a:t> to </a:t>
            </a:r>
            <a:r>
              <a:rPr lang="en-US" i="1" dirty="0" smtClean="0"/>
              <a:t>data sets</a:t>
            </a:r>
          </a:p>
          <a:p>
            <a:r>
              <a:rPr lang="en-US" dirty="0" smtClean="0"/>
              <a:t>Can we apply a data-centric approach to distributed programming in general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and BOOM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Bloom:</a:t>
            </a:r>
            <a:r>
              <a:rPr lang="en-US" dirty="0" smtClean="0"/>
              <a:t> A high-level, data-centric language designed for distributed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BOOM:</a:t>
            </a:r>
            <a:r>
              <a:rPr lang="en-US" dirty="0" smtClean="0"/>
              <a:t> Berkeley Orders of Magnitude</a:t>
            </a:r>
          </a:p>
          <a:p>
            <a:pPr lvl="1"/>
            <a:r>
              <a:rPr lang="en-US" dirty="0" smtClean="0"/>
              <a:t>OOM bigger systems in OOM less code</a:t>
            </a:r>
          </a:p>
          <a:p>
            <a:pPr lvl="1"/>
            <a:r>
              <a:rPr lang="en-US" dirty="0" smtClean="0"/>
              <a:t>Use Bloom to build real distributed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with a precise formal semantics</a:t>
            </a:r>
          </a:p>
          <a:p>
            <a:pPr lvl="1"/>
            <a:r>
              <a:rPr lang="en-US" dirty="0" err="1" smtClean="0"/>
              <a:t>Datalog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/ negation, state update, and non-determinism</a:t>
            </a:r>
          </a:p>
          <a:p>
            <a:r>
              <a:rPr lang="en-US" dirty="0" smtClean="0"/>
              <a:t>Include primitives for distributed computation</a:t>
            </a:r>
          </a:p>
          <a:p>
            <a:r>
              <a:rPr lang="en-US" dirty="0" smtClean="0"/>
              <a:t>Enable formal methods for distributed programming</a:t>
            </a:r>
          </a:p>
          <a:p>
            <a:pPr lvl="1"/>
            <a:r>
              <a:rPr lang="en-US" dirty="0" smtClean="0"/>
              <a:t>Model checking, theorem proving,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Efficient, low-latency dataflow engine (</a:t>
            </a:r>
            <a:r>
              <a:rPr lang="en-US" b="1" dirty="0" smtClean="0"/>
              <a:t>C4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Network-oriented continuous program optimization</a:t>
            </a:r>
          </a:p>
          <a:p>
            <a:pPr marL="914400" lvl="1" indent="-514350"/>
            <a:r>
              <a:rPr lang="en-US" dirty="0" smtClean="0"/>
              <a:t>Automatically co-locate code and data</a:t>
            </a:r>
          </a:p>
          <a:p>
            <a:pPr marL="914400" lvl="1" indent="-514350"/>
            <a:r>
              <a:rPr lang="en-US" dirty="0" smtClean="0"/>
              <a:t>Adapt to current network and client conditions</a:t>
            </a:r>
          </a:p>
          <a:p>
            <a:pPr marL="914400" lvl="1" indent="-514350"/>
            <a:r>
              <a:rPr lang="en-US" dirty="0" smtClean="0"/>
              <a:t>Optimize for both power and performance</a:t>
            </a:r>
          </a:p>
          <a:p>
            <a:pPr marL="914400" lvl="1" indent="-514350"/>
            <a:r>
              <a:rPr lang="en-US" dirty="0" smtClean="0"/>
              <a:t>Leverage formal semantics: how does distribution change program behavior?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415</Words>
  <Application>Microsoft Macintosh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Cloud Programming: From Doom and Gloom to BOOM and Bloom</vt:lpstr>
      <vt:lpstr>Slide 2</vt:lpstr>
      <vt:lpstr>Three Hardware Trends</vt:lpstr>
      <vt:lpstr>Implications</vt:lpstr>
      <vt:lpstr>The Anatomy of a Distributed Program</vt:lpstr>
      <vt:lpstr>Data-Centric Programming</vt:lpstr>
      <vt:lpstr>Bloom and BOOM</vt:lpstr>
      <vt:lpstr>Agenda: Foundation</vt:lpstr>
      <vt:lpstr>Agenda: Engineering</vt:lpstr>
      <vt:lpstr>Agenda: Language Design</vt:lpstr>
      <vt:lpstr>Agenda: Validation</vt:lpstr>
      <vt:lpstr>Slide 12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Programming: From Doom and Gloom to BOOM and Bloom</dc:title>
  <dc:creator>Neil Conway</dc:creator>
  <cp:lastModifiedBy>Neil Conway</cp:lastModifiedBy>
  <cp:revision>23</cp:revision>
  <dcterms:created xsi:type="dcterms:W3CDTF">2009-11-18T19:02:21Z</dcterms:created>
  <dcterms:modified xsi:type="dcterms:W3CDTF">2009-11-18T19:03:13Z</dcterms:modified>
</cp:coreProperties>
</file>