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7"/>
  </p:notesMasterIdLst>
  <p:sldIdLst>
    <p:sldId id="256" r:id="rId2"/>
    <p:sldId id="257" r:id="rId3"/>
    <p:sldId id="259" r:id="rId4"/>
    <p:sldId id="334" r:id="rId5"/>
    <p:sldId id="342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258" r:id="rId14"/>
    <p:sldId id="322" r:id="rId15"/>
    <p:sldId id="264" r:id="rId16"/>
    <p:sldId id="261" r:id="rId17"/>
    <p:sldId id="320" r:id="rId18"/>
    <p:sldId id="260" r:id="rId19"/>
    <p:sldId id="324" r:id="rId20"/>
    <p:sldId id="325" r:id="rId21"/>
    <p:sldId id="326" r:id="rId22"/>
    <p:sldId id="262" r:id="rId23"/>
    <p:sldId id="263" r:id="rId24"/>
    <p:sldId id="266" r:id="rId25"/>
    <p:sldId id="267" r:id="rId26"/>
    <p:sldId id="268" r:id="rId27"/>
    <p:sldId id="270" r:id="rId28"/>
    <p:sldId id="271" r:id="rId29"/>
    <p:sldId id="287" r:id="rId30"/>
    <p:sldId id="306" r:id="rId31"/>
    <p:sldId id="329" r:id="rId32"/>
    <p:sldId id="330" r:id="rId33"/>
    <p:sldId id="331" r:id="rId34"/>
    <p:sldId id="332" r:id="rId35"/>
    <p:sldId id="327" r:id="rId36"/>
    <p:sldId id="328" r:id="rId37"/>
    <p:sldId id="318" r:id="rId38"/>
    <p:sldId id="273" r:id="rId39"/>
    <p:sldId id="274" r:id="rId40"/>
    <p:sldId id="275" r:id="rId41"/>
    <p:sldId id="276" r:id="rId42"/>
    <p:sldId id="307" r:id="rId43"/>
    <p:sldId id="308" r:id="rId44"/>
    <p:sldId id="288" r:id="rId45"/>
    <p:sldId id="281" r:id="rId46"/>
    <p:sldId id="282" r:id="rId47"/>
    <p:sldId id="312" r:id="rId48"/>
    <p:sldId id="344" r:id="rId49"/>
    <p:sldId id="345" r:id="rId50"/>
    <p:sldId id="346" r:id="rId51"/>
    <p:sldId id="347" r:id="rId52"/>
    <p:sldId id="348" r:id="rId53"/>
    <p:sldId id="349" r:id="rId54"/>
    <p:sldId id="350" r:id="rId55"/>
    <p:sldId id="351" r:id="rId56"/>
    <p:sldId id="352" r:id="rId57"/>
    <p:sldId id="353" r:id="rId58"/>
    <p:sldId id="354" r:id="rId59"/>
    <p:sldId id="355" r:id="rId60"/>
    <p:sldId id="356" r:id="rId61"/>
    <p:sldId id="357" r:id="rId62"/>
    <p:sldId id="358" r:id="rId63"/>
    <p:sldId id="309" r:id="rId64"/>
    <p:sldId id="310" r:id="rId65"/>
    <p:sldId id="313" r:id="rId66"/>
    <p:sldId id="311" r:id="rId67"/>
    <p:sldId id="284" r:id="rId68"/>
    <p:sldId id="289" r:id="rId69"/>
    <p:sldId id="290" r:id="rId70"/>
    <p:sldId id="286" r:id="rId71"/>
    <p:sldId id="314" r:id="rId72"/>
    <p:sldId id="317" r:id="rId73"/>
    <p:sldId id="316" r:id="rId74"/>
    <p:sldId id="333" r:id="rId75"/>
    <p:sldId id="343" r:id="rId7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4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notesMaster" Target="notesMasters/notesMaster1.xml"/><Relationship Id="rId78" Type="http://schemas.openxmlformats.org/officeDocument/2006/relationships/printerSettings" Target="printerSettings/printerSettings1.bin"/><Relationship Id="rId79" Type="http://schemas.openxmlformats.org/officeDocument/2006/relationships/presProps" Target="pres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DCB8C-FB56-DE43-982A-7C4B50E01967}" type="datetimeFigureOut">
              <a:rPr lang="en-US" smtClean="0"/>
              <a:t>10/4/12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5E4AE-5682-8840-8073-D67EC27A5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64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drawback of making a distributed system behave like a sequential system is</a:t>
            </a:r>
            <a:r>
              <a:rPr lang="en-US" baseline="0" dirty="0" smtClean="0"/>
              <a:t> that it tends to perform like a sequential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5E4AE-5682-8840-8073-D67EC27A52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96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CWA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01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fundamental.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11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fundamental.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11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Accum</a:t>
            </a:r>
            <a:r>
              <a:rPr lang="en-US" dirty="0" smtClean="0"/>
              <a:t>: WHEN the conclusions drawn by evaluating the RHS ‘appear’ in </a:t>
            </a:r>
            <a:r>
              <a:rPr lang="en-US" smtClean="0"/>
              <a:t>the lhs.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90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Local clock, local data, local computation.</a:t>
            </a:r>
            <a:r>
              <a:rPr lang="en-US" baseline="0" dirty="0" smtClean="0"/>
              <a:t>    Observe, think, act</a:t>
            </a:r>
          </a:p>
          <a:p>
            <a:r>
              <a:rPr lang="en-US" baseline="0" dirty="0" smtClean="0"/>
              <a:t>system proceeds through logical (big) timesteps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92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replicas,</a:t>
            </a:r>
            <a:r>
              <a:rPr lang="en-US" baseline="0" dirty="0" smtClean="0"/>
              <a:t> not lattice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864C9-CCE7-B240-96BF-80B66869E1E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52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Asynchrony</a:t>
            </a:r>
            <a:r>
              <a:rPr lang="en-US" baseline="0" dirty="0" smtClean="0"/>
              <a:t> is WHAT’S HARD about DS.  What I want you to take away is: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isn’t always hard!  Consider your downstream logic.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25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op</a:t>
            </a:r>
            <a:r>
              <a:rPr lang="en-US" baseline="0" dirty="0" smtClean="0"/>
              <a:t> B.   A = allies.  Filter: B = (allies beginning with S) or Union: B = (allies and neutral countries)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47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Employees, </a:t>
            </a:r>
            <a:r>
              <a:rPr lang="en-US" baseline="0" dirty="0" smtClean="0"/>
              <a:t>employees on the 4</a:t>
            </a:r>
            <a:r>
              <a:rPr lang="en-US" baseline="30000" dirty="0" smtClean="0"/>
              <a:t>th</a:t>
            </a:r>
            <a:r>
              <a:rPr lang="en-US" baseline="0" dirty="0" smtClean="0"/>
              <a:t> floor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11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Employee records to email addresses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65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Company officers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52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important</a:t>
            </a:r>
            <a:r>
              <a:rPr lang="en-US" baseline="0" dirty="0" smtClean="0"/>
              <a:t> (practical, systems) </a:t>
            </a:r>
            <a:r>
              <a:rPr lang="en-US" baseline="0" dirty="0" err="1" smtClean="0"/>
              <a:t>correlary</a:t>
            </a:r>
            <a:r>
              <a:rPr lang="en-US" baseline="0" dirty="0" smtClean="0"/>
              <a:t> is that I can eagerly process outputs.</a:t>
            </a:r>
          </a:p>
          <a:p>
            <a:r>
              <a:rPr lang="en-US" baseline="0" dirty="0" smtClean="0"/>
              <a:t>As I learn of 4</a:t>
            </a:r>
            <a:r>
              <a:rPr lang="en-US" baseline="30000" dirty="0" smtClean="0"/>
              <a:t>th</a:t>
            </a:r>
            <a:r>
              <a:rPr lang="en-US" baseline="0" dirty="0" smtClean="0"/>
              <a:t> floor employees, I can send them parachutes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50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Belief revision, retraction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22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Employees</a:t>
            </a:r>
            <a:r>
              <a:rPr lang="en-US" baseline="0" dirty="0" smtClean="0"/>
              <a:t> 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72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0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0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0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8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2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0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7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3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6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5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FDF53-B6EF-134A-BB44-DD74DDE8C8BD}" type="datetimeFigureOut">
              <a:rPr lang="en-US" smtClean="0"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8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Programming and Consistency: Principles and Practice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Peter Alvaro</a:t>
            </a:r>
            <a:br>
              <a:rPr lang="en-US" dirty="0" smtClean="0"/>
            </a:br>
            <a:r>
              <a:rPr lang="en-US" dirty="0" smtClean="0"/>
              <a:t>Neil Conway</a:t>
            </a:r>
            <a:br>
              <a:rPr lang="en-US" dirty="0" smtClean="0"/>
            </a:br>
            <a:r>
              <a:rPr lang="en-US" dirty="0" smtClean="0"/>
              <a:t>Joseph M. Hellerstein</a:t>
            </a:r>
          </a:p>
          <a:p>
            <a:r>
              <a:rPr lang="en-US" i="1" dirty="0" smtClean="0"/>
              <a:t>UC Berkeley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34962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27" y="1582236"/>
            <a:ext cx="1463945" cy="1463945"/>
          </a:xfrm>
          <a:prstGeom prst="rect">
            <a:avLst/>
          </a:prstGeom>
        </p:spPr>
      </p:pic>
      <p:pic>
        <p:nvPicPr>
          <p:cNvPr id="18" name="Picture 17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16" y="1686988"/>
            <a:ext cx="1463945" cy="1463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systems are easier when messages are</a:t>
            </a:r>
            <a:endParaRPr lang="en-US" dirty="0"/>
          </a:p>
        </p:txBody>
      </p:sp>
      <p:pic>
        <p:nvPicPr>
          <p:cNvPr id="4" name="Picture 3" descr="landscape-mountain-trees-clip-art_42363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10" y="4569833"/>
            <a:ext cx="1944737" cy="1180510"/>
          </a:xfrm>
          <a:prstGeom prst="rect">
            <a:avLst/>
          </a:prstGeom>
        </p:spPr>
      </p:pic>
      <p:pic>
        <p:nvPicPr>
          <p:cNvPr id="12" name="Picture 11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719" y="3046181"/>
            <a:ext cx="4109170" cy="2856561"/>
          </a:xfrm>
          <a:prstGeom prst="rect">
            <a:avLst/>
          </a:prstGeom>
        </p:spPr>
      </p:pic>
      <p:pic>
        <p:nvPicPr>
          <p:cNvPr id="13" name="Picture 12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567" y="2893781"/>
            <a:ext cx="4109170" cy="28565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85157" y="1872041"/>
            <a:ext cx="25058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err="1" smtClean="0"/>
              <a:t>Reorderable</a:t>
            </a:r>
            <a:endParaRPr lang="en-US" sz="3200" dirty="0" smtClean="0"/>
          </a:p>
          <a:p>
            <a:pPr marL="285750" indent="-285750">
              <a:buFont typeface="Arial"/>
              <a:buChar char="•"/>
            </a:pPr>
            <a:r>
              <a:rPr lang="en-US" sz="3200" dirty="0" err="1" smtClean="0"/>
              <a:t>Retryable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710497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27" y="1582236"/>
            <a:ext cx="1463945" cy="1463945"/>
          </a:xfrm>
          <a:prstGeom prst="rect">
            <a:avLst/>
          </a:prstGeom>
        </p:spPr>
      </p:pic>
      <p:pic>
        <p:nvPicPr>
          <p:cNvPr id="18" name="Picture 17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16" y="1686988"/>
            <a:ext cx="1463945" cy="1463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systems are easier when messages are</a:t>
            </a:r>
            <a:endParaRPr lang="en-US" dirty="0"/>
          </a:p>
        </p:txBody>
      </p:sp>
      <p:pic>
        <p:nvPicPr>
          <p:cNvPr id="4" name="Picture 3" descr="landscape-mountain-trees-clip-art_42363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10" y="4569833"/>
            <a:ext cx="1944737" cy="1180510"/>
          </a:xfrm>
          <a:prstGeom prst="rect">
            <a:avLst/>
          </a:prstGeom>
        </p:spPr>
      </p:pic>
      <p:pic>
        <p:nvPicPr>
          <p:cNvPr id="12" name="Picture 11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719" y="3046181"/>
            <a:ext cx="4109170" cy="2856561"/>
          </a:xfrm>
          <a:prstGeom prst="rect">
            <a:avLst/>
          </a:prstGeom>
        </p:spPr>
      </p:pic>
      <p:pic>
        <p:nvPicPr>
          <p:cNvPr id="13" name="Picture 12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567" y="2893781"/>
            <a:ext cx="4109170" cy="28565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85157" y="1872041"/>
            <a:ext cx="29931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err="1" smtClean="0"/>
              <a:t>Reorderable</a:t>
            </a:r>
            <a:endParaRPr lang="en-US" sz="3200" dirty="0" smtClean="0"/>
          </a:p>
          <a:p>
            <a:pPr marL="285750" indent="-285750">
              <a:buFont typeface="Arial"/>
              <a:buChar char="•"/>
            </a:pPr>
            <a:r>
              <a:rPr lang="en-US" sz="3200" dirty="0" err="1" smtClean="0"/>
              <a:t>Retryable</a:t>
            </a:r>
            <a:endParaRPr lang="en-US" sz="3200" dirty="0" smtClean="0"/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Retraction-free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27419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(notes)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to make: convergent objects are NOT retraction-free.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78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Context: replicated distributed systems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Distributed: connected (but not always, or well)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Replicated: redundant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45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78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Context: replicated distributed systems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174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Running example: a key-value store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97096" y="2579524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5489727" y="4761500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6982358" y="2579524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lipart_compute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9" y="2963903"/>
            <a:ext cx="1271109" cy="951213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5547351" y="3352072"/>
            <a:ext cx="1305670" cy="1270122"/>
            <a:chOff x="5489727" y="3352072"/>
            <a:chExt cx="1305670" cy="127012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5489727" y="3352072"/>
              <a:ext cx="130567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489727" y="3504472"/>
              <a:ext cx="616448" cy="111772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6200186" y="3500289"/>
              <a:ext cx="595211" cy="112190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 descr="clipart_compute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60" y="5276819"/>
            <a:ext cx="1271109" cy="951213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2029454" y="3191162"/>
            <a:ext cx="1833055" cy="313310"/>
            <a:chOff x="2029454" y="3191162"/>
            <a:chExt cx="1833055" cy="313310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2029454" y="3500289"/>
              <a:ext cx="1833055" cy="41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094803" y="3191162"/>
              <a:ext cx="1767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put(“dinner”, “pizza”)</a:t>
              </a:r>
              <a:endParaRPr lang="en-US" sz="14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176747" y="3352072"/>
            <a:ext cx="121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pizza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52378" y="5583107"/>
            <a:ext cx="121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pizza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165665" y="3394186"/>
            <a:ext cx="121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pizza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129287" y="5564399"/>
            <a:ext cx="2123923" cy="41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99806" y="5256622"/>
            <a:ext cx="1153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get(“dinner”)</a:t>
            </a:r>
            <a:endParaRPr lang="en-US" sz="140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129287" y="6083998"/>
            <a:ext cx="21239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29179" y="5776221"/>
            <a:ext cx="695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“pizza”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8119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34" grpId="0"/>
      <p:bldP spid="35" grpId="0"/>
      <p:bldP spid="36" grpId="0"/>
      <p:bldP spid="39" grpId="0"/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Context: replicated distributed systems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Distributed </a:t>
            </a:r>
            <a:r>
              <a:rPr lang="en-US" dirty="0" smtClean="0">
                <a:sym typeface="Wingdings"/>
              </a:rPr>
              <a:t> replication is desirable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Distributed </a:t>
            </a:r>
            <a:r>
              <a:rPr lang="en-US" dirty="0" smtClean="0">
                <a:sym typeface="Wingdings"/>
              </a:rPr>
              <a:t> consistency is expensive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16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Definitions abound: pick one.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ut try to be </a:t>
            </a:r>
            <a:r>
              <a:rPr lang="en-US" i="1" dirty="0" smtClean="0"/>
              <a:t>consistent…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58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i="1" dirty="0" smtClean="0"/>
              <a:t>isn’t </a:t>
            </a:r>
            <a:r>
              <a:rPr lang="en-US" dirty="0" smtClean="0"/>
              <a:t>consistent?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Replication anomalies:</a:t>
            </a:r>
          </a:p>
          <a:p>
            <a:endParaRPr lang="en-US" dirty="0"/>
          </a:p>
          <a:p>
            <a:r>
              <a:rPr lang="en-US" dirty="0" smtClean="0"/>
              <a:t>Read anomalies (staleness)</a:t>
            </a:r>
          </a:p>
          <a:p>
            <a:r>
              <a:rPr lang="en-US" dirty="0" smtClean="0"/>
              <a:t>Write divergence (concurrent updates)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97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Anomalies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174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Stale reads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97096" y="2579524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5489727" y="4761500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6982358" y="2579524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lipart_compute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9" y="2963903"/>
            <a:ext cx="1271109" cy="951213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5547351" y="3352072"/>
            <a:ext cx="1305670" cy="1270122"/>
            <a:chOff x="5489727" y="3352072"/>
            <a:chExt cx="1305670" cy="127012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5489727" y="3352072"/>
              <a:ext cx="130567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489727" y="3504472"/>
              <a:ext cx="616448" cy="111772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6200186" y="3500289"/>
              <a:ext cx="595211" cy="112190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029454" y="3191162"/>
            <a:ext cx="1866368" cy="313310"/>
            <a:chOff x="2029454" y="3191162"/>
            <a:chExt cx="1866368" cy="313310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2029454" y="3500289"/>
              <a:ext cx="1833055" cy="41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094803" y="3191162"/>
              <a:ext cx="18010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put(“dinner”, “pasta”)</a:t>
              </a:r>
              <a:endParaRPr lang="en-US" sz="14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176747" y="3352072"/>
            <a:ext cx="121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pizza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52378" y="5583107"/>
            <a:ext cx="121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pizza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165665" y="3394186"/>
            <a:ext cx="121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pizza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016243" y="3626639"/>
            <a:ext cx="3328502" cy="15487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675297" y="4360313"/>
            <a:ext cx="1153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get(“dinner”)</a:t>
            </a:r>
            <a:endParaRPr lang="en-US" sz="140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1414071" y="4163903"/>
            <a:ext cx="3839142" cy="1920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807905" y="5164011"/>
            <a:ext cx="695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“pizza”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176747" y="3345050"/>
            <a:ext cx="124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</a:t>
            </a:r>
            <a:r>
              <a:rPr lang="en-US" sz="1400" dirty="0" smtClean="0"/>
              <a:t>pasta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7132352" y="3394186"/>
            <a:ext cx="124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</a:t>
            </a:r>
            <a:r>
              <a:rPr lang="en-US" sz="1400" dirty="0" smtClean="0"/>
              <a:t>pasta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619065" y="5583107"/>
            <a:ext cx="124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</a:t>
            </a:r>
            <a:r>
              <a:rPr lang="en-US" sz="1400" dirty="0" smtClean="0"/>
              <a:t>pasta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73647" y="2197944"/>
            <a:ext cx="4461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8813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9" grpId="0"/>
      <p:bldP spid="45" grpId="0"/>
      <p:bldP spid="23" grpId="0"/>
      <p:bldP spid="37" grpId="0"/>
      <p:bldP spid="40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I: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Anomalies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174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Write conflicts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97096" y="2579524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5489727" y="4761500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6982358" y="2579524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lipart_compute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9" y="2963903"/>
            <a:ext cx="1271109" cy="951213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5547351" y="3352072"/>
            <a:ext cx="1305670" cy="1270122"/>
            <a:chOff x="5489727" y="3352072"/>
            <a:chExt cx="1305670" cy="127012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5489727" y="3352072"/>
              <a:ext cx="130567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489727" y="3504472"/>
              <a:ext cx="616448" cy="111772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6200186" y="3500289"/>
              <a:ext cx="595211" cy="112190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 descr="clipart_compute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60" y="5276819"/>
            <a:ext cx="1271109" cy="951213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2029454" y="3191162"/>
            <a:ext cx="1862598" cy="313310"/>
            <a:chOff x="2029454" y="3191162"/>
            <a:chExt cx="1862598" cy="313310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2029454" y="3500289"/>
              <a:ext cx="1833055" cy="41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094803" y="3191162"/>
              <a:ext cx="17972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put(“dessert”, “cake”)</a:t>
              </a:r>
              <a:endParaRPr lang="en-US" sz="14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176747" y="3352072"/>
            <a:ext cx="1240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Dessert = cake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652378" y="5583107"/>
            <a:ext cx="1220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Dessert = fruit</a:t>
            </a:r>
            <a:endParaRPr 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114785" y="5736995"/>
            <a:ext cx="2123923" cy="41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88028" y="5429218"/>
            <a:ext cx="17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</a:t>
            </a:r>
            <a:r>
              <a:rPr lang="en-US" sz="1400" dirty="0" smtClean="0"/>
              <a:t>ut(“dessert”, “fruit”)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555287" y="3145675"/>
            <a:ext cx="4461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4990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9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Anomalies </a:t>
            </a:r>
            <a:r>
              <a:rPr lang="en-US" i="1" dirty="0" smtClean="0"/>
              <a:t>witness</a:t>
            </a:r>
            <a:r>
              <a:rPr lang="en-US" dirty="0" smtClean="0"/>
              <a:t> replication.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i="1" dirty="0" smtClean="0"/>
              <a:t>consistent</a:t>
            </a:r>
            <a:r>
              <a:rPr lang="en-US" dirty="0" smtClean="0"/>
              <a:t> replicated </a:t>
            </a:r>
            <a:r>
              <a:rPr lang="en-US" dirty="0" err="1" smtClean="0"/>
              <a:t>datastore</a:t>
            </a:r>
            <a:r>
              <a:rPr lang="en-US" dirty="0" smtClean="0"/>
              <a:t> rules out (some) replication anomalies.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088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consistency</a:t>
            </a:r>
          </a:p>
          <a:p>
            <a:r>
              <a:rPr lang="en-US" dirty="0" smtClean="0"/>
              <a:t>Eventual consistency</a:t>
            </a:r>
          </a:p>
          <a:p>
            <a:r>
              <a:rPr lang="en-US" dirty="0" smtClean="0"/>
              <a:t>Weaker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AKA ``single copy’’ consistency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Replication is</a:t>
            </a:r>
            <a:r>
              <a:rPr lang="en-US" i="1" dirty="0" smtClean="0"/>
              <a:t> transparent; </a:t>
            </a:r>
            <a:r>
              <a:rPr lang="en-US" dirty="0" smtClean="0"/>
              <a:t>no witnesses of replication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36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Reads that could witness replication </a:t>
            </a:r>
            <a:r>
              <a:rPr lang="en-US" i="1" dirty="0" smtClean="0"/>
              <a:t>block</a:t>
            </a:r>
          </a:p>
          <a:p>
            <a:r>
              <a:rPr lang="en-US" dirty="0" smtClean="0"/>
              <a:t>Concurrent writes </a:t>
            </a:r>
            <a:r>
              <a:rPr lang="en-US" i="1" dirty="0" smtClean="0"/>
              <a:t>take turns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17378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Some strategies: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Single master with synchronous replication</a:t>
            </a:r>
          </a:p>
          <a:p>
            <a:pPr lvl="1"/>
            <a:r>
              <a:rPr lang="en-US" dirty="0" smtClean="0"/>
              <a:t>Writes are totally ordered, reads see latest values</a:t>
            </a:r>
          </a:p>
          <a:p>
            <a:r>
              <a:rPr lang="en-US" dirty="0" smtClean="0"/>
              <a:t>Quorum systems</a:t>
            </a:r>
          </a:p>
          <a:p>
            <a:pPr lvl="1"/>
            <a:r>
              <a:rPr lang="en-US" dirty="0" smtClean="0"/>
              <a:t>A (majority) ensemble simulates a single master</a:t>
            </a:r>
          </a:p>
          <a:p>
            <a:r>
              <a:rPr lang="en-US" dirty="0" smtClean="0"/>
              <a:t>``State machine replication’’</a:t>
            </a:r>
          </a:p>
          <a:p>
            <a:pPr lvl="1"/>
            <a:r>
              <a:rPr lang="en-US" dirty="0" smtClean="0"/>
              <a:t>Use consensus to establish a total order over reads and writes </a:t>
            </a:r>
            <a:r>
              <a:rPr lang="en-US" dirty="0" err="1" smtClean="0"/>
              <a:t>systemwide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7300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Drawbacks: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Latency, availability, partition tolerance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367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Tolerate stale reads and concurrent writes</a:t>
            </a:r>
          </a:p>
          <a:p>
            <a:r>
              <a:rPr lang="en-US" dirty="0" smtClean="0"/>
              <a:t>Ensure that eventually* all replicas converge</a:t>
            </a:r>
          </a:p>
          <a:p>
            <a:endParaRPr lang="en-US" dirty="0"/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* When activity has ceased and all messages are delivered to all replicas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4692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Strategies: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Establish a total update order off critical path (</a:t>
            </a:r>
            <a:r>
              <a:rPr lang="en-US" dirty="0" err="1" smtClean="0"/>
              <a:t>eg</a:t>
            </a:r>
            <a:r>
              <a:rPr lang="en-US" dirty="0" smtClean="0"/>
              <a:t> bayou).</a:t>
            </a:r>
          </a:p>
          <a:p>
            <a:pPr lvl="1"/>
            <a:r>
              <a:rPr lang="en-US" dirty="0" smtClean="0"/>
              <a:t>Epidemic (gossip-based) replication</a:t>
            </a:r>
          </a:p>
          <a:p>
            <a:pPr lvl="1"/>
            <a:r>
              <a:rPr lang="en-US" dirty="0" smtClean="0"/>
              <a:t>Tentatively apply, then possibly retract, updates as the order is learned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16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Strategies: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Deliver updates according to a ``cheap’’ order (e.g. causal).  </a:t>
            </a:r>
          </a:p>
          <a:p>
            <a:pPr lvl="1"/>
            <a:r>
              <a:rPr lang="en-US" dirty="0" smtClean="0"/>
              <a:t>Break ties with timestamps, merge functions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066706" y="4320625"/>
            <a:ext cx="487604" cy="827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84216" y="5239183"/>
            <a:ext cx="104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hmmmm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11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045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Strategies: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Constrain the application so that updates are </a:t>
            </a:r>
            <a:r>
              <a:rPr lang="en-US" dirty="0" err="1" smtClean="0"/>
              <a:t>reorderable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148860" y="3844335"/>
            <a:ext cx="238133" cy="759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67928" y="4717533"/>
            <a:ext cx="2036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Won’t always work.</a:t>
            </a:r>
          </a:p>
          <a:p>
            <a:r>
              <a:rPr lang="en-US" dirty="0" smtClean="0"/>
              <a:t>When will it 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37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Eventual consistency – </a:t>
            </a:r>
            <a:br>
              <a:rPr lang="en-US" dirty="0" smtClean="0"/>
            </a:br>
            <a:r>
              <a:rPr lang="en-US" dirty="0" smtClean="0"/>
              <a:t>more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</a:p>
          <a:p>
            <a:pPr lvl="1"/>
            <a:r>
              <a:rPr lang="en-US" dirty="0" smtClean="0"/>
              <a:t>Conflicting writes are uniformly resolved</a:t>
            </a:r>
          </a:p>
          <a:p>
            <a:pPr lvl="1"/>
            <a:r>
              <a:rPr lang="en-US" dirty="0" smtClean="0"/>
              <a:t>Reads eventually return current data</a:t>
            </a:r>
          </a:p>
          <a:p>
            <a:pPr lvl="1"/>
            <a:r>
              <a:rPr lang="en-US" i="1" dirty="0" smtClean="0"/>
              <a:t>State-centric</a:t>
            </a:r>
          </a:p>
          <a:p>
            <a:r>
              <a:rPr lang="en-US" dirty="0" smtClean="0"/>
              <a:t>Confluence</a:t>
            </a:r>
            <a:endParaRPr lang="en-US" i="1" dirty="0" smtClean="0"/>
          </a:p>
          <a:p>
            <a:pPr lvl="1"/>
            <a:r>
              <a:rPr lang="en-US" dirty="0" smtClean="0"/>
              <a:t>A program has deterministic executions</a:t>
            </a:r>
          </a:p>
          <a:p>
            <a:pPr lvl="2"/>
            <a:r>
              <a:rPr lang="en-US" dirty="0" smtClean="0"/>
              <a:t>Output is a function of input</a:t>
            </a:r>
          </a:p>
          <a:p>
            <a:pPr lvl="1"/>
            <a:r>
              <a:rPr lang="en-US" i="1" dirty="0" smtClean="0"/>
              <a:t>Program-centric</a:t>
            </a:r>
          </a:p>
        </p:txBody>
      </p:sp>
    </p:spTree>
    <p:extLst>
      <p:ext uri="{BB962C8B-B14F-4D97-AF65-F5344CB8AC3E}">
        <p14:creationId xmlns:p14="http://schemas.microsoft.com/office/powerpoint/2010/main" val="2618700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Eventual consistency – </a:t>
            </a:r>
            <a:br>
              <a:rPr lang="en-US" dirty="0" smtClean="0"/>
            </a:br>
            <a:r>
              <a:rPr lang="en-US" dirty="0" smtClean="0"/>
              <a:t>more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Confluence is a strong correctness criterion</a:t>
            </a:r>
          </a:p>
          <a:p>
            <a:pPr lvl="1"/>
            <a:r>
              <a:rPr lang="en-US" dirty="0" smtClean="0"/>
              <a:t>Not all programs are </a:t>
            </a:r>
            <a:r>
              <a:rPr lang="en-US" i="1" dirty="0" smtClean="0"/>
              <a:t>meant </a:t>
            </a:r>
            <a:r>
              <a:rPr lang="en-US" dirty="0" smtClean="0"/>
              <a:t>to be deterministic</a:t>
            </a:r>
          </a:p>
          <a:p>
            <a:r>
              <a:rPr lang="en-US" dirty="0"/>
              <a:t>B</a:t>
            </a:r>
            <a:r>
              <a:rPr lang="en-US" dirty="0" smtClean="0"/>
              <a:t>ut it’s a nice property</a:t>
            </a:r>
          </a:p>
          <a:p>
            <a:pPr lvl="1"/>
            <a:r>
              <a:rPr lang="en-US" dirty="0" smtClean="0"/>
              <a:t>E.g., for replay-based debugging</a:t>
            </a:r>
          </a:p>
          <a:p>
            <a:pPr lvl="1"/>
            <a:r>
              <a:rPr lang="en-US" dirty="0" smtClean="0"/>
              <a:t>E.g., because the </a:t>
            </a:r>
            <a:r>
              <a:rPr lang="en-US" i="1" dirty="0" smtClean="0"/>
              <a:t>meaning </a:t>
            </a:r>
            <a:r>
              <a:rPr lang="en-US" dirty="0" smtClean="0"/>
              <a:t>of a program </a:t>
            </a:r>
            <a:r>
              <a:rPr lang="en-US" i="1" dirty="0" smtClean="0"/>
              <a:t>is</a:t>
            </a:r>
            <a:r>
              <a:rPr lang="en-US" dirty="0" smtClean="0"/>
              <a:t> its output (not its ``traces’’)</a:t>
            </a:r>
          </a:p>
          <a:p>
            <a:r>
              <a:rPr lang="en-US" dirty="0"/>
              <a:t>Confluent =&gt; convergent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3421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Eventual consistency – </a:t>
            </a:r>
            <a:br>
              <a:rPr lang="en-US" dirty="0" smtClean="0"/>
            </a:br>
            <a:r>
              <a:rPr lang="en-US" dirty="0" smtClean="0"/>
              <a:t>more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Confluent =&gt; convergent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dirty="0" smtClean="0"/>
              <a:t>eterministic executions imply replica agreement</a:t>
            </a:r>
          </a:p>
          <a:p>
            <a:pPr marL="0" indent="0">
              <a:buNone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91187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Eventual consistency – </a:t>
            </a:r>
            <a:br>
              <a:rPr lang="en-US" dirty="0" smtClean="0"/>
            </a:br>
            <a:r>
              <a:rPr lang="en-US" dirty="0" smtClean="0"/>
              <a:t>more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But convergent state does </a:t>
            </a:r>
            <a:r>
              <a:rPr lang="en-US" sz="2800" i="1" dirty="0" smtClean="0"/>
              <a:t>not</a:t>
            </a:r>
            <a:r>
              <a:rPr lang="en-US" sz="2800" dirty="0" smtClean="0"/>
              <a:t> imply deterministic executions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5313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(peter notes)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EC systems focus only on controlling write anomalies (stale reads always fair game, though session guarantees may restrict which read anomalies can happen)</a:t>
            </a:r>
          </a:p>
          <a:p>
            <a:r>
              <a:rPr lang="en-US" dirty="0" smtClean="0"/>
              <a:t>EC systems are </a:t>
            </a:r>
            <a:r>
              <a:rPr lang="en-US" i="1" dirty="0" smtClean="0"/>
              <a:t>convergent</a:t>
            </a:r>
            <a:r>
              <a:rPr lang="en-US" dirty="0" smtClean="0"/>
              <a:t> – eventually there are no divergent states</a:t>
            </a:r>
          </a:p>
          <a:p>
            <a:r>
              <a:rPr lang="en-US" dirty="0" smtClean="0"/>
              <a:t>Deterministic =&gt; convergent (but not </a:t>
            </a:r>
            <a:r>
              <a:rPr lang="en-US" dirty="0" err="1" smtClean="0"/>
              <a:t>tother</a:t>
            </a:r>
            <a:r>
              <a:rPr lang="en-US" dirty="0" smtClean="0"/>
              <a:t> way)</a:t>
            </a:r>
          </a:p>
          <a:p>
            <a:r>
              <a:rPr lang="en-US" strike="sngStrike" dirty="0" smtClean="0"/>
              <a:t>Determinism is compositional: two deterministic systems glued together make a deterministic system</a:t>
            </a:r>
          </a:p>
          <a:p>
            <a:r>
              <a:rPr lang="en-US" strike="sngStrike" dirty="0" smtClean="0"/>
              <a:t>Convergence is not compositional: two convergent systems glued together do not necessarily make a convergent system (</a:t>
            </a:r>
            <a:r>
              <a:rPr lang="en-US" strike="sngStrike" dirty="0" err="1" smtClean="0"/>
              <a:t>eg</a:t>
            </a:r>
            <a:r>
              <a:rPr lang="en-US" strike="sngStrike" dirty="0" smtClean="0"/>
              <a:t> if the glue is NM)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526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(peter notes)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Guarded asynchrony – need to carefully explain the significance of this</a:t>
            </a:r>
          </a:p>
          <a:p>
            <a:r>
              <a:rPr lang="en-US" dirty="0" smtClean="0"/>
              <a:t>Essentially, confluent programs cannot allow one-shot queries on changing state (even monotonically changing)</a:t>
            </a:r>
          </a:p>
          <a:p>
            <a:r>
              <a:rPr lang="en-US" dirty="0" smtClean="0"/>
              <a:t>One-shot queries must be converted into subscriptions to a stream of updates</a:t>
            </a:r>
          </a:p>
          <a:p>
            <a:pPr lvl="1"/>
            <a:r>
              <a:rPr lang="en-US" dirty="0" smtClean="0"/>
              <a:t>That way, we are guaranteed to see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i="1" dirty="0" smtClean="0"/>
              <a:t>last</a:t>
            </a:r>
            <a:r>
              <a:rPr lang="en-US" dirty="0" smtClean="0"/>
              <a:t> update to a given lattice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735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joe</a:t>
            </a:r>
            <a:r>
              <a:rPr lang="en-US" dirty="0" smtClean="0"/>
              <a:t> notes)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There’s stuff you can do </a:t>
            </a:r>
            <a:r>
              <a:rPr lang="en-US" dirty="0" smtClean="0"/>
              <a:t>in The storage layer…. Or you can pop up.</a:t>
            </a:r>
          </a:p>
          <a:p>
            <a:endParaRPr lang="en-US" dirty="0"/>
          </a:p>
          <a:p>
            <a:r>
              <a:rPr lang="en-US" dirty="0" smtClean="0"/>
              <a:t>Layer </a:t>
            </a:r>
            <a:r>
              <a:rPr lang="en-US" dirty="0" err="1" smtClean="0"/>
              <a:t>vs</a:t>
            </a:r>
            <a:r>
              <a:rPr lang="en-US" dirty="0" smtClean="0"/>
              <a:t> language</a:t>
            </a:r>
          </a:p>
          <a:p>
            <a:r>
              <a:rPr lang="en-US" dirty="0" smtClean="0"/>
              <a:t>Sequential emulation at the storage layer</a:t>
            </a:r>
          </a:p>
          <a:p>
            <a:r>
              <a:rPr lang="en-US" dirty="0" err="1" smtClean="0"/>
              <a:t>Crdts</a:t>
            </a:r>
            <a:r>
              <a:rPr lang="en-US" dirty="0" smtClean="0"/>
              <a:t> – state-centric attempt to achieve relaxed ordering (object-by-object)</a:t>
            </a:r>
          </a:p>
          <a:p>
            <a:r>
              <a:rPr lang="en-US" dirty="0" smtClean="0"/>
              <a:t>Then bloom </a:t>
            </a:r>
          </a:p>
          <a:p>
            <a:r>
              <a:rPr lang="en-US" dirty="0" smtClean="0"/>
              <a:t>The programming model should match the computation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25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design patterns</a:t>
            </a:r>
            <a:br>
              <a:rPr lang="en-US" dirty="0" smtClean="0"/>
            </a:br>
            <a:r>
              <a:rPr lang="en-US" dirty="0" smtClean="0"/>
              <a:t>for 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56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 classic ACID has the goal to make the application </a:t>
            </a:r>
            <a:r>
              <a:rPr lang="en-US" dirty="0" smtClean="0"/>
              <a:t>perceive </a:t>
            </a:r>
            <a:r>
              <a:rPr lang="en-US" dirty="0"/>
              <a:t>that there is exactly one computer and it is doing nothing </a:t>
            </a:r>
            <a:r>
              <a:rPr lang="en-US" dirty="0" smtClean="0"/>
              <a:t>else </a:t>
            </a:r>
            <a:r>
              <a:rPr lang="en-US" dirty="0"/>
              <a:t>while this transaction is being processed.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the new ACID (or ACID2.0).  The letters stand for: </a:t>
            </a:r>
            <a:r>
              <a:rPr lang="en-US" dirty="0" smtClean="0"/>
              <a:t>Associative</a:t>
            </a:r>
            <a:r>
              <a:rPr lang="en-US" dirty="0"/>
              <a:t>, Commutative, Idempotent, and </a:t>
            </a:r>
            <a:r>
              <a:rPr lang="en-US" dirty="0" smtClean="0"/>
              <a:t>Distributed.  The goal </a:t>
            </a:r>
            <a:r>
              <a:rPr lang="en-US" dirty="0"/>
              <a:t>for ACID2.0 is to succeed if the pieces of the </a:t>
            </a:r>
            <a:r>
              <a:rPr lang="en-US" dirty="0" smtClean="0"/>
              <a:t>work happen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 At least once</a:t>
            </a:r>
            <a:r>
              <a:rPr lang="en-US" dirty="0" smtClean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 Anywhere in the system</a:t>
            </a:r>
            <a:r>
              <a:rPr lang="en-US" dirty="0" smtClean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 In any order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						- Pat </a:t>
            </a:r>
            <a:r>
              <a:rPr lang="en-US" dirty="0" err="1" smtClean="0"/>
              <a:t>Helland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			</a:t>
            </a:r>
            <a:r>
              <a:rPr lang="en-US" i="1" dirty="0" smtClean="0"/>
              <a:t>Building on quicksand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22880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27" y="1582236"/>
            <a:ext cx="1463945" cy="1463945"/>
          </a:xfrm>
          <a:prstGeom prst="rect">
            <a:avLst/>
          </a:prstGeom>
        </p:spPr>
      </p:pic>
      <p:pic>
        <p:nvPicPr>
          <p:cNvPr id="18" name="Picture 17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16" y="1686988"/>
            <a:ext cx="1463945" cy="1463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distributed systems hard?</a:t>
            </a:r>
            <a:endParaRPr lang="en-US" dirty="0"/>
          </a:p>
        </p:txBody>
      </p:sp>
      <p:pic>
        <p:nvPicPr>
          <p:cNvPr id="4" name="Picture 3" descr="landscape-mountain-trees-clip-art_42363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10" y="4569833"/>
            <a:ext cx="1944737" cy="1180510"/>
          </a:xfrm>
          <a:prstGeom prst="rect">
            <a:avLst/>
          </a:prstGeom>
        </p:spPr>
      </p:pic>
      <p:pic>
        <p:nvPicPr>
          <p:cNvPr id="12" name="Picture 11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719" y="3046181"/>
            <a:ext cx="4109170" cy="2856561"/>
          </a:xfrm>
          <a:prstGeom prst="rect">
            <a:avLst/>
          </a:prstGeom>
        </p:spPr>
      </p:pic>
      <p:pic>
        <p:nvPicPr>
          <p:cNvPr id="13" name="Picture 12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567" y="2893781"/>
            <a:ext cx="4109170" cy="28565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06451" y="3150933"/>
            <a:ext cx="187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Uncertainty</a:t>
            </a:r>
          </a:p>
          <a:p>
            <a:r>
              <a:rPr lang="en-US" dirty="0" smtClean="0"/>
              <a:t>In communication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320773" y="3797264"/>
            <a:ext cx="0" cy="66780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062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Associative --  operations can be ``eagerly’’ processed</a:t>
            </a:r>
          </a:p>
          <a:p>
            <a:r>
              <a:rPr lang="en-US" dirty="0" smtClean="0"/>
              <a:t>Commutative – operations can be reordered</a:t>
            </a:r>
          </a:p>
          <a:p>
            <a:r>
              <a:rPr lang="en-US" dirty="0" smtClean="0"/>
              <a:t>Idempotent – retry is always an option</a:t>
            </a:r>
          </a:p>
          <a:p>
            <a:r>
              <a:rPr lang="en-US" dirty="0" smtClean="0"/>
              <a:t>Distributed – </a:t>
            </a:r>
            <a:r>
              <a:rPr lang="en-US" smtClean="0"/>
              <a:t>(needed a ``D’’)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92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Instead of low-level reads and writes programmers use an abstract vocabulary of </a:t>
            </a:r>
            <a:r>
              <a:rPr lang="en-US" dirty="0" err="1" smtClean="0"/>
              <a:t>reorderable</a:t>
            </a:r>
            <a:r>
              <a:rPr lang="en-US" dirty="0" smtClean="0"/>
              <a:t>, </a:t>
            </a:r>
            <a:r>
              <a:rPr lang="en-US" dirty="0" err="1" smtClean="0"/>
              <a:t>retryable</a:t>
            </a:r>
            <a:r>
              <a:rPr lang="en-US" dirty="0" smtClean="0"/>
              <a:t> actions:</a:t>
            </a:r>
            <a:endParaRPr lang="en-US" dirty="0"/>
          </a:p>
          <a:p>
            <a:r>
              <a:rPr lang="en-US" dirty="0" smtClean="0"/>
              <a:t>Retry – a mechanism to ensure that all messages are delivered</a:t>
            </a:r>
          </a:p>
          <a:p>
            <a:r>
              <a:rPr lang="en-US" dirty="0" err="1" smtClean="0"/>
              <a:t>Reorderability</a:t>
            </a:r>
            <a:r>
              <a:rPr lang="en-US" dirty="0" smtClean="0"/>
              <a:t> -- ensures that all replicas converge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78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ACID 2.0 into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50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ACID 2.0 into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CRDTs</a:t>
            </a:r>
          </a:p>
          <a:p>
            <a:pPr marL="914400" lvl="1" indent="-514350"/>
            <a:r>
              <a:rPr lang="en-US" dirty="0" smtClean="0"/>
              <a:t>A state-based approach</a:t>
            </a:r>
            <a:endParaRPr lang="en-US" dirty="0"/>
          </a:p>
          <a:p>
            <a:pPr marL="914400" lvl="1" indent="-514350"/>
            <a:r>
              <a:rPr lang="en-US" dirty="0" smtClean="0"/>
              <a:t>Keep distributed state in data structures providing only ACI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Disorderly programming</a:t>
            </a:r>
          </a:p>
          <a:p>
            <a:pPr marL="914400" lvl="1" indent="-514350"/>
            <a:r>
              <a:rPr lang="en-US" dirty="0" smtClean="0"/>
              <a:t>A language-based approach</a:t>
            </a:r>
          </a:p>
          <a:p>
            <a:pPr marL="914400" lvl="1" indent="-514350"/>
            <a:r>
              <a:rPr lang="en-US" dirty="0" smtClean="0"/>
              <a:t>Encourage structuring computation using </a:t>
            </a:r>
            <a:r>
              <a:rPr lang="en-US" dirty="0" err="1" smtClean="0"/>
              <a:t>reorderable</a:t>
            </a:r>
            <a:r>
              <a:rPr lang="en-US" dirty="0" smtClean="0"/>
              <a:t> statements and data</a:t>
            </a:r>
          </a:p>
        </p:txBody>
      </p:sp>
    </p:spTree>
    <p:extLst>
      <p:ext uri="{BB962C8B-B14F-4D97-AF65-F5344CB8AC3E}">
        <p14:creationId xmlns:p14="http://schemas.microsoft.com/office/powerpoint/2010/main" val="829143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Formalizing ACID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ACI are </a:t>
            </a:r>
            <a:r>
              <a:rPr lang="en-US" i="1" dirty="0" smtClean="0"/>
              <a:t>precisely</a:t>
            </a:r>
            <a:r>
              <a:rPr lang="en-US" dirty="0" smtClean="0"/>
              <a:t> the properties that define the LUB operation in a </a:t>
            </a:r>
            <a:r>
              <a:rPr lang="en-US" i="1" dirty="0" smtClean="0"/>
              <a:t>join </a:t>
            </a:r>
            <a:r>
              <a:rPr lang="en-US" i="1" dirty="0" err="1" smtClean="0"/>
              <a:t>semilattice</a:t>
            </a:r>
            <a:endParaRPr lang="en-US" dirty="0" smtClean="0"/>
          </a:p>
          <a:p>
            <a:pPr algn="just"/>
            <a:r>
              <a:rPr lang="en-US" dirty="0" smtClean="0"/>
              <a:t>If states form a lattice, we can always </a:t>
            </a:r>
            <a:r>
              <a:rPr lang="en-US" i="1" dirty="0" smtClean="0"/>
              <a:t>merge</a:t>
            </a:r>
            <a:r>
              <a:rPr lang="en-US" dirty="0" smtClean="0"/>
              <a:t> states using the LUB.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222" y="3965463"/>
            <a:ext cx="2403010" cy="229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33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C(v)RDTs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Convergent</a:t>
            </a:r>
            <a:r>
              <a:rPr lang="en-US" dirty="0"/>
              <a:t> </a:t>
            </a:r>
            <a:r>
              <a:rPr lang="en-US" dirty="0" smtClean="0"/>
              <a:t>Replicated </a:t>
            </a:r>
            <a:r>
              <a:rPr lang="en-US" dirty="0" err="1" smtClean="0"/>
              <a:t>Datatypes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Idea: </a:t>
            </a:r>
          </a:p>
          <a:p>
            <a:r>
              <a:rPr lang="en-US" dirty="0" smtClean="0"/>
              <a:t>represent state as a join </a:t>
            </a:r>
            <a:r>
              <a:rPr lang="en-US" dirty="0" err="1" smtClean="0"/>
              <a:t>semilattice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Provide a ACI merge function </a:t>
            </a:r>
          </a:p>
        </p:txBody>
      </p:sp>
    </p:spTree>
    <p:extLst>
      <p:ext uri="{BB962C8B-B14F-4D97-AF65-F5344CB8AC3E}">
        <p14:creationId xmlns:p14="http://schemas.microsoft.com/office/powerpoint/2010/main" val="321358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CRDTs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Data structures: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Grow-only set (</a:t>
            </a:r>
            <a:r>
              <a:rPr lang="en-US" dirty="0" err="1" smtClean="0"/>
              <a:t>Gset</a:t>
            </a:r>
            <a:r>
              <a:rPr lang="en-US" dirty="0" smtClean="0"/>
              <a:t>)</a:t>
            </a:r>
          </a:p>
          <a:p>
            <a:pPr marL="914400" lvl="1" indent="-514350"/>
            <a:r>
              <a:rPr lang="en-US" dirty="0" smtClean="0"/>
              <a:t>Trivial – merge is union and union is commutative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2PSet</a:t>
            </a:r>
          </a:p>
          <a:p>
            <a:pPr marL="914400" lvl="1" indent="-514350"/>
            <a:r>
              <a:rPr lang="en-US" dirty="0" smtClean="0"/>
              <a:t>Two </a:t>
            </a:r>
            <a:r>
              <a:rPr lang="en-US" dirty="0" err="1" smtClean="0"/>
              <a:t>Gsets</a:t>
            </a:r>
            <a:r>
              <a:rPr lang="en-US" dirty="0" smtClean="0"/>
              <a:t> – one for adds, the other for tombstones</a:t>
            </a:r>
          </a:p>
          <a:p>
            <a:pPr marL="914400" lvl="1" indent="-514350"/>
            <a:r>
              <a:rPr lang="en-US" dirty="0" smtClean="0"/>
              <a:t>Idiosyncrasy: you can only add/delete once.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Counters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Tricky!  Vector clock with an entry for each replica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Increment @ replica I =&gt; VC[</a:t>
            </a:r>
            <a:r>
              <a:rPr lang="en-US" dirty="0" err="1" smtClean="0"/>
              <a:t>i</a:t>
            </a:r>
            <a:r>
              <a:rPr lang="en-US" dirty="0" smtClean="0"/>
              <a:t>] += 1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Value: sum of all VC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0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CRDTs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Difficulties: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Convergent objects alone are not strong enough to build confluent systems.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54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never really know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006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messaging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65692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6068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18317" y="3166996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36067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33968" y="4218018"/>
            <a:ext cx="1367131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46518" y="3802519"/>
            <a:ext cx="78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02135" y="3422145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284384" y="3422145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502134" y="4138959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165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27" y="1582236"/>
            <a:ext cx="1463945" cy="1463945"/>
          </a:xfrm>
          <a:prstGeom prst="rect">
            <a:avLst/>
          </a:prstGeom>
        </p:spPr>
      </p:pic>
      <p:pic>
        <p:nvPicPr>
          <p:cNvPr id="18" name="Picture 17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16" y="1686988"/>
            <a:ext cx="1463945" cy="1463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distributed systems hard?</a:t>
            </a:r>
            <a:endParaRPr lang="en-US" dirty="0"/>
          </a:p>
        </p:txBody>
      </p:sp>
      <p:pic>
        <p:nvPicPr>
          <p:cNvPr id="4" name="Picture 3" descr="landscape-mountain-trees-clip-art_42363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10" y="4569833"/>
            <a:ext cx="1944737" cy="1180510"/>
          </a:xfrm>
          <a:prstGeom prst="rect">
            <a:avLst/>
          </a:prstGeom>
        </p:spPr>
      </p:pic>
      <p:pic>
        <p:nvPicPr>
          <p:cNvPr id="12" name="Picture 11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719" y="3046181"/>
            <a:ext cx="4109170" cy="2856561"/>
          </a:xfrm>
          <a:prstGeom prst="rect">
            <a:avLst/>
          </a:prstGeom>
        </p:spPr>
      </p:pic>
      <p:pic>
        <p:nvPicPr>
          <p:cNvPr id="13" name="Picture 12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567" y="2893781"/>
            <a:ext cx="4109170" cy="2856561"/>
          </a:xfrm>
          <a:prstGeom prst="rect">
            <a:avLst/>
          </a:prstGeom>
        </p:spPr>
      </p:pic>
      <p:pic>
        <p:nvPicPr>
          <p:cNvPr id="20" name="Picture 19" descr="images (14)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22" y="2375475"/>
            <a:ext cx="612803" cy="10366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68722" y="1857211"/>
            <a:ext cx="193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attack at dawn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11448" y="1229480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37351" y="1339003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69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8419E-6 2.27672E-6 C 0.00747 0.0155 0.01094 0.03725 0.01425 0.0553 C 0.01529 0.06108 0.01633 0.06895 0.01859 0.0745 C 0.02015 0.07844 0.02432 0.08584 0.02432 0.08584 C 0.02467 0.08769 0.02484 0.08978 0.02571 0.09163 C 0.0264 0.09301 0.02797 0.09371 0.02866 0.09556 C 0.03318 0.10759 0.0271 0.09834 0.03144 0.10875 C 0.03596 0.11985 0.04221 0.12934 0.05159 0.1335 C 0.0575 0.14183 0.06097 0.13883 0.07018 0.13744 C 0.07226 0.13443 0.07539 0.13281 0.0773 0.1298 C 0.08286 0.12032 0.0733 0.1261 0.08303 0.12217 C 0.08963 0.11592 0.08564 0.1187 0.09589 0.11453 C 0.09727 0.11384 0.10023 0.11268 0.10023 0.11268 C 0.10214 0.12055 0.10631 0.12124 0.1103 0.12795 C 0.11273 0.13212 0.11742 0.14114 0.11742 0.14114 C 0.11777 0.14299 0.11795 0.14507 0.11881 0.14692 C 0.11951 0.14831 0.12107 0.14901 0.12177 0.15086 C 0.12437 0.1578 0.12298 0.16196 0.1275 0.16798 C 0.12958 0.177 0.13254 0.18209 0.1374 0.18903 C 0.14087 0.20153 0.14192 0.21148 0.14886 0.22143 C 0.15095 0.22999 0.15147 0.23624 0.15616 0.24248 C 0.15842 0.25174 0.16311 0.25937 0.16762 0.26724 C 0.16919 0.27372 0.1711 0.27765 0.17475 0.28251 C 0.17857 0.29894 0.17301 0.27881 0.17909 0.292 C 0.17978 0.29362 0.17944 0.29616 0.18048 0.29778 C 0.18743 0.30981 0.19576 0.31351 0.20619 0.31884 C 0.20914 0.32254 0.21174 0.32624 0.21487 0.33017 C 0.21522 0.33202 0.21504 0.33434 0.21626 0.33596 C 0.2173 0.33735 0.21921 0.33665 0.2206 0.33781 C 0.23033 0.34568 0.21522 0.33827 0.22772 0.34359 C 0.23554 0.35331 0.22581 0.34105 0.23346 0.35123 C 0.23433 0.35238 0.23641 0.35493 0.23641 0.35493 " pathEditMode="relative" ptsTypes="fffffffffffffffffffffffffffffffA"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1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Monotonic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more you know, the more you know.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1683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Monotonic Logic</a:t>
            </a:r>
          </a:p>
        </p:txBody>
      </p:sp>
      <p:sp>
        <p:nvSpPr>
          <p:cNvPr id="4" name="Oval 3"/>
          <p:cNvSpPr/>
          <p:nvPr/>
        </p:nvSpPr>
        <p:spPr>
          <a:xfrm>
            <a:off x="865692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6068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18317" y="3166996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36067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836067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09864" y="3912146"/>
            <a:ext cx="374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3" name="Oval 12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17435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17434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517434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033968" y="4218018"/>
            <a:ext cx="13671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19518" y="3802519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elect/</a:t>
            </a:r>
          </a:p>
          <a:p>
            <a:r>
              <a:rPr lang="en-US" sz="2400" dirty="0" smtClean="0"/>
              <a:t>filter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97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2" grpId="0"/>
      <p:bldP spid="14" grpId="0"/>
      <p:bldP spid="16" grpId="0"/>
      <p:bldP spid="1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Monotonic Logic</a:t>
            </a:r>
          </a:p>
        </p:txBody>
      </p:sp>
      <p:sp>
        <p:nvSpPr>
          <p:cNvPr id="4" name="Oval 3"/>
          <p:cNvSpPr/>
          <p:nvPr/>
        </p:nvSpPr>
        <p:spPr>
          <a:xfrm>
            <a:off x="865692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6068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18317" y="3166996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36067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033968" y="4218018"/>
            <a:ext cx="13671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26391" y="3728017"/>
            <a:ext cx="1274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project /</a:t>
            </a:r>
          </a:p>
          <a:p>
            <a:r>
              <a:rPr lang="en-US" sz="2400" dirty="0" smtClean="0"/>
              <a:t>map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333828" y="3166996"/>
            <a:ext cx="643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(A)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7116077" y="3166996"/>
            <a:ext cx="63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(B)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333827" y="3883810"/>
            <a:ext cx="62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f(C)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2093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5" grpId="0"/>
      <p:bldP spid="18" grpId="0"/>
      <p:bldP spid="1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Monotonic Logic</a:t>
            </a:r>
          </a:p>
        </p:txBody>
      </p:sp>
      <p:sp>
        <p:nvSpPr>
          <p:cNvPr id="4" name="Oval 3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7378" y="1555805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7378" y="4110226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247" y="20337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6664" y="2047393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67018" y="2430357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444361" y="2461796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917516" y="2492044"/>
            <a:ext cx="334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126132" y="4575390"/>
            <a:ext cx="352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754175" y="5121170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480724" y="3139838"/>
            <a:ext cx="352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7184550" y="3925560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80331" y="3484779"/>
            <a:ext cx="15912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join / </a:t>
            </a:r>
          </a:p>
          <a:p>
            <a:r>
              <a:rPr lang="en-US" sz="2400" dirty="0" smtClean="0"/>
              <a:t>compose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1917516" y="4575390"/>
            <a:ext cx="326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6183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9" grpId="0"/>
      <p:bldP spid="19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Monotonic </a:t>
            </a:r>
            <a:r>
              <a:rPr lang="en-US" dirty="0" smtClean="0"/>
              <a:t>Logic is order-insensitive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65692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6068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18317" y="3166996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36067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836067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09864" y="3912146"/>
            <a:ext cx="374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3" name="Oval 12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17435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17434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517434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033968" y="4218018"/>
            <a:ext cx="13671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643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2" grpId="0"/>
      <p:bldP spid="14" grpId="0"/>
      <p:bldP spid="16" grpId="0"/>
      <p:bldP spid="1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Monotonic </a:t>
            </a:r>
            <a:r>
              <a:rPr lang="en-US" dirty="0" smtClean="0"/>
              <a:t>Logic is </a:t>
            </a:r>
            <a:r>
              <a:rPr lang="en-US" i="1" dirty="0" err="1" smtClean="0"/>
              <a:t>pipelineable</a:t>
            </a:r>
            <a:endParaRPr lang="en-US" i="1" dirty="0"/>
          </a:p>
        </p:txBody>
      </p:sp>
      <p:sp>
        <p:nvSpPr>
          <p:cNvPr id="4" name="Oval 3"/>
          <p:cNvSpPr/>
          <p:nvPr/>
        </p:nvSpPr>
        <p:spPr>
          <a:xfrm>
            <a:off x="865692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6068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18317" y="3166996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36067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836067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09864" y="3912146"/>
            <a:ext cx="374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3" name="Oval 12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17435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17434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517434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033968" y="4218018"/>
            <a:ext cx="13671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09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2" grpId="0"/>
      <p:bldP spid="14" grpId="0"/>
      <p:bldP spid="14" grpId="1"/>
      <p:bldP spid="14" grpId="2"/>
      <p:bldP spid="16" grpId="0"/>
      <p:bldP spid="16" grpId="1"/>
      <p:bldP spid="16" grpId="2"/>
      <p:bldP spid="17" grpId="0"/>
      <p:bldP spid="17" grpId="1"/>
      <p:bldP spid="17" grpId="2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Nonmonotonic</a:t>
            </a:r>
            <a:r>
              <a:rPr lang="en-US" dirty="0" smtClean="0"/>
              <a:t> Logic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When do you know for sure?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29798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Nonmonotonic</a:t>
            </a:r>
            <a:r>
              <a:rPr lang="en-US" dirty="0" smtClean="0"/>
              <a:t> </a:t>
            </a:r>
            <a:r>
              <a:rPr lang="en-US" dirty="0"/>
              <a:t>Logic</a:t>
            </a:r>
          </a:p>
        </p:txBody>
      </p:sp>
      <p:sp>
        <p:nvSpPr>
          <p:cNvPr id="4" name="Oval 3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7378" y="1555805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7378" y="4110226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247" y="20337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6664" y="2047393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67018" y="2430357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444361" y="2461796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917516" y="2492044"/>
            <a:ext cx="334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126132" y="4575390"/>
            <a:ext cx="352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754175" y="5121170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80331" y="3484779"/>
            <a:ext cx="1591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et minus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455626" y="34001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49168" y="3300113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260408" y="4010355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7022486" y="4379687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7518708" y="4110226"/>
            <a:ext cx="334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942363" y="1610562"/>
            <a:ext cx="1822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Retraction!</a:t>
            </a:r>
            <a:endParaRPr lang="en-US" sz="2800" dirty="0"/>
          </a:p>
        </p:txBody>
      </p:sp>
      <p:cxnSp>
        <p:nvCxnSpPr>
          <p:cNvPr id="24" name="Straight Arrow Connector 23"/>
          <p:cNvCxnSpPr>
            <a:stCxn id="3" idx="2"/>
            <a:endCxn id="20" idx="0"/>
          </p:cNvCxnSpPr>
          <p:nvPr/>
        </p:nvCxnSpPr>
        <p:spPr>
          <a:xfrm flipH="1">
            <a:off x="7525208" y="2133782"/>
            <a:ext cx="328447" cy="1166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152100" y="5614274"/>
            <a:ext cx="18225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Retraction!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5171591" y="4727546"/>
            <a:ext cx="1770772" cy="1025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857094" y="3836310"/>
            <a:ext cx="166367" cy="17953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45055" y="2241800"/>
            <a:ext cx="424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X</a:t>
            </a:r>
            <a:endParaRPr lang="en-US" sz="3600" dirty="0"/>
          </a:p>
        </p:txBody>
      </p:sp>
      <p:sp>
        <p:nvSpPr>
          <p:cNvPr id="40" name="TextBox 39"/>
          <p:cNvSpPr txBox="1"/>
          <p:nvPr/>
        </p:nvSpPr>
        <p:spPr>
          <a:xfrm>
            <a:off x="244871" y="4741615"/>
            <a:ext cx="424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Y</a:t>
            </a:r>
            <a:endParaRPr lang="en-US" sz="3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4945" y="3602394"/>
            <a:ext cx="400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Z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97056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9" grpId="0"/>
      <p:bldP spid="20" grpId="0"/>
      <p:bldP spid="20" grpId="1"/>
      <p:bldP spid="21" grpId="0"/>
      <p:bldP spid="22" grpId="0"/>
      <p:bldP spid="22" grpId="1"/>
      <p:bldP spid="23" grpId="0"/>
      <p:bldP spid="3" grpId="0"/>
      <p:bldP spid="3" grpId="1"/>
      <p:bldP spid="29" grpId="0"/>
      <p:bldP spid="29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Nonmonotonic</a:t>
            </a:r>
            <a:r>
              <a:rPr lang="en-US" dirty="0" smtClean="0"/>
              <a:t> logic is order-sensitive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7378" y="1555805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7378" y="4110226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247" y="20337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6664" y="2047393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67018" y="2430357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444361" y="2461796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917516" y="2492044"/>
            <a:ext cx="334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126132" y="4575390"/>
            <a:ext cx="352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754175" y="5121170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80331" y="3484779"/>
            <a:ext cx="1591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et minus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455626" y="34001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60408" y="4010355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7518708" y="4110226"/>
            <a:ext cx="334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857094" y="3836310"/>
            <a:ext cx="166367" cy="17953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63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9" grpId="0"/>
      <p:bldP spid="21" grpId="0"/>
      <p:bldP spid="2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Nonmonotonic</a:t>
            </a:r>
            <a:r>
              <a:rPr lang="en-US" dirty="0" smtClean="0"/>
              <a:t> logic is </a:t>
            </a:r>
            <a:r>
              <a:rPr lang="en-US" i="1" dirty="0" smtClean="0"/>
              <a:t>blocking</a:t>
            </a:r>
            <a:endParaRPr lang="en-US" i="1" dirty="0"/>
          </a:p>
        </p:txBody>
      </p:sp>
      <p:sp>
        <p:nvSpPr>
          <p:cNvPr id="4" name="Oval 3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7378" y="1555805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7378" y="4110226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247" y="20337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80331" y="3484779"/>
            <a:ext cx="1591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et minus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455626" y="34001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86347" y="3403833"/>
            <a:ext cx="567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649449" y="4943078"/>
            <a:ext cx="869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A?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857094" y="3836310"/>
            <a:ext cx="166367" cy="17953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11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27" y="1582236"/>
            <a:ext cx="1463945" cy="1463945"/>
          </a:xfrm>
          <a:prstGeom prst="rect">
            <a:avLst/>
          </a:prstGeom>
        </p:spPr>
      </p:pic>
      <p:pic>
        <p:nvPicPr>
          <p:cNvPr id="18" name="Picture 17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16" y="1686988"/>
            <a:ext cx="1463945" cy="1463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distributed systems hard?</a:t>
            </a:r>
            <a:endParaRPr lang="en-US" dirty="0"/>
          </a:p>
        </p:txBody>
      </p:sp>
      <p:pic>
        <p:nvPicPr>
          <p:cNvPr id="4" name="Picture 3" descr="landscape-mountain-trees-clip-art_42363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10" y="4569833"/>
            <a:ext cx="1944737" cy="1180510"/>
          </a:xfrm>
          <a:prstGeom prst="rect">
            <a:avLst/>
          </a:prstGeom>
        </p:spPr>
      </p:pic>
      <p:pic>
        <p:nvPicPr>
          <p:cNvPr id="12" name="Picture 11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719" y="3046181"/>
            <a:ext cx="4109170" cy="2856561"/>
          </a:xfrm>
          <a:prstGeom prst="rect">
            <a:avLst/>
          </a:prstGeom>
        </p:spPr>
      </p:pic>
      <p:pic>
        <p:nvPicPr>
          <p:cNvPr id="13" name="Picture 12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567" y="2893781"/>
            <a:ext cx="4109170" cy="28565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799549"/>
            <a:ext cx="1062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 for </a:t>
            </a:r>
          </a:p>
          <a:p>
            <a:r>
              <a:rPr lang="en-US" dirty="0" smtClean="0"/>
              <a:t>my signal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21122" y="1984215"/>
            <a:ext cx="135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attack!</a:t>
            </a:r>
            <a:endParaRPr lang="en-US" dirty="0"/>
          </a:p>
        </p:txBody>
      </p:sp>
      <p:pic>
        <p:nvPicPr>
          <p:cNvPr id="14" name="Picture 13" descr="images (14)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095" y="2375475"/>
            <a:ext cx="612803" cy="1036611"/>
          </a:xfrm>
          <a:prstGeom prst="rect">
            <a:avLst/>
          </a:prstGeom>
        </p:spPr>
      </p:pic>
      <p:pic>
        <p:nvPicPr>
          <p:cNvPr id="15" name="Picture 14" descr="images (14)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14" y="3046181"/>
            <a:ext cx="612803" cy="1036611"/>
          </a:xfrm>
          <a:prstGeom prst="rect">
            <a:avLst/>
          </a:prstGeom>
        </p:spPr>
      </p:pic>
      <p:pic>
        <p:nvPicPr>
          <p:cNvPr id="19" name="Picture 18" descr="images (14)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165" y="4371950"/>
            <a:ext cx="612803" cy="10366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09567" y="1799549"/>
            <a:ext cx="135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attack!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8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8894E-6 -7.67237E-6 C 0.00052 -0.0051 -0.00035 -0.01088 0.00156 -0.01528 C 0.00243 -0.01782 0.00556 -0.01736 0.00729 -0.01898 C 0.01094 -0.02338 0.01077 -0.02985 0.01441 -0.03425 C 0.01476 -0.03633 0.01511 -0.03842 0.0158 -0.04003 C 0.0165 -0.04235 0.01806 -0.04374 0.01876 -0.04582 C 0.0224 -0.05947 0.02188 -0.07173 0.03022 -0.08191 C 0.03265 -0.09533 0.03995 -0.10852 0.04742 -0.11824 C 0.0495 -0.12125 0.05054 -0.12564 0.05315 -0.12773 C 0.05471 -0.12935 0.05697 -0.12911 0.05888 -0.12981 C 0.06618 -0.13652 0.07191 -0.14068 0.08025 -0.14508 C 0.08285 -0.14438 0.08945 -0.14369 0.09171 -0.13929 C 0.09362 -0.13559 0.09241 -0.12981 0.09466 -0.12587 C 0.09762 -0.11986 0.10752 -0.11245 0.10752 -0.11245 C 0.10908 -0.10922 0.11169 -0.10667 0.11325 -0.10297 C 0.11395 -0.10135 0.11342 -0.0988 0.11464 -0.09718 C 0.11568 -0.0958 0.11742 -0.09603 0.11898 -0.09533 C 0.12385 -0.08654 0.12854 -0.07798 0.13323 -0.06873 C 0.13514 -0.06502 0.13635 -0.0604 0.13896 -0.05716 C 0.14278 -0.05253 0.14712 -0.04744 0.15042 -0.04189 C 0.15424 -0.03541 0.15494 -0.02962 0.1605 -0.02476 C 0.16345 -0.01898 0.16675 -0.0088 0.17057 -0.00371 C 0.17353 0.00809 0.16936 -0.00348 0.1763 0.00393 C 0.1803 0.00832 0.17874 0.01665 0.18204 0.02105 C 0.18308 0.02244 0.18482 0.02221 0.18621 0.0229 C 0.18951 0.03655 0.18725 0.031 0.19211 0.04002 C 0.19333 0.04742 0.19298 0.05552 0.19923 0.04766 C 0.20149 0.04118 0.20566 0.03053 0.2107 0.02683 C 0.21382 0.02429 0.21747 0.02336 0.2206 0.02105 C 0.22199 0.01989 0.22338 0.01781 0.22477 0.01711 C 0.22737 0.01526 0.23363 0.01341 0.23363 0.01341 C 0.25013 0.01688 0.24943 0.01295 0.25638 0.02683 C 0.26072 0.04442 0.26454 0.06316 0.27497 0.07635 C 0.27809 0.08953 0.27566 0.08514 0.28087 0.09162 C 0.28261 0.09879 0.28539 0.10712 0.28938 0.11267 C 0.29129 0.11985 0.29512 0.12308 0.29807 0.12979 C 0.30536 0.14668 0.29651 0.12887 0.3038 0.14321 C 0.30658 0.15918 0.30241 0.14391 0.30953 0.15455 C 0.31283 0.15964 0.31422 0.16705 0.31804 0.1719 C 0.32256 0.17769 0.32881 0.18139 0.33246 0.18903 C 0.33854 0.20152 0.34497 0.22396 0.35678 0.22905 C 0.35713 0.2309 0.3573 0.23299 0.35817 0.23484 C 0.36147 0.24201 0.36112 0.23553 0.36112 0.24062 " pathEditMode="relative" ptsTypes="ffffffffffffffffffffffffffffffffffffffffffA"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2711E-7 8.91254E-6 C 0.00226 0.02476 0.00938 0.05901 0.02293 0.07821 C 0.02345 0.08006 0.02345 0.08237 0.02449 0.08399 C 0.02553 0.08561 0.02762 0.08561 0.02866 0.0877 C 0.03387 0.0988 0.03214 0.11037 0.04447 0.11639 C 0.04968 0.12286 0.04568 0.11893 0.05593 0.12402 C 0.05819 0.12518 0.06305 0.12772 0.06305 0.12772 C 0.06497 0.12703 0.06705 0.12726 0.06879 0.12587 C 0.07018 0.12448 0.07035 0.12171 0.07174 0.12009 C 0.07556 0.11477 0.08234 0.10898 0.08755 0.10667 C 0.09519 0.1106 0.1037 0.11662 0.11186 0.12009 C 0.11273 0.12125 0.11395 0.1224 0.11464 0.12402 C 0.11586 0.12749 0.11551 0.13235 0.1176 0.13536 C 0.12142 0.14091 0.11951 0.13767 0.12333 0.14485 C 0.12454 0.15364 0.12541 0.15942 0.13045 0.1659 C 0.13358 0.17909 0.13097 0.17469 0.13618 0.18117 C 0.13879 0.19205 0.14504 0.20292 0.14904 0.21356 C 0.15234 0.22236 0.15373 0.23323 0.15911 0.2404 C 0.16067 0.24711 0.16085 0.25243 0.16484 0.25752 C 0.1671 0.27025 0.17179 0.26932 0.17631 0.27858 C 0.1843 0.29547 0.19906 0.30334 0.20775 0.32046 C 0.21174 0.32833 0.21695 0.33457 0.22216 0.34151 C 0.22408 0.34406 0.22599 0.3466 0.2279 0.34915 C 0.22877 0.35031 0.23068 0.35308 0.23068 0.35308 " pathEditMode="relative" ptsTypes="fffffffffffffffffffffffA">
                                      <p:cBhvr>
                                        <p:cTn id="3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2687E-6 2.13327E-6 C 0.00104 -0.01805 0.00018 -0.03656 0.00434 -0.05345 C 0.00834 -0.07057 0.0139 -0.08908 0.02015 -0.10504 C 0.02189 -0.11545 0.02467 -0.12055 0.03005 -0.12795 C 0.03318 -0.13952 0.02901 -0.12887 0.03578 -0.13558 C 0.03839 -0.13836 0.0476 -0.14854 0.0502 -0.15271 C 0.05124 -0.15479 0.05732 -0.16705 0.05871 -0.16798 C 0.06253 -0.17122 0.06722 -0.17168 0.07157 -0.17376 C 0.07626 -0.17307 0.08112 -0.1733 0.08598 -0.17168 C 0.09154 -0.17006 0.0945 -0.16104 0.10023 -0.15849 C 0.10353 -0.14623 0.11048 -0.14993 0.11325 -0.16034 C 0.11621 -0.17237 0.11951 -0.1844 0.12177 -0.19644 C 0.12316 -0.20546 0.12333 -0.21495 0.12611 -0.22328 C 0.12663 -0.22559 0.12732 -0.2279 0.12889 -0.22906 C 0.13132 -0.23137 0.13757 -0.23276 0.13757 -0.23276 C 0.13983 -0.23623 0.14331 -0.2397 0.14331 -0.24433 " pathEditMode="relative" ptsTypes="fffffffffffffffA">
                                      <p:cBhvr>
                                        <p:cTn id="5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Nonmonotonic</a:t>
            </a:r>
            <a:r>
              <a:rPr lang="en-US" dirty="0" smtClean="0"/>
              <a:t> logic is </a:t>
            </a:r>
            <a:r>
              <a:rPr lang="en-US" i="1" dirty="0" smtClean="0"/>
              <a:t>blocking</a:t>
            </a:r>
            <a:endParaRPr lang="en-US" i="1" dirty="0"/>
          </a:p>
        </p:txBody>
      </p:sp>
      <p:sp>
        <p:nvSpPr>
          <p:cNvPr id="4" name="Oval 3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7378" y="1555805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7378" y="4110226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247" y="20337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80331" y="3484779"/>
            <a:ext cx="1591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et minus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853734" y="372753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3734" y="3794609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857094" y="3836310"/>
            <a:ext cx="166367" cy="17953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78200" y="4938522"/>
            <a:ext cx="105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``Sealed’’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1"/>
          </p:cNvCxnSpPr>
          <p:nvPr/>
        </p:nvCxnSpPr>
        <p:spPr>
          <a:xfrm flipH="1">
            <a:off x="2738802" y="5123188"/>
            <a:ext cx="639398" cy="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586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9" grpId="0"/>
      <p:bldP spid="9" grpId="1"/>
      <p:bldP spid="1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Asynchrony =&gt; loss of order</a:t>
            </a:r>
          </a:p>
          <a:p>
            <a:r>
              <a:rPr lang="en-US" dirty="0" err="1" smtClean="0"/>
              <a:t>Nonmonotonicity</a:t>
            </a:r>
            <a:r>
              <a:rPr lang="en-US" dirty="0" smtClean="0"/>
              <a:t> =&gt; order-sensitivity</a:t>
            </a:r>
          </a:p>
          <a:p>
            <a:r>
              <a:rPr lang="en-US" dirty="0"/>
              <a:t>Asynchrony ; </a:t>
            </a:r>
            <a:r>
              <a:rPr lang="en-US" dirty="0" err="1"/>
              <a:t>Nonmonotonicity</a:t>
            </a:r>
            <a:r>
              <a:rPr lang="en-US" dirty="0"/>
              <a:t> =&gt; 					    Inconsistency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252805" y="5418277"/>
            <a:ext cx="1135149" cy="109134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20662" y="5418277"/>
            <a:ext cx="1135149" cy="1091342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705377" y="5418277"/>
            <a:ext cx="1136500" cy="1119352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1387954" y="5963948"/>
            <a:ext cx="832708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2" idx="6"/>
            <a:endCxn id="6" idx="2"/>
          </p:cNvCxnSpPr>
          <p:nvPr/>
        </p:nvCxnSpPr>
        <p:spPr>
          <a:xfrm>
            <a:off x="5611992" y="5963948"/>
            <a:ext cx="1093385" cy="14005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346076" y="5860633"/>
            <a:ext cx="193793" cy="206629"/>
          </a:xfrm>
          <a:prstGeom prst="ellipse">
            <a:avLst/>
          </a:prstGeom>
          <a:solidFill>
            <a:schemeClr val="bg1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476843" y="5418277"/>
            <a:ext cx="1135149" cy="1091342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495725" y="5506690"/>
            <a:ext cx="853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6600"/>
                </a:solidFill>
              </a:rPr>
              <a:t>[…]</a:t>
            </a:r>
            <a:endParaRPr lang="en-US" sz="4000" dirty="0">
              <a:solidFill>
                <a:srgbClr val="FF66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355811" y="5963948"/>
            <a:ext cx="279650" cy="1400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229719" y="5963948"/>
            <a:ext cx="247124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457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22" grpId="0" animBg="1"/>
      <p:bldP spid="3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Asynchrony =&gt; loss of order</a:t>
            </a:r>
          </a:p>
          <a:p>
            <a:r>
              <a:rPr lang="en-US" dirty="0" err="1" smtClean="0"/>
              <a:t>Nonmonotonicity</a:t>
            </a:r>
            <a:r>
              <a:rPr lang="en-US" dirty="0" smtClean="0"/>
              <a:t> =&gt; order-sensitivity</a:t>
            </a:r>
          </a:p>
          <a:p>
            <a:r>
              <a:rPr lang="en-US" dirty="0" smtClean="0"/>
              <a:t>Asynchrony ; </a:t>
            </a:r>
            <a:r>
              <a:rPr lang="en-US" dirty="0" err="1" smtClean="0"/>
              <a:t>Nonmonotonicity</a:t>
            </a:r>
            <a:r>
              <a:rPr lang="en-US" dirty="0" smtClean="0"/>
              <a:t> =&gt; 					    Inconsistency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2805" y="5418277"/>
            <a:ext cx="1135149" cy="109134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20662" y="5418277"/>
            <a:ext cx="1135149" cy="1091342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705377" y="5418277"/>
            <a:ext cx="1136500" cy="1119352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1387954" y="5963948"/>
            <a:ext cx="832708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2" idx="6"/>
            <a:endCxn id="6" idx="2"/>
          </p:cNvCxnSpPr>
          <p:nvPr/>
        </p:nvCxnSpPr>
        <p:spPr>
          <a:xfrm>
            <a:off x="5611992" y="5963948"/>
            <a:ext cx="1093385" cy="1400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13973" y="5597843"/>
            <a:ext cx="269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?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346076" y="5860633"/>
            <a:ext cx="193793" cy="206629"/>
          </a:xfrm>
          <a:prstGeom prst="ellipse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476843" y="5418277"/>
            <a:ext cx="1135149" cy="1091342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29880" y="4187038"/>
            <a:ext cx="2302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``Point of Order’’</a:t>
            </a:r>
            <a:endParaRPr lang="en-US" sz="2400" dirty="0"/>
          </a:p>
        </p:txBody>
      </p:sp>
      <p:cxnSp>
        <p:nvCxnSpPr>
          <p:cNvPr id="33" name="Straight Arrow Connector 32"/>
          <p:cNvCxnSpPr>
            <a:stCxn id="31" idx="2"/>
            <a:endCxn id="11" idx="0"/>
          </p:cNvCxnSpPr>
          <p:nvPr/>
        </p:nvCxnSpPr>
        <p:spPr>
          <a:xfrm>
            <a:off x="6181247" y="4648703"/>
            <a:ext cx="261726" cy="1211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95725" y="5506690"/>
            <a:ext cx="853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6600"/>
                </a:solidFill>
              </a:rPr>
              <a:t>[…]</a:t>
            </a:r>
            <a:endParaRPr lang="en-US" sz="4000" dirty="0">
              <a:solidFill>
                <a:srgbClr val="FF66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355811" y="5963948"/>
            <a:ext cx="279650" cy="1400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29719" y="5963948"/>
            <a:ext cx="247124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816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Disorderly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aside about logic programming: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(classical) logic, theories are </a:t>
            </a:r>
          </a:p>
          <a:p>
            <a:r>
              <a:rPr lang="en-US" dirty="0" smtClean="0"/>
              <a:t>Associative and commutative</a:t>
            </a:r>
          </a:p>
          <a:p>
            <a:pPr lvl="1"/>
            <a:r>
              <a:rPr lang="en-US" dirty="0" smtClean="0"/>
              <a:t>Consequences are the same regardless of the order in which we make deductions</a:t>
            </a:r>
          </a:p>
          <a:p>
            <a:r>
              <a:rPr lang="en-US" dirty="0" smtClean="0"/>
              <a:t>Idempotent</a:t>
            </a:r>
          </a:p>
          <a:p>
            <a:pPr lvl="1"/>
            <a:r>
              <a:rPr lang="en-US" dirty="0" smtClean="0"/>
              <a:t>Axioms can be reiterated freely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55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Disorderly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An aside about logic programming: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(classical) logic, theories are Associative, Commutative, and Idempotent </a:t>
            </a:r>
            <a:r>
              <a:rPr lang="en-US" i="1" dirty="0" smtClean="0"/>
              <a:t>because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Knowledge is </a:t>
            </a:r>
            <a:r>
              <a:rPr lang="en-US" i="1" dirty="0" smtClean="0"/>
              <a:t>monotonic: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The more you know, the more you know</a:t>
            </a:r>
          </a:p>
        </p:txBody>
      </p:sp>
    </p:spTree>
    <p:extLst>
      <p:ext uri="{BB962C8B-B14F-4D97-AF65-F5344CB8AC3E}">
        <p14:creationId xmlns:p14="http://schemas.microsoft.com/office/powerpoint/2010/main" val="23523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Disorderly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aside about logic programming: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is challenging to even </a:t>
            </a:r>
            <a:r>
              <a:rPr lang="en-US" i="1" dirty="0" smtClean="0"/>
              <a:t>talk</a:t>
            </a:r>
            <a:r>
              <a:rPr lang="en-US" dirty="0" smtClean="0"/>
              <a:t> about order in logic programming languages [</a:t>
            </a:r>
            <a:r>
              <a:rPr lang="en-US" dirty="0" err="1" smtClean="0"/>
              <a:t>dedalus</a:t>
            </a:r>
            <a:r>
              <a:rPr lang="en-US" dirty="0" smtClean="0"/>
              <a:t>].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Yet we can build … 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794628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Disorderly </a:t>
            </a:r>
            <a:r>
              <a:rPr lang="en-US" dirty="0"/>
              <a:t>p</a:t>
            </a:r>
            <a:r>
              <a:rPr lang="en-US" dirty="0" smtClean="0"/>
              <a:t>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Idea: embody the ACID 2.0  design patterns in how we structure distributed programs.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Disorderly data: unordered relations</a:t>
            </a:r>
          </a:p>
          <a:p>
            <a:pPr marL="0" indent="0">
              <a:buNone/>
            </a:pPr>
            <a:r>
              <a:rPr lang="en-US" dirty="0" smtClean="0"/>
              <a:t>Disorderly code: specify how data changes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36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72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69585" cy="104661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8000"/>
                </a:solidFill>
                <a:latin typeface="Courier-Bold"/>
              </a:rPr>
              <a:t>                                    do</a:t>
            </a:r>
            <a:r>
              <a:rPr lang="en-US" sz="18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800" dirty="0" smtClean="0">
                <a:solidFill>
                  <a:srgbClr val="666666"/>
                </a:solidFill>
                <a:latin typeface="Courier"/>
              </a:rPr>
              <a:t>|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mes</a:t>
            </a:r>
            <a:r>
              <a:rPr lang="en-US" sz="1800" dirty="0" smtClean="0">
                <a:solidFill>
                  <a:prstClr val="black"/>
                </a:solidFill>
                <a:latin typeface="Courier"/>
              </a:rPr>
              <a:t>, 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mem</a:t>
            </a:r>
            <a:r>
              <a:rPr lang="en-US" sz="1800" dirty="0" smtClean="0">
                <a:solidFill>
                  <a:srgbClr val="666666"/>
                </a:solidFill>
                <a:latin typeface="Courier"/>
              </a:rPr>
              <a:t>|</a:t>
            </a:r>
            <a:r>
              <a:rPr lang="en-US" sz="1800" dirty="0" smtClean="0">
                <a:solidFill>
                  <a:prstClr val="black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666666"/>
                </a:solidFill>
                <a:latin typeface="Courier"/>
              </a:rPr>
              <a:t>  [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mem</a:t>
            </a:r>
            <a:r>
              <a:rPr lang="en-US" sz="1800" dirty="0" err="1" smtClean="0">
                <a:solidFill>
                  <a:srgbClr val="666666"/>
                </a:solidFill>
                <a:latin typeface="Courier"/>
              </a:rPr>
              <a:t>.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address</a:t>
            </a:r>
            <a:r>
              <a:rPr lang="en-US" sz="1800" dirty="0" smtClean="0">
                <a:solidFill>
                  <a:prstClr val="black"/>
                </a:solidFill>
                <a:latin typeface="Courier"/>
              </a:rPr>
              <a:t>, 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mes</a:t>
            </a:r>
            <a:r>
              <a:rPr lang="en-US" sz="1800" dirty="0" err="1" smtClean="0">
                <a:solidFill>
                  <a:srgbClr val="666666"/>
                </a:solidFill>
                <a:latin typeface="Courier"/>
              </a:rPr>
              <a:t>.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id</a:t>
            </a:r>
            <a:r>
              <a:rPr lang="en-US" sz="1800" dirty="0" smtClean="0">
                <a:solidFill>
                  <a:prstClr val="black"/>
                </a:solidFill>
                <a:latin typeface="Courier"/>
              </a:rPr>
              <a:t>, 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mes</a:t>
            </a:r>
            <a:r>
              <a:rPr lang="en-US" sz="1800" dirty="0" err="1" smtClean="0">
                <a:solidFill>
                  <a:srgbClr val="666666"/>
                </a:solidFill>
                <a:latin typeface="Courier"/>
              </a:rPr>
              <a:t>.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payload</a:t>
            </a:r>
            <a:r>
              <a:rPr lang="en-US" sz="1800" dirty="0" smtClean="0">
                <a:solidFill>
                  <a:srgbClr val="666666"/>
                </a:solidFill>
                <a:latin typeface="Courier"/>
              </a:rPr>
              <a:t>]</a:t>
            </a:r>
            <a:endParaRPr lang="en-US" sz="1800" dirty="0" smtClean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8000"/>
                </a:solidFill>
                <a:latin typeface="Courier-Bold"/>
              </a:rPr>
              <a:t>end</a:t>
            </a:r>
            <a:endParaRPr lang="en-US" sz="18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lh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83" y="2857608"/>
            <a:ext cx="2286000" cy="3784600"/>
          </a:xfrm>
          <a:prstGeom prst="rect">
            <a:avLst/>
          </a:prstGeom>
        </p:spPr>
      </p:pic>
      <p:pic>
        <p:nvPicPr>
          <p:cNvPr id="5" name="Picture 4" descr="from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00" y="2826356"/>
            <a:ext cx="2209800" cy="2349500"/>
          </a:xfrm>
          <a:prstGeom prst="rect">
            <a:avLst/>
          </a:prstGeom>
        </p:spPr>
      </p:pic>
      <p:pic>
        <p:nvPicPr>
          <p:cNvPr id="7" name="Picture 6" descr="expr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00" y="2833106"/>
            <a:ext cx="1993900" cy="2019300"/>
          </a:xfrm>
          <a:prstGeom prst="rect">
            <a:avLst/>
          </a:prstGeom>
        </p:spPr>
      </p:pic>
      <p:pic>
        <p:nvPicPr>
          <p:cNvPr id="8" name="Picture 7" descr="accum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68" y="2826356"/>
            <a:ext cx="1993900" cy="30099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7200" y="1597737"/>
            <a:ext cx="1431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urier"/>
              </a:rPr>
              <a:t>multicast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83349" y="1597737"/>
            <a:ext cx="46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6666"/>
                </a:solidFill>
                <a:latin typeface="Courier"/>
              </a:rPr>
              <a:t>&lt;~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345059" y="1597737"/>
            <a:ext cx="2816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"/>
              </a:rPr>
              <a:t>(message * members)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49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model</a:t>
            </a:r>
            <a:endParaRPr lang="en-US" dirty="0"/>
          </a:p>
        </p:txBody>
      </p:sp>
      <p:pic>
        <p:nvPicPr>
          <p:cNvPr id="4" name="Picture 3" descr="op_mode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34941" y="-297387"/>
            <a:ext cx="5832869" cy="754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8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27" y="1582236"/>
            <a:ext cx="1463945" cy="1463945"/>
          </a:xfrm>
          <a:prstGeom prst="rect">
            <a:avLst/>
          </a:prstGeom>
        </p:spPr>
      </p:pic>
      <p:pic>
        <p:nvPicPr>
          <p:cNvPr id="18" name="Picture 17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16" y="1686988"/>
            <a:ext cx="1463945" cy="1463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are distributed systems hard?</a:t>
            </a:r>
            <a:endParaRPr lang="en-US" dirty="0"/>
          </a:p>
        </p:txBody>
      </p:sp>
      <p:pic>
        <p:nvPicPr>
          <p:cNvPr id="4" name="Picture 3" descr="landscape-mountain-trees-clip-art_42363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10" y="4569833"/>
            <a:ext cx="1944737" cy="1180510"/>
          </a:xfrm>
          <a:prstGeom prst="rect">
            <a:avLst/>
          </a:prstGeom>
        </p:spPr>
      </p:pic>
      <p:pic>
        <p:nvPicPr>
          <p:cNvPr id="12" name="Picture 11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719" y="3046181"/>
            <a:ext cx="4109170" cy="2856561"/>
          </a:xfrm>
          <a:prstGeom prst="rect">
            <a:avLst/>
          </a:prstGeom>
        </p:spPr>
      </p:pic>
      <p:pic>
        <p:nvPicPr>
          <p:cNvPr id="13" name="Picture 12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567" y="2893781"/>
            <a:ext cx="4109170" cy="2856561"/>
          </a:xfrm>
          <a:prstGeom prst="rect">
            <a:avLst/>
          </a:prstGeom>
        </p:spPr>
      </p:pic>
      <p:pic>
        <p:nvPicPr>
          <p:cNvPr id="20" name="Picture 19" descr="images (14)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22" y="2375475"/>
            <a:ext cx="612803" cy="10366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92649" y="1937917"/>
            <a:ext cx="852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Attack!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92649" y="1605725"/>
            <a:ext cx="114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No, WAIT!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8976" y="1329321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632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13636E-6 2.56363E-6 C 0.00435 0.00903 0.00956 0.01735 0.01425 0.02661 C 0.01616 0.03517 0.01755 0.03586 0.02433 0.03818 C 0.02606 0.04581 0.03075 0.05021 0.0344 0.05715 C 0.03649 0.06594 0.03822 0.07497 0.04013 0.08399 C 0.04378 0.10157 0.03979 0.09533 0.04587 0.10296 C 0.04743 0.10967 0.04899 0.11499 0.05299 0.12008 C 0.05507 0.12888 0.05907 0.13235 0.06584 0.13536 C 0.06723 0.13466 0.06897 0.13489 0.07019 0.1335 C 0.07123 0.13188 0.07071 0.12934 0.07157 0.12772 C 0.07314 0.12425 0.0754 0.12124 0.07731 0.11823 C 0.08095 0.11199 0.08894 0.10852 0.0945 0.1069 C 0.09867 0.10736 0.10319 0.10713 0.10736 0.10875 C 0.11066 0.1099 0.11066 0.11499 0.1117 0.11823 C 0.115 0.12911 0.11761 0.13998 0.12177 0.15063 C 0.12664 0.16358 0.13567 0.17284 0.14314 0.18325 C 0.14818 0.20153 0.14071 0.17723 0.14748 0.19274 C 0.14818 0.19436 0.14818 0.19667 0.14887 0.19852 C 0.14957 0.20037 0.15078 0.20222 0.15182 0.20407 C 0.15217 0.20731 0.15217 0.21055 0.15321 0.21379 C 0.15443 0.21772 0.15808 0.21981 0.16034 0.22328 C 0.16503 0.23068 0.16867 0.23878 0.17475 0.24433 C 0.18118 0.25729 0.17719 0.25405 0.18483 0.25752 C 0.19039 0.26539 0.1916 0.2758 0.19907 0.28251 C 0.20116 0.29107 0.20567 0.29847 0.21054 0.30542 C 0.21088 0.30727 0.21088 0.30958 0.21193 0.31097 C 0.21297 0.31236 0.21523 0.31143 0.21627 0.31305 C 0.21731 0.3149 0.21662 0.31814 0.21766 0.32069 C 0.21818 0.32207 0.21957 0.323 0.22061 0.32439 C 0.22096 0.32624 0.22113 0.32832 0.222 0.33017 C 0.22356 0.33364 0.22773 0.3348 0.22773 0.33966 " pathEditMode="relative" ptsTypes="ffffffffffffffffffffffffffffffA"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796471" y="1417639"/>
            <a:ext cx="13512" cy="4580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463" y="540474"/>
            <a:ext cx="11486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Helvetica Neue"/>
                <a:cs typeface="Helvetica Neue"/>
              </a:rPr>
              <a:t>Time</a:t>
            </a:r>
            <a:endParaRPr lang="en-US" sz="3200" b="1" dirty="0">
              <a:latin typeface="Helvetica Neue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68896" y="5957124"/>
            <a:ext cx="1227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Set</a:t>
            </a:r>
          </a:p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(Union)</a:t>
            </a:r>
            <a:endParaRPr lang="en-US" sz="2400" b="1" dirty="0">
              <a:latin typeface="Helvetica Neue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8098" y="5957124"/>
            <a:ext cx="1227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Integer</a:t>
            </a:r>
            <a:br>
              <a:rPr lang="en-US" sz="2400" b="1" dirty="0" smtClean="0">
                <a:latin typeface="Helvetica Neue"/>
                <a:cs typeface="Helvetica Neue"/>
              </a:rPr>
            </a:br>
            <a:r>
              <a:rPr lang="en-US" sz="2400" b="1" dirty="0" smtClean="0">
                <a:latin typeface="Helvetica Neue"/>
                <a:cs typeface="Helvetica Neue"/>
              </a:rPr>
              <a:t>(Max)</a:t>
            </a:r>
            <a:endParaRPr lang="en-US" sz="2400" b="1" dirty="0">
              <a:latin typeface="Helvetica Neue"/>
              <a:cs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76375" y="5957124"/>
            <a:ext cx="1392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Boolean</a:t>
            </a:r>
            <a:br>
              <a:rPr lang="en-US" sz="2400" b="1" dirty="0" smtClean="0">
                <a:latin typeface="Helvetica Neue"/>
                <a:cs typeface="Helvetica Neue"/>
              </a:rPr>
            </a:br>
            <a:r>
              <a:rPr lang="en-US" sz="2400" b="1" dirty="0" smtClean="0">
                <a:latin typeface="Helvetica Neue"/>
                <a:cs typeface="Helvetica Neue"/>
              </a:rPr>
              <a:t>(Or)</a:t>
            </a:r>
            <a:endParaRPr lang="en-US" sz="2400" b="1" dirty="0">
              <a:latin typeface="Helvetica Neue"/>
              <a:cs typeface="Helvetica Neue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088" y="2525255"/>
            <a:ext cx="2403010" cy="22964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360" y="2613872"/>
            <a:ext cx="1494871" cy="22078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493" y="2613872"/>
            <a:ext cx="2666435" cy="22078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67681" y="1426005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“Growth”:</a:t>
            </a:r>
          </a:p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Larger Sets</a:t>
            </a:r>
            <a:endParaRPr lang="en-US" b="1" dirty="0">
              <a:solidFill>
                <a:srgbClr val="F79646"/>
              </a:solidFill>
              <a:latin typeface="Helvetica Neue"/>
              <a:cs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7637" y="1426005"/>
            <a:ext cx="196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“Growth”:</a:t>
            </a:r>
          </a:p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Larger Numbers</a:t>
            </a:r>
            <a:endParaRPr lang="en-US" b="1" dirty="0">
              <a:solidFill>
                <a:srgbClr val="F79646"/>
              </a:solidFill>
              <a:latin typeface="Helvetica Neue"/>
              <a:cs typeface="Helvetica Neue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99928" y="1426005"/>
            <a:ext cx="1519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“Growth”:</a:t>
            </a:r>
          </a:p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false </a:t>
            </a:r>
            <a:r>
              <a:rPr lang="en-US" b="1" dirty="0" smtClean="0">
                <a:solidFill>
                  <a:srgbClr val="F79646"/>
                </a:solidFill>
                <a:latin typeface="Symbol"/>
                <a:cs typeface="Helvetica Neue"/>
                <a:sym typeface="Symbol"/>
              </a:rPr>
              <a:t></a:t>
            </a:r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 true</a:t>
            </a:r>
            <a:endParaRPr lang="en-US" b="1" dirty="0">
              <a:solidFill>
                <a:srgbClr val="F79646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56821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  <p:bldP spid="15" grpId="0"/>
      <p:bldP spid="1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796471" y="1417640"/>
            <a:ext cx="13512" cy="4284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463" y="540474"/>
            <a:ext cx="11486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Helvetica Neue"/>
                <a:cs typeface="Helvetica Neue"/>
              </a:rPr>
              <a:t>Time</a:t>
            </a:r>
            <a:endParaRPr lang="en-US" sz="3200" b="1" dirty="0">
              <a:latin typeface="Helvetica Neue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8602" y="5830124"/>
            <a:ext cx="25144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Set</a:t>
            </a:r>
            <a:br>
              <a:rPr lang="en-US" sz="2400" b="1" dirty="0" smtClean="0">
                <a:latin typeface="Helvetica Neue"/>
                <a:cs typeface="Helvetica Neue"/>
              </a:rPr>
            </a:br>
            <a:r>
              <a:rPr lang="en-US" sz="2400" b="1" dirty="0" smtClean="0">
                <a:latin typeface="Helvetica Neue"/>
                <a:cs typeface="Helvetica Neue"/>
              </a:rPr>
              <a:t>(merge = Union)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29071" y="5830124"/>
            <a:ext cx="2275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Integer</a:t>
            </a:r>
            <a:br>
              <a:rPr lang="en-US" sz="2400" b="1" dirty="0" smtClean="0">
                <a:latin typeface="Helvetica Neue"/>
                <a:cs typeface="Helvetica Neue"/>
              </a:rPr>
            </a:br>
            <a:r>
              <a:rPr lang="en-US" sz="2400" b="1" dirty="0" smtClean="0">
                <a:latin typeface="Helvetica Neue"/>
                <a:cs typeface="Helvetica Neue"/>
              </a:rPr>
              <a:t>(merge = Max)</a:t>
            </a:r>
            <a:endParaRPr lang="en-US" sz="2400" b="1" dirty="0">
              <a:latin typeface="Helvetica Neue"/>
              <a:cs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31806" y="5830124"/>
            <a:ext cx="20131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Boolean</a:t>
            </a:r>
            <a:br>
              <a:rPr lang="en-US" sz="2400" b="1" dirty="0" smtClean="0">
                <a:latin typeface="Helvetica Neue"/>
                <a:cs typeface="Helvetica Neue"/>
              </a:rPr>
            </a:br>
            <a:r>
              <a:rPr lang="en-US" sz="2400" b="1" dirty="0" smtClean="0">
                <a:latin typeface="Helvetica Neue"/>
                <a:cs typeface="Helvetica Neue"/>
              </a:rPr>
              <a:t>(merge = Or)</a:t>
            </a:r>
            <a:endParaRPr lang="en-US" sz="2400" b="1" dirty="0">
              <a:latin typeface="Helvetica Neue"/>
              <a:cs typeface="Helvetica Neue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2895600"/>
            <a:ext cx="2247900" cy="1816100"/>
          </a:xfrm>
          <a:prstGeom prst="rect">
            <a:avLst/>
          </a:prstGeom>
        </p:spPr>
      </p:pic>
      <p:pic>
        <p:nvPicPr>
          <p:cNvPr id="42" name="Picture 41" descr="monotone_max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98" y="2895600"/>
            <a:ext cx="762000" cy="1816100"/>
          </a:xfrm>
          <a:prstGeom prst="rect">
            <a:avLst/>
          </a:prstGeom>
        </p:spPr>
      </p:pic>
      <p:pic>
        <p:nvPicPr>
          <p:cNvPr id="43" name="Picture 42" descr="monotone_bool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376" y="2895600"/>
            <a:ext cx="1524000" cy="181610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3632200" y="3822700"/>
            <a:ext cx="10206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774987" y="3822700"/>
            <a:ext cx="10206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33800" y="3213100"/>
            <a:ext cx="757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 Neue"/>
                <a:cs typeface="Helvetica Neue"/>
              </a:rPr>
              <a:t>size()</a:t>
            </a:r>
            <a:endParaRPr lang="en-US" b="1" dirty="0">
              <a:latin typeface="Helvetica Neue"/>
              <a:cs typeface="Helvetica Neue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51611" y="32258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 Neue"/>
                <a:cs typeface="Helvetica Neue"/>
              </a:rPr>
              <a:t>&gt;= 5</a:t>
            </a:r>
            <a:endParaRPr lang="en-US" b="1" dirty="0">
              <a:latin typeface="Helvetica Neue"/>
              <a:cs typeface="Helvetica Neue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932964" y="1659108"/>
            <a:ext cx="2283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  <a:t>Monotone function</a:t>
            </a:r>
            <a:b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</a:br>
            <a: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  <a:t>from set </a:t>
            </a:r>
            <a:r>
              <a:rPr lang="en-US" b="1" dirty="0" smtClean="0">
                <a:solidFill>
                  <a:schemeClr val="accent6"/>
                </a:solidFill>
                <a:latin typeface="Symbol"/>
                <a:cs typeface="Helvetica Neue"/>
                <a:sym typeface="Symbol"/>
              </a:rPr>
              <a:t></a:t>
            </a:r>
            <a: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  <a:t> max</a:t>
            </a:r>
            <a:endParaRPr lang="en-US" b="1" dirty="0">
              <a:solidFill>
                <a:schemeClr val="accent6"/>
              </a:solidFill>
              <a:latin typeface="Helvetica Neue"/>
              <a:cs typeface="Helvetica Neue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84095" y="1659108"/>
            <a:ext cx="248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  <a:t>Monotone function</a:t>
            </a:r>
            <a:b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</a:br>
            <a: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  <a:t>from max </a:t>
            </a:r>
            <a:r>
              <a:rPr lang="en-US" b="1" dirty="0" smtClean="0">
                <a:solidFill>
                  <a:schemeClr val="accent6"/>
                </a:solidFill>
                <a:latin typeface="Symbol"/>
                <a:cs typeface="Helvetica Neue"/>
                <a:sym typeface="Symbol"/>
              </a:rPr>
              <a:t></a:t>
            </a:r>
            <a: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  <a:t> </a:t>
            </a:r>
            <a:r>
              <a:rPr lang="en-US" b="1" dirty="0" err="1" smtClean="0">
                <a:solidFill>
                  <a:schemeClr val="accent6"/>
                </a:solidFill>
                <a:latin typeface="Helvetica Neue"/>
                <a:cs typeface="Helvetica Neue"/>
              </a:rPr>
              <a:t>boolean</a:t>
            </a:r>
            <a:endParaRPr lang="en-US" b="1" dirty="0">
              <a:solidFill>
                <a:schemeClr val="accent6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91359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9" grpId="0"/>
      <p:bldP spid="50" grpId="0"/>
      <p:bldP spid="51" grpId="0"/>
      <p:bldP spid="5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Builtin</a:t>
            </a:r>
            <a:r>
              <a:rPr lang="en-US" dirty="0" smtClean="0"/>
              <a:t> Lattices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199019"/>
              </p:ext>
            </p:extLst>
          </p:nvPr>
        </p:nvGraphicFramePr>
        <p:xfrm>
          <a:off x="473077" y="1470748"/>
          <a:ext cx="8197846" cy="5231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402"/>
                <a:gridCol w="2039719"/>
                <a:gridCol w="831478"/>
                <a:gridCol w="1055489"/>
                <a:gridCol w="3322758"/>
              </a:tblGrid>
              <a:tr h="37322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Name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Description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?</a:t>
                      </a:r>
                      <a:endParaRPr lang="en-US" baseline="0" dirty="0">
                        <a:latin typeface="cmsy1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a</a:t>
                      </a:r>
                      <a:r>
                        <a:rPr lang="en-US" baseline="0" dirty="0" smtClean="0">
                          <a:latin typeface="Helvetica Neue"/>
                        </a:rPr>
                        <a:t>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t</a:t>
                      </a:r>
                      <a:r>
                        <a:rPr lang="en-US" baseline="0" dirty="0" smtClean="0">
                          <a:latin typeface="Helvetica Neue"/>
                        </a:rPr>
                        <a:t> b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Helvetica Neue"/>
                        </a:rPr>
                        <a:t>Sample</a:t>
                      </a:r>
                      <a:r>
                        <a:rPr lang="en-US" baseline="0" dirty="0" smtClean="0">
                          <a:latin typeface="Helvetica Neue"/>
                        </a:rPr>
                        <a:t> </a:t>
                      </a:r>
                      <a:r>
                        <a:rPr lang="en-US" dirty="0" smtClean="0">
                          <a:latin typeface="Helvetica Neue"/>
                        </a:rPr>
                        <a:t>Monotone</a:t>
                      </a:r>
                      <a:r>
                        <a:rPr lang="en-US" baseline="0" dirty="0" smtClean="0">
                          <a:latin typeface="Helvetica Neue"/>
                        </a:rPr>
                        <a:t> Functions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</a:tr>
              <a:tr h="410482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lbool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Threshold</a:t>
                      </a:r>
                      <a:r>
                        <a:rPr lang="en-US" baseline="0" dirty="0" smtClean="0">
                          <a:latin typeface="Helvetica Neue"/>
                        </a:rPr>
                        <a:t> test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false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a </a:t>
                      </a:r>
                      <a:r>
                        <a:rPr lang="en-US" dirty="0" smtClean="0">
                          <a:latin typeface="ＭＳ ゴシック"/>
                          <a:ea typeface="ＭＳ ゴシック"/>
                          <a:cs typeface="ＭＳ ゴシック"/>
                        </a:rPr>
                        <a:t>∨</a:t>
                      </a:r>
                      <a:r>
                        <a:rPr lang="en-US" baseline="0" dirty="0" smtClean="0">
                          <a:latin typeface="ＭＳ ゴシック"/>
                          <a:ea typeface="ＭＳ ゴシック"/>
                          <a:cs typeface="ＭＳ ゴシック"/>
                        </a:rPr>
                        <a:t> b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u="none" baseline="0" dirty="0" err="1" smtClean="0">
                          <a:latin typeface="Inconsolata-dz"/>
                          <a:cs typeface="Inconsolata-dz"/>
                        </a:rPr>
                        <a:t>when_true</a:t>
                      </a:r>
                      <a:r>
                        <a:rPr lang="en-US" b="0" i="0" u="none" baseline="0" dirty="0" smtClean="0">
                          <a:latin typeface="Inconsolata-dz"/>
                          <a:cs typeface="Inconsolata-dz"/>
                        </a:rPr>
                        <a:t>() </a:t>
                      </a:r>
                      <a:r>
                        <a:rPr lang="en-US" b="0" i="0" u="none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="0" i="0" u="none" baseline="0" dirty="0" smtClean="0">
                          <a:latin typeface="Inconsolata-dz"/>
                          <a:cs typeface="Inconsolata-dz"/>
                        </a:rPr>
                        <a:t> v</a:t>
                      </a:r>
                      <a:endParaRPr lang="en-US" b="0" i="0" u="none" baseline="0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  <a:tr h="674245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lmax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Increasing</a:t>
                      </a:r>
                      <a:r>
                        <a:rPr lang="en-US" baseline="0" dirty="0" smtClean="0">
                          <a:latin typeface="Helvetica Neue"/>
                        </a:rPr>
                        <a:t> number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1</a:t>
                      </a:r>
                      <a:endParaRPr lang="en-US" baseline="0" dirty="0">
                        <a:latin typeface="cmsy1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max(</a:t>
                      </a:r>
                      <a:r>
                        <a:rPr lang="en-US" dirty="0" err="1" smtClean="0">
                          <a:latin typeface="Helvetica Neue"/>
                        </a:rPr>
                        <a:t>a,b</a:t>
                      </a:r>
                      <a:r>
                        <a:rPr lang="en-US" dirty="0" smtClean="0">
                          <a:latin typeface="Helvetica Neue"/>
                        </a:rPr>
                        <a:t>)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gt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(n)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lbool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/>
                      </a:r>
                      <a:br>
                        <a:rPr lang="en-US" baseline="0" dirty="0" smtClean="0">
                          <a:latin typeface="Inconsolata-dz"/>
                          <a:cs typeface="Inconsolata-dz"/>
                        </a:rPr>
                      </a:b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+(n)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lmax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/>
                      </a:r>
                      <a:br>
                        <a:rPr lang="en-US" baseline="0" dirty="0" smtClean="0">
                          <a:latin typeface="Inconsolata-dz"/>
                          <a:cs typeface="Inconsolata-dz"/>
                        </a:rPr>
                      </a:b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-(n)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lmax</a:t>
                      </a:r>
                      <a:endParaRPr lang="en-US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  <a:tr h="406851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lmin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Decreasing number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−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1</a:t>
                      </a:r>
                      <a:endParaRPr lang="en-US" baseline="0" dirty="0">
                        <a:latin typeface="cmsy1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min(</a:t>
                      </a:r>
                      <a:r>
                        <a:rPr lang="en-US" dirty="0" err="1" smtClean="0">
                          <a:latin typeface="Helvetica Neue"/>
                        </a:rPr>
                        <a:t>a,b</a:t>
                      </a:r>
                      <a:r>
                        <a:rPr lang="en-US" dirty="0" smtClean="0">
                          <a:latin typeface="Helvetica Neue"/>
                        </a:rPr>
                        <a:t>)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lt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(n)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lbool</a:t>
                      </a:r>
                      <a:endParaRPr lang="en-US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  <a:tr h="674245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lset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Set of values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;</a:t>
                      </a:r>
                      <a:endParaRPr lang="en-US" baseline="0" dirty="0">
                        <a:latin typeface="cmsy1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a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[</a:t>
                      </a:r>
                      <a:r>
                        <a:rPr lang="en-US" dirty="0" smtClean="0">
                          <a:latin typeface="Helvetica Neue"/>
                        </a:rPr>
                        <a:t> b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intersect(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lset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lset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/>
                      </a:r>
                      <a:br>
                        <a:rPr lang="en-US" dirty="0" smtClean="0">
                          <a:latin typeface="Inconsolata-dz"/>
                          <a:cs typeface="Inconsolata-dz"/>
                        </a:rPr>
                      </a:b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product(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lset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)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lset</a:t>
                      </a:r>
                      <a:endParaRPr lang="en-US" baseline="0" dirty="0" smtClean="0">
                        <a:latin typeface="Inconsolata-dz"/>
                        <a:cs typeface="Inconsolata-dz"/>
                      </a:endParaRPr>
                    </a:p>
                    <a:p>
                      <a:pPr algn="r"/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contains?(v)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lbool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/>
                      </a:r>
                      <a:br>
                        <a:rPr lang="en-US" baseline="0" dirty="0" smtClean="0">
                          <a:latin typeface="Inconsolata-dz"/>
                          <a:cs typeface="Inconsolata-dz"/>
                        </a:rPr>
                      </a:b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size()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lmax</a:t>
                      </a:r>
                      <a:endParaRPr lang="en-US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  <a:tr h="390702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lpset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Non-negative set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;</a:t>
                      </a:r>
                      <a:endParaRPr lang="en-US" baseline="0" dirty="0">
                        <a:latin typeface="cmsy1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a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[</a:t>
                      </a:r>
                      <a:r>
                        <a:rPr lang="en-US" dirty="0" smtClean="0">
                          <a:latin typeface="Helvetica Neue"/>
                        </a:rPr>
                        <a:t> b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sum()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lmax</a:t>
                      </a:r>
                      <a:endParaRPr lang="en-US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  <a:tr h="621101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lbag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Helvetica Neue"/>
                        </a:rPr>
                        <a:t>Multiset</a:t>
                      </a:r>
                      <a:r>
                        <a:rPr lang="en-US" dirty="0" smtClean="0">
                          <a:latin typeface="Helvetica Neue"/>
                        </a:rPr>
                        <a:t> of values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;</a:t>
                      </a:r>
                      <a:endParaRPr lang="en-US" baseline="0" dirty="0">
                        <a:latin typeface="cmsy1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a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[</a:t>
                      </a:r>
                      <a:r>
                        <a:rPr lang="en-US" dirty="0" smtClean="0">
                          <a:latin typeface="Helvetica Neue"/>
                        </a:rPr>
                        <a:t> b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mult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(v)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lmax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/>
                      </a:r>
                      <a:br>
                        <a:rPr lang="en-US" dirty="0" smtClean="0">
                          <a:latin typeface="Inconsolata-dz"/>
                          <a:cs typeface="Inconsolata-dz"/>
                        </a:rPr>
                      </a:b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+(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lbag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lbag</a:t>
                      </a:r>
                      <a:endParaRPr lang="en-US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  <a:tr h="674245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lmap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Map from keys to lattice values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empty map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at(v)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 any-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lat</a:t>
                      </a:r>
                      <a:endParaRPr lang="en-US" dirty="0" smtClean="0">
                        <a:latin typeface="Inconsolata-dz"/>
                        <a:cs typeface="Inconsolata-dz"/>
                      </a:endParaRPr>
                    </a:p>
                    <a:p>
                      <a:pPr algn="r"/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intersect(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lmap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)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lmap</a:t>
                      </a:r>
                      <a:endParaRPr lang="en-US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6E3B-B03F-FB46-80E6-92BF4A93D60F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76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Quorum Vote in </a:t>
            </a:r>
            <a:r>
              <a:rPr lang="en-US" dirty="0" err="1" smtClean="0"/>
              <a:t>Bloom</a:t>
            </a:r>
            <a:r>
              <a:rPr lang="en-US" i="1" baseline="30000" dirty="0" err="1" smtClean="0"/>
              <a:t>L</a:t>
            </a:r>
            <a:endParaRPr lang="en-US" i="1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485906" y="1449523"/>
            <a:ext cx="8172189" cy="5262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880000"/>
                </a:solidFill>
                <a:latin typeface="Inconsolata-dz"/>
                <a:cs typeface="Inconsolata-dz"/>
              </a:rPr>
              <a:t>QUORUM_SIZE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=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5</a:t>
            </a:r>
            <a:endParaRPr lang="en-US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>
                <a:solidFill>
                  <a:srgbClr val="880000"/>
                </a:solidFill>
                <a:latin typeface="Inconsolata-dz"/>
                <a:cs typeface="Inconsolata-dz"/>
              </a:rPr>
              <a:t>RESULT_ADDR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=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>
                <a:solidFill>
                  <a:srgbClr val="BA2121"/>
                </a:solidFill>
                <a:latin typeface="Inconsolata-dz"/>
                <a:cs typeface="Inconsolata-dz"/>
              </a:rPr>
              <a:t>"</a:t>
            </a:r>
            <a:r>
              <a:rPr lang="en-US" sz="1600" b="1" dirty="0" err="1">
                <a:solidFill>
                  <a:srgbClr val="BA2121"/>
                </a:solidFill>
                <a:latin typeface="Inconsolata-dz"/>
                <a:cs typeface="Inconsolata-dz"/>
              </a:rPr>
              <a:t>example.org</a:t>
            </a:r>
            <a:r>
              <a:rPr lang="en-US" sz="1600" b="1" dirty="0">
                <a:solidFill>
                  <a:srgbClr val="BA2121"/>
                </a:solidFill>
                <a:latin typeface="Inconsolata-dz"/>
                <a:cs typeface="Inconsolata-dz"/>
              </a:rPr>
              <a:t>"</a:t>
            </a:r>
            <a:endParaRPr lang="en-US" sz="1600" b="1" dirty="0" smtClean="0">
              <a:solidFill>
                <a:srgbClr val="008000"/>
              </a:solidFill>
              <a:latin typeface="Inconsolata-dz"/>
              <a:cs typeface="Inconsolata-dz"/>
            </a:endParaRPr>
          </a:p>
          <a:p>
            <a:endParaRPr lang="en-US" sz="1600" b="1" dirty="0">
              <a:solidFill>
                <a:srgbClr val="008000"/>
              </a:solidFill>
              <a:latin typeface="Inconsolata-dz"/>
              <a:cs typeface="Inconsolata-dz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Inconsolata-dz"/>
                <a:cs typeface="Inconsolata-dz"/>
              </a:rPr>
              <a:t>class</a:t>
            </a:r>
            <a:r>
              <a:rPr lang="en-US" sz="1600" b="1" dirty="0" smtClean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latin typeface="Inconsolata-dz"/>
                <a:cs typeface="Inconsolata-dz"/>
              </a:rPr>
              <a:t>QuorumVote</a:t>
            </a:r>
            <a:endParaRPr lang="en-US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Inconsolata-dz"/>
                <a:cs typeface="Inconsolata-dz"/>
              </a:rPr>
              <a:t>  </a:t>
            </a:r>
            <a:r>
              <a:rPr lang="en-US" sz="1600" b="1" dirty="0" smtClean="0">
                <a:solidFill>
                  <a:srgbClr val="008000"/>
                </a:solidFill>
                <a:latin typeface="Inconsolata-dz"/>
                <a:cs typeface="Inconsolata-dz"/>
              </a:rPr>
              <a:t>include</a:t>
            </a:r>
            <a:r>
              <a:rPr lang="en-US" sz="1600" b="1" dirty="0" smtClean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smtClean="0">
                <a:solidFill>
                  <a:srgbClr val="880000"/>
                </a:solidFill>
                <a:latin typeface="Inconsolata-dz"/>
                <a:cs typeface="Inconsolata-dz"/>
              </a:rPr>
              <a:t>Bud</a:t>
            </a:r>
            <a:endParaRPr lang="en-US" sz="1600" b="1" dirty="0" smtClean="0">
              <a:solidFill>
                <a:prstClr val="black"/>
              </a:solidFill>
              <a:latin typeface="Inconsolata-dz"/>
              <a:cs typeface="Inconsolata-dz"/>
            </a:endParaRPr>
          </a:p>
          <a:p>
            <a:endParaRPr lang="en-US" sz="1600" b="1" dirty="0" smtClean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Inconsolata-dz"/>
                <a:cs typeface="Inconsolata-dz"/>
              </a:rPr>
              <a:t>  state </a:t>
            </a:r>
            <a:r>
              <a:rPr lang="en-US" sz="1600" b="1" dirty="0" smtClean="0">
                <a:solidFill>
                  <a:srgbClr val="008000"/>
                </a:solidFill>
                <a:latin typeface="Inconsolata-dz"/>
                <a:cs typeface="Inconsolata-dz"/>
              </a:rPr>
              <a:t>do</a:t>
            </a:r>
            <a:endParaRPr lang="en-US" sz="1600" b="1" dirty="0" smtClean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channel </a:t>
            </a:r>
            <a:r>
              <a:rPr lang="en-US" sz="1600" b="1" dirty="0">
                <a:solidFill>
                  <a:srgbClr val="19177C"/>
                </a:solidFill>
                <a:latin typeface="Inconsolata-dz"/>
                <a:cs typeface="Inconsolata-dz"/>
              </a:rPr>
              <a:t>:</a:t>
            </a:r>
            <a:r>
              <a:rPr lang="en-US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vote_chn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,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[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:</a:t>
            </a:r>
            <a:r>
              <a:rPr lang="en-US" sz="1600" b="1" dirty="0">
                <a:solidFill>
                  <a:srgbClr val="19177C"/>
                </a:solidFill>
                <a:latin typeface="Inconsolata-dz"/>
                <a:cs typeface="Inconsolata-dz"/>
              </a:rPr>
              <a:t>@</a:t>
            </a:r>
            <a:r>
              <a:rPr lang="en-US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addr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, </a:t>
            </a:r>
            <a:r>
              <a:rPr lang="en-US" sz="1600" b="1" dirty="0">
                <a:solidFill>
                  <a:srgbClr val="19177C"/>
                </a:solidFill>
                <a:latin typeface="Inconsolata-dz"/>
                <a:cs typeface="Inconsolata-dz"/>
              </a:rPr>
              <a:t>:</a:t>
            </a:r>
            <a:r>
              <a:rPr lang="en-US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voter_id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]</a:t>
            </a:r>
            <a:endParaRPr lang="en-US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channel </a:t>
            </a:r>
            <a:r>
              <a:rPr lang="en-US" sz="1600" b="1" dirty="0">
                <a:solidFill>
                  <a:srgbClr val="19177C"/>
                </a:solidFill>
                <a:latin typeface="Inconsolata-dz"/>
                <a:cs typeface="Inconsolata-dz"/>
              </a:rPr>
              <a:t>:</a:t>
            </a:r>
            <a:r>
              <a:rPr lang="en-US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result_chn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,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[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:</a:t>
            </a:r>
            <a:r>
              <a:rPr lang="en-US" sz="1600" b="1" dirty="0">
                <a:solidFill>
                  <a:srgbClr val="19177C"/>
                </a:solidFill>
                <a:latin typeface="Inconsolata-dz"/>
                <a:cs typeface="Inconsolata-dz"/>
              </a:rPr>
              <a:t>@</a:t>
            </a:r>
            <a:r>
              <a:rPr lang="en-US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addr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]</a:t>
            </a:r>
            <a:endParaRPr lang="en-US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da-DK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da-DK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lset</a:t>
            </a:r>
            <a:r>
              <a:rPr lang="da-DK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da-DK" sz="1600" b="1" dirty="0">
                <a:solidFill>
                  <a:srgbClr val="19177C"/>
                </a:solidFill>
                <a:latin typeface="Inconsolata-dz"/>
                <a:cs typeface="Inconsolata-dz"/>
              </a:rPr>
              <a:t>:</a:t>
            </a:r>
            <a:r>
              <a:rPr lang="da-DK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votes</a:t>
            </a:r>
            <a:endParaRPr lang="da-DK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fr-FR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fr-FR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lmax</a:t>
            </a:r>
            <a:r>
              <a:rPr lang="fr-FR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fr-FR" sz="1600" b="1" dirty="0">
                <a:solidFill>
                  <a:srgbClr val="19177C"/>
                </a:solidFill>
                <a:latin typeface="Inconsolata-dz"/>
                <a:cs typeface="Inconsolata-dz"/>
              </a:rPr>
              <a:t>:</a:t>
            </a:r>
            <a:r>
              <a:rPr lang="fr-FR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vote_cnt</a:t>
            </a:r>
            <a:endParaRPr lang="fr-FR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fr-FR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fr-FR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lbool</a:t>
            </a:r>
            <a:r>
              <a:rPr lang="fr-FR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</a:t>
            </a:r>
            <a:r>
              <a:rPr lang="fr-FR" sz="1600" b="1" dirty="0" smtClean="0">
                <a:solidFill>
                  <a:srgbClr val="19177C"/>
                </a:solidFill>
                <a:latin typeface="Inconsolata-dz"/>
                <a:cs typeface="Inconsolata-dz"/>
              </a:rPr>
              <a:t>:</a:t>
            </a:r>
            <a:r>
              <a:rPr lang="fr-FR" sz="1600" b="1" dirty="0" err="1" smtClean="0">
                <a:solidFill>
                  <a:srgbClr val="19177C"/>
                </a:solidFill>
                <a:latin typeface="Inconsolata-dz"/>
                <a:cs typeface="Inconsolata-dz"/>
              </a:rPr>
              <a:t>got_quorum</a:t>
            </a:r>
            <a:endParaRPr lang="fr-FR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fr-FR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</a:t>
            </a:r>
            <a:r>
              <a:rPr lang="fr-FR" sz="1600" b="1" dirty="0">
                <a:solidFill>
                  <a:srgbClr val="008000"/>
                </a:solidFill>
                <a:latin typeface="Inconsolata-dz"/>
                <a:cs typeface="Inconsolata-dz"/>
              </a:rPr>
              <a:t>end</a:t>
            </a:r>
            <a:endParaRPr lang="fr-FR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endParaRPr lang="fr-FR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fr-FR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bloom </a:t>
            </a:r>
            <a:r>
              <a:rPr lang="fr-FR" sz="1600" b="1" dirty="0">
                <a:solidFill>
                  <a:srgbClr val="008000"/>
                </a:solidFill>
                <a:latin typeface="Inconsolata-dz"/>
                <a:cs typeface="Inconsolata-dz"/>
              </a:rPr>
              <a:t>do</a:t>
            </a:r>
            <a:endParaRPr lang="fr-FR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votes     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&lt;=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vote_chn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{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|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v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|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v</a:t>
            </a:r>
            <a:r>
              <a:rPr lang="en-US" sz="1600" b="1" dirty="0" err="1">
                <a:solidFill>
                  <a:srgbClr val="666666"/>
                </a:solidFill>
                <a:latin typeface="Inconsolata-dz"/>
                <a:cs typeface="Inconsolata-dz"/>
              </a:rPr>
              <a:t>.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voter_id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}</a:t>
            </a:r>
          </a:p>
          <a:p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vote_cnt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&lt;=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votes</a:t>
            </a:r>
            <a:r>
              <a:rPr lang="en-US" sz="1600" b="1" dirty="0" err="1">
                <a:solidFill>
                  <a:srgbClr val="666666"/>
                </a:solidFill>
                <a:latin typeface="Inconsolata-dz"/>
                <a:cs typeface="Inconsolata-dz"/>
              </a:rPr>
              <a:t>.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size</a:t>
            </a:r>
            <a:endParaRPr lang="en-US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got_quorum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&lt;=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err="1" smtClean="0">
                <a:solidFill>
                  <a:prstClr val="black"/>
                </a:solidFill>
                <a:latin typeface="Inconsolata-dz"/>
                <a:cs typeface="Inconsolata-dz"/>
              </a:rPr>
              <a:t>vote_cnt</a:t>
            </a:r>
            <a:r>
              <a:rPr lang="en-US" sz="1600" b="1" dirty="0" err="1" smtClean="0">
                <a:solidFill>
                  <a:srgbClr val="666666"/>
                </a:solidFill>
                <a:latin typeface="Inconsolata-dz"/>
                <a:cs typeface="Inconsolata-dz"/>
              </a:rPr>
              <a:t>.</a:t>
            </a:r>
            <a:r>
              <a:rPr lang="en-US" sz="1600" b="1" dirty="0" err="1" smtClean="0">
                <a:solidFill>
                  <a:prstClr val="black"/>
                </a:solidFill>
                <a:latin typeface="Inconsolata-dz"/>
                <a:cs typeface="Inconsolata-dz"/>
              </a:rPr>
              <a:t>gt_eq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(</a:t>
            </a:r>
            <a:r>
              <a:rPr lang="en-US" sz="1600" b="1" dirty="0">
                <a:solidFill>
                  <a:srgbClr val="880000"/>
                </a:solidFill>
                <a:latin typeface="Inconsolata-dz"/>
                <a:cs typeface="Inconsolata-dz"/>
              </a:rPr>
              <a:t>QUORUM_SIZE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)</a:t>
            </a:r>
          </a:p>
          <a:p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result_chn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&lt;~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got_quorum</a:t>
            </a:r>
            <a:r>
              <a:rPr lang="en-US" sz="1600" b="1" dirty="0" err="1">
                <a:solidFill>
                  <a:srgbClr val="666666"/>
                </a:solidFill>
                <a:latin typeface="Inconsolata-dz"/>
                <a:cs typeface="Inconsolata-dz"/>
              </a:rPr>
              <a:t>.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when_true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{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[</a:t>
            </a:r>
            <a:r>
              <a:rPr lang="en-US" sz="1600" b="1" dirty="0">
                <a:solidFill>
                  <a:srgbClr val="880000"/>
                </a:solidFill>
                <a:latin typeface="Inconsolata-dz"/>
                <a:cs typeface="Inconsolata-dz"/>
              </a:rPr>
              <a:t>RESULT_ADDR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]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}</a:t>
            </a:r>
          </a:p>
          <a:p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</a:t>
            </a:r>
            <a:r>
              <a:rPr lang="en-US" sz="1600" b="1" dirty="0">
                <a:solidFill>
                  <a:srgbClr val="008000"/>
                </a:solidFill>
                <a:latin typeface="Inconsolata-dz"/>
                <a:cs typeface="Inconsolata-dz"/>
              </a:rPr>
              <a:t>end</a:t>
            </a:r>
            <a:endParaRPr lang="en-US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>
                <a:solidFill>
                  <a:srgbClr val="008000"/>
                </a:solidFill>
                <a:latin typeface="Inconsolata-dz"/>
                <a:cs typeface="Inconsolata-dz"/>
              </a:rPr>
              <a:t>end</a:t>
            </a:r>
            <a:endParaRPr lang="en-US" sz="1600" b="1" dirty="0">
              <a:latin typeface="Inconsolata-dz"/>
              <a:cs typeface="Inconsolata-dz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998055" y="4648700"/>
            <a:ext cx="853346" cy="87580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97926" y="4279368"/>
            <a:ext cx="185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Map set </a:t>
            </a:r>
            <a:r>
              <a:rPr lang="en-US" i="1" dirty="0" smtClean="0">
                <a:solidFill>
                  <a:srgbClr val="FF6600"/>
                </a:solidFill>
                <a:latin typeface="cmsy10"/>
                <a:ea typeface="cmsy10"/>
                <a:cs typeface="cmsy10"/>
              </a:rPr>
              <a:t>!</a:t>
            </a:r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 max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143827" y="5055345"/>
            <a:ext cx="1180284" cy="64695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24111" y="4686013"/>
            <a:ext cx="200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Map max </a:t>
            </a:r>
            <a:r>
              <a:rPr lang="en-US" i="1" dirty="0" smtClean="0">
                <a:solidFill>
                  <a:srgbClr val="FF6600"/>
                </a:solidFill>
                <a:latin typeface="cmsy10"/>
                <a:ea typeface="cmsy10"/>
                <a:cs typeface="cmsy10"/>
              </a:rPr>
              <a:t>!</a:t>
            </a:r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 </a:t>
            </a:r>
            <a:r>
              <a:rPr lang="en-US" i="1" dirty="0" err="1" smtClean="0">
                <a:solidFill>
                  <a:srgbClr val="FF6600"/>
                </a:solidFill>
                <a:latin typeface="Helvetica Neue"/>
              </a:rPr>
              <a:t>bool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13" name="Straight Arrow Connector 12"/>
          <p:cNvCxnSpPr>
            <a:stCxn id="17" idx="3"/>
          </p:cNvCxnSpPr>
          <p:nvPr/>
        </p:nvCxnSpPr>
        <p:spPr>
          <a:xfrm flipV="1">
            <a:off x="4562749" y="6108700"/>
            <a:ext cx="288652" cy="32121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16367" y="6245252"/>
            <a:ext cx="254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Threshold test on </a:t>
            </a:r>
            <a:r>
              <a:rPr lang="en-US" i="1" dirty="0" err="1" smtClean="0">
                <a:solidFill>
                  <a:srgbClr val="FF6600"/>
                </a:solidFill>
                <a:latin typeface="Helvetica Neue"/>
              </a:rPr>
              <a:t>bool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16489" y="3548190"/>
            <a:ext cx="2808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Lattice state declarations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998055" y="3732856"/>
            <a:ext cx="718434" cy="192416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6E3B-B03F-FB46-80E6-92BF4A93D60F}" type="slidenum">
              <a:rPr lang="en-US" smtClean="0"/>
              <a:t>73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13089" y="2532190"/>
            <a:ext cx="293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Communication interfaces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273300" y="2901522"/>
            <a:ext cx="1104901" cy="32427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21629" y="4279368"/>
            <a:ext cx="208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Accumulate votes</a:t>
            </a:r>
            <a:br>
              <a:rPr lang="en-US" i="1" dirty="0" smtClean="0">
                <a:solidFill>
                  <a:srgbClr val="FF6600"/>
                </a:solidFill>
                <a:latin typeface="Helvetica Neue"/>
              </a:rPr>
            </a:br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into set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048000" y="4801100"/>
            <a:ext cx="473629" cy="38050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83349" y="1552057"/>
            <a:ext cx="3487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6600"/>
                </a:solidFill>
                <a:latin typeface="Helvetica Neue"/>
              </a:rPr>
              <a:t>Annotated Ruby class</a:t>
            </a:r>
            <a:endParaRPr lang="en-US" sz="2400" b="1" i="1" dirty="0">
              <a:solidFill>
                <a:srgbClr val="FF6600"/>
              </a:solidFill>
              <a:latin typeface="Helvetica Neu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48418" y="3115614"/>
            <a:ext cx="2355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6600"/>
                </a:solidFill>
                <a:latin typeface="Helvetica Neue"/>
              </a:rPr>
              <a:t>Program state</a:t>
            </a:r>
            <a:endParaRPr lang="en-US" sz="2400" b="1" i="1" dirty="0">
              <a:solidFill>
                <a:srgbClr val="FF6600"/>
              </a:solidFill>
              <a:latin typeface="Helvetica Neue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0818" y="5062835"/>
            <a:ext cx="2316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6600"/>
                </a:solidFill>
                <a:latin typeface="Helvetica Neue"/>
              </a:rPr>
              <a:t>Program logic</a:t>
            </a:r>
            <a:endParaRPr lang="en-US" sz="2400" b="1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578100" y="1851583"/>
            <a:ext cx="1705250" cy="472517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85560" y="5875920"/>
            <a:ext cx="318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Merge function for set lattice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00920" y="5362876"/>
            <a:ext cx="66141" cy="51304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935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2" grpId="0"/>
      <p:bldP spid="12" grpId="1"/>
      <p:bldP spid="17" grpId="0"/>
      <p:bldP spid="11" grpId="0"/>
      <p:bldP spid="11" grpId="1"/>
      <p:bldP spid="19" grpId="0"/>
      <p:bldP spid="19" grpId="1"/>
      <p:bldP spid="26" grpId="0"/>
      <p:bldP spid="26" grpId="1"/>
      <p:bldP spid="31" grpId="0"/>
      <p:bldP spid="32" grpId="0"/>
      <p:bldP spid="33" grpId="0"/>
      <p:bldP spid="21" grpId="0"/>
      <p:bldP spid="21" grpId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– a 2PSet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448440" y="2893780"/>
            <a:ext cx="1230764" cy="1191557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080378" y="2893780"/>
            <a:ext cx="1230764" cy="1191557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72364" y="1741507"/>
            <a:ext cx="3631548" cy="3483013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00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difficulty with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`</a:t>
            </a:r>
            <a:r>
              <a:rPr lang="en-US" sz="2400" dirty="0" smtClean="0"/>
              <a:t>`The </a:t>
            </a:r>
            <a:r>
              <a:rPr lang="en-US" sz="2400" dirty="0"/>
              <a:t>work of multiple transactions </a:t>
            </a:r>
            <a:r>
              <a:rPr lang="en-US" sz="2400" dirty="0" smtClean="0"/>
              <a:t>can interleave </a:t>
            </a:r>
            <a:r>
              <a:rPr lang="en-US" sz="2400" dirty="0"/>
              <a:t>as long as </a:t>
            </a:r>
            <a:r>
              <a:rPr lang="en-US" sz="2400" dirty="0" smtClean="0"/>
              <a:t>they  </a:t>
            </a:r>
            <a:r>
              <a:rPr lang="en-US" sz="2400" dirty="0"/>
              <a:t>are doing the commutative operations.  If any </a:t>
            </a:r>
            <a:r>
              <a:rPr lang="en-US" sz="2400" dirty="0" smtClean="0"/>
              <a:t>transaction </a:t>
            </a:r>
            <a:r>
              <a:rPr lang="en-US" sz="2400" dirty="0"/>
              <a:t>dares to READ the value, that  does not </a:t>
            </a:r>
            <a:r>
              <a:rPr lang="en-US" sz="2400" dirty="0" smtClean="0"/>
              <a:t>commute</a:t>
            </a:r>
            <a:r>
              <a:rPr lang="en-US" sz="2400" dirty="0"/>
              <a:t>, is annoying, and stops other concurrent </a:t>
            </a:r>
            <a:r>
              <a:rPr lang="en-US" sz="2400" dirty="0" smtClean="0"/>
              <a:t>work.’’  -- Pat </a:t>
            </a:r>
            <a:r>
              <a:rPr lang="en-US" sz="2400" dirty="0" err="1" smtClean="0"/>
              <a:t>Helland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100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27" y="1582236"/>
            <a:ext cx="1463945" cy="1463945"/>
          </a:xfrm>
          <a:prstGeom prst="rect">
            <a:avLst/>
          </a:prstGeom>
        </p:spPr>
      </p:pic>
      <p:pic>
        <p:nvPicPr>
          <p:cNvPr id="18" name="Picture 17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16" y="1686988"/>
            <a:ext cx="1463945" cy="1463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systems are easier when messages are</a:t>
            </a:r>
            <a:endParaRPr lang="en-US" dirty="0"/>
          </a:p>
        </p:txBody>
      </p:sp>
      <p:pic>
        <p:nvPicPr>
          <p:cNvPr id="4" name="Picture 3" descr="landscape-mountain-trees-clip-art_42363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10" y="4569833"/>
            <a:ext cx="1944737" cy="1180510"/>
          </a:xfrm>
          <a:prstGeom prst="rect">
            <a:avLst/>
          </a:prstGeom>
        </p:spPr>
      </p:pic>
      <p:pic>
        <p:nvPicPr>
          <p:cNvPr id="12" name="Picture 11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719" y="3046181"/>
            <a:ext cx="4109170" cy="2856561"/>
          </a:xfrm>
          <a:prstGeom prst="rect">
            <a:avLst/>
          </a:prstGeom>
        </p:spPr>
      </p:pic>
      <p:pic>
        <p:nvPicPr>
          <p:cNvPr id="13" name="Picture 12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567" y="2893781"/>
            <a:ext cx="4109170" cy="285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64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27" y="1582236"/>
            <a:ext cx="1463945" cy="1463945"/>
          </a:xfrm>
          <a:prstGeom prst="rect">
            <a:avLst/>
          </a:prstGeom>
        </p:spPr>
      </p:pic>
      <p:pic>
        <p:nvPicPr>
          <p:cNvPr id="18" name="Picture 17" descr="images (10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16" y="1686988"/>
            <a:ext cx="1463945" cy="1463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systems are easier when messages are</a:t>
            </a:r>
            <a:endParaRPr lang="en-US" dirty="0"/>
          </a:p>
        </p:txBody>
      </p:sp>
      <p:pic>
        <p:nvPicPr>
          <p:cNvPr id="4" name="Picture 3" descr="landscape-mountain-trees-clip-art_42363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10" y="4569833"/>
            <a:ext cx="1944737" cy="1180510"/>
          </a:xfrm>
          <a:prstGeom prst="rect">
            <a:avLst/>
          </a:prstGeom>
        </p:spPr>
      </p:pic>
      <p:pic>
        <p:nvPicPr>
          <p:cNvPr id="12" name="Picture 11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719" y="3046181"/>
            <a:ext cx="4109170" cy="2856561"/>
          </a:xfrm>
          <a:prstGeom prst="rect">
            <a:avLst/>
          </a:prstGeom>
        </p:spPr>
      </p:pic>
      <p:pic>
        <p:nvPicPr>
          <p:cNvPr id="13" name="Picture 12" descr="images (9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567" y="2893781"/>
            <a:ext cx="4109170" cy="28565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85157" y="1872041"/>
            <a:ext cx="25058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err="1" smtClean="0"/>
              <a:t>Reorderable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60294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13224</TotalTime>
  <Words>2128</Words>
  <Application>Microsoft Macintosh PowerPoint</Application>
  <PresentationFormat>On-screen Show (4:3)</PresentationFormat>
  <Paragraphs>527</Paragraphs>
  <Slides>75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Office Theme</vt:lpstr>
      <vt:lpstr>Distributed Programming and Consistency: Principles and Practice</vt:lpstr>
      <vt:lpstr>Part I: Principles</vt:lpstr>
      <vt:lpstr>Motivation</vt:lpstr>
      <vt:lpstr>Why are distributed systems hard?</vt:lpstr>
      <vt:lpstr>Why are distributed systems hard?</vt:lpstr>
      <vt:lpstr>Why are distributed systems hard?</vt:lpstr>
      <vt:lpstr>Why are distributed systems hard?</vt:lpstr>
      <vt:lpstr>Distributed systems are easier when messages are</vt:lpstr>
      <vt:lpstr>Distributed systems are easier when messages are</vt:lpstr>
      <vt:lpstr>Distributed systems are easier when messages are</vt:lpstr>
      <vt:lpstr>Distributed systems are easier when messages are</vt:lpstr>
      <vt:lpstr>(notes)</vt:lpstr>
      <vt:lpstr>Context: replicated distributed systems </vt:lpstr>
      <vt:lpstr>PowerPoint Presentation</vt:lpstr>
      <vt:lpstr>Context: replicated distributed systems </vt:lpstr>
      <vt:lpstr>Context: replicated distributed systems </vt:lpstr>
      <vt:lpstr>Consistency?</vt:lpstr>
      <vt:lpstr>What isn’t consistent?</vt:lpstr>
      <vt:lpstr>Anomalies</vt:lpstr>
      <vt:lpstr>Anomalies</vt:lpstr>
      <vt:lpstr>Consistency </vt:lpstr>
      <vt:lpstr>Consistency models</vt:lpstr>
      <vt:lpstr>Strong consistency</vt:lpstr>
      <vt:lpstr>Strong consistency</vt:lpstr>
      <vt:lpstr>Strong consistency</vt:lpstr>
      <vt:lpstr>Strong consistency</vt:lpstr>
      <vt:lpstr>Eventual Consistency</vt:lpstr>
      <vt:lpstr>Eventual Consistency</vt:lpstr>
      <vt:lpstr>Eventual Consistency</vt:lpstr>
      <vt:lpstr>Eventual Consistency</vt:lpstr>
      <vt:lpstr>Eventual consistency –  more definitions</vt:lpstr>
      <vt:lpstr>Eventual consistency –  more definitions</vt:lpstr>
      <vt:lpstr>Eventual consistency –  more definitions</vt:lpstr>
      <vt:lpstr>Eventual consistency –  more definitions</vt:lpstr>
      <vt:lpstr>(peter notes)</vt:lpstr>
      <vt:lpstr>(peter notes)</vt:lpstr>
      <vt:lpstr>(joe notes)</vt:lpstr>
      <vt:lpstr>Distributed design patterns for eventual consistency</vt:lpstr>
      <vt:lpstr>ACID 2.0</vt:lpstr>
      <vt:lpstr>ACID 2.0</vt:lpstr>
      <vt:lpstr>ACID 2.0</vt:lpstr>
      <vt:lpstr>Putting ACID 2.0 into practice</vt:lpstr>
      <vt:lpstr>Putting ACID 2.0 into practice</vt:lpstr>
      <vt:lpstr>Formalizing ACID 2.0</vt:lpstr>
      <vt:lpstr>C(v)RDTs</vt:lpstr>
      <vt:lpstr>CRDTs</vt:lpstr>
      <vt:lpstr>CRDTs</vt:lpstr>
      <vt:lpstr>Asynchronous messaging</vt:lpstr>
      <vt:lpstr>Asynchronous messaging</vt:lpstr>
      <vt:lpstr>Monotonic Logic</vt:lpstr>
      <vt:lpstr>Monotonic Logic</vt:lpstr>
      <vt:lpstr>Monotonic Logic</vt:lpstr>
      <vt:lpstr>Monotonic Logic</vt:lpstr>
      <vt:lpstr>Monotonic Logic is order-insensitive</vt:lpstr>
      <vt:lpstr>Monotonic Logic is pipelineable</vt:lpstr>
      <vt:lpstr>Nonmonotonic Logic </vt:lpstr>
      <vt:lpstr>Nonmonotonic Logic</vt:lpstr>
      <vt:lpstr>Nonmonotonic logic is order-sensitive</vt:lpstr>
      <vt:lpstr>Nonmonotonic logic is blocking</vt:lpstr>
      <vt:lpstr>Nonmonotonic logic is blocking</vt:lpstr>
      <vt:lpstr>CALM Analysis</vt:lpstr>
      <vt:lpstr>CALM Analysis</vt:lpstr>
      <vt:lpstr>Disorderly programming</vt:lpstr>
      <vt:lpstr>Disorderly programming</vt:lpstr>
      <vt:lpstr>Disorderly programming</vt:lpstr>
      <vt:lpstr>Disorderly programming</vt:lpstr>
      <vt:lpstr>Bloom</vt:lpstr>
      <vt:lpstr>Bloom Rules</vt:lpstr>
      <vt:lpstr>Operational model</vt:lpstr>
      <vt:lpstr>PowerPoint Presentation</vt:lpstr>
      <vt:lpstr>PowerPoint Presentation</vt:lpstr>
      <vt:lpstr>Builtin Lattices</vt:lpstr>
      <vt:lpstr>Quorum Vote in BloomL</vt:lpstr>
      <vt:lpstr>Convergence – a 2PSet</vt:lpstr>
      <vt:lpstr>The difficulty with queries</vt:lpstr>
    </vt:vector>
  </TitlesOfParts>
  <Company>University of California,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Conway</dc:creator>
  <cp:lastModifiedBy>Peter Alvaro</cp:lastModifiedBy>
  <cp:revision>115</cp:revision>
  <dcterms:created xsi:type="dcterms:W3CDTF">2012-09-07T20:58:11Z</dcterms:created>
  <dcterms:modified xsi:type="dcterms:W3CDTF">2012-10-04T23:53:33Z</dcterms:modified>
</cp:coreProperties>
</file>