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9" r:id="rId4"/>
    <p:sldId id="258" r:id="rId5"/>
    <p:sldId id="322" r:id="rId6"/>
    <p:sldId id="264" r:id="rId7"/>
    <p:sldId id="261" r:id="rId8"/>
    <p:sldId id="320" r:id="rId9"/>
    <p:sldId id="260" r:id="rId10"/>
    <p:sldId id="324" r:id="rId11"/>
    <p:sldId id="325" r:id="rId12"/>
    <p:sldId id="326" r:id="rId13"/>
    <p:sldId id="262" r:id="rId14"/>
    <p:sldId id="263" r:id="rId15"/>
    <p:sldId id="266" r:id="rId16"/>
    <p:sldId id="267" r:id="rId17"/>
    <p:sldId id="268" r:id="rId18"/>
    <p:sldId id="270" r:id="rId19"/>
    <p:sldId id="271" r:id="rId20"/>
    <p:sldId id="287" r:id="rId21"/>
    <p:sldId id="306" r:id="rId22"/>
    <p:sldId id="329" r:id="rId23"/>
    <p:sldId id="330" r:id="rId24"/>
    <p:sldId id="331" r:id="rId25"/>
    <p:sldId id="332" r:id="rId26"/>
    <p:sldId id="327" r:id="rId27"/>
    <p:sldId id="328" r:id="rId28"/>
    <p:sldId id="318" r:id="rId29"/>
    <p:sldId id="273" r:id="rId30"/>
    <p:sldId id="274" r:id="rId31"/>
    <p:sldId id="275" r:id="rId32"/>
    <p:sldId id="276" r:id="rId33"/>
    <p:sldId id="307" r:id="rId34"/>
    <p:sldId id="308" r:id="rId35"/>
    <p:sldId id="288" r:id="rId36"/>
    <p:sldId id="281" r:id="rId37"/>
    <p:sldId id="282" r:id="rId38"/>
    <p:sldId id="312" r:id="rId39"/>
    <p:sldId id="309" r:id="rId40"/>
    <p:sldId id="310" r:id="rId41"/>
    <p:sldId id="313" r:id="rId42"/>
    <p:sldId id="311" r:id="rId43"/>
    <p:sldId id="284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286" r:id="rId62"/>
    <p:sldId id="314" r:id="rId63"/>
    <p:sldId id="317" r:id="rId64"/>
    <p:sldId id="316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3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Anomalies </a:t>
            </a:r>
            <a:r>
              <a:rPr lang="en-US" i="1" dirty="0" smtClean="0"/>
              <a:t>witness</a:t>
            </a:r>
            <a:r>
              <a:rPr lang="en-US" dirty="0" smtClean="0"/>
              <a:t> replication.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AKA 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Conflicting writes are uniformly resolved</a:t>
            </a:r>
          </a:p>
          <a:p>
            <a:pPr lvl="1"/>
            <a:r>
              <a:rPr lang="en-US" dirty="0" smtClean="0"/>
              <a:t>Reads eventually return current data</a:t>
            </a:r>
          </a:p>
          <a:p>
            <a:pPr lvl="1"/>
            <a:r>
              <a:rPr lang="en-US" i="1" dirty="0" smtClean="0"/>
              <a:t>State-centric</a:t>
            </a:r>
          </a:p>
          <a:p>
            <a:r>
              <a:rPr lang="en-US" dirty="0" smtClean="0"/>
              <a:t>Confluence</a:t>
            </a:r>
            <a:endParaRPr lang="en-US" i="1" dirty="0" smtClean="0"/>
          </a:p>
          <a:p>
            <a:pPr lvl="1"/>
            <a:r>
              <a:rPr lang="en-US" dirty="0" smtClean="0"/>
              <a:t>A program has deterministic executions</a:t>
            </a:r>
          </a:p>
          <a:p>
            <a:pPr lvl="2"/>
            <a:r>
              <a:rPr lang="en-US" dirty="0" smtClean="0"/>
              <a:t>Output is a function of input</a:t>
            </a:r>
          </a:p>
          <a:p>
            <a:pPr lvl="1"/>
            <a:r>
              <a:rPr lang="en-US" i="1" dirty="0" smtClean="0"/>
              <a:t>Program-centric</a:t>
            </a:r>
          </a:p>
        </p:txBody>
      </p:sp>
    </p:spTree>
    <p:extLst>
      <p:ext uri="{BB962C8B-B14F-4D97-AF65-F5344CB8AC3E}">
        <p14:creationId xmlns:p14="http://schemas.microsoft.com/office/powerpoint/2010/main" val="261870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a strong correctness criterion</a:t>
            </a:r>
          </a:p>
          <a:p>
            <a:pPr lvl="1"/>
            <a:r>
              <a:rPr lang="en-US" dirty="0" smtClean="0"/>
              <a:t>Not all programs are </a:t>
            </a:r>
            <a:r>
              <a:rPr lang="en-US" i="1" dirty="0" smtClean="0"/>
              <a:t>meant </a:t>
            </a:r>
            <a:r>
              <a:rPr lang="en-US" dirty="0" smtClean="0"/>
              <a:t>to be deterministic</a:t>
            </a:r>
          </a:p>
          <a:p>
            <a:r>
              <a:rPr lang="en-US" dirty="0"/>
              <a:t>B</a:t>
            </a:r>
            <a:r>
              <a:rPr lang="en-US" dirty="0" smtClean="0"/>
              <a:t>ut it’s a nice property</a:t>
            </a:r>
          </a:p>
          <a:p>
            <a:pPr lvl="1"/>
            <a:r>
              <a:rPr lang="en-US" dirty="0" smtClean="0"/>
              <a:t>E.g., for replay-based debugging</a:t>
            </a:r>
          </a:p>
          <a:p>
            <a:pPr lvl="1"/>
            <a:r>
              <a:rPr lang="en-US" dirty="0" smtClean="0"/>
              <a:t>E.g., because the </a:t>
            </a:r>
            <a:r>
              <a:rPr lang="en-US" i="1" dirty="0" smtClean="0"/>
              <a:t>meaning </a:t>
            </a:r>
            <a:r>
              <a:rPr lang="en-US" dirty="0" smtClean="0"/>
              <a:t>of a program </a:t>
            </a:r>
            <a:r>
              <a:rPr lang="en-US" i="1" dirty="0" smtClean="0"/>
              <a:t>is</a:t>
            </a:r>
            <a:r>
              <a:rPr lang="en-US" dirty="0" smtClean="0"/>
              <a:t> its output (not its ``traces’’)</a:t>
            </a:r>
          </a:p>
          <a:p>
            <a:r>
              <a:rPr lang="en-US" dirty="0"/>
              <a:t>Confluent =&gt; convergent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Confluent =&gt; convergent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eterministic executions imply replica agreement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11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But convergent state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imply deterministic executions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31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dirty="0" smtClean="0"/>
              <a:t>Determinism is compositional: two deterministic systems glued together make a deterministic system</a:t>
            </a:r>
          </a:p>
          <a:p>
            <a:r>
              <a:rPr lang="en-US" dirty="0" smtClean="0"/>
              <a:t>Convergence is not compositional: two convergent systems glued together do not necessarily make a convergent system (</a:t>
            </a:r>
            <a:r>
              <a:rPr lang="en-US" dirty="0" err="1" smtClean="0"/>
              <a:t>eg</a:t>
            </a:r>
            <a:r>
              <a:rPr lang="en-US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given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722" y="1857211"/>
            <a:ext cx="19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attack at dawn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1448" y="122948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7351" y="133900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19E-6 2.27672E-6 C 0.00747 0.0155 0.01094 0.03725 0.01425 0.0553 C 0.01529 0.06108 0.01633 0.06895 0.01859 0.0745 C 0.02015 0.07844 0.02432 0.08584 0.02432 0.08584 C 0.02467 0.08769 0.02484 0.08978 0.02571 0.09163 C 0.0264 0.09301 0.02797 0.09371 0.02866 0.09556 C 0.03318 0.10759 0.0271 0.09834 0.03144 0.10875 C 0.03596 0.11985 0.04221 0.12934 0.05159 0.1335 C 0.0575 0.14183 0.06097 0.13883 0.07018 0.13744 C 0.07226 0.13443 0.07539 0.13281 0.0773 0.1298 C 0.08286 0.12032 0.0733 0.1261 0.08303 0.12217 C 0.08963 0.11592 0.08564 0.1187 0.09589 0.11453 C 0.09727 0.11384 0.10023 0.11268 0.10023 0.11268 C 0.10214 0.12055 0.10631 0.12124 0.1103 0.12795 C 0.11273 0.13212 0.11742 0.14114 0.11742 0.14114 C 0.11777 0.14299 0.11795 0.14507 0.11881 0.14692 C 0.11951 0.14831 0.12107 0.14901 0.12177 0.15086 C 0.12437 0.1578 0.12298 0.16196 0.1275 0.16798 C 0.12958 0.177 0.13254 0.18209 0.1374 0.18903 C 0.14087 0.20153 0.14192 0.21148 0.14886 0.22143 C 0.15095 0.22999 0.15147 0.23624 0.15616 0.24248 C 0.15842 0.25174 0.16311 0.25937 0.16762 0.26724 C 0.16919 0.27372 0.1711 0.27765 0.17475 0.28251 C 0.17857 0.29894 0.17301 0.27881 0.17909 0.292 C 0.17978 0.29362 0.17944 0.29616 0.18048 0.29778 C 0.18743 0.30981 0.19576 0.31351 0.20619 0.31884 C 0.20914 0.32254 0.21174 0.32624 0.21487 0.33017 C 0.21522 0.33202 0.21504 0.33434 0.21626 0.33596 C 0.2173 0.33735 0.21921 0.33665 0.2206 0.33781 C 0.23033 0.34568 0.21522 0.33827 0.22772 0.34359 C 0.23554 0.35331 0.22581 0.34105 0.23346 0.35123 C 0.23433 0.35238 0.23641 0.35493 0.23641 0.35493 " pathEditMode="relative" ptsTypes="fffffffffffffffffffffffffffffff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99549"/>
            <a:ext cx="106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</a:t>
            </a:r>
          </a:p>
          <a:p>
            <a:r>
              <a:rPr lang="en-US" dirty="0" smtClean="0"/>
              <a:t>my signal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22" y="1984215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  <p:pic>
        <p:nvPicPr>
          <p:cNvPr id="14" name="Picture 13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5" y="2375475"/>
            <a:ext cx="612803" cy="1036611"/>
          </a:xfrm>
          <a:prstGeom prst="rect">
            <a:avLst/>
          </a:prstGeom>
        </p:spPr>
      </p:pic>
      <p:pic>
        <p:nvPicPr>
          <p:cNvPr id="15" name="Picture 14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4" y="3046181"/>
            <a:ext cx="612803" cy="1036611"/>
          </a:xfrm>
          <a:prstGeom prst="rect">
            <a:avLst/>
          </a:prstGeom>
        </p:spPr>
      </p:pic>
      <p:pic>
        <p:nvPicPr>
          <p:cNvPr id="19" name="Picture 18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5" y="4371950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567" y="1799549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894E-6 -7.67237E-6 C 0.00052 -0.0051 -0.00035 -0.01088 0.00156 -0.01528 C 0.00243 -0.01782 0.00556 -0.01736 0.00729 -0.01898 C 0.01094 -0.02338 0.01077 -0.02985 0.01441 -0.03425 C 0.01476 -0.03633 0.01511 -0.03842 0.0158 -0.04003 C 0.0165 -0.04235 0.01806 -0.04374 0.01876 -0.04582 C 0.0224 -0.05947 0.02188 -0.07173 0.03022 -0.08191 C 0.03265 -0.09533 0.03995 -0.10852 0.04742 -0.11824 C 0.0495 -0.12125 0.05054 -0.12564 0.05315 -0.12773 C 0.05471 -0.12935 0.05697 -0.12911 0.05888 -0.12981 C 0.06618 -0.13652 0.07191 -0.14068 0.08025 -0.14508 C 0.08285 -0.14438 0.08945 -0.14369 0.09171 -0.13929 C 0.09362 -0.13559 0.09241 -0.12981 0.09466 -0.12587 C 0.09762 -0.11986 0.10752 -0.11245 0.10752 -0.11245 C 0.10908 -0.10922 0.11169 -0.10667 0.11325 -0.10297 C 0.11395 -0.10135 0.11342 -0.0988 0.11464 -0.09718 C 0.11568 -0.0958 0.11742 -0.09603 0.11898 -0.09533 C 0.12385 -0.08654 0.12854 -0.07798 0.13323 -0.06873 C 0.13514 -0.06502 0.13635 -0.0604 0.13896 -0.05716 C 0.14278 -0.05253 0.14712 -0.04744 0.15042 -0.04189 C 0.15424 -0.03541 0.15494 -0.02962 0.1605 -0.02476 C 0.16345 -0.01898 0.16675 -0.0088 0.17057 -0.00371 C 0.17353 0.00809 0.16936 -0.00348 0.1763 0.00393 C 0.1803 0.00832 0.17874 0.01665 0.18204 0.02105 C 0.18308 0.02244 0.18482 0.02221 0.18621 0.0229 C 0.18951 0.03655 0.18725 0.031 0.19211 0.04002 C 0.19333 0.04742 0.19298 0.05552 0.19923 0.04766 C 0.20149 0.04118 0.20566 0.03053 0.2107 0.02683 C 0.21382 0.02429 0.21747 0.02336 0.2206 0.02105 C 0.22199 0.01989 0.22338 0.01781 0.22477 0.01711 C 0.22737 0.01526 0.23363 0.01341 0.23363 0.01341 C 0.25013 0.01688 0.24943 0.01295 0.25638 0.02683 C 0.26072 0.04442 0.26454 0.06316 0.27497 0.07635 C 0.27809 0.08953 0.27566 0.08514 0.28087 0.09162 C 0.28261 0.09879 0.28539 0.10712 0.28938 0.11267 C 0.29129 0.11985 0.29512 0.12308 0.29807 0.12979 C 0.30536 0.14668 0.29651 0.12887 0.3038 0.14321 C 0.30658 0.15918 0.30241 0.14391 0.30953 0.15455 C 0.31283 0.15964 0.31422 0.16705 0.31804 0.1719 C 0.32256 0.17769 0.32881 0.18139 0.33246 0.18903 C 0.33854 0.20152 0.34497 0.22396 0.35678 0.22905 C 0.35713 0.2309 0.3573 0.23299 0.35817 0.23484 C 0.36147 0.24201 0.36112 0.23553 0.36112 0.24062 " pathEditMode="relative" ptsTypes="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11E-7 8.91254E-6 C 0.00226 0.02476 0.00938 0.05901 0.02293 0.07821 C 0.02345 0.08006 0.02345 0.08237 0.02449 0.08399 C 0.02553 0.08561 0.02762 0.08561 0.02866 0.0877 C 0.03387 0.0988 0.03214 0.11037 0.04447 0.11639 C 0.04968 0.12286 0.04568 0.11893 0.05593 0.12402 C 0.05819 0.12518 0.06305 0.12772 0.06305 0.12772 C 0.06497 0.12703 0.06705 0.12726 0.06879 0.12587 C 0.07018 0.12448 0.07035 0.12171 0.07174 0.12009 C 0.07556 0.11477 0.08234 0.10898 0.08755 0.10667 C 0.09519 0.1106 0.1037 0.11662 0.11186 0.12009 C 0.11273 0.12125 0.11395 0.1224 0.11464 0.12402 C 0.11586 0.12749 0.11551 0.13235 0.1176 0.13536 C 0.12142 0.14091 0.11951 0.13767 0.12333 0.14485 C 0.12454 0.15364 0.12541 0.15942 0.13045 0.1659 C 0.13358 0.17909 0.13097 0.17469 0.13618 0.18117 C 0.13879 0.19205 0.14504 0.20292 0.14904 0.21356 C 0.15234 0.22236 0.15373 0.23323 0.15911 0.2404 C 0.16067 0.24711 0.16085 0.25243 0.16484 0.25752 C 0.1671 0.27025 0.17179 0.26932 0.17631 0.27858 C 0.1843 0.29547 0.19906 0.30334 0.20775 0.32046 C 0.21174 0.32833 0.21695 0.33457 0.22216 0.34151 C 0.22408 0.34406 0.22599 0.3466 0.2279 0.34915 C 0.22877 0.35031 0.23068 0.35308 0.23068 0.35308 " pathEditMode="relative" ptsTypes="fffffffffffffffffffffff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687E-6 2.13327E-6 C 0.00104 -0.01805 0.00018 -0.03656 0.00434 -0.05345 C 0.00834 -0.07057 0.0139 -0.08908 0.02015 -0.10504 C 0.02189 -0.11545 0.02467 -0.12055 0.03005 -0.12795 C 0.03318 -0.13952 0.02901 -0.12887 0.03578 -0.13558 C 0.03839 -0.13836 0.0476 -0.14854 0.0502 -0.15271 C 0.05124 -0.15479 0.05732 -0.16705 0.05871 -0.16798 C 0.06253 -0.17122 0.06722 -0.17168 0.07157 -0.17376 C 0.07626 -0.17307 0.08112 -0.1733 0.08598 -0.17168 C 0.09154 -0.17006 0.0945 -0.16104 0.10023 -0.15849 C 0.10353 -0.14623 0.11048 -0.14993 0.11325 -0.16034 C 0.11621 -0.17237 0.11951 -0.1844 0.12177 -0.19644 C 0.12316 -0.20546 0.12333 -0.21495 0.12611 -0.22328 C 0.12663 -0.22559 0.12732 -0.2279 0.12889 -0.22906 C 0.13132 -0.23137 0.13757 -0.23276 0.13757 -0.23276 C 0.13983 -0.23623 0.14331 -0.2397 0.14331 -0.24433 " pathEditMode="relative" ptsTypes="fffffffffffffff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2649" y="1937917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2649" y="1605725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WAIT!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976" y="132932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3636E-6 2.56363E-6 C 0.00435 0.00903 0.00956 0.01735 0.01425 0.02661 C 0.01616 0.03517 0.01755 0.03586 0.02433 0.03818 C 0.02606 0.04581 0.03075 0.05021 0.0344 0.05715 C 0.03649 0.06594 0.03822 0.07497 0.04013 0.08399 C 0.04378 0.10157 0.03979 0.09533 0.04587 0.10296 C 0.04743 0.10967 0.04899 0.11499 0.05299 0.12008 C 0.05507 0.12888 0.05907 0.13235 0.06584 0.13536 C 0.06723 0.13466 0.06897 0.13489 0.07019 0.1335 C 0.07123 0.13188 0.07071 0.12934 0.07157 0.12772 C 0.07314 0.12425 0.0754 0.12124 0.07731 0.11823 C 0.08095 0.11199 0.08894 0.10852 0.0945 0.1069 C 0.09867 0.10736 0.10319 0.10713 0.10736 0.10875 C 0.11066 0.1099 0.11066 0.11499 0.1117 0.11823 C 0.115 0.12911 0.11761 0.13998 0.12177 0.15063 C 0.12664 0.16358 0.13567 0.17284 0.14314 0.18325 C 0.14818 0.20153 0.14071 0.17723 0.14748 0.19274 C 0.14818 0.19436 0.14818 0.19667 0.14887 0.19852 C 0.14957 0.20037 0.15078 0.20222 0.15182 0.20407 C 0.15217 0.20731 0.15217 0.21055 0.15321 0.21379 C 0.15443 0.21772 0.15808 0.21981 0.16034 0.22328 C 0.16503 0.23068 0.16867 0.23878 0.17475 0.24433 C 0.18118 0.25729 0.17719 0.25405 0.18483 0.25752 C 0.19039 0.26539 0.1916 0.2758 0.19907 0.28251 C 0.20116 0.29107 0.20567 0.29847 0.21054 0.30542 C 0.21088 0.30727 0.21088 0.30958 0.21193 0.31097 C 0.21297 0.31236 0.21523 0.31143 0.21627 0.31305 C 0.21731 0.3149 0.21662 0.31814 0.21766 0.32069 C 0.21818 0.32207 0.21957 0.323 0.22061 0.32439 C 0.22096 0.32624 0.22113 0.32832 0.222 0.33017 C 0.22356 0.33364 0.22773 0.3348 0.22773 0.33966 " pathEditMode="relative" ptsTypes="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Retraction-free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make: convergent objects are NOT retraction</a:t>
            </a:r>
            <a:r>
              <a:rPr lang="en-US" smtClean="0"/>
              <a:t>-free.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04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– a 2PSet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8440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0378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2364" y="1741507"/>
            <a:ext cx="3631548" cy="348301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abound: pick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ut try to be </a:t>
            </a:r>
            <a:r>
              <a:rPr lang="en-US" i="1" dirty="0" smtClean="0"/>
              <a:t>consistent…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isn’t </a:t>
            </a:r>
            <a:r>
              <a:rPr lang="en-US" dirty="0" smtClean="0"/>
              <a:t>consistent?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r>
              <a:rPr lang="en-US" dirty="0" smtClean="0"/>
              <a:t>Write divergence (concurrent updates)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12829</TotalTime>
  <Words>2058</Words>
  <Application>Microsoft Macintosh PowerPoint</Application>
  <PresentationFormat>On-screen Show (4:3)</PresentationFormat>
  <Paragraphs>522</Paragraphs>
  <Slides>73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What isn’t consistent?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 –  more definitions</vt:lpstr>
      <vt:lpstr>Eventual consistency –  more definitions</vt:lpstr>
      <vt:lpstr>Eventual consistency –  more definitions</vt:lpstr>
      <vt:lpstr>Eventual consistency –  more definitions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Why are distributed systems hard?</vt:lpstr>
      <vt:lpstr>Why are distributed systems hard?</vt:lpstr>
      <vt:lpstr>Why are distributed systems hard?</vt:lpstr>
      <vt:lpstr>Distributed systems are easier when messages are</vt:lpstr>
      <vt:lpstr>Distributed systems are easier when messages are</vt:lpstr>
      <vt:lpstr>Distributed systems are easier when messages are</vt:lpstr>
      <vt:lpstr>Distributed systems are easier when messages are</vt:lpstr>
      <vt:lpstr>(notes)</vt:lpstr>
      <vt:lpstr>Convergence – a 2PSet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104</cp:revision>
  <dcterms:created xsi:type="dcterms:W3CDTF">2012-09-07T20:58:11Z</dcterms:created>
  <dcterms:modified xsi:type="dcterms:W3CDTF">2012-10-04T17:19:06Z</dcterms:modified>
</cp:coreProperties>
</file>