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7858" autoAdjust="0"/>
  </p:normalViewPr>
  <p:slideViewPr>
    <p:cSldViewPr>
      <p:cViewPr varScale="1">
        <p:scale>
          <a:sx n="83" d="100"/>
          <a:sy n="83" d="100"/>
        </p:scale>
        <p:origin x="-2208" y="-120"/>
      </p:cViewPr>
      <p:guideLst>
        <p:guide orient="horz" pos="1944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1480" marR="0" lvl="1" indent="-508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016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34440" marR="0" lvl="3" indent="-2539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marR="0" lvl="4" indent="-762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68880" marR="0" lvl="6" indent="-5079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80360" marR="0" lvl="7" indent="-1016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91840" marR="0" lvl="8" indent="-254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1480" marR="0" lvl="1" indent="-508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016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34440" marR="0" lvl="3" indent="-2539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marR="0" lvl="4" indent="-762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68880" marR="0" lvl="6" indent="-5079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80360" marR="0" lvl="7" indent="-1016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91840" marR="0" lvl="8" indent="-254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1480" marR="0" lvl="1" indent="-508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016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34440" marR="0" lvl="3" indent="-2539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marR="0" lvl="4" indent="-762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68880" marR="0" lvl="6" indent="-5079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80360" marR="0" lvl="7" indent="-1016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91840" marR="0" lvl="8" indent="-2540" algn="l" rtl="0">
              <a:spcBef>
                <a:spcPts val="0"/>
              </a:spcBef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7563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en-US"/>
              <a:t>`catkin_init_workspace` is used to start a new workspace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en-US"/>
              <a:t>`catkin_create_pkg [pkg name] [dependency 1] [dependency 2] …` makes a new rospackage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en-US"/>
              <a:t>A ros package can have multiple ros nodes</a:t>
            </a: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 is the robot operating system which is a framework designed to make robot software development easier and modular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 runs on top of Linux and support message passing between different nodes, drivers, and package management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Jet,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Jade distribution of ROS is used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Jade setup script is run, ROS will automatically be installed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ROS computation graph is a network for processes that comprised the robot software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nodes can send out messages and can subscribe to receive messages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 are processes that perform some computation.  A node may be managing reading a sensor or reading camera images.  Another node may be used to control the motors.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 are named channels for communicating messages between nodes.  Naming convention begins with a forward slash.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node can periodically publish sensor data to a topic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other nodes can subscribe to that topic to receive the sensor data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 are strongly typed.  That means that messages published to a topic need to match the message type for that topic.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Publishers and subscribers are not aware of each other when using topics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Services are ways of requesting and receiving results.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node can make a service request to another node that advertised the service.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Services are given a name (like topics)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Services have request type and a response type.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Parameters are used to store configuration details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Parameters have names that follow the same conventions as topics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Parameters are often set at startup and remain unchanged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 have logged on to the TK1 and have changed to the ‘rosjetson’ directory, you can then start to compile code.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‘catkin_make’ command is used to compile all the ROS nodes in that ‘rosjetson’ directory.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‘catkin_make clean’ command will remove all compiled binaries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‘catkin_make install’ command will compile and install binaries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‘rostopic’ is a program that will allow you to monitor and inspect various topics.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‘rostopic echo’ is used to print topic messages to the screen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‘rostopic list’ will list available topics in the system</a:t>
            </a:r>
          </a:p>
          <a:p>
            <a:pPr marL="171450" lvl="0" indent="-171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‘rosservice list’ will list all services in the system</a:t>
            </a:r>
          </a:p>
          <a:p>
            <a:pPr marL="171450" lvl="0" indent="-171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‘rosservice call’ can be used to call a service 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‘roslaunch’ is used to start various ROS nodes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Roslaunch files can specify many nodes with many parameters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Roslaunch files can “include” other roslaunch files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Execute roslaunch files using `roslaunch mylaunchfile.launch`</a:t>
            </a:r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22" name="Shape 22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3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" name="Shape 24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2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2046025" y="4798350"/>
            <a:ext cx="5836104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5">
            <a:alphaModFix/>
          </a:blip>
          <a:srcRect r="3943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4284324" y="487348"/>
            <a:ext cx="394527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baseline="0" dirty="0" smtClean="0">
                <a:solidFill>
                  <a:schemeClr val="bg1"/>
                </a:solidFill>
              </a:rPr>
              <a:t>Robotics Teaching Kit</a:t>
            </a:r>
            <a:endParaRPr lang="en-US" kern="0" baseline="0" dirty="0">
              <a:solidFill>
                <a:schemeClr val="bg1"/>
              </a:solidFill>
            </a:endParaRPr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4335694" y="927174"/>
            <a:ext cx="3839587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With ‘Jet’</a:t>
            </a:r>
            <a:endParaRPr lang="en-US" kern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branding graphic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3854" y="1948657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349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373761" y="1225566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5917405"/>
            <a:ext cx="8229600" cy="258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479339" y="6051571"/>
            <a:ext cx="240770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r>
              <a:rPr lang="en-US" sz="5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83854" y="1335024"/>
            <a:ext cx="7461504" cy="4429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entered and sub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73761" y="1261662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08552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7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478720" y="6040910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-8055" y="5991792"/>
            <a:ext cx="8247887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10">
            <a:alphaModFix/>
          </a:blip>
          <a:srcRect b="41395"/>
          <a:stretch/>
        </p:blipFill>
        <p:spPr>
          <a:xfrm>
            <a:off x="7348157" y="6041971"/>
            <a:ext cx="480543" cy="85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046025" y="4798350"/>
            <a:ext cx="5836104" cy="31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 Operating System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027735" y="4282825"/>
            <a:ext cx="5845247" cy="515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1.5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dirty="0" smtClean="0"/>
              <a:t>Course Introduction</a:t>
            </a:r>
            <a:endParaRPr lang="en-US" sz="3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Creating ROS Software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Rosnodes can be written in Python or C++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Catkin is the preferred build tool for ROS nodes.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all code is placed inside a catkin workspace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CMakeLists.txt describes the build procedure and dependencies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package.xml specifies dependencies and administrative information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California Polytechnic State University under the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3" marR="0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ROS is a middleware framework that allows easy and rapid robot software construction</a:t>
            </a: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ROS itself runs on top of Linux and provides</a:t>
            </a:r>
          </a:p>
          <a:p>
            <a:pPr marL="630238" marR="0" lvl="1" indent="-23653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management</a:t>
            </a:r>
          </a:p>
          <a:p>
            <a:pPr marL="630238" marR="0" lvl="1" indent="-23653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passing between running programs</a:t>
            </a:r>
          </a:p>
          <a:p>
            <a:pPr marL="630238" marR="0" lvl="1" indent="-23653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Drivers for different hardware</a:t>
            </a: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New ROS packages can be easily installed into a system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Robot Operating System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296" y="4197310"/>
            <a:ext cx="1101126" cy="126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1437" y="4495416"/>
            <a:ext cx="2225081" cy="58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ROS Computation Graph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3" marR="0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The computation graph is the network of ROS processes that are concurrently running on a robot system</a:t>
            </a: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The graph consist of nodes that communicate with each other via messages</a:t>
            </a: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Nodes can publish to send out messages and can subscribe to receive messages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Robot Operating System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ROS Nodes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3" marR="0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Nodes are process that are performing some computation</a:t>
            </a: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You can think of a ROS node as a running program that can read values from other nodes and also send out values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ROS Topics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Topics are the named communication channels between nodes</a:t>
            </a:r>
          </a:p>
          <a:p>
            <a:pPr marL="341313" marR="0" lvl="0" indent="-29051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Example topics on </a:t>
            </a:r>
            <a:r>
              <a:rPr lang="en-US" sz="1800" b="0" i="0" u="none" strike="noStrike" cap="none" dirty="0" smtClean="0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Jet</a:t>
            </a:r>
            <a:endParaRPr lang="en-US" sz="1800" b="0" i="0" u="none" strike="noStrike" cap="none" dirty="0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7388" marR="0" lvl="1" indent="-2936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left_motor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(controls the left motor)</a:t>
            </a:r>
          </a:p>
          <a:p>
            <a:pPr marL="687388" marR="0" lvl="1" indent="-2936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right_motor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(controls the right motor)</a:t>
            </a:r>
          </a:p>
          <a:p>
            <a:pPr marL="687388" marR="0" lvl="1" indent="-2936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image_raw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(the image from the camera)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1447" y="3887507"/>
            <a:ext cx="2908299" cy="14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ROS </a:t>
            </a:r>
            <a:r>
              <a:rPr lang="en-US"/>
              <a:t>Services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2" marR="0" lvl="0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dirty="0"/>
              <a:t>Services</a:t>
            </a:r>
            <a:r>
              <a:rPr lang="en-US" sz="1800" b="0" i="0" u="none" strike="noStrike" cap="none" dirty="0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 are</a:t>
            </a:r>
            <a:r>
              <a:rPr lang="en-US" dirty="0"/>
              <a:t> procedures that answer requests.</a:t>
            </a:r>
          </a:p>
          <a:p>
            <a:pPr marL="341312" marR="0" lvl="0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dirty="0"/>
              <a:t>Services are like functions in a programming language.</a:t>
            </a:r>
          </a:p>
          <a:p>
            <a:pPr marL="341312" marR="0" lvl="0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dirty="0"/>
              <a:t>Example services on </a:t>
            </a:r>
            <a:r>
              <a:rPr lang="en-US" dirty="0" smtClean="0"/>
              <a:t>Jet</a:t>
            </a:r>
            <a:endParaRPr lang="en-US" dirty="0"/>
          </a:p>
          <a:p>
            <a:pPr marL="68738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28571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/>
              <a:t>data_recorder</a:t>
            </a:r>
            <a:r>
              <a:rPr lang="en-US" dirty="0"/>
              <a:t>/</a:t>
            </a:r>
            <a:r>
              <a:rPr lang="en-US" dirty="0" err="1"/>
              <a:t>save_image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dirty="0"/>
              <a:t>saves the current camera image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68738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dirty="0"/>
              <a:t>/</a:t>
            </a:r>
            <a:r>
              <a:rPr lang="en-US" dirty="0" err="1"/>
              <a:t>data_recorder</a:t>
            </a:r>
            <a:r>
              <a:rPr lang="en-US" dirty="0"/>
              <a:t>/</a:t>
            </a:r>
            <a:r>
              <a:rPr lang="en-US" dirty="0" err="1"/>
              <a:t>start_recording</a:t>
            </a:r>
            <a:r>
              <a:rPr lang="en-US" dirty="0"/>
              <a:t> (records the camera feed to a video file)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ROS </a:t>
            </a:r>
            <a:r>
              <a:rPr lang="en-US"/>
              <a:t>Params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2" marR="0" lvl="0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dirty="0"/>
              <a:t>Parameters are variables that store settings in ROS</a:t>
            </a:r>
          </a:p>
          <a:p>
            <a:pPr marL="341312" marR="0" lvl="0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dirty="0"/>
              <a:t>Example parameters on </a:t>
            </a:r>
            <a:r>
              <a:rPr lang="en-US" dirty="0" smtClean="0"/>
              <a:t>Jet</a:t>
            </a:r>
            <a:endParaRPr lang="en-US" dirty="0"/>
          </a:p>
          <a:p>
            <a:pPr marL="68738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28571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/>
              <a:t>cv_camera</a:t>
            </a:r>
            <a:r>
              <a:rPr lang="en-US" dirty="0"/>
              <a:t>/</a:t>
            </a:r>
            <a:r>
              <a:rPr lang="en-US" dirty="0" err="1"/>
              <a:t>image_width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dirty="0"/>
              <a:t>width in pixels of camera image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68738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dirty="0"/>
              <a:t>/</a:t>
            </a:r>
            <a:r>
              <a:rPr lang="en-US" dirty="0" err="1"/>
              <a:t>motor_control</a:t>
            </a:r>
            <a:r>
              <a:rPr lang="en-US" dirty="0"/>
              <a:t>/</a:t>
            </a:r>
            <a:r>
              <a:rPr lang="en-US" dirty="0" err="1"/>
              <a:t>maxspeed</a:t>
            </a:r>
            <a:r>
              <a:rPr lang="en-US" dirty="0"/>
              <a:t> (maximum speed of the motors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Useful ROS Commands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3" marR="0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Commands for building source code</a:t>
            </a:r>
          </a:p>
          <a:p>
            <a:pPr marL="630238" marR="0" lvl="1" indent="-23653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catkin_make</a:t>
            </a:r>
          </a:p>
          <a:p>
            <a:pPr marL="630238" marR="0" lvl="1" indent="-23653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catkin_make clean</a:t>
            </a:r>
          </a:p>
          <a:p>
            <a:pPr marL="630238" marR="0" lvl="1" indent="-23653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catkin_make install</a:t>
            </a: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rostopic</a:t>
            </a:r>
          </a:p>
          <a:p>
            <a:pPr marL="630238" marR="0" lvl="1" indent="-23653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rostopic echo</a:t>
            </a:r>
          </a:p>
          <a:p>
            <a:pPr marL="630237" marR="0" lvl="1" indent="-23653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rostopic list</a:t>
            </a:r>
          </a:p>
          <a:p>
            <a:pPr marL="284162" marR="0" lvl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rosservice</a:t>
            </a:r>
          </a:p>
          <a:p>
            <a:pPr marL="630237"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rosservice list</a:t>
            </a:r>
          </a:p>
          <a:p>
            <a:pPr marL="630237"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rosservice call</a:t>
            </a: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roslaunch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ROS Launch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roslaunch configures and starts multiple rosnodes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roslaunch uses xml formatting to specify parameters for nodes</a:t>
            </a:r>
          </a:p>
          <a:p>
            <a:pPr marL="284163" marR="0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roslaunch files are saved with the .launch extension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849350" y="3022725"/>
            <a:ext cx="6703500" cy="266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Clr>
                <a:srgbClr val="000000"/>
              </a:buClr>
              <a:buSzPct val="64705"/>
              <a:buFont typeface="Arial"/>
              <a:buNone/>
            </a:pP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7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launch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7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pkg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7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"foo"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7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7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Clr>
                <a:srgbClr val="000000"/>
              </a:buClr>
              <a:buSzPct val="64705"/>
              <a:buFont typeface="Arial"/>
              <a:buNone/>
            </a:pP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 sz="17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7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"param1"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7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SzPct val="64705"/>
              <a:buNone/>
            </a:pP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&lt;/</a:t>
            </a:r>
            <a:r>
              <a:rPr lang="en-US" sz="17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SzPct val="64705"/>
              <a:buNone/>
            </a:pPr>
            <a:r>
              <a:rPr lang="en-US" sz="17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7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/launch</a:t>
            </a:r>
            <a:r>
              <a:rPr lang="en-US" sz="17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833</Words>
  <Application>Microsoft Macintosh PowerPoint</Application>
  <PresentationFormat>Custom</PresentationFormat>
  <Paragraphs>107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1_Title &amp; Bullet </vt:lpstr>
      <vt:lpstr>Module 1.5 – Course Introduction</vt:lpstr>
      <vt:lpstr> ROS</vt:lpstr>
      <vt:lpstr> ROS Computation Graph</vt:lpstr>
      <vt:lpstr> ROS Nodes</vt:lpstr>
      <vt:lpstr> ROS Topics</vt:lpstr>
      <vt:lpstr> ROS Services</vt:lpstr>
      <vt:lpstr> ROS Params</vt:lpstr>
      <vt:lpstr> Useful ROS Commands</vt:lpstr>
      <vt:lpstr> ROS Launch</vt:lpstr>
      <vt:lpstr> Creating ROS Software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1.5 – Course Introduction</dc:title>
  <cp:lastModifiedBy>John Seng</cp:lastModifiedBy>
  <cp:revision>6</cp:revision>
  <dcterms:modified xsi:type="dcterms:W3CDTF">2016-04-02T22:27:21Z</dcterms:modified>
</cp:coreProperties>
</file>