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70" r:id="rId4"/>
    <p:sldId id="275" r:id="rId5"/>
    <p:sldId id="271" r:id="rId6"/>
    <p:sldId id="272" r:id="rId7"/>
    <p:sldId id="269" r:id="rId8"/>
  </p:sldIdLst>
  <p:sldSz cx="8229600" cy="6172200"/>
  <p:notesSz cx="6858000" cy="9144000"/>
  <p:defaultTextStyle>
    <a:defPPr>
      <a:defRPr lang="en-US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00"/>
    <a:srgbClr val="08552B"/>
    <a:srgbClr val="11B35A"/>
    <a:srgbClr val="0B7B3E"/>
    <a:srgbClr val="0A7038"/>
    <a:srgbClr val="0C8241"/>
    <a:srgbClr val="0FA151"/>
    <a:srgbClr val="0B773C"/>
    <a:srgbClr val="76B9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54854" autoAdjust="0"/>
  </p:normalViewPr>
  <p:slideViewPr>
    <p:cSldViewPr snapToGrid="0">
      <p:cViewPr varScale="1">
        <p:scale>
          <a:sx n="96" d="100"/>
          <a:sy n="96" d="100"/>
        </p:scale>
        <p:origin x="-1800" y="-112"/>
      </p:cViewPr>
      <p:guideLst>
        <p:guide orient="horz" pos="194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C9D9-6663-5642-9D20-F043F2FFEC0C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112DD-51EB-0A4E-92D4-08FF0AD5D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order for a robot</a:t>
            </a:r>
            <a:r>
              <a:rPr lang="en-US" baseline="0" dirty="0" smtClean="0"/>
              <a:t> to react to the world around it, it needs to have sensor readings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There are many different types of sensors and here are a few sensor categories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Ranging sensors are used to the read the distance to an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Contact sensor detect if a robot has run into an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Accelerometers and gyroscope measure orientation and motion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There are light and sound sensors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Cameras are used for computer vision applications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There are also sensors for measuring temperature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112DD-51EB-0A4E-92D4-08FF0AD5D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Each</a:t>
            </a:r>
            <a:r>
              <a:rPr lang="en-US" baseline="0" dirty="0" smtClean="0"/>
              <a:t> of the types of ranging sensor has pros and cons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Infrared light sensors are quite inexpensive (~$10), but they often have limited range (Sharp IR sensors have a range of 1 meter)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Scanning </a:t>
            </a:r>
            <a:r>
              <a:rPr lang="en-US" baseline="0" dirty="0" err="1" smtClean="0"/>
              <a:t>lidar</a:t>
            </a:r>
            <a:r>
              <a:rPr lang="en-US" baseline="0" dirty="0" smtClean="0"/>
              <a:t> sensors give very accurate readings by measuring the time for light to reflect off an object, but the sensors can cost thousand of dollars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Jet uses sonar modules that send a pulse of ultrasound and measure the time it takes for the sound to reflect back to the sensor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These are the same type of sensors that are use in automobiles to detect nearby objects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Because these sensors use sound and the sound can disperse and reflect in different ways, it is not possible to trigger multiple sonar modules </a:t>
            </a:r>
            <a:r>
              <a:rPr lang="en-US" baseline="0" dirty="0" err="1" smtClean="0"/>
              <a:t>simulaneously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112DD-51EB-0A4E-92D4-08FF0AD5D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Jet uses</a:t>
            </a:r>
            <a:r>
              <a:rPr lang="en-US" baseline="0" dirty="0" smtClean="0"/>
              <a:t> the HC-SR04 sonar module which provides ranging measurements up to 4m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actual timing and hardware details have been abstracted out in the ROS operating system to make it easier to use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It is important though to remember the naming/purpose of each of the 4-pins when constructing the robot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112DD-51EB-0A4E-92D4-08FF0AD5D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An accelerometer</a:t>
            </a:r>
            <a:r>
              <a:rPr lang="en-US" baseline="0" dirty="0" smtClean="0"/>
              <a:t> is a sensor which measures the orientation of a robot relative to the Earth’s gravitational field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This allows measurement of tilt and can also be used to measure vibration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GY-521 is a 3-axis gyroscope/accelerometer sensor that provides readings along the X,Y, and Z axes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For example, if the GY-521 sensor is on a flat surface, the Z-axis will have a maximum reading while the X and Y axes provide a level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112DD-51EB-0A4E-92D4-08FF0AD5D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 gyroscope provides</a:t>
            </a:r>
            <a:r>
              <a:rPr lang="en-US" baseline="0" dirty="0" smtClean="0"/>
              <a:t> a reading of the angular rate of change along an axis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gyroscope on Jet is also a 3-axis sensor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You can think of the gyroscope as providing a reading of how fast</a:t>
            </a:r>
            <a:r>
              <a:rPr lang="en-US" baseline="0" dirty="0" smtClean="0"/>
              <a:t> a robot is turning or rotating about an axis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If the reading are integrated, this can be used to measure how many degrees a robot rotated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Gyroscopes are subject to ‘drift’, which is the accumulation of measurement error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112DD-51EB-0A4E-92D4-08FF0AD5D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046025" y="4798350"/>
            <a:ext cx="5836104" cy="31393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 userDrawn="1">
            <p:ph type="title"/>
          </p:nvPr>
        </p:nvSpPr>
        <p:spPr>
          <a:xfrm>
            <a:off x="2027736" y="4290520"/>
            <a:ext cx="5845248" cy="507831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281055" y="487348"/>
            <a:ext cx="394854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smtClean="0"/>
              <a:t>Robotics</a:t>
            </a:r>
            <a:r>
              <a:rPr lang="en-US" kern="0" baseline="0" dirty="0" smtClean="0"/>
              <a:t> </a:t>
            </a:r>
            <a:r>
              <a:rPr lang="en-US" kern="0" dirty="0" smtClean="0"/>
              <a:t>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308764" y="927174"/>
            <a:ext cx="3866517" cy="29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With ‘Jet’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338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6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9600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948657"/>
            <a:ext cx="7461504" cy="38515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marR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800" dirty="0" smtClean="0"/>
            </a:lvl1pPr>
            <a:lvl2pPr marL="630238" marR="0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600" dirty="0" smtClean="0"/>
            </a:lvl2pPr>
            <a:lvl3pPr marL="804863" marR="0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dirty="0" smtClean="0"/>
            </a:lvl3pPr>
          </a:lstStyle>
          <a:p>
            <a:pPr marL="284163" marR="0" lvl="0" indent="-284163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marL="630238" marR="0" lvl="1" indent="-2286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804863" marR="0" lvl="2" indent="-203200" algn="l" defTabSz="346459" rtl="0" eaLnBrk="1" fontAlgn="base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25566"/>
            <a:ext cx="7482078" cy="525463"/>
          </a:xfrm>
        </p:spPr>
        <p:txBody>
          <a:bodyPr anchor="ctr"/>
          <a:lstStyle>
            <a:lvl1pPr marL="0" indent="0" algn="l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17406"/>
            <a:ext cx="8229600" cy="258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7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79339" y="6051571"/>
            <a:ext cx="240771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4" y="1335024"/>
            <a:ext cx="7461504" cy="44295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55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5161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3761" y="1261662"/>
            <a:ext cx="7482078" cy="525463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08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81673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159622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416787" indent="0" algn="ctr">
              <a:buFontTx/>
              <a:buNone/>
              <a:defRPr sz="21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8229600" cy="61721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87"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 flipV="1">
            <a:off x="-1" y="0"/>
            <a:ext cx="8229601" cy="6172199"/>
          </a:xfrm>
          <a:prstGeom prst="rect">
            <a:avLst/>
          </a:prstGeom>
          <a:gradFill>
            <a:gsLst>
              <a:gs pos="37000">
                <a:schemeClr val="tx1">
                  <a:alpha val="0"/>
                </a:schemeClr>
              </a:gs>
              <a:gs pos="76000">
                <a:schemeClr val="tx1">
                  <a:alpha val="0"/>
                </a:schemeClr>
              </a:gs>
              <a:gs pos="55000">
                <a:schemeClr val="tx1">
                  <a:alpha val="28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/>
          <a:srcRect l="12327"/>
          <a:stretch/>
        </p:blipFill>
        <p:spPr>
          <a:xfrm>
            <a:off x="-1" y="748845"/>
            <a:ext cx="4020260" cy="9845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993506"/>
            <a:ext cx="2684930" cy="495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print"/>
          <a:srcRect r="3944"/>
          <a:stretch/>
        </p:blipFill>
        <p:spPr>
          <a:xfrm>
            <a:off x="1342839" y="1801401"/>
            <a:ext cx="6886762" cy="731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5" y="1909794"/>
            <a:ext cx="1660279" cy="501543"/>
          </a:xfrm>
          <a:prstGeom prst="rect">
            <a:avLst/>
          </a:prstGeom>
        </p:spPr>
      </p:pic>
      <p:sp>
        <p:nvSpPr>
          <p:cNvPr id="12" name="Title 10"/>
          <p:cNvSpPr txBox="1">
            <a:spLocks/>
          </p:cNvSpPr>
          <p:nvPr userDrawn="1"/>
        </p:nvSpPr>
        <p:spPr bwMode="auto">
          <a:xfrm>
            <a:off x="4599162" y="487348"/>
            <a:ext cx="363044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err="1" smtClean="0"/>
              <a:t>JetBot</a:t>
            </a:r>
            <a:r>
              <a:rPr lang="en-US" kern="0" dirty="0" smtClean="0"/>
              <a:t> Teaching</a:t>
            </a:r>
            <a:r>
              <a:rPr lang="en-US" kern="0" baseline="0" dirty="0" smtClean="0"/>
              <a:t> Kit</a:t>
            </a:r>
            <a:endParaRPr lang="en-US" kern="0" dirty="0"/>
          </a:p>
        </p:txBody>
      </p:sp>
      <p:sp>
        <p:nvSpPr>
          <p:cNvPr id="13" name="Subtitle 11"/>
          <p:cNvSpPr txBox="1">
            <a:spLocks/>
          </p:cNvSpPr>
          <p:nvPr userDrawn="1"/>
        </p:nvSpPr>
        <p:spPr bwMode="auto">
          <a:xfrm>
            <a:off x="4653483" y="927174"/>
            <a:ext cx="3521798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defRPr sz="1800" b="0" baseline="0">
                <a:solidFill>
                  <a:srgbClr val="6F6F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Robotics</a:t>
            </a:r>
            <a:r>
              <a:rPr lang="en-US" kern="0" baseline="0" dirty="0" smtClean="0"/>
              <a:t> with </a:t>
            </a:r>
            <a:r>
              <a:rPr lang="en-US" kern="0" baseline="0" dirty="0" err="1" smtClean="0"/>
              <a:t>Jetson</a:t>
            </a:r>
            <a:endParaRPr lang="en-US" kern="0" dirty="0"/>
          </a:p>
        </p:txBody>
      </p:sp>
      <p:sp>
        <p:nvSpPr>
          <p:cNvPr id="16" name="Subtitle 11"/>
          <p:cNvSpPr>
            <a:spLocks noGrp="1"/>
          </p:cNvSpPr>
          <p:nvPr>
            <p:ph type="subTitle" idx="1" hasCustomPrompt="1"/>
          </p:nvPr>
        </p:nvSpPr>
        <p:spPr>
          <a:xfrm>
            <a:off x="63375" y="4347097"/>
            <a:ext cx="8111906" cy="78621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The GPU Teaching Kit is licensed by NVIDIA and California Polytechnic State University under the </a:t>
            </a:r>
            <a:r>
              <a:rPr lang="en-US" dirty="0" smtClean="0">
                <a:solidFill>
                  <a:srgbClr val="92D050"/>
                </a:solidFill>
                <a:hlinkClick r:id="rId7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7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7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7" name="Picture 2" descr="Creative Commons License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100" y="349950"/>
            <a:ext cx="7422104" cy="5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808" y="1332413"/>
            <a:ext cx="7403957" cy="4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Parallelogram 35"/>
          <p:cNvSpPr/>
          <p:nvPr userDrawn="1"/>
        </p:nvSpPr>
        <p:spPr>
          <a:xfrm>
            <a:off x="7178479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08552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37" name="Parallelogram 36"/>
          <p:cNvSpPr/>
          <p:nvPr userDrawn="1"/>
        </p:nvSpPr>
        <p:spPr>
          <a:xfrm>
            <a:off x="6394206" y="6000375"/>
            <a:ext cx="819901" cy="171825"/>
          </a:xfrm>
          <a:prstGeom prst="parallelogram">
            <a:avLst>
              <a:gd name="adj" fmla="val 36300"/>
            </a:avLst>
          </a:prstGeom>
          <a:solidFill>
            <a:srgbClr val="76B9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9" cstate="print"/>
          <a:srcRect t="-6317" r="97921" b="17099"/>
          <a:stretch/>
        </p:blipFill>
        <p:spPr>
          <a:xfrm>
            <a:off x="7947899" y="5987804"/>
            <a:ext cx="284058" cy="1903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10" cstate="print"/>
          <a:srcRect l="52877" t="1978" r="-1" b="17095"/>
          <a:stretch/>
        </p:blipFill>
        <p:spPr>
          <a:xfrm>
            <a:off x="0" y="6002009"/>
            <a:ext cx="6433059" cy="1726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78721" y="6040910"/>
            <a:ext cx="240771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42887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0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4288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6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-8056" y="5991792"/>
            <a:ext cx="82478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72" y="6039150"/>
            <a:ext cx="495118" cy="91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6"/>
          <a:stretch/>
        </p:blipFill>
        <p:spPr>
          <a:xfrm>
            <a:off x="7348158" y="6041972"/>
            <a:ext cx="480543" cy="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40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5pPr>
      <a:lvl6pPr marL="342887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6pPr>
      <a:lvl7pPr marL="685773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7pPr>
      <a:lvl8pPr marL="1028659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8pPr>
      <a:lvl9pPr marL="1371545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3B900"/>
          </a:solidFill>
          <a:latin typeface="Arial" charset="0"/>
        </a:defRPr>
      </a:lvl9pPr>
    </p:titleStyle>
    <p:bodyStyle>
      <a:lvl1pPr marL="284163" indent="-284163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8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238" indent="-2286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804863" indent="-203200" algn="l" defTabSz="346459" rtl="0" fontAlgn="base">
        <a:lnSpc>
          <a:spcPct val="90000"/>
        </a:lnSpc>
        <a:spcBef>
          <a:spcPts val="225"/>
        </a:spcBef>
        <a:spcAft>
          <a:spcPts val="225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400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331066" indent="-171443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bg1"/>
          </a:solidFill>
          <a:latin typeface="+mn-lt"/>
        </a:defRPr>
      </a:lvl4pPr>
      <a:lvl5pPr marL="1588230" indent="-171443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5pPr>
      <a:lvl6pPr marL="1931117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6pPr>
      <a:lvl7pPr marL="2274003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7pPr>
      <a:lvl8pPr marL="2616890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8pPr>
      <a:lvl9pPr marL="2959775" indent="-171443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reativecommons.org/licenses/by-nc/4.0/legalcode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77108" y="4798350"/>
            <a:ext cx="6405021" cy="266019"/>
          </a:xfrm>
        </p:spPr>
        <p:txBody>
          <a:bodyPr/>
          <a:lstStyle/>
          <a:p>
            <a:r>
              <a:rPr lang="en-US" dirty="0" smtClean="0"/>
              <a:t>Sonar, Accelerometer, Gyroscope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30215" y="3875021"/>
            <a:ext cx="6442769" cy="923330"/>
          </a:xfrm>
        </p:spPr>
        <p:txBody>
          <a:bodyPr/>
          <a:lstStyle/>
          <a:p>
            <a:r>
              <a:rPr lang="en-US" dirty="0" smtClean="0"/>
              <a:t>Module 2.1 – Sensors and 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</a:t>
            </a:r>
            <a:r>
              <a:rPr lang="en-US" dirty="0" smtClean="0"/>
              <a:t>ypes of Sensors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Robot need sensors in order to react to the world around it</a:t>
            </a:r>
          </a:p>
          <a:p>
            <a:endParaRPr lang="en-US" dirty="0" smtClean="0"/>
          </a:p>
          <a:p>
            <a:r>
              <a:rPr lang="en-US" dirty="0" smtClean="0"/>
              <a:t>Types of Sensors</a:t>
            </a:r>
          </a:p>
          <a:p>
            <a:pPr lvl="1"/>
            <a:r>
              <a:rPr lang="en-US" dirty="0" smtClean="0"/>
              <a:t>Range (Infrared, Sonar, Laser)</a:t>
            </a:r>
          </a:p>
          <a:p>
            <a:pPr lvl="1"/>
            <a:r>
              <a:rPr lang="en-US" dirty="0" smtClean="0"/>
              <a:t>Contact (Bump Switch)</a:t>
            </a:r>
          </a:p>
          <a:p>
            <a:pPr lvl="1"/>
            <a:r>
              <a:rPr lang="en-US" dirty="0" smtClean="0"/>
              <a:t>Motion (Accelerometer, Gyroscope)</a:t>
            </a:r>
          </a:p>
          <a:p>
            <a:pPr lvl="1"/>
            <a:r>
              <a:rPr lang="en-US" dirty="0" smtClean="0"/>
              <a:t>Light, Sound</a:t>
            </a:r>
          </a:p>
          <a:p>
            <a:pPr lvl="1"/>
            <a:r>
              <a:rPr lang="en-US" dirty="0" smtClean="0"/>
              <a:t>Visual (Camera)</a:t>
            </a:r>
          </a:p>
          <a:p>
            <a:pPr lvl="1"/>
            <a:r>
              <a:rPr lang="en-US" dirty="0" smtClean="0"/>
              <a:t>Temperature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gp2y0a41sk0f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91" y="2561117"/>
            <a:ext cx="1442472" cy="1442472"/>
          </a:xfrm>
          <a:prstGeom prst="rect">
            <a:avLst/>
          </a:prstGeom>
        </p:spPr>
      </p:pic>
      <p:pic>
        <p:nvPicPr>
          <p:cNvPr id="4" name="Picture 3" descr="5ae355d50e1a36f4c2bf7e7e848d2efa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08" y="2565907"/>
            <a:ext cx="1596029" cy="1590618"/>
          </a:xfrm>
          <a:prstGeom prst="rect">
            <a:avLst/>
          </a:prstGeom>
        </p:spPr>
      </p:pic>
      <p:pic>
        <p:nvPicPr>
          <p:cNvPr id="5" name="Picture 4" descr="2516b8563fb259642f87e8ed662e878a.image.750x562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43" y="4267915"/>
            <a:ext cx="1875599" cy="1405449"/>
          </a:xfrm>
          <a:prstGeom prst="rect">
            <a:avLst/>
          </a:prstGeom>
        </p:spPr>
      </p:pic>
      <p:pic>
        <p:nvPicPr>
          <p:cNvPr id="6" name="Picture 5" descr="mpu-6050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31" y="4332385"/>
            <a:ext cx="1059637" cy="1389687"/>
          </a:xfrm>
          <a:prstGeom prst="rect">
            <a:avLst/>
          </a:prstGeom>
        </p:spPr>
      </p:pic>
      <p:pic>
        <p:nvPicPr>
          <p:cNvPr id="8" name="Picture 7" descr="HC-SR04-Ultrasonic-Distance-Sensor-Module-600x600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53" y="4119634"/>
            <a:ext cx="1088469" cy="10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Sonar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type of ranging sensor has advantages and disadvantages</a:t>
            </a:r>
          </a:p>
          <a:p>
            <a:pPr lvl="1"/>
            <a:r>
              <a:rPr lang="en-US" dirty="0" smtClean="0"/>
              <a:t>Standard infrared light sensors are low cost but can be too short range</a:t>
            </a:r>
          </a:p>
          <a:p>
            <a:pPr lvl="1"/>
            <a:r>
              <a:rPr lang="en-US" dirty="0" smtClean="0"/>
              <a:t>Scanning lasers sensors are accurate but expensive</a:t>
            </a:r>
          </a:p>
          <a:p>
            <a:pPr lvl="2"/>
            <a:r>
              <a:rPr lang="en-US" dirty="0" smtClean="0"/>
              <a:t>Thousand of dollars</a:t>
            </a:r>
          </a:p>
          <a:p>
            <a:pPr lvl="1"/>
            <a:endParaRPr lang="en-US" dirty="0"/>
          </a:p>
          <a:p>
            <a:r>
              <a:rPr lang="en-US" dirty="0" smtClean="0"/>
              <a:t>‘Jet’</a:t>
            </a:r>
            <a:r>
              <a:rPr lang="en-US" dirty="0" smtClean="0"/>
              <a:t> </a:t>
            </a:r>
            <a:r>
              <a:rPr lang="en-US" dirty="0" smtClean="0"/>
              <a:t>uses sonar modules </a:t>
            </a:r>
          </a:p>
          <a:p>
            <a:pPr lvl="1"/>
            <a:r>
              <a:rPr lang="en-US" dirty="0" smtClean="0"/>
              <a:t>These provide good range (5m) at a low cost</a:t>
            </a:r>
          </a:p>
          <a:p>
            <a:endParaRPr lang="en-US" dirty="0"/>
          </a:p>
          <a:p>
            <a:r>
              <a:rPr lang="en-US" dirty="0" smtClean="0"/>
              <a:t>Sonar modules send out a pulse of ultrasound (40KHz) and measure the time for the sound to reflect back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HC-SR04-Ultrasonic-Distance-Sensor-Module-600x6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57" y="2959174"/>
            <a:ext cx="1088469" cy="10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Sonar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Jet </a:t>
            </a:r>
            <a:r>
              <a:rPr lang="en-US" dirty="0" smtClean="0"/>
              <a:t>sonar module is the HC-SR04</a:t>
            </a:r>
          </a:p>
          <a:p>
            <a:pPr lvl="1"/>
            <a:r>
              <a:rPr lang="en-US" dirty="0" smtClean="0"/>
              <a:t>Range 2cm to 4m</a:t>
            </a:r>
          </a:p>
          <a:p>
            <a:pPr lvl="1"/>
            <a:r>
              <a:rPr lang="en-US" dirty="0" smtClean="0"/>
              <a:t> 4-pin interface</a:t>
            </a:r>
          </a:p>
          <a:p>
            <a:pPr lvl="2"/>
            <a:r>
              <a:rPr lang="en-US" dirty="0" err="1" smtClean="0"/>
              <a:t>Vcc</a:t>
            </a:r>
            <a:r>
              <a:rPr lang="en-US" dirty="0" smtClean="0"/>
              <a:t> (5V)</a:t>
            </a:r>
          </a:p>
          <a:p>
            <a:pPr lvl="2"/>
            <a:r>
              <a:rPr lang="en-US" dirty="0" smtClean="0"/>
              <a:t>GND (Ground)</a:t>
            </a:r>
          </a:p>
          <a:p>
            <a:pPr lvl="2"/>
            <a:r>
              <a:rPr lang="en-US" dirty="0" smtClean="0"/>
              <a:t>Trig (Pulse to initiate measurement)</a:t>
            </a:r>
          </a:p>
          <a:p>
            <a:pPr lvl="2"/>
            <a:r>
              <a:rPr lang="en-US" dirty="0" smtClean="0"/>
              <a:t>Echo (Measure pulse to get reading)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HC-SR04-Ultrasonic-Distance-Sensor-Module-600x6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75" y="2279563"/>
            <a:ext cx="2554503" cy="25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accelerometer measures the orientation of an object relative to the earth gravitational field</a:t>
            </a:r>
          </a:p>
          <a:p>
            <a:pPr lvl="1"/>
            <a:r>
              <a:rPr lang="en-US" dirty="0" smtClean="0"/>
              <a:t>Can also measure vibration</a:t>
            </a:r>
          </a:p>
          <a:p>
            <a:endParaRPr lang="en-US" dirty="0"/>
          </a:p>
          <a:p>
            <a:r>
              <a:rPr lang="en-US" dirty="0" smtClean="0"/>
              <a:t>The orientation of an object can be determined by reading the accelerometer which provides reading for 3 axis (X, Y, and Z)</a:t>
            </a:r>
          </a:p>
          <a:p>
            <a:endParaRPr lang="en-US" dirty="0"/>
          </a:p>
          <a:p>
            <a:r>
              <a:rPr lang="en-US" dirty="0" smtClean="0"/>
              <a:t>The GY-521 is the sensor that contains a 3-axis accelerometer and gyroscope on </a:t>
            </a:r>
            <a:r>
              <a:rPr lang="en-US" smtClean="0"/>
              <a:t>the </a:t>
            </a:r>
            <a:r>
              <a:rPr lang="en-US" smtClean="0"/>
              <a:t>Jet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mpu-605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4" y="499827"/>
            <a:ext cx="1059637" cy="1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3761" y="347472"/>
            <a:ext cx="7482078" cy="9233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Gyroscope measure the angular rate of change along an axis</a:t>
            </a:r>
          </a:p>
          <a:p>
            <a:endParaRPr lang="en-US" dirty="0"/>
          </a:p>
          <a:p>
            <a:r>
              <a:rPr lang="en-US" dirty="0" smtClean="0"/>
              <a:t>This information can be used to determine how fast a robot is turn/rotating</a:t>
            </a:r>
          </a:p>
          <a:p>
            <a:endParaRPr lang="en-US" dirty="0" smtClean="0"/>
          </a:p>
          <a:p>
            <a:r>
              <a:rPr lang="en-US" dirty="0" smtClean="0"/>
              <a:t>Although gyroscopes can provide information at high rates, this information is subject to drift</a:t>
            </a:r>
          </a:p>
          <a:p>
            <a:pPr lvl="1"/>
            <a:r>
              <a:rPr lang="en-US" dirty="0" smtClean="0"/>
              <a:t>Over time, a gyroscope reading will accumulate error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mpu-605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91" y="466404"/>
            <a:ext cx="1059637" cy="13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 bwMode="auto">
          <a:xfrm>
            <a:off x="63375" y="4347097"/>
            <a:ext cx="8111906" cy="7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kern="0" smtClean="0"/>
              <a:t>The GPU Teaching Kit is licensed by NVIDIA and California Polytechnic State University under the </a:t>
            </a:r>
            <a:r>
              <a:rPr lang="en-US" kern="0" smtClean="0">
                <a:solidFill>
                  <a:srgbClr val="92D050"/>
                </a:solidFill>
                <a:hlinkClick r:id="rId2"/>
              </a:rPr>
              <a:t>Creative Commons Attribution-NonCommercial 4.0 International License.</a:t>
            </a:r>
            <a:endParaRPr lang="en-US" kern="0" dirty="0">
              <a:solidFill>
                <a:srgbClr val="92D050"/>
              </a:solidFill>
            </a:endParaRPr>
          </a:p>
        </p:txBody>
      </p:sp>
      <p:pic>
        <p:nvPicPr>
          <p:cNvPr id="5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39780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752</Words>
  <Application>Microsoft Macintosh PowerPoint</Application>
  <PresentationFormat>Custom</PresentationFormat>
  <Paragraphs>76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1_Title &amp; Bullet </vt:lpstr>
      <vt:lpstr>Module 2.1 – Sensors and Actuators</vt:lpstr>
      <vt:lpstr> Types of Sensors</vt:lpstr>
      <vt:lpstr> Sonar</vt:lpstr>
      <vt:lpstr> Sonar</vt:lpstr>
      <vt:lpstr> Accelerometer</vt:lpstr>
      <vt:lpstr> Gyroscope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John Seng</cp:lastModifiedBy>
  <cp:revision>85</cp:revision>
  <dcterms:created xsi:type="dcterms:W3CDTF">2015-09-22T16:38:29Z</dcterms:created>
  <dcterms:modified xsi:type="dcterms:W3CDTF">2016-04-02T22:29:03Z</dcterms:modified>
</cp:coreProperties>
</file>