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7" r:id="rId2"/>
    <p:sldId id="276" r:id="rId3"/>
    <p:sldId id="258" r:id="rId4"/>
    <p:sldId id="274" r:id="rId5"/>
    <p:sldId id="275" r:id="rId6"/>
    <p:sldId id="269" r:id="rId7"/>
  </p:sldIdLst>
  <p:sldSz cx="8229600" cy="6172200"/>
  <p:notesSz cx="6858000" cy="9144000"/>
  <p:defaultTextStyle>
    <a:defPPr>
      <a:defRPr lang="en-US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6300"/>
    <a:srgbClr val="08552B"/>
    <a:srgbClr val="11B35A"/>
    <a:srgbClr val="0B7B3E"/>
    <a:srgbClr val="0A7038"/>
    <a:srgbClr val="0C8241"/>
    <a:srgbClr val="0FA151"/>
    <a:srgbClr val="0B773C"/>
    <a:srgbClr val="76B900"/>
    <a:srgbClr val="6F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68648" autoAdjust="0"/>
  </p:normalViewPr>
  <p:slideViewPr>
    <p:cSldViewPr snapToGrid="0">
      <p:cViewPr varScale="1">
        <p:scale>
          <a:sx n="89" d="100"/>
          <a:sy n="89" d="100"/>
        </p:scale>
        <p:origin x="-1884" y="-96"/>
      </p:cViewPr>
      <p:guideLst>
        <p:guide orient="horz" pos="1944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82975-A690-C145-B2CA-883CEAEA8F46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0D44BA-7F89-1244-96DA-2A2AB0535D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37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Cameras provide</a:t>
            </a:r>
            <a:r>
              <a:rPr lang="en-US" baseline="0" dirty="0" smtClean="0"/>
              <a:t> a low cost way to obtain high resolution sensing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The difficultly lies in processing the images captured by a camera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Jet has a single camera which provides a color image, but does not provide any depth information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The camera used on Jet is the Logitech C270 camera which provides a 1280x960 color image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In order to obtain depth image, one needs to use 2 cameras or a camera sensor that provides depth (an RGB-D camera)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The raw image from the camera can be obtain from a ROS topic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0D44BA-7F89-1244-96DA-2A2AB0535D6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81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Motor convert electrical energy which is applied from the battery and converts that into rotational</a:t>
            </a:r>
            <a:r>
              <a:rPr lang="en-US" baseline="0" dirty="0" smtClean="0"/>
              <a:t> mechanical energy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There are 2 motors on the </a:t>
            </a:r>
            <a:r>
              <a:rPr lang="en-US" baseline="0" dirty="0" err="1" smtClean="0"/>
              <a:t>JetBot</a:t>
            </a:r>
            <a:r>
              <a:rPr lang="en-US" baseline="0" dirty="0" smtClean="0"/>
              <a:t>, each drives one of the wheels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Motors can take a range of input voltages with higher voltages increase the rotational speed and the motor torque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0D44BA-7F89-1244-96DA-2A2AB0535D6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79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Encoders are sensors built-in to</a:t>
            </a:r>
            <a:r>
              <a:rPr lang="en-US" baseline="0" dirty="0" smtClean="0"/>
              <a:t> a motor that measure the amount a motor shaft has rotated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These measurements are expressed in ‘ticks’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The motors on Jet can measure 800, 1600, or 3200 ticks per revolution of the robot wheel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This gives very precise measurement on the distance travelled by the robot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These encoder readings can be obtained from ROS through topics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0D44BA-7F89-1244-96DA-2A2AB0535D6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9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The motor connector on Jet is a 6-pin header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2</a:t>
            </a:r>
            <a:r>
              <a:rPr lang="en-US" baseline="0" dirty="0" smtClean="0"/>
              <a:t> of the pins should be connected to the H-bridge (this is a board that is designed to drive motors)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There is a 5 volt encoder power pin and a ground pin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The Yellow and White pins should be connected to digital inputs on the </a:t>
            </a:r>
            <a:r>
              <a:rPr lang="en-US" baseline="0" dirty="0" err="1" smtClean="0"/>
              <a:t>Arduino</a:t>
            </a:r>
            <a:r>
              <a:rPr lang="en-US" baseline="0" dirty="0" smtClean="0"/>
              <a:t> to read the encoders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0D44BA-7F89-1244-96DA-2A2AB0535D6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79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hyperlink" Target="http://creativecommons.org/licenses/by-nc/4.0/legalcode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0"/>
            <a:ext cx="8229600" cy="6172199"/>
            <a:chOff x="0" y="-1"/>
            <a:chExt cx="10972800" cy="6172199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528" b="9530"/>
            <a:stretch/>
          </p:blipFill>
          <p:spPr>
            <a:xfrm>
              <a:off x="0" y="-1"/>
              <a:ext cx="10972800" cy="6172199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 userDrawn="1"/>
          </p:nvSpPr>
          <p:spPr>
            <a:xfrm>
              <a:off x="0" y="-1"/>
              <a:ext cx="10972800" cy="6172199"/>
            </a:xfrm>
            <a:prstGeom prst="rect">
              <a:avLst/>
            </a:prstGeom>
            <a:solidFill>
              <a:schemeClr val="tx2">
                <a:lumMod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342887" fontAlgn="base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FFFFFF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>
          <a:xfrm flipV="1">
            <a:off x="-1" y="0"/>
            <a:ext cx="8229601" cy="6172199"/>
          </a:xfrm>
          <a:prstGeom prst="rect">
            <a:avLst/>
          </a:prstGeom>
          <a:gradFill>
            <a:gsLst>
              <a:gs pos="37000">
                <a:schemeClr val="tx1">
                  <a:alpha val="0"/>
                </a:schemeClr>
              </a:gs>
              <a:gs pos="76000">
                <a:schemeClr val="tx1">
                  <a:alpha val="0"/>
                </a:schemeClr>
              </a:gs>
              <a:gs pos="55000">
                <a:schemeClr val="tx1">
                  <a:alpha val="28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046025" y="4798350"/>
            <a:ext cx="5836104" cy="313932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5" name="Title 304"/>
          <p:cNvSpPr>
            <a:spLocks noGrp="1"/>
          </p:cNvSpPr>
          <p:nvPr userDrawn="1">
            <p:ph type="title"/>
          </p:nvPr>
        </p:nvSpPr>
        <p:spPr>
          <a:xfrm>
            <a:off x="2027736" y="4290520"/>
            <a:ext cx="5845248" cy="507831"/>
          </a:xfrm>
        </p:spPr>
        <p:txBody>
          <a:bodyPr anchor="b"/>
          <a:lstStyle>
            <a:lvl1pPr marL="0" indent="0" algn="l">
              <a:lnSpc>
                <a:spcPct val="90000"/>
              </a:lnSpc>
              <a:spcBef>
                <a:spcPts val="0"/>
              </a:spcBef>
              <a:defRPr sz="3000" b="0" cap="none" baseline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3" cstate="print"/>
          <a:srcRect l="12327"/>
          <a:stretch/>
        </p:blipFill>
        <p:spPr>
          <a:xfrm>
            <a:off x="-1" y="748845"/>
            <a:ext cx="4020260" cy="98452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38" y="993506"/>
            <a:ext cx="2684930" cy="495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5" cstate="print"/>
          <a:srcRect r="3944"/>
          <a:stretch/>
        </p:blipFill>
        <p:spPr>
          <a:xfrm>
            <a:off x="1342839" y="1801401"/>
            <a:ext cx="6886762" cy="7315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845" y="1909794"/>
            <a:ext cx="1660279" cy="501543"/>
          </a:xfrm>
          <a:prstGeom prst="rect">
            <a:avLst/>
          </a:prstGeom>
        </p:spPr>
      </p:pic>
      <p:sp>
        <p:nvSpPr>
          <p:cNvPr id="12" name="Title 10"/>
          <p:cNvSpPr txBox="1">
            <a:spLocks/>
          </p:cNvSpPr>
          <p:nvPr userDrawn="1"/>
        </p:nvSpPr>
        <p:spPr bwMode="auto">
          <a:xfrm>
            <a:off x="4281055" y="487348"/>
            <a:ext cx="3948547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defRPr sz="3000" b="0" cap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5pPr>
            <a:lvl6pPr marL="342887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6pPr>
            <a:lvl7pPr marL="685773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7pPr>
            <a:lvl8pPr marL="1028659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8pPr>
            <a:lvl9pPr marL="1371545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defTabSz="914400"/>
            <a:r>
              <a:rPr lang="en-US" kern="0" dirty="0" smtClean="0"/>
              <a:t>Robotics</a:t>
            </a:r>
            <a:r>
              <a:rPr lang="en-US" kern="0" baseline="0" dirty="0" smtClean="0"/>
              <a:t> </a:t>
            </a:r>
            <a:r>
              <a:rPr lang="en-US" kern="0" dirty="0" smtClean="0"/>
              <a:t>Teaching</a:t>
            </a:r>
            <a:r>
              <a:rPr lang="en-US" kern="0" baseline="0" dirty="0" smtClean="0"/>
              <a:t> Kit</a:t>
            </a:r>
            <a:endParaRPr lang="en-US" kern="0" dirty="0"/>
          </a:p>
        </p:txBody>
      </p:sp>
      <p:sp>
        <p:nvSpPr>
          <p:cNvPr id="13" name="Subtitle 11"/>
          <p:cNvSpPr txBox="1">
            <a:spLocks/>
          </p:cNvSpPr>
          <p:nvPr userDrawn="1"/>
        </p:nvSpPr>
        <p:spPr bwMode="auto">
          <a:xfrm>
            <a:off x="4308764" y="927174"/>
            <a:ext cx="3866517" cy="264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defTabSz="346459" rtl="0" fontAlgn="base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defRPr sz="1800" b="0" baseline="0">
                <a:solidFill>
                  <a:srgbClr val="6F6F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30238" indent="-228600" algn="l" defTabSz="346459" rtl="0" fontAlgn="base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–"/>
              <a:defRPr sz="14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4863" indent="-203200" algn="l" defTabSz="346459" rtl="0" fontAlgn="base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–"/>
              <a:defRPr sz="14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31066" indent="-17144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bg1"/>
                </a:solidFill>
                <a:latin typeface="+mn-lt"/>
              </a:defRPr>
            </a:lvl4pPr>
            <a:lvl5pPr marL="1588230" indent="-171443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5pPr>
            <a:lvl6pPr marL="1931117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6pPr>
            <a:lvl7pPr marL="2274003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7pPr>
            <a:lvl8pPr marL="2616890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8pPr>
            <a:lvl9pPr marL="2959775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 smtClean="0"/>
              <a:t>With ‘Jet’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23382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761" y="347472"/>
            <a:ext cx="7482078" cy="51616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854" y="1948656"/>
            <a:ext cx="7461504" cy="385159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marR="0" indent="-284163" algn="l" defTabSz="346459" rtl="0" eaLnBrk="1" fontAlgn="base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800" dirty="0" smtClean="0"/>
            </a:lvl1pPr>
            <a:lvl2pPr marL="630238" marR="0" indent="-228600" algn="l" defTabSz="346459" rtl="0" eaLnBrk="1" fontAlgn="base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400" dirty="0" smtClean="0"/>
            </a:lvl2pPr>
            <a:lvl3pPr marL="804863" marR="0" indent="-203200" algn="l" defTabSz="346459" rtl="0" eaLnBrk="1" fontAlgn="base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400" dirty="0" smtClean="0"/>
            </a:lvl3pPr>
          </a:lstStyle>
          <a:p>
            <a:pPr marL="284163" marR="0" lvl="0" indent="-284163" algn="l" defTabSz="346459" rtl="0" eaLnBrk="1" fontAlgn="base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Click to edit Master text styles</a:t>
            </a:r>
          </a:p>
          <a:p>
            <a:pPr marL="630238" marR="0" lvl="1" indent="-228600" algn="l" defTabSz="346459" rtl="0" eaLnBrk="1" fontAlgn="base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level</a:t>
            </a:r>
          </a:p>
          <a:p>
            <a:pPr marL="804863" marR="0" lvl="2" indent="-203200" algn="l" defTabSz="346459" rtl="0" eaLnBrk="1" fontAlgn="base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73761" y="1229600"/>
            <a:ext cx="7482078" cy="525463"/>
          </a:xfrm>
        </p:spPr>
        <p:txBody>
          <a:bodyPr anchor="ctr"/>
          <a:lstStyle>
            <a:lvl1pPr marL="0" indent="0" algn="l">
              <a:buFontTx/>
              <a:buNone/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8608" indent="0" algn="ctr">
              <a:buFontTx/>
              <a:buNone/>
              <a:defRPr sz="21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816737" indent="0" algn="ctr">
              <a:buFontTx/>
              <a:buNone/>
              <a:defRPr sz="21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159622" indent="0" algn="ctr">
              <a:buFontTx/>
              <a:buNone/>
              <a:defRPr sz="21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416787" indent="0" algn="ctr">
              <a:buFontTx/>
              <a:buNone/>
              <a:defRPr sz="21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68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branding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761" y="347472"/>
            <a:ext cx="7482078" cy="51616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854" y="1948657"/>
            <a:ext cx="7461504" cy="385159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marR="0" indent="-284163" algn="l" defTabSz="346459" rtl="0" eaLnBrk="1" fontAlgn="base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800" dirty="0" smtClean="0"/>
            </a:lvl1pPr>
            <a:lvl2pPr marL="630238" marR="0" indent="-228600" algn="l" defTabSz="346459" rtl="0" eaLnBrk="1" fontAlgn="base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600" dirty="0" smtClean="0"/>
            </a:lvl2pPr>
            <a:lvl3pPr marL="804863" marR="0" indent="-203200" algn="l" defTabSz="346459" rtl="0" eaLnBrk="1" fontAlgn="base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400" dirty="0" smtClean="0"/>
            </a:lvl3pPr>
          </a:lstStyle>
          <a:p>
            <a:pPr marL="284163" marR="0" lvl="0" indent="-284163" algn="l" defTabSz="346459" rtl="0" eaLnBrk="1" fontAlgn="base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Click to edit Master text styles</a:t>
            </a:r>
          </a:p>
          <a:p>
            <a:pPr marL="630238" marR="0" lvl="1" indent="-228600" algn="l" defTabSz="346459" rtl="0" eaLnBrk="1" fontAlgn="base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level</a:t>
            </a:r>
          </a:p>
          <a:p>
            <a:pPr marL="804863" marR="0" lvl="2" indent="-203200" algn="l" defTabSz="346459" rtl="0" eaLnBrk="1" fontAlgn="base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73761" y="1225566"/>
            <a:ext cx="7482078" cy="525463"/>
          </a:xfrm>
        </p:spPr>
        <p:txBody>
          <a:bodyPr anchor="ctr"/>
          <a:lstStyle>
            <a:lvl1pPr marL="0" indent="0" algn="l">
              <a:buFontTx/>
              <a:buNone/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8608" indent="0" algn="ctr">
              <a:buFontTx/>
              <a:buNone/>
              <a:defRPr sz="21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816737" indent="0" algn="ctr">
              <a:buFontTx/>
              <a:buNone/>
              <a:defRPr sz="21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159622" indent="0" algn="ctr">
              <a:buFontTx/>
              <a:buNone/>
              <a:defRPr sz="21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416787" indent="0" algn="ctr">
              <a:buFontTx/>
              <a:buNone/>
              <a:defRPr sz="21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5917406"/>
            <a:ext cx="8229600" cy="2585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87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479339" y="6051571"/>
            <a:ext cx="240771" cy="769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l" defTabSz="342887" fontAlgn="base">
              <a:spcBef>
                <a:spcPct val="0"/>
              </a:spcBef>
              <a:spcAft>
                <a:spcPct val="0"/>
              </a:spcAft>
            </a:pPr>
            <a:fld id="{9EF62655-870B-4C06-BC3D-C67D37BAE36D}" type="slidenum">
              <a:rPr lang="en-US" sz="500" smtClean="0">
                <a:solidFill>
                  <a:srgbClr val="6F6F6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algn="l" defTabSz="342887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500" cap="none" dirty="0" smtClean="0">
                <a:solidFill>
                  <a:srgbClr val="6F6F6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705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761" y="347472"/>
            <a:ext cx="7482078" cy="51616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854" y="1335024"/>
            <a:ext cx="7461504" cy="442952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800" dirty="0" smtClean="0"/>
            </a:lvl1pPr>
            <a:lvl2pPr>
              <a:defRPr lang="en-US" sz="1400" dirty="0" smtClean="0"/>
            </a:lvl2pPr>
            <a:lvl3pPr>
              <a:defRPr lang="en-US" sz="1400" dirty="0" smtClean="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5511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761" y="347472"/>
            <a:ext cx="7482078" cy="51616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lang="en-US" dirty="0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91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entered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761" y="347472"/>
            <a:ext cx="7482078" cy="51616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lang="en-US" dirty="0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73761" y="1261662"/>
            <a:ext cx="7482078" cy="525463"/>
          </a:xfrm>
        </p:spPr>
        <p:txBody>
          <a:bodyPr anchor="ctr"/>
          <a:lstStyle>
            <a:lvl1pPr marL="0" indent="0" algn="ctr">
              <a:buFontTx/>
              <a:buNone/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8608" indent="0" algn="ctr">
              <a:buFontTx/>
              <a:buNone/>
              <a:defRPr sz="21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816737" indent="0" algn="ctr">
              <a:buFontTx/>
              <a:buNone/>
              <a:defRPr sz="21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159622" indent="0" algn="ctr">
              <a:buFontTx/>
              <a:buNone/>
              <a:defRPr sz="21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416787" indent="0" algn="ctr">
              <a:buFontTx/>
              <a:buNone/>
              <a:defRPr sz="21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06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0"/>
            <a:ext cx="8229600" cy="6172199"/>
            <a:chOff x="0" y="-1"/>
            <a:chExt cx="10972800" cy="6172199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528" b="9530"/>
            <a:stretch/>
          </p:blipFill>
          <p:spPr>
            <a:xfrm>
              <a:off x="0" y="-1"/>
              <a:ext cx="10972800" cy="6172199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 userDrawn="1"/>
          </p:nvSpPr>
          <p:spPr>
            <a:xfrm>
              <a:off x="0" y="-1"/>
              <a:ext cx="10972800" cy="6172199"/>
            </a:xfrm>
            <a:prstGeom prst="rect">
              <a:avLst/>
            </a:prstGeom>
            <a:solidFill>
              <a:schemeClr val="tx2">
                <a:lumMod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342887" fontAlgn="base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FFFFFF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>
          <a:xfrm flipV="1">
            <a:off x="-1" y="0"/>
            <a:ext cx="8229601" cy="6172199"/>
          </a:xfrm>
          <a:prstGeom prst="rect">
            <a:avLst/>
          </a:prstGeom>
          <a:gradFill>
            <a:gsLst>
              <a:gs pos="37000">
                <a:schemeClr val="tx1">
                  <a:alpha val="0"/>
                </a:schemeClr>
              </a:gs>
              <a:gs pos="76000">
                <a:schemeClr val="tx1">
                  <a:alpha val="0"/>
                </a:schemeClr>
              </a:gs>
              <a:gs pos="55000">
                <a:schemeClr val="tx1">
                  <a:alpha val="28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3" cstate="print"/>
          <a:srcRect l="12327"/>
          <a:stretch/>
        </p:blipFill>
        <p:spPr>
          <a:xfrm>
            <a:off x="-1" y="748845"/>
            <a:ext cx="4020260" cy="98452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38" y="993506"/>
            <a:ext cx="2684930" cy="495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5" cstate="print"/>
          <a:srcRect r="3944"/>
          <a:stretch/>
        </p:blipFill>
        <p:spPr>
          <a:xfrm>
            <a:off x="1342839" y="1801401"/>
            <a:ext cx="6886762" cy="7315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845" y="1909794"/>
            <a:ext cx="1660279" cy="501543"/>
          </a:xfrm>
          <a:prstGeom prst="rect">
            <a:avLst/>
          </a:prstGeom>
        </p:spPr>
      </p:pic>
      <p:sp>
        <p:nvSpPr>
          <p:cNvPr id="12" name="Title 10"/>
          <p:cNvSpPr txBox="1">
            <a:spLocks/>
          </p:cNvSpPr>
          <p:nvPr userDrawn="1"/>
        </p:nvSpPr>
        <p:spPr bwMode="auto">
          <a:xfrm>
            <a:off x="4599162" y="487348"/>
            <a:ext cx="363044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defRPr sz="3000" b="0" cap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5pPr>
            <a:lvl6pPr marL="342887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6pPr>
            <a:lvl7pPr marL="685773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7pPr>
            <a:lvl8pPr marL="1028659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8pPr>
            <a:lvl9pPr marL="1371545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defTabSz="914400"/>
            <a:r>
              <a:rPr lang="en-US" kern="0" dirty="0" err="1" smtClean="0"/>
              <a:t>JetBot</a:t>
            </a:r>
            <a:r>
              <a:rPr lang="en-US" kern="0" dirty="0" smtClean="0"/>
              <a:t> Teaching</a:t>
            </a:r>
            <a:r>
              <a:rPr lang="en-US" kern="0" baseline="0" dirty="0" smtClean="0"/>
              <a:t> Kit</a:t>
            </a:r>
            <a:endParaRPr lang="en-US" kern="0" dirty="0"/>
          </a:p>
        </p:txBody>
      </p:sp>
      <p:sp>
        <p:nvSpPr>
          <p:cNvPr id="13" name="Subtitle 11"/>
          <p:cNvSpPr txBox="1">
            <a:spLocks/>
          </p:cNvSpPr>
          <p:nvPr userDrawn="1"/>
        </p:nvSpPr>
        <p:spPr bwMode="auto">
          <a:xfrm>
            <a:off x="4653483" y="927174"/>
            <a:ext cx="3521798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defTabSz="346459" rtl="0" fontAlgn="base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defRPr sz="1800" b="0" baseline="0">
                <a:solidFill>
                  <a:srgbClr val="6F6F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30238" indent="-228600" algn="l" defTabSz="346459" rtl="0" fontAlgn="base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–"/>
              <a:defRPr sz="14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4863" indent="-203200" algn="l" defTabSz="346459" rtl="0" fontAlgn="base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–"/>
              <a:defRPr sz="14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31066" indent="-17144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bg1"/>
                </a:solidFill>
                <a:latin typeface="+mn-lt"/>
              </a:defRPr>
            </a:lvl4pPr>
            <a:lvl5pPr marL="1588230" indent="-171443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5pPr>
            <a:lvl6pPr marL="1931117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6pPr>
            <a:lvl7pPr marL="2274003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7pPr>
            <a:lvl8pPr marL="2616890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8pPr>
            <a:lvl9pPr marL="2959775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 smtClean="0"/>
              <a:t>Robotics</a:t>
            </a:r>
            <a:r>
              <a:rPr lang="en-US" kern="0" baseline="0" dirty="0" smtClean="0"/>
              <a:t> with </a:t>
            </a:r>
            <a:r>
              <a:rPr lang="en-US" kern="0" baseline="0" dirty="0" err="1" smtClean="0"/>
              <a:t>Jetson</a:t>
            </a:r>
            <a:endParaRPr lang="en-US" kern="0" dirty="0"/>
          </a:p>
        </p:txBody>
      </p:sp>
      <p:sp>
        <p:nvSpPr>
          <p:cNvPr id="16" name="Subtitle 11"/>
          <p:cNvSpPr>
            <a:spLocks noGrp="1"/>
          </p:cNvSpPr>
          <p:nvPr>
            <p:ph type="subTitle" idx="1" hasCustomPrompt="1"/>
          </p:nvPr>
        </p:nvSpPr>
        <p:spPr>
          <a:xfrm>
            <a:off x="63375" y="4347097"/>
            <a:ext cx="8111906" cy="786218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The GPU Teaching Kit is licensed by NVIDIA and California Polytechnic State University under the </a:t>
            </a:r>
            <a:r>
              <a:rPr lang="en-US" dirty="0" smtClean="0">
                <a:solidFill>
                  <a:srgbClr val="92D050"/>
                </a:solidFill>
                <a:hlinkClick r:id="rId7"/>
              </a:rPr>
              <a:t>Creative </a:t>
            </a:r>
            <a:r>
              <a:rPr lang="en-US" dirty="0">
                <a:solidFill>
                  <a:srgbClr val="92D050"/>
                </a:solidFill>
                <a:hlinkClick r:id="rId7"/>
              </a:rPr>
              <a:t>Commons Attribution-</a:t>
            </a:r>
            <a:r>
              <a:rPr lang="en-US" dirty="0" err="1">
                <a:solidFill>
                  <a:srgbClr val="92D050"/>
                </a:solidFill>
                <a:hlinkClick r:id="rId7"/>
              </a:rPr>
              <a:t>NonCommercial</a:t>
            </a:r>
            <a:r>
              <a:rPr lang="en-US" dirty="0">
                <a:solidFill>
                  <a:srgbClr val="92D050"/>
                </a:solidFill>
                <a:hlinkClick r:id="rId7"/>
              </a:rPr>
              <a:t> 4.0 International License.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17" name="Picture 2" descr="Creative Commons License">
            <a:hlinkClick r:id="rId7"/>
          </p:cNvPr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699" y="3978052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073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7100" y="349950"/>
            <a:ext cx="7422104" cy="516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4808" y="1332413"/>
            <a:ext cx="7403957" cy="4350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6" name="Parallelogram 35"/>
          <p:cNvSpPr/>
          <p:nvPr userDrawn="1"/>
        </p:nvSpPr>
        <p:spPr>
          <a:xfrm>
            <a:off x="7178479" y="6000375"/>
            <a:ext cx="819901" cy="171825"/>
          </a:xfrm>
          <a:prstGeom prst="parallelogram">
            <a:avLst>
              <a:gd name="adj" fmla="val 36300"/>
            </a:avLst>
          </a:prstGeom>
          <a:solidFill>
            <a:srgbClr val="08552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37" name="Parallelogram 36"/>
          <p:cNvSpPr/>
          <p:nvPr userDrawn="1"/>
        </p:nvSpPr>
        <p:spPr>
          <a:xfrm>
            <a:off x="6394206" y="6000375"/>
            <a:ext cx="819901" cy="171825"/>
          </a:xfrm>
          <a:prstGeom prst="parallelogram">
            <a:avLst>
              <a:gd name="adj" fmla="val 36300"/>
            </a:avLst>
          </a:prstGeom>
          <a:solidFill>
            <a:srgbClr val="76B9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 rotWithShape="1">
          <a:blip r:embed="rId9" cstate="print"/>
          <a:srcRect t="-6317" r="97921" b="17099"/>
          <a:stretch/>
        </p:blipFill>
        <p:spPr>
          <a:xfrm>
            <a:off x="7947899" y="5987804"/>
            <a:ext cx="284058" cy="190372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 userDrawn="1"/>
        </p:nvPicPr>
        <p:blipFill rotWithShape="1">
          <a:blip r:embed="rId10" cstate="print"/>
          <a:srcRect l="52877" t="1978" r="-1" b="17095"/>
          <a:stretch/>
        </p:blipFill>
        <p:spPr>
          <a:xfrm>
            <a:off x="0" y="6002009"/>
            <a:ext cx="6433059" cy="172676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478721" y="6040910"/>
            <a:ext cx="240771" cy="9233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l" defTabSz="342887" fontAlgn="base">
              <a:spcBef>
                <a:spcPct val="0"/>
              </a:spcBef>
              <a:spcAft>
                <a:spcPct val="0"/>
              </a:spcAft>
            </a:pPr>
            <a:fld id="{9EF62655-870B-4C06-BC3D-C67D37BAE36D}" type="slidenum">
              <a:rPr lang="en-US" sz="500" smtClean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algn="l" defTabSz="342887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600" cap="none" dirty="0" smtClean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-8056" y="5991792"/>
            <a:ext cx="824788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072" y="6039150"/>
            <a:ext cx="495118" cy="913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396"/>
          <a:stretch/>
        </p:blipFill>
        <p:spPr>
          <a:xfrm>
            <a:off x="7348158" y="6041972"/>
            <a:ext cx="480543" cy="8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31409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7" r:id="rId4"/>
    <p:sldLayoutId id="2147483678" r:id="rId5"/>
    <p:sldLayoutId id="2147483679" r:id="rId6"/>
    <p:sldLayoutId id="2147483680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000" b="0" cap="none" baseline="0">
          <a:solidFill>
            <a:srgbClr val="333333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rgbClr val="73B9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rgbClr val="73B9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rgbClr val="73B9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rgbClr val="73B900"/>
          </a:solidFill>
          <a:latin typeface="Arial" charset="0"/>
        </a:defRPr>
      </a:lvl5pPr>
      <a:lvl6pPr marL="342887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73B900"/>
          </a:solidFill>
          <a:latin typeface="Arial" charset="0"/>
        </a:defRPr>
      </a:lvl6pPr>
      <a:lvl7pPr marL="685773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73B900"/>
          </a:solidFill>
          <a:latin typeface="Arial" charset="0"/>
        </a:defRPr>
      </a:lvl7pPr>
      <a:lvl8pPr marL="1028659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73B900"/>
          </a:solidFill>
          <a:latin typeface="Arial" charset="0"/>
        </a:defRPr>
      </a:lvl8pPr>
      <a:lvl9pPr marL="1371545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73B900"/>
          </a:solidFill>
          <a:latin typeface="Arial" charset="0"/>
        </a:defRPr>
      </a:lvl9pPr>
    </p:titleStyle>
    <p:bodyStyle>
      <a:lvl1pPr marL="284163" indent="-284163" algn="l" defTabSz="346459" rtl="0" fontAlgn="base">
        <a:lnSpc>
          <a:spcPct val="90000"/>
        </a:lnSpc>
        <a:spcBef>
          <a:spcPts val="225"/>
        </a:spcBef>
        <a:spcAft>
          <a:spcPts val="225"/>
        </a:spcAft>
        <a:buClr>
          <a:srgbClr val="6F6F6F"/>
        </a:buClr>
        <a:buSzPct val="100000"/>
        <a:buFont typeface="Arial" panose="020B0604020202020204" pitchFamily="34" charset="0"/>
        <a:buChar char="–"/>
        <a:defRPr sz="1800" b="0" baseline="0">
          <a:solidFill>
            <a:srgbClr val="6F6F6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30238" indent="-228600" algn="l" defTabSz="346459" rtl="0" fontAlgn="base">
        <a:lnSpc>
          <a:spcPct val="90000"/>
        </a:lnSpc>
        <a:spcBef>
          <a:spcPts val="225"/>
        </a:spcBef>
        <a:spcAft>
          <a:spcPts val="225"/>
        </a:spcAft>
        <a:buClr>
          <a:schemeClr val="bg2"/>
        </a:buClr>
        <a:buSzPct val="100000"/>
        <a:buFont typeface="Arial" panose="020B0604020202020204" pitchFamily="34" charset="0"/>
        <a:buChar char="–"/>
        <a:defRPr sz="1400" b="0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804863" indent="-203200" algn="l" defTabSz="346459" rtl="0" fontAlgn="base">
        <a:lnSpc>
          <a:spcPct val="90000"/>
        </a:lnSpc>
        <a:spcBef>
          <a:spcPts val="225"/>
        </a:spcBef>
        <a:spcAft>
          <a:spcPts val="225"/>
        </a:spcAft>
        <a:buClr>
          <a:schemeClr val="bg2"/>
        </a:buClr>
        <a:buSzPct val="100000"/>
        <a:buFont typeface="Arial" panose="020B0604020202020204" pitchFamily="34" charset="0"/>
        <a:buChar char="–"/>
        <a:defRPr sz="1400" b="0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331066" indent="-171443" algn="l" rtl="0" fontAlgn="base">
        <a:spcBef>
          <a:spcPct val="20000"/>
        </a:spcBef>
        <a:spcAft>
          <a:spcPct val="0"/>
        </a:spcAft>
        <a:buChar char="–"/>
        <a:defRPr sz="1500">
          <a:solidFill>
            <a:schemeClr val="bg1"/>
          </a:solidFill>
          <a:latin typeface="+mn-lt"/>
        </a:defRPr>
      </a:lvl4pPr>
      <a:lvl5pPr marL="1588230" indent="-171443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bg1"/>
          </a:solidFill>
          <a:latin typeface="+mn-lt"/>
        </a:defRPr>
      </a:lvl5pPr>
      <a:lvl6pPr marL="1931117" indent="-171443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bg1"/>
          </a:solidFill>
          <a:latin typeface="+mn-lt"/>
        </a:defRPr>
      </a:lvl6pPr>
      <a:lvl7pPr marL="2274003" indent="-171443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bg1"/>
          </a:solidFill>
          <a:latin typeface="+mn-lt"/>
        </a:defRPr>
      </a:lvl7pPr>
      <a:lvl8pPr marL="2616890" indent="-171443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bg1"/>
          </a:solidFill>
          <a:latin typeface="+mn-lt"/>
        </a:defRPr>
      </a:lvl8pPr>
      <a:lvl9pPr marL="2959775" indent="-171443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68577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7" algn="l" defTabSz="68577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3" algn="l" defTabSz="68577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9" algn="l" defTabSz="68577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5" algn="l" defTabSz="68577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32" algn="l" defTabSz="68577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8" algn="l" defTabSz="68577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04" algn="l" defTabSz="68577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90" algn="l" defTabSz="68577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creativecommons.org/licenses/by-nc/4.0/legalcode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389888" y="4798350"/>
            <a:ext cx="6492241" cy="285714"/>
          </a:xfrm>
        </p:spPr>
        <p:txBody>
          <a:bodyPr/>
          <a:lstStyle/>
          <a:p>
            <a:r>
              <a:rPr lang="en-US" dirty="0" smtClean="0"/>
              <a:t>Cameras, Motors, and Encoders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389888" y="3875021"/>
            <a:ext cx="6483096" cy="923330"/>
          </a:xfrm>
        </p:spPr>
        <p:txBody>
          <a:bodyPr/>
          <a:lstStyle/>
          <a:p>
            <a:r>
              <a:rPr lang="en-US" dirty="0" smtClean="0"/>
              <a:t>Module 2.2 – Sensors and Actuators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06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73761" y="347472"/>
            <a:ext cx="7482078" cy="92333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Cameras</a:t>
            </a:r>
            <a:endParaRPr lang="en-US" dirty="0"/>
          </a:p>
        </p:txBody>
      </p:sp>
      <p:sp>
        <p:nvSpPr>
          <p:cNvPr id="12" name="Subtitle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Cameras provide high resolution sensing</a:t>
            </a:r>
          </a:p>
          <a:p>
            <a:endParaRPr lang="en-US" dirty="0"/>
          </a:p>
          <a:p>
            <a:r>
              <a:rPr lang="en-US" dirty="0" smtClean="0"/>
              <a:t>Jet has a single camera providing a color image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165" y="3300357"/>
            <a:ext cx="23050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05" y="3636726"/>
            <a:ext cx="3475416" cy="1683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145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73761" y="347472"/>
            <a:ext cx="7482078" cy="92333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Motors</a:t>
            </a:r>
            <a:endParaRPr lang="en-US" dirty="0"/>
          </a:p>
        </p:txBody>
      </p:sp>
      <p:sp>
        <p:nvSpPr>
          <p:cNvPr id="12" name="Subtitle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Motors convert electrical energy into mechanical energy (rotation)</a:t>
            </a:r>
          </a:p>
          <a:p>
            <a:endParaRPr lang="en-US" dirty="0"/>
          </a:p>
          <a:p>
            <a:r>
              <a:rPr lang="en-US" dirty="0" smtClean="0"/>
              <a:t>Higher </a:t>
            </a:r>
            <a:r>
              <a:rPr lang="en-US" dirty="0"/>
              <a:t>voltage increase motor speed and </a:t>
            </a:r>
            <a:r>
              <a:rPr lang="en-US" dirty="0" smtClean="0"/>
              <a:t>torque</a:t>
            </a:r>
          </a:p>
          <a:p>
            <a:endParaRPr lang="en-US" dirty="0"/>
          </a:p>
          <a:p>
            <a:r>
              <a:rPr lang="en-US" dirty="0" smtClean="0"/>
              <a:t>The motors on Jet can take a range of input voltage from 2V to 12V</a:t>
            </a:r>
          </a:p>
          <a:p>
            <a:pPr lvl="1"/>
            <a:r>
              <a:rPr lang="en-US" dirty="0" smtClean="0"/>
              <a:t>Higher voltage increase motor speed and torque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 descr="DC-Motor-RF-385-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461" y="4021536"/>
            <a:ext cx="2402709" cy="1762527"/>
          </a:xfrm>
          <a:prstGeom prst="rect">
            <a:avLst/>
          </a:prstGeom>
        </p:spPr>
      </p:pic>
      <p:pic>
        <p:nvPicPr>
          <p:cNvPr id="3" name="Picture 2" descr="Free-shipping-6-24V-33GB-Gear-motor-planet-gear-motor-dc-motor-towel-dispenser-stage-illmination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61" y="4221509"/>
            <a:ext cx="2304355" cy="153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0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73761" y="347472"/>
            <a:ext cx="7482078" cy="92333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Motor Encoders</a:t>
            </a:r>
            <a:endParaRPr lang="en-US" dirty="0"/>
          </a:p>
        </p:txBody>
      </p:sp>
      <p:sp>
        <p:nvSpPr>
          <p:cNvPr id="12" name="Subtitle 11"/>
          <p:cNvSpPr>
            <a:spLocks noGrp="1"/>
          </p:cNvSpPr>
          <p:nvPr>
            <p:ph idx="1"/>
          </p:nvPr>
        </p:nvSpPr>
        <p:spPr>
          <a:xfrm>
            <a:off x="383854" y="1948656"/>
            <a:ext cx="5563907" cy="3851597"/>
          </a:xfrm>
        </p:spPr>
        <p:txBody>
          <a:bodyPr/>
          <a:lstStyle/>
          <a:p>
            <a:r>
              <a:rPr lang="en-US" dirty="0" smtClean="0"/>
              <a:t>Encoders are used to measure the distance travelled by the robot</a:t>
            </a:r>
          </a:p>
          <a:p>
            <a:endParaRPr lang="en-US" dirty="0" smtClean="0"/>
          </a:p>
          <a:p>
            <a:r>
              <a:rPr lang="en-US" dirty="0" smtClean="0"/>
              <a:t>Jet has motors which can count up to 3200 ticks per revolution of the wheel</a:t>
            </a:r>
          </a:p>
          <a:p>
            <a:pPr lvl="1"/>
            <a:r>
              <a:rPr lang="en-US" dirty="0" smtClean="0"/>
              <a:t>6-pin connector</a:t>
            </a:r>
          </a:p>
          <a:p>
            <a:endParaRPr lang="en-US" dirty="0" smtClean="0"/>
          </a:p>
          <a:p>
            <a:r>
              <a:rPr lang="en-US" dirty="0" smtClean="0"/>
              <a:t>These encoder values are published to ROS topics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 descr="0J6845.1200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042" y="1878156"/>
            <a:ext cx="2692174" cy="198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0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73761" y="347472"/>
            <a:ext cx="7482078" cy="92333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Motor </a:t>
            </a:r>
            <a:r>
              <a:rPr lang="en-US" dirty="0" err="1" smtClean="0"/>
              <a:t>Pinout</a:t>
            </a:r>
            <a:endParaRPr lang="en-US" dirty="0"/>
          </a:p>
        </p:txBody>
      </p:sp>
      <p:sp>
        <p:nvSpPr>
          <p:cNvPr id="12" name="Subtitle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Jet motors have a 6-pin connector</a:t>
            </a:r>
          </a:p>
          <a:p>
            <a:r>
              <a:rPr lang="en-US" dirty="0" smtClean="0"/>
              <a:t>Motors need to be driven by an H-bridge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35555"/>
              </p:ext>
            </p:extLst>
          </p:nvPr>
        </p:nvGraphicFramePr>
        <p:xfrm>
          <a:off x="402483" y="3233836"/>
          <a:ext cx="7316190" cy="1582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170"/>
                <a:gridCol w="1045170"/>
                <a:gridCol w="1045170"/>
                <a:gridCol w="1045170"/>
                <a:gridCol w="1045170"/>
                <a:gridCol w="1045170"/>
                <a:gridCol w="104517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Yellow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White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Motor Power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Motor Power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Encoder</a:t>
                      </a:r>
                      <a:r>
                        <a:rPr lang="en-US" baseline="0" dirty="0" smtClean="0"/>
                        <a:t> Ground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Encoder </a:t>
                      </a:r>
                      <a:r>
                        <a:rPr lang="en-US" dirty="0" err="1" smtClean="0"/>
                        <a:t>Vcc</a:t>
                      </a:r>
                      <a:r>
                        <a:rPr lang="en-US" dirty="0" smtClean="0"/>
                        <a:t> (5V)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Encoder</a:t>
                      </a:r>
                      <a:r>
                        <a:rPr lang="en-US" baseline="0" dirty="0" smtClean="0"/>
                        <a:t> Output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Encoder Output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Connect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H-Bridge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H-Bridge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5V From </a:t>
                      </a:r>
                      <a:r>
                        <a:rPr lang="en-US" dirty="0" err="1" smtClean="0"/>
                        <a:t>Arduino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Arduino</a:t>
                      </a:r>
                      <a:r>
                        <a:rPr lang="en-US" baseline="0" dirty="0" smtClean="0"/>
                        <a:t> Digital 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Arduino</a:t>
                      </a:r>
                      <a:r>
                        <a:rPr lang="en-US" dirty="0" smtClean="0"/>
                        <a:t> Digital Input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726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1"/>
          <p:cNvSpPr txBox="1">
            <a:spLocks/>
          </p:cNvSpPr>
          <p:nvPr/>
        </p:nvSpPr>
        <p:spPr bwMode="auto">
          <a:xfrm>
            <a:off x="63375" y="4347097"/>
            <a:ext cx="8111906" cy="786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defTabSz="346459" rtl="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Tx/>
              <a:buNone/>
              <a:defRPr sz="1400" b="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30238" indent="-228600" algn="l" defTabSz="346459" rtl="0" fontAlgn="base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–"/>
              <a:defRPr sz="14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4863" indent="-203200" algn="l" defTabSz="346459" rtl="0" fontAlgn="base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–"/>
              <a:defRPr sz="14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31066" indent="-17144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bg1"/>
                </a:solidFill>
                <a:latin typeface="+mn-lt"/>
              </a:defRPr>
            </a:lvl4pPr>
            <a:lvl5pPr marL="1588230" indent="-171443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5pPr>
            <a:lvl6pPr marL="1931117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6pPr>
            <a:lvl7pPr marL="2274003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7pPr>
            <a:lvl8pPr marL="2616890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8pPr>
            <a:lvl9pPr marL="2959775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kern="0" smtClean="0"/>
              <a:t>The GPU Teaching Kit is licensed by NVIDIA and California Polytechnic State University under the </a:t>
            </a:r>
            <a:r>
              <a:rPr lang="en-US" kern="0" smtClean="0">
                <a:solidFill>
                  <a:srgbClr val="92D050"/>
                </a:solidFill>
                <a:hlinkClick r:id="rId2"/>
              </a:rPr>
              <a:t>Creative Commons Attribution-NonCommercial 4.0 International License.</a:t>
            </a:r>
            <a:endParaRPr lang="en-US" kern="0" dirty="0">
              <a:solidFill>
                <a:srgbClr val="92D050"/>
              </a:solidFill>
            </a:endParaRPr>
          </a:p>
        </p:txBody>
      </p:sp>
      <p:pic>
        <p:nvPicPr>
          <p:cNvPr id="5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699" y="3978052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45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itle &amp; Bullet ">
  <a:themeElements>
    <a:clrScheme name="NVIDIA + Cal Poly">
      <a:dk1>
        <a:srgbClr val="6F6F6F"/>
      </a:dk1>
      <a:lt1>
        <a:srgbClr val="FFFFFF"/>
      </a:lt1>
      <a:dk2>
        <a:srgbClr val="000000"/>
      </a:dk2>
      <a:lt2>
        <a:srgbClr val="333333"/>
      </a:lt2>
      <a:accent1>
        <a:srgbClr val="76B900"/>
      </a:accent1>
      <a:accent2>
        <a:srgbClr val="08552B"/>
      </a:accent2>
      <a:accent3>
        <a:srgbClr val="007A43"/>
      </a:accent3>
      <a:accent4>
        <a:srgbClr val="006A9A"/>
      </a:accent4>
      <a:accent5>
        <a:srgbClr val="FA6300"/>
      </a:accent5>
      <a:accent6>
        <a:srgbClr val="006A9A"/>
      </a:accent6>
      <a:hlink>
        <a:srgbClr val="76B900"/>
      </a:hlink>
      <a:folHlink>
        <a:srgbClr val="004831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 anchor="ctr">
        <a:spAutoFit/>
      </a:bodyPr>
      <a:lstStyle>
        <a:defPPr algn="ctr">
          <a:lnSpc>
            <a:spcPct val="90000"/>
          </a:lnSpc>
          <a:defRPr dirty="0" smtClean="0">
            <a:solidFill>
              <a:schemeClr val="bg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730</TotalTime>
  <Words>450</Words>
  <Application>Microsoft Office PowerPoint</Application>
  <PresentationFormat>Custom</PresentationFormat>
  <Paragraphs>66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1_Title &amp; Bullet </vt:lpstr>
      <vt:lpstr>Module 2.2 – Sensors and Actuators</vt:lpstr>
      <vt:lpstr> Cameras</vt:lpstr>
      <vt:lpstr> Motors</vt:lpstr>
      <vt:lpstr> Motor Encoders</vt:lpstr>
      <vt:lpstr> Motor Pinout</vt:lpstr>
      <vt:lpstr>PowerPoint Presentation</vt:lpstr>
    </vt:vector>
  </TitlesOfParts>
  <Company>NVIDIA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NVIDIA</cp:lastModifiedBy>
  <cp:revision>93</cp:revision>
  <dcterms:created xsi:type="dcterms:W3CDTF">2015-09-22T16:38:29Z</dcterms:created>
  <dcterms:modified xsi:type="dcterms:W3CDTF">2017-06-11T22:29:43Z</dcterms:modified>
</cp:coreProperties>
</file>