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7" r:id="rId2"/>
    <p:sldId id="279" r:id="rId3"/>
    <p:sldId id="258" r:id="rId4"/>
    <p:sldId id="270" r:id="rId5"/>
    <p:sldId id="271" r:id="rId6"/>
    <p:sldId id="280" r:id="rId7"/>
    <p:sldId id="272" r:id="rId8"/>
    <p:sldId id="274" r:id="rId9"/>
    <p:sldId id="275" r:id="rId10"/>
    <p:sldId id="276" r:id="rId11"/>
    <p:sldId id="277" r:id="rId12"/>
    <p:sldId id="278" r:id="rId13"/>
    <p:sldId id="269" r:id="rId14"/>
  </p:sldIdLst>
  <p:sldSz cx="8229600" cy="6172200"/>
  <p:notesSz cx="6858000" cy="9144000"/>
  <p:defaultText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0"/>
    <a:srgbClr val="08552B"/>
    <a:srgbClr val="11B35A"/>
    <a:srgbClr val="0B7B3E"/>
    <a:srgbClr val="0A7038"/>
    <a:srgbClr val="0C8241"/>
    <a:srgbClr val="0FA151"/>
    <a:srgbClr val="0B773C"/>
    <a:srgbClr val="76B900"/>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065" autoAdjust="0"/>
  </p:normalViewPr>
  <p:slideViewPr>
    <p:cSldViewPr snapToGrid="0">
      <p:cViewPr varScale="1">
        <p:scale>
          <a:sx n="117" d="100"/>
          <a:sy n="117" d="100"/>
        </p:scale>
        <p:origin x="-1256" y="-112"/>
      </p:cViewPr>
      <p:guideLst>
        <p:guide orient="horz" pos="1944"/>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F77AD-9920-9A49-A3AA-9BFE6F2C197C}" type="datetimeFigureOut">
              <a:rPr lang="en-US" smtClean="0"/>
              <a:pPr/>
              <a:t>4/2/16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31FD72-1958-3543-AC9F-031F242FF112}" type="slidenum">
              <a:rPr lang="en-US" smtClean="0"/>
              <a:pPr/>
              <a:t>‹#›</a:t>
            </a:fld>
            <a:endParaRPr lang="en-US"/>
          </a:p>
        </p:txBody>
      </p:sp>
    </p:spTree>
    <p:extLst>
      <p:ext uri="{BB962C8B-B14F-4D97-AF65-F5344CB8AC3E}">
        <p14:creationId xmlns:p14="http://schemas.microsoft.com/office/powerpoint/2010/main" val="17906458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 vision, also known as machine vision, is the job of creating program and algorithms to extract useful information about images captured by a camera</a:t>
            </a:r>
          </a:p>
          <a:p>
            <a:pPr marL="171450" indent="-171450">
              <a:buFont typeface="Arial"/>
              <a:buChar char="•"/>
            </a:pPr>
            <a:r>
              <a:rPr lang="en-US" dirty="0" smtClean="0"/>
              <a:t>For</a:t>
            </a:r>
            <a:r>
              <a:rPr lang="en-US" baseline="0" dirty="0" smtClean="0"/>
              <a:t> a robot, this could be distinguishing what areas around it are occupied by obstacles or recognizing which person is nearby</a:t>
            </a:r>
          </a:p>
          <a:p>
            <a:pPr marL="171450" indent="-171450">
              <a:buFont typeface="Arial"/>
              <a:buChar char="•"/>
            </a:pPr>
            <a:r>
              <a:rPr lang="en-US" baseline="0" dirty="0" smtClean="0"/>
              <a:t>These tasks can often seem very simple and easy for humans, but to write a program to accomplish such tasks can be very difficult</a:t>
            </a:r>
          </a:p>
          <a:p>
            <a:pPr marL="171450" indent="-171450">
              <a:buFont typeface="Arial"/>
              <a:buChar char="•"/>
            </a:pPr>
            <a:r>
              <a:rPr lang="en-US" baseline="0" dirty="0" smtClean="0"/>
              <a:t>Computers do not inherently have the years of visual experience nor the tactile experiential knowledge that humans have</a:t>
            </a:r>
          </a:p>
          <a:p>
            <a:pPr marL="171450" indent="-171450">
              <a:buFont typeface="Arial"/>
              <a:buChar char="•"/>
            </a:pPr>
            <a:r>
              <a:rPr lang="en-US" baseline="0" dirty="0" smtClean="0"/>
              <a:t>Without a model of the world, determining the content of an image can be quite challenging</a:t>
            </a:r>
            <a:endParaRPr lang="en-US" dirty="0"/>
          </a:p>
        </p:txBody>
      </p:sp>
      <p:sp>
        <p:nvSpPr>
          <p:cNvPr id="4" name="Slide Number Placeholder 3"/>
          <p:cNvSpPr>
            <a:spLocks noGrp="1"/>
          </p:cNvSpPr>
          <p:nvPr>
            <p:ph type="sldNum" sz="quarter" idx="10"/>
          </p:nvPr>
        </p:nvSpPr>
        <p:spPr/>
        <p:txBody>
          <a:bodyPr/>
          <a:lstStyle/>
          <a:p>
            <a:fld id="{1D31FD72-1958-3543-AC9F-031F242FF112}" type="slidenum">
              <a:rPr lang="en-US" smtClean="0"/>
              <a:pPr/>
              <a:t>2</a:t>
            </a:fld>
            <a:endParaRPr lang="en-US"/>
          </a:p>
        </p:txBody>
      </p:sp>
    </p:spTree>
    <p:extLst>
      <p:ext uri="{BB962C8B-B14F-4D97-AF65-F5344CB8AC3E}">
        <p14:creationId xmlns:p14="http://schemas.microsoft.com/office/powerpoint/2010/main" val="99836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 order to detect</a:t>
            </a:r>
            <a:r>
              <a:rPr lang="en-US" baseline="0" dirty="0" smtClean="0"/>
              <a:t> the edges in an image, we can apply the </a:t>
            </a:r>
            <a:r>
              <a:rPr lang="en-US" baseline="0" dirty="0" err="1" smtClean="0"/>
              <a:t>Sobel</a:t>
            </a:r>
            <a:r>
              <a:rPr lang="en-US" baseline="0" dirty="0" smtClean="0"/>
              <a:t> horizontal and vertical edge masks in the following manner</a:t>
            </a:r>
          </a:p>
          <a:p>
            <a:pPr marL="171450" indent="-171450">
              <a:buFont typeface="Arial"/>
              <a:buChar char="•"/>
            </a:pPr>
            <a:r>
              <a:rPr lang="en-US" baseline="0" dirty="0" smtClean="0"/>
              <a:t>First, apply the horizontal mask to image I to obtain an image H.  This image H only has high intensity values for horizontal edges.</a:t>
            </a:r>
          </a:p>
          <a:p>
            <a:pPr marL="171450" indent="-171450">
              <a:buFont typeface="Arial"/>
              <a:buChar char="•"/>
            </a:pPr>
            <a:r>
              <a:rPr lang="en-US" baseline="0" dirty="0" smtClean="0"/>
              <a:t>Do the same operation with the vertical mask to produce an image V.  The image has high intensity values for vertical edges.</a:t>
            </a:r>
          </a:p>
          <a:p>
            <a:pPr marL="171450" indent="-171450">
              <a:buFont typeface="Arial"/>
              <a:buChar char="•"/>
            </a:pPr>
            <a:r>
              <a:rPr lang="en-US" baseline="0" dirty="0" smtClean="0"/>
              <a:t>Compute the gradient using pixel values from both image H and V.</a:t>
            </a:r>
          </a:p>
          <a:p>
            <a:pPr marL="171450" indent="-171450">
              <a:buFont typeface="Arial"/>
              <a:buChar char="•"/>
            </a:pPr>
            <a:r>
              <a:rPr lang="en-US" baseline="0" dirty="0" smtClean="0"/>
              <a:t>Threshold the image by comparing the G(</a:t>
            </a:r>
            <a:r>
              <a:rPr lang="en-US" baseline="0" dirty="0" err="1" smtClean="0"/>
              <a:t>x,y</a:t>
            </a:r>
            <a:r>
              <a:rPr lang="en-US" baseline="0" dirty="0" smtClean="0"/>
              <a:t>) against a threshold.  If the value is above the threshold, then set the value to 1 in a new binary image.</a:t>
            </a:r>
          </a:p>
          <a:p>
            <a:pPr marL="171450" indent="-171450">
              <a:buFont typeface="Arial"/>
              <a:buChar char="•"/>
            </a:pPr>
            <a:r>
              <a:rPr lang="en-US" baseline="0" dirty="0" smtClean="0"/>
              <a:t>The resulting image will contain 1’s where there are edges and 0’s where there are no edges.</a:t>
            </a:r>
          </a:p>
          <a:p>
            <a:pPr marL="171450" indent="-171450">
              <a:buFont typeface="Arial"/>
              <a:buChar char="•"/>
            </a:pPr>
            <a:r>
              <a:rPr lang="en-US" baseline="0" dirty="0" smtClean="0"/>
              <a:t>The results of this process can be seen in the next slide</a:t>
            </a:r>
            <a:endParaRPr lang="en-US" dirty="0"/>
          </a:p>
        </p:txBody>
      </p:sp>
      <p:sp>
        <p:nvSpPr>
          <p:cNvPr id="4" name="Slide Number Placeholder 3"/>
          <p:cNvSpPr>
            <a:spLocks noGrp="1"/>
          </p:cNvSpPr>
          <p:nvPr>
            <p:ph type="sldNum" sz="quarter" idx="10"/>
          </p:nvPr>
        </p:nvSpPr>
        <p:spPr/>
        <p:txBody>
          <a:bodyPr/>
          <a:lstStyle/>
          <a:p>
            <a:fld id="{1D31FD72-1958-3543-AC9F-031F242FF112}" type="slidenum">
              <a:rPr lang="en-US" smtClean="0"/>
              <a:pPr/>
              <a:t>11</a:t>
            </a:fld>
            <a:endParaRPr lang="en-US"/>
          </a:p>
        </p:txBody>
      </p:sp>
    </p:spTree>
    <p:extLst>
      <p:ext uri="{BB962C8B-B14F-4D97-AF65-F5344CB8AC3E}">
        <p14:creationId xmlns:p14="http://schemas.microsoft.com/office/powerpoint/2010/main" val="77264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An image captured by a camera is a 2-dimensional array of pixels</a:t>
            </a:r>
          </a:p>
          <a:p>
            <a:pPr marL="171450" indent="-171450">
              <a:buFont typeface="Arial"/>
              <a:buChar char="•"/>
            </a:pPr>
            <a:r>
              <a:rPr lang="en-US" dirty="0" smtClean="0"/>
              <a:t>Pixels</a:t>
            </a:r>
            <a:r>
              <a:rPr lang="en-US" baseline="0" dirty="0" smtClean="0"/>
              <a:t> are discretized picture elements which when put together form the original image</a:t>
            </a:r>
          </a:p>
          <a:p>
            <a:pPr marL="171450" indent="-171450">
              <a:buFont typeface="Arial"/>
              <a:buChar char="•"/>
            </a:pPr>
            <a:r>
              <a:rPr lang="en-US" baseline="0" dirty="0" smtClean="0"/>
              <a:t>The higher the resolution, the more visual detail is captured in the image, but it does take more time to process a higher resolution image</a:t>
            </a:r>
          </a:p>
          <a:p>
            <a:pPr marL="171450" indent="-171450">
              <a:buFont typeface="Arial"/>
              <a:buChar char="•"/>
            </a:pPr>
            <a:r>
              <a:rPr lang="en-US" baseline="0" dirty="0" smtClean="0"/>
              <a:t>The image captured by the Jet camera is 640x480, which is .3 megapixels.  Even this resolution can take some time to process, so sometimes it is necessary to convert the image to a lower resolution.</a:t>
            </a:r>
            <a:endParaRPr lang="en-US" dirty="0"/>
          </a:p>
        </p:txBody>
      </p:sp>
      <p:sp>
        <p:nvSpPr>
          <p:cNvPr id="4" name="Slide Number Placeholder 3"/>
          <p:cNvSpPr>
            <a:spLocks noGrp="1"/>
          </p:cNvSpPr>
          <p:nvPr>
            <p:ph type="sldNum" sz="quarter" idx="10"/>
          </p:nvPr>
        </p:nvSpPr>
        <p:spPr/>
        <p:txBody>
          <a:bodyPr/>
          <a:lstStyle/>
          <a:p>
            <a:fld id="{1D31FD72-1958-3543-AC9F-031F242FF112}" type="slidenum">
              <a:rPr lang="en-US" smtClean="0"/>
              <a:pPr/>
              <a:t>3</a:t>
            </a:fld>
            <a:endParaRPr lang="en-US"/>
          </a:p>
        </p:txBody>
      </p:sp>
    </p:spTree>
    <p:extLst>
      <p:ext uri="{BB962C8B-B14F-4D97-AF65-F5344CB8AC3E}">
        <p14:creationId xmlns:p14="http://schemas.microsoft.com/office/powerpoint/2010/main" val="343860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Color images are</a:t>
            </a:r>
            <a:r>
              <a:rPr lang="en-US" baseline="0" dirty="0" smtClean="0"/>
              <a:t> represented as 3 values per pixel</a:t>
            </a:r>
          </a:p>
          <a:p>
            <a:pPr marL="171450" indent="-171450">
              <a:buFont typeface="Arial"/>
              <a:buChar char="•"/>
            </a:pPr>
            <a:r>
              <a:rPr lang="en-US" baseline="0" dirty="0" smtClean="0"/>
              <a:t>A common representation has 3 bytes for each pixel and each byte represents the Red, Green, and Blue components of the pixel color</a:t>
            </a:r>
          </a:p>
          <a:p>
            <a:pPr marL="171450" indent="-171450">
              <a:buFont typeface="Arial"/>
              <a:buChar char="•"/>
            </a:pPr>
            <a:r>
              <a:rPr lang="en-US" baseline="0" dirty="0" smtClean="0"/>
              <a:t>Each color component can then be represented as a value from 0 to 255</a:t>
            </a:r>
          </a:p>
          <a:p>
            <a:pPr marL="171450" indent="-171450">
              <a:buFont typeface="Arial"/>
              <a:buChar char="•"/>
            </a:pPr>
            <a:r>
              <a:rPr lang="en-US" baseline="0" dirty="0" smtClean="0"/>
              <a:t>This is often called 24-bit color (3 x 8 bits)</a:t>
            </a:r>
          </a:p>
          <a:p>
            <a:pPr marL="171450" indent="-171450">
              <a:buFont typeface="Arial"/>
              <a:buChar char="•"/>
            </a:pPr>
            <a:r>
              <a:rPr lang="en-US" baseline="0" dirty="0" smtClean="0"/>
              <a:t>Brighter colors will have higher component values.  White is all 3 values being 255.  Black is all 3 values being 0.</a:t>
            </a:r>
          </a:p>
          <a:p>
            <a:pPr marL="171450" indent="-171450">
              <a:buFont typeface="Arial"/>
              <a:buChar char="•"/>
            </a:pPr>
            <a:r>
              <a:rPr lang="en-US" baseline="0" dirty="0" smtClean="0"/>
              <a:t>For example, a 640x480 image will take 921,600 bytes (640*480*3 = 921,600)</a:t>
            </a:r>
            <a:endParaRPr lang="en-US" dirty="0"/>
          </a:p>
        </p:txBody>
      </p:sp>
      <p:sp>
        <p:nvSpPr>
          <p:cNvPr id="4" name="Slide Number Placeholder 3"/>
          <p:cNvSpPr>
            <a:spLocks noGrp="1"/>
          </p:cNvSpPr>
          <p:nvPr>
            <p:ph type="sldNum" sz="quarter" idx="10"/>
          </p:nvPr>
        </p:nvSpPr>
        <p:spPr/>
        <p:txBody>
          <a:bodyPr/>
          <a:lstStyle/>
          <a:p>
            <a:fld id="{1D31FD72-1958-3543-AC9F-031F242FF112}" type="slidenum">
              <a:rPr lang="en-US" smtClean="0"/>
              <a:pPr/>
              <a:t>4</a:t>
            </a:fld>
            <a:endParaRPr lang="en-US"/>
          </a:p>
        </p:txBody>
      </p:sp>
    </p:spTree>
    <p:extLst>
      <p:ext uri="{BB962C8B-B14F-4D97-AF65-F5344CB8AC3E}">
        <p14:creationId xmlns:p14="http://schemas.microsoft.com/office/powerpoint/2010/main" val="144941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Grayscale</a:t>
            </a:r>
            <a:r>
              <a:rPr lang="en-US" dirty="0" smtClean="0"/>
              <a:t> image are what we typically think of as black and white images</a:t>
            </a:r>
          </a:p>
          <a:p>
            <a:pPr marL="171450" indent="-171450">
              <a:buFont typeface="Arial"/>
              <a:buChar char="•"/>
            </a:pPr>
            <a:r>
              <a:rPr lang="en-US" dirty="0" smtClean="0"/>
              <a:t>The</a:t>
            </a:r>
            <a:r>
              <a:rPr lang="en-US" baseline="0" dirty="0" smtClean="0"/>
              <a:t> difference here is that the color components are represented as a single value.  For example, this could be a single 8-bit value</a:t>
            </a:r>
          </a:p>
          <a:p>
            <a:pPr marL="171450" indent="-171450">
              <a:buFont typeface="Arial"/>
              <a:buChar char="•"/>
            </a:pPr>
            <a:r>
              <a:rPr lang="en-US" baseline="0" dirty="0" smtClean="0"/>
              <a:t>0 is black and 255 is white.</a:t>
            </a:r>
          </a:p>
          <a:p>
            <a:pPr marL="171450" indent="-171450">
              <a:buFont typeface="Arial"/>
              <a:buChar char="•"/>
            </a:pPr>
            <a:r>
              <a:rPr lang="en-US" baseline="0" dirty="0" smtClean="0"/>
              <a:t>Converting a color image to </a:t>
            </a:r>
            <a:r>
              <a:rPr lang="en-US" baseline="0" dirty="0" err="1" smtClean="0"/>
              <a:t>grayscale</a:t>
            </a:r>
            <a:r>
              <a:rPr lang="en-US" baseline="0" dirty="0" smtClean="0"/>
              <a:t> is done by averaging the 3 </a:t>
            </a:r>
            <a:r>
              <a:rPr lang="en-US" baseline="0" smtClean="0"/>
              <a:t>color channels.</a:t>
            </a:r>
            <a:endParaRPr lang="en-US" baseline="0" dirty="0" smtClean="0"/>
          </a:p>
          <a:p>
            <a:pPr marL="171450" indent="-171450">
              <a:buFont typeface="Arial"/>
              <a:buChar char="•"/>
            </a:pPr>
            <a:r>
              <a:rPr lang="en-US" baseline="0" dirty="0" smtClean="0"/>
              <a:t>When color is not needed, these images can be faster to process.</a:t>
            </a:r>
          </a:p>
          <a:p>
            <a:pPr marL="171450" indent="-171450">
              <a:buFont typeface="Arial"/>
              <a:buChar char="•"/>
            </a:pPr>
            <a:r>
              <a:rPr lang="en-US" baseline="0" dirty="0" smtClean="0"/>
              <a:t>Binary images are images where the pixel value is a 1 or a 0.</a:t>
            </a:r>
          </a:p>
          <a:p>
            <a:pPr marL="171450" indent="-171450">
              <a:buFont typeface="Arial"/>
              <a:buChar char="•"/>
            </a:pPr>
            <a:r>
              <a:rPr lang="en-US" baseline="0" dirty="0" smtClean="0"/>
              <a:t>These images can be useful intermediate representations when detecting edges or lines.</a:t>
            </a:r>
            <a:endParaRPr lang="en-US" dirty="0" smtClean="0"/>
          </a:p>
        </p:txBody>
      </p:sp>
      <p:sp>
        <p:nvSpPr>
          <p:cNvPr id="4" name="Slide Number Placeholder 3"/>
          <p:cNvSpPr>
            <a:spLocks noGrp="1"/>
          </p:cNvSpPr>
          <p:nvPr>
            <p:ph type="sldNum" sz="quarter" idx="10"/>
          </p:nvPr>
        </p:nvSpPr>
        <p:spPr/>
        <p:txBody>
          <a:bodyPr/>
          <a:lstStyle/>
          <a:p>
            <a:fld id="{1D31FD72-1958-3543-AC9F-031F242FF112}" type="slidenum">
              <a:rPr lang="en-US" smtClean="0"/>
              <a:pPr/>
              <a:t>5</a:t>
            </a:fld>
            <a:endParaRPr lang="en-US"/>
          </a:p>
        </p:txBody>
      </p:sp>
    </p:spTree>
    <p:extLst>
      <p:ext uri="{BB962C8B-B14F-4D97-AF65-F5344CB8AC3E}">
        <p14:creationId xmlns:p14="http://schemas.microsoft.com/office/powerpoint/2010/main" val="78028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OpenCV</a:t>
            </a:r>
            <a:r>
              <a:rPr lang="en-US" dirty="0" smtClean="0"/>
              <a:t> is the computer vision library that is used on the </a:t>
            </a:r>
            <a:r>
              <a:rPr lang="en-US" dirty="0" err="1" smtClean="0"/>
              <a:t>JetBot</a:t>
            </a:r>
            <a:r>
              <a:rPr lang="en-US" dirty="0" smtClean="0"/>
              <a:t> to process captured images.</a:t>
            </a:r>
          </a:p>
          <a:p>
            <a:pPr marL="171450" indent="-171450">
              <a:buFont typeface="Arial"/>
              <a:buChar char="•"/>
            </a:pPr>
            <a:r>
              <a:rPr lang="en-US" dirty="0" smtClean="0"/>
              <a:t>To create a node that subscribes to the raw image</a:t>
            </a:r>
            <a:r>
              <a:rPr lang="en-US" baseline="0" dirty="0" smtClean="0"/>
              <a:t> messages from the camera, use the code shown here</a:t>
            </a:r>
          </a:p>
          <a:p>
            <a:pPr marL="171450" indent="-171450">
              <a:buFont typeface="Arial"/>
              <a:buChar char="•"/>
            </a:pPr>
            <a:r>
              <a:rPr lang="en-US" dirty="0" smtClean="0"/>
              <a:t>‘</a:t>
            </a:r>
            <a:r>
              <a:rPr lang="en-US" dirty="0" err="1" smtClean="0"/>
              <a:t>nh</a:t>
            </a:r>
            <a:r>
              <a:rPr lang="en-US" dirty="0" smtClean="0"/>
              <a:t>’ is the </a:t>
            </a:r>
            <a:r>
              <a:rPr lang="en-US" dirty="0" err="1" smtClean="0"/>
              <a:t>NodeHandle</a:t>
            </a:r>
            <a:r>
              <a:rPr lang="en-US" dirty="0" smtClean="0"/>
              <a:t> for this process</a:t>
            </a:r>
          </a:p>
          <a:p>
            <a:pPr marL="171450" indent="-171450">
              <a:buFont typeface="Arial"/>
              <a:buChar char="•"/>
            </a:pPr>
            <a:r>
              <a:rPr lang="en-US" dirty="0" smtClean="0"/>
              <a:t>‘sub’ is a subscriber</a:t>
            </a:r>
            <a:r>
              <a:rPr lang="en-US" baseline="0" dirty="0" smtClean="0"/>
              <a:t> to the camera raw images</a:t>
            </a:r>
          </a:p>
          <a:p>
            <a:pPr marL="171450" indent="-171450">
              <a:buFont typeface="Arial"/>
              <a:buChar char="•"/>
            </a:pPr>
            <a:r>
              <a:rPr lang="en-US" baseline="0" dirty="0" smtClean="0"/>
              <a:t>Whenever a new image is captured, the ‘</a:t>
            </a:r>
            <a:r>
              <a:rPr lang="en-US" baseline="0" dirty="0" err="1" smtClean="0"/>
              <a:t>imageCallback</a:t>
            </a:r>
            <a:r>
              <a:rPr lang="en-US" baseline="0" dirty="0" smtClean="0"/>
              <a:t>’ function is automatically called</a:t>
            </a:r>
          </a:p>
          <a:p>
            <a:pPr marL="171450" indent="-171450">
              <a:buFont typeface="Arial"/>
              <a:buChar char="•"/>
            </a:pPr>
            <a:r>
              <a:rPr lang="en-US" baseline="0" dirty="0" smtClean="0"/>
              <a:t>Here we have the new image stored into an </a:t>
            </a:r>
            <a:r>
              <a:rPr lang="en-US" baseline="0" dirty="0" err="1" smtClean="0"/>
              <a:t>OpenCV</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1D31FD72-1958-3543-AC9F-031F242FF112}" type="slidenum">
              <a:rPr lang="en-US" smtClean="0"/>
              <a:pPr/>
              <a:t>6</a:t>
            </a:fld>
            <a:endParaRPr lang="en-US"/>
          </a:p>
        </p:txBody>
      </p:sp>
    </p:spTree>
    <p:extLst>
      <p:ext uri="{BB962C8B-B14F-4D97-AF65-F5344CB8AC3E}">
        <p14:creationId xmlns:p14="http://schemas.microsoft.com/office/powerpoint/2010/main" val="69906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Edges are important low level images feature that are important for human vision</a:t>
            </a:r>
          </a:p>
          <a:p>
            <a:pPr marL="171450" indent="-171450">
              <a:buFont typeface="Arial"/>
              <a:buChar char="•"/>
            </a:pPr>
            <a:r>
              <a:rPr lang="en-US" dirty="0" smtClean="0"/>
              <a:t>Edges have the property of being relatively independent of lighting.  Whether an image is</a:t>
            </a:r>
            <a:r>
              <a:rPr lang="en-US" baseline="0" dirty="0" smtClean="0"/>
              <a:t> taken during the day or at night, the edge can still be seen.</a:t>
            </a:r>
          </a:p>
          <a:p>
            <a:pPr marL="171450" indent="-171450">
              <a:buFont typeface="Arial"/>
              <a:buChar char="•"/>
            </a:pPr>
            <a:r>
              <a:rPr lang="en-US" baseline="0" dirty="0" smtClean="0"/>
              <a:t>Once you have information about an edge in an image, you can use that knowledge to detect higher level image features</a:t>
            </a:r>
          </a:p>
          <a:p>
            <a:pPr marL="171450" indent="-171450">
              <a:buFont typeface="Arial"/>
              <a:buChar char="•"/>
            </a:pPr>
            <a:r>
              <a:rPr lang="en-US" baseline="0" dirty="0" smtClean="0"/>
              <a:t>Here we will look at how edges can be extracted from images</a:t>
            </a:r>
            <a:endParaRPr lang="en-US" dirty="0"/>
          </a:p>
        </p:txBody>
      </p:sp>
      <p:sp>
        <p:nvSpPr>
          <p:cNvPr id="4" name="Slide Number Placeholder 3"/>
          <p:cNvSpPr>
            <a:spLocks noGrp="1"/>
          </p:cNvSpPr>
          <p:nvPr>
            <p:ph type="sldNum" sz="quarter" idx="10"/>
          </p:nvPr>
        </p:nvSpPr>
        <p:spPr/>
        <p:txBody>
          <a:bodyPr/>
          <a:lstStyle/>
          <a:p>
            <a:fld id="{1D31FD72-1958-3543-AC9F-031F242FF112}" type="slidenum">
              <a:rPr lang="en-US" smtClean="0"/>
              <a:pPr/>
              <a:t>7</a:t>
            </a:fld>
            <a:endParaRPr lang="en-US"/>
          </a:p>
        </p:txBody>
      </p:sp>
    </p:spTree>
    <p:extLst>
      <p:ext uri="{BB962C8B-B14F-4D97-AF65-F5344CB8AC3E}">
        <p14:creationId xmlns:p14="http://schemas.microsoft.com/office/powerpoint/2010/main" val="329858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a:t>
            </a:r>
            <a:r>
              <a:rPr lang="en-US" baseline="0" dirty="0" smtClean="0"/>
              <a:t> picture on the left shows a </a:t>
            </a:r>
            <a:r>
              <a:rPr lang="en-US" baseline="0" dirty="0" err="1" smtClean="0"/>
              <a:t>grayscale</a:t>
            </a:r>
            <a:r>
              <a:rPr lang="en-US" baseline="0" dirty="0" smtClean="0"/>
              <a:t> image.</a:t>
            </a:r>
          </a:p>
          <a:p>
            <a:pPr marL="171450" indent="-171450">
              <a:buFont typeface="Arial"/>
              <a:buChar char="•"/>
            </a:pPr>
            <a:r>
              <a:rPr lang="en-US" baseline="0" dirty="0" smtClean="0"/>
              <a:t>The red line on the image represents a particular column in the image.  If you could plot the pixel values as you traversed the red line from the top to the bottom, you would see a graph similar to the graph on the right.</a:t>
            </a:r>
          </a:p>
          <a:p>
            <a:pPr marL="171450" indent="-171450">
              <a:buFont typeface="Arial"/>
              <a:buChar char="•"/>
            </a:pPr>
            <a:r>
              <a:rPr lang="en-US" baseline="0" dirty="0" smtClean="0"/>
              <a:t>The top of the line covers a darker part of the image.  When the line cut through the which lines of the playing field, the pixel intensity values form spikes in the graph</a:t>
            </a:r>
          </a:p>
          <a:p>
            <a:pPr marL="171450" indent="-171450">
              <a:buFont typeface="Arial"/>
              <a:buChar char="•"/>
            </a:pPr>
            <a:r>
              <a:rPr lang="en-US" baseline="0" dirty="0" smtClean="0"/>
              <a:t>Whenever there are strong edges in an image, the edge shows up as a strong difference between neighboring pixels</a:t>
            </a:r>
          </a:p>
        </p:txBody>
      </p:sp>
      <p:sp>
        <p:nvSpPr>
          <p:cNvPr id="4" name="Slide Number Placeholder 3"/>
          <p:cNvSpPr>
            <a:spLocks noGrp="1"/>
          </p:cNvSpPr>
          <p:nvPr>
            <p:ph type="sldNum" sz="quarter" idx="10"/>
          </p:nvPr>
        </p:nvSpPr>
        <p:spPr/>
        <p:txBody>
          <a:bodyPr/>
          <a:lstStyle/>
          <a:p>
            <a:fld id="{1D31FD72-1958-3543-AC9F-031F242FF112}" type="slidenum">
              <a:rPr lang="en-US" smtClean="0"/>
              <a:pPr/>
              <a:t>8</a:t>
            </a:fld>
            <a:endParaRPr lang="en-US"/>
          </a:p>
        </p:txBody>
      </p:sp>
    </p:spTree>
    <p:extLst>
      <p:ext uri="{BB962C8B-B14F-4D97-AF65-F5344CB8AC3E}">
        <p14:creationId xmlns:p14="http://schemas.microsoft.com/office/powerpoint/2010/main" val="1833693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a:t>
            </a:r>
            <a:r>
              <a:rPr lang="en-US" baseline="0" dirty="0" smtClean="0"/>
              <a:t> common operator in computer vision are convolution masks</a:t>
            </a:r>
          </a:p>
          <a:p>
            <a:pPr marL="171450" indent="-171450">
              <a:buFont typeface="Arial"/>
              <a:buChar char="•"/>
            </a:pPr>
            <a:r>
              <a:rPr lang="en-US" baseline="0" dirty="0" smtClean="0"/>
              <a:t>In this example, the convolution mask is a 3x3 array of number M1-M9.  Think of the convolution mask being applied over a 3x3 region of pixels with M5 being placed over the center pixel.</a:t>
            </a:r>
          </a:p>
          <a:p>
            <a:pPr marL="171450" indent="-171450">
              <a:buFont typeface="Arial"/>
              <a:buChar char="•"/>
            </a:pPr>
            <a:r>
              <a:rPr lang="en-US" baseline="0" dirty="0" smtClean="0"/>
              <a:t>The computation for applying the convolution mask is shown in the computation of F.  To compute the new F, multiply each mask value with the corresponding pixel, sum the values, and then divide by the sum of the mask values</a:t>
            </a:r>
          </a:p>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D31FD72-1958-3543-AC9F-031F242FF112}" type="slidenum">
              <a:rPr lang="en-US" smtClean="0"/>
              <a:pPr/>
              <a:t>9</a:t>
            </a:fld>
            <a:endParaRPr lang="en-US"/>
          </a:p>
        </p:txBody>
      </p:sp>
    </p:spTree>
    <p:extLst>
      <p:ext uri="{BB962C8B-B14F-4D97-AF65-F5344CB8AC3E}">
        <p14:creationId xmlns:p14="http://schemas.microsoft.com/office/powerpoint/2010/main" val="249407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Sobel</a:t>
            </a:r>
            <a:r>
              <a:rPr lang="en-US" baseline="0" dirty="0" smtClean="0"/>
              <a:t> edge detectors are represented as 3x3 convolution masks</a:t>
            </a:r>
          </a:p>
          <a:p>
            <a:pPr marL="171450" indent="-171450">
              <a:buFont typeface="Arial"/>
              <a:buChar char="•"/>
            </a:pPr>
            <a:r>
              <a:rPr lang="en-US" baseline="0" dirty="0" smtClean="0"/>
              <a:t>There is a horizontal edge mask and a vertical edge mask.</a:t>
            </a:r>
          </a:p>
          <a:p>
            <a:pPr marL="171450" indent="-171450">
              <a:buFont typeface="Arial"/>
              <a:buChar char="•"/>
            </a:pPr>
            <a:r>
              <a:rPr lang="en-US" baseline="0" dirty="0" smtClean="0"/>
              <a:t>The intuition behind the horizontal </a:t>
            </a:r>
            <a:r>
              <a:rPr lang="en-US" baseline="0" dirty="0" err="1" smtClean="0"/>
              <a:t>Sobel</a:t>
            </a:r>
            <a:r>
              <a:rPr lang="en-US" baseline="0" dirty="0" smtClean="0"/>
              <a:t> mask is that if there is a strong horizontal edge, such as the horizontal lines in the soccer image, then the result of applying the mask will be a large non-zero value</a:t>
            </a:r>
          </a:p>
          <a:p>
            <a:pPr marL="171450" indent="-171450">
              <a:buFont typeface="Arial"/>
              <a:buChar char="•"/>
            </a:pPr>
            <a:r>
              <a:rPr lang="en-US" baseline="0" dirty="0" smtClean="0"/>
              <a:t>In the case of a vertical edge, the horizontal </a:t>
            </a:r>
            <a:r>
              <a:rPr lang="en-US" baseline="0" dirty="0" err="1" smtClean="0"/>
              <a:t>Sobel</a:t>
            </a:r>
            <a:r>
              <a:rPr lang="en-US" baseline="0" dirty="0" smtClean="0"/>
              <a:t> will not produce a strong value</a:t>
            </a:r>
            <a:endParaRPr lang="en-US" dirty="0"/>
          </a:p>
        </p:txBody>
      </p:sp>
      <p:sp>
        <p:nvSpPr>
          <p:cNvPr id="4" name="Slide Number Placeholder 3"/>
          <p:cNvSpPr>
            <a:spLocks noGrp="1"/>
          </p:cNvSpPr>
          <p:nvPr>
            <p:ph type="sldNum" sz="quarter" idx="10"/>
          </p:nvPr>
        </p:nvSpPr>
        <p:spPr/>
        <p:txBody>
          <a:bodyPr/>
          <a:lstStyle/>
          <a:p>
            <a:fld id="{1D31FD72-1958-3543-AC9F-031F242FF112}" type="slidenum">
              <a:rPr lang="en-US" smtClean="0"/>
              <a:pPr/>
              <a:t>10</a:t>
            </a:fld>
            <a:endParaRPr lang="en-US"/>
          </a:p>
        </p:txBody>
      </p:sp>
    </p:spTree>
    <p:extLst>
      <p:ext uri="{BB962C8B-B14F-4D97-AF65-F5344CB8AC3E}">
        <p14:creationId xmlns:p14="http://schemas.microsoft.com/office/powerpoint/2010/main" val="1561784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hyperlink" Target="http://creativecommons.org/licenses/by-nc/4.0/legalcode" TargetMode="External"/><Relationship Id="rId8" Type="http://schemas.openxmlformats.org/officeDocument/2006/relationships/image" Target="../media/image10.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8229600" cy="6172199"/>
            <a:chOff x="0" y="-1"/>
            <a:chExt cx="10972800" cy="6172199"/>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userDrawn="1"/>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887" fontAlgn="base">
                <a:spcBef>
                  <a:spcPct val="0"/>
                </a:spcBef>
                <a:spcAft>
                  <a:spcPct val="0"/>
                </a:spcAft>
              </a:pPr>
              <a:endParaRPr lang="en-US" sz="1350">
                <a:solidFill>
                  <a:srgbClr val="FFFFFF"/>
                </a:solidFill>
              </a:endParaRPr>
            </a:p>
          </p:txBody>
        </p:sp>
      </p:grpSp>
      <p:sp>
        <p:nvSpPr>
          <p:cNvPr id="8" name="Rectangle 7"/>
          <p:cNvSpPr/>
          <p:nvPr userDrawn="1"/>
        </p:nvSpPr>
        <p:spPr>
          <a:xfrm flipV="1">
            <a:off x="-1" y="0"/>
            <a:ext cx="8229601" cy="6172199"/>
          </a:xfrm>
          <a:prstGeom prst="rect">
            <a:avLst/>
          </a:prstGeom>
          <a:gradFill>
            <a:gsLst>
              <a:gs pos="37000">
                <a:schemeClr val="tx1">
                  <a:alpha val="0"/>
                </a:schemeClr>
              </a:gs>
              <a:gs pos="76000">
                <a:schemeClr val="tx1">
                  <a:alpha val="0"/>
                </a:schemeClr>
              </a:gs>
              <a:gs pos="55000">
                <a:schemeClr val="tx1">
                  <a:alpha val="28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2046025" y="4798350"/>
            <a:ext cx="5836104" cy="313932"/>
          </a:xfrm>
        </p:spPr>
        <p:txBody>
          <a:bodyPr wrap="square" anchor="t">
            <a:spAutoFit/>
          </a:bodyPr>
          <a:lstStyle>
            <a:lvl1pPr marL="0" indent="0" algn="l">
              <a:lnSpc>
                <a:spcPct val="90000"/>
              </a:lnSpc>
              <a:spcBef>
                <a:spcPts val="0"/>
              </a:spcBef>
              <a:spcAft>
                <a:spcPts val="0"/>
              </a:spcAft>
              <a:buFontTx/>
              <a:buNone/>
              <a:defRPr sz="1600" b="0">
                <a:solidFill>
                  <a:schemeClr val="tx1"/>
                </a:solidFill>
                <a:effectLst/>
                <a:latin typeface="Arial" panose="020B0604020202020204" pitchFamily="34" charset="0"/>
                <a:cs typeface="Arial" panose="020B0604020202020204" pitchFamily="34" charset="0"/>
              </a:defRPr>
            </a:lvl1pPr>
          </a:lstStyle>
          <a:p>
            <a:endParaRPr lang="en-US" dirty="0"/>
          </a:p>
        </p:txBody>
      </p:sp>
      <p:sp>
        <p:nvSpPr>
          <p:cNvPr id="305" name="Title 304"/>
          <p:cNvSpPr>
            <a:spLocks noGrp="1"/>
          </p:cNvSpPr>
          <p:nvPr userDrawn="1">
            <p:ph type="title"/>
          </p:nvPr>
        </p:nvSpPr>
        <p:spPr>
          <a:xfrm>
            <a:off x="2027736" y="4290520"/>
            <a:ext cx="5845248" cy="507831"/>
          </a:xfrm>
        </p:spPr>
        <p:txBody>
          <a:bodyPr anchor="b"/>
          <a:lstStyle>
            <a:lvl1pPr marL="0" indent="0" algn="l">
              <a:lnSpc>
                <a:spcPct val="90000"/>
              </a:lnSpc>
              <a:spcBef>
                <a:spcPts val="0"/>
              </a:spcBef>
              <a:defRPr sz="3000" b="0" cap="none" baseline="0">
                <a:solidFill>
                  <a:schemeClr val="tx1"/>
                </a:solidFill>
                <a:effectLst/>
                <a:latin typeface="Arial" panose="020B0604020202020204" pitchFamily="34" charset="0"/>
                <a:cs typeface="Arial" panose="020B0604020202020204" pitchFamily="34" charset="0"/>
              </a:defRPr>
            </a:lvl1pPr>
          </a:lstStyle>
          <a:p>
            <a:endParaRPr lang="en-US" dirty="0"/>
          </a:p>
        </p:txBody>
      </p:sp>
      <p:pic>
        <p:nvPicPr>
          <p:cNvPr id="18" name="Picture 17"/>
          <p:cNvPicPr>
            <a:picLocks noChangeAspect="1"/>
          </p:cNvPicPr>
          <p:nvPr userDrawn="1"/>
        </p:nvPicPr>
        <p:blipFill rotWithShape="1">
          <a:blip r:embed="rId3" cstate="print"/>
          <a:srcRect l="12327"/>
          <a:stretch/>
        </p:blipFill>
        <p:spPr>
          <a:xfrm>
            <a:off x="-1" y="748845"/>
            <a:ext cx="4020260" cy="984522"/>
          </a:xfrm>
          <a:prstGeom prst="rect">
            <a:avLst/>
          </a:prstGeom>
        </p:spPr>
      </p:pic>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5038" y="993506"/>
            <a:ext cx="2684930" cy="495200"/>
          </a:xfrm>
          <a:prstGeom prst="rect">
            <a:avLst/>
          </a:prstGeom>
        </p:spPr>
      </p:pic>
      <p:pic>
        <p:nvPicPr>
          <p:cNvPr id="23" name="Picture 22"/>
          <p:cNvPicPr>
            <a:picLocks noChangeAspect="1"/>
          </p:cNvPicPr>
          <p:nvPr userDrawn="1"/>
        </p:nvPicPr>
        <p:blipFill rotWithShape="1">
          <a:blip r:embed="rId5" cstate="print"/>
          <a:srcRect r="3944"/>
          <a:stretch/>
        </p:blipFill>
        <p:spPr>
          <a:xfrm>
            <a:off x="1342839" y="1801401"/>
            <a:ext cx="6886762" cy="731583"/>
          </a:xfrm>
          <a:prstGeom prst="rect">
            <a:avLst/>
          </a:prstGeom>
        </p:spPr>
      </p:pic>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139845" y="1909794"/>
            <a:ext cx="1660279" cy="501543"/>
          </a:xfrm>
          <a:prstGeom prst="rect">
            <a:avLst/>
          </a:prstGeom>
        </p:spPr>
      </p:pic>
      <p:sp>
        <p:nvSpPr>
          <p:cNvPr id="12" name="Title 10"/>
          <p:cNvSpPr txBox="1">
            <a:spLocks/>
          </p:cNvSpPr>
          <p:nvPr userDrawn="1"/>
        </p:nvSpPr>
        <p:spPr bwMode="auto">
          <a:xfrm>
            <a:off x="4253345" y="487348"/>
            <a:ext cx="3976257" cy="5078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tx1"/>
                </a:solidFill>
                <a:effectLst/>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914400"/>
            <a:r>
              <a:rPr lang="en-US" kern="0" dirty="0" smtClean="0"/>
              <a:t>Robotics</a:t>
            </a:r>
            <a:r>
              <a:rPr lang="en-US" kern="0" baseline="0" dirty="0" smtClean="0"/>
              <a:t> </a:t>
            </a:r>
            <a:r>
              <a:rPr lang="en-US" kern="0" dirty="0" smtClean="0"/>
              <a:t>Teaching</a:t>
            </a:r>
            <a:r>
              <a:rPr lang="en-US" kern="0" baseline="0" dirty="0" smtClean="0"/>
              <a:t> Kit</a:t>
            </a:r>
            <a:endParaRPr lang="en-US" kern="0" dirty="0"/>
          </a:p>
        </p:txBody>
      </p:sp>
      <p:sp>
        <p:nvSpPr>
          <p:cNvPr id="13" name="Subtitle 11"/>
          <p:cNvSpPr txBox="1">
            <a:spLocks/>
          </p:cNvSpPr>
          <p:nvPr userDrawn="1"/>
        </p:nvSpPr>
        <p:spPr bwMode="auto">
          <a:xfrm>
            <a:off x="4308764" y="927174"/>
            <a:ext cx="3866517" cy="2781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4163" indent="-284163" algn="l" defTabSz="346459" rtl="0" fontAlgn="base">
              <a:lnSpc>
                <a:spcPct val="90000"/>
              </a:lnSpc>
              <a:spcBef>
                <a:spcPts val="225"/>
              </a:spcBef>
              <a:spcAft>
                <a:spcPts val="225"/>
              </a:spcAft>
              <a:buClr>
                <a:srgbClr val="6F6F6F"/>
              </a:buClr>
              <a:buSzPct val="100000"/>
              <a:buFont typeface="Arial" panose="020B0604020202020204" pitchFamily="34" charset="0"/>
              <a:buChar char="–"/>
              <a:defRPr sz="1800" b="0" baseline="0">
                <a:solidFill>
                  <a:srgbClr val="6F6F6F"/>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pPr marL="0" indent="0">
              <a:buNone/>
            </a:pPr>
            <a:r>
              <a:rPr lang="en-US" kern="0" dirty="0" smtClean="0"/>
              <a:t>With ‘Jet’</a:t>
            </a:r>
            <a:endParaRPr lang="en-US" kern="0" dirty="0"/>
          </a:p>
        </p:txBody>
      </p:sp>
    </p:spTree>
    <p:extLst>
      <p:ext uri="{BB962C8B-B14F-4D97-AF65-F5344CB8AC3E}">
        <p14:creationId xmlns:p14="http://schemas.microsoft.com/office/powerpoint/2010/main" val="323382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383854" y="1948656"/>
            <a:ext cx="7461504" cy="3851597"/>
          </a:xfrm>
          <a:noFill/>
          <a:ln w="9525">
            <a:noFill/>
            <a:miter lim="800000"/>
            <a:headEnd/>
            <a:tailEnd/>
          </a:ln>
        </p:spPr>
        <p:txBody>
          <a:bodyPr vert="horz" wrap="square" lIns="91440" tIns="45720" rIns="91440" bIns="45720" numCol="1" anchor="t" anchorCtr="0" compatLnSpc="1">
            <a:prstTxWarp prst="textNoShape">
              <a:avLst/>
            </a:prstTxWarp>
          </a:bodyPr>
          <a:lstStyle>
            <a:lvl1pPr marL="284163" marR="0" indent="-284163"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800" dirty="0" smtClean="0"/>
            </a:lvl1pPr>
            <a:lvl2pPr marL="630238" marR="0" indent="-2286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400" dirty="0" smtClean="0"/>
            </a:lvl2pPr>
            <a:lvl3pPr marL="804863" marR="0" indent="-2032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400" dirty="0" smtClean="0"/>
            </a:lvl3pPr>
          </a:lstStyle>
          <a:p>
            <a:pPr marL="284163" marR="0" lvl="0" indent="-284163"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20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Click to edit Master text styles</a:t>
            </a:r>
          </a:p>
          <a:p>
            <a:pPr marL="630238" marR="0" lvl="1" indent="-2286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18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Second level</a:t>
            </a:r>
          </a:p>
          <a:p>
            <a:pPr marL="804863" marR="0" lvl="2" indent="-2032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16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5" name="Text Placeholder 4"/>
          <p:cNvSpPr>
            <a:spLocks noGrp="1"/>
          </p:cNvSpPr>
          <p:nvPr>
            <p:ph type="body" sz="quarter" idx="10"/>
          </p:nvPr>
        </p:nvSpPr>
        <p:spPr>
          <a:xfrm>
            <a:off x="373761" y="1229600"/>
            <a:ext cx="7482078" cy="525463"/>
          </a:xfrm>
        </p:spPr>
        <p:txBody>
          <a:bodyPr anchor="ctr"/>
          <a:lstStyle>
            <a:lvl1pPr marL="0" indent="0" algn="l">
              <a:buFontTx/>
              <a:buNone/>
              <a:defRPr sz="2400">
                <a:solidFill>
                  <a:schemeClr val="accent1"/>
                </a:solidFill>
                <a:latin typeface="Arial" panose="020B0604020202020204" pitchFamily="34" charset="0"/>
                <a:cs typeface="Arial" panose="020B0604020202020204" pitchFamily="34" charset="0"/>
              </a:defRPr>
            </a:lvl1pPr>
            <a:lvl2pPr marL="428608" indent="0" algn="ctr">
              <a:buFontTx/>
              <a:buNone/>
              <a:defRPr sz="2100">
                <a:solidFill>
                  <a:schemeClr val="tx2"/>
                </a:solidFill>
                <a:latin typeface="Trebuchet MS" panose="020B0603020202020204" pitchFamily="34" charset="0"/>
              </a:defRPr>
            </a:lvl2pPr>
            <a:lvl3pPr marL="816737" indent="0" algn="ctr">
              <a:buFontTx/>
              <a:buNone/>
              <a:defRPr sz="2100">
                <a:solidFill>
                  <a:schemeClr val="tx2"/>
                </a:solidFill>
                <a:latin typeface="Trebuchet MS" panose="020B0603020202020204" pitchFamily="34" charset="0"/>
              </a:defRPr>
            </a:lvl3pPr>
            <a:lvl4pPr marL="1159622" indent="0" algn="ctr">
              <a:buFontTx/>
              <a:buNone/>
              <a:defRPr sz="2100">
                <a:solidFill>
                  <a:schemeClr val="tx2"/>
                </a:solidFill>
                <a:latin typeface="Trebuchet MS" panose="020B0603020202020204" pitchFamily="34" charset="0"/>
              </a:defRPr>
            </a:lvl4pPr>
            <a:lvl5pPr marL="1416787" indent="0" algn="ctr">
              <a:buFontTx/>
              <a:buNone/>
              <a:defRPr sz="21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63468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branding graphics">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383854" y="1948657"/>
            <a:ext cx="7461504" cy="3851597"/>
          </a:xfrm>
          <a:noFill/>
          <a:ln w="9525">
            <a:noFill/>
            <a:miter lim="800000"/>
            <a:headEnd/>
            <a:tailEnd/>
          </a:ln>
        </p:spPr>
        <p:txBody>
          <a:bodyPr vert="horz" wrap="square" lIns="91440" tIns="45720" rIns="91440" bIns="45720" numCol="1" anchor="t" anchorCtr="0" compatLnSpc="1">
            <a:prstTxWarp prst="textNoShape">
              <a:avLst/>
            </a:prstTxWarp>
          </a:bodyPr>
          <a:lstStyle>
            <a:lvl1pPr marL="284163" marR="0" indent="-284163"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800" dirty="0" smtClean="0"/>
            </a:lvl1pPr>
            <a:lvl2pPr marL="630238" marR="0" indent="-2286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600" dirty="0" smtClean="0"/>
            </a:lvl2pPr>
            <a:lvl3pPr marL="804863" marR="0" indent="-2032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400" dirty="0" smtClean="0"/>
            </a:lvl3pPr>
          </a:lstStyle>
          <a:p>
            <a:pPr marL="284163" marR="0" lvl="0" indent="-284163"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20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Click to edit Master text styles</a:t>
            </a:r>
          </a:p>
          <a:p>
            <a:pPr marL="630238" marR="0" lvl="1" indent="-2286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18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Second level</a:t>
            </a:r>
          </a:p>
          <a:p>
            <a:pPr marL="804863" marR="0" lvl="2" indent="-2032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16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5" name="Text Placeholder 4"/>
          <p:cNvSpPr>
            <a:spLocks noGrp="1"/>
          </p:cNvSpPr>
          <p:nvPr>
            <p:ph type="body" sz="quarter" idx="10"/>
          </p:nvPr>
        </p:nvSpPr>
        <p:spPr>
          <a:xfrm>
            <a:off x="373761" y="1225566"/>
            <a:ext cx="7482078" cy="525463"/>
          </a:xfrm>
        </p:spPr>
        <p:txBody>
          <a:bodyPr anchor="ctr"/>
          <a:lstStyle>
            <a:lvl1pPr marL="0" indent="0" algn="l">
              <a:buFontTx/>
              <a:buNone/>
              <a:defRPr sz="2400">
                <a:solidFill>
                  <a:schemeClr val="accent1"/>
                </a:solidFill>
                <a:latin typeface="Arial" panose="020B0604020202020204" pitchFamily="34" charset="0"/>
                <a:cs typeface="Arial" panose="020B0604020202020204" pitchFamily="34" charset="0"/>
              </a:defRPr>
            </a:lvl1pPr>
            <a:lvl2pPr marL="428608" indent="0" algn="ctr">
              <a:buFontTx/>
              <a:buNone/>
              <a:defRPr sz="2100">
                <a:solidFill>
                  <a:schemeClr val="tx2"/>
                </a:solidFill>
                <a:latin typeface="Trebuchet MS" panose="020B0603020202020204" pitchFamily="34" charset="0"/>
              </a:defRPr>
            </a:lvl2pPr>
            <a:lvl3pPr marL="816737" indent="0" algn="ctr">
              <a:buFontTx/>
              <a:buNone/>
              <a:defRPr sz="2100">
                <a:solidFill>
                  <a:schemeClr val="tx2"/>
                </a:solidFill>
                <a:latin typeface="Trebuchet MS" panose="020B0603020202020204" pitchFamily="34" charset="0"/>
              </a:defRPr>
            </a:lvl3pPr>
            <a:lvl4pPr marL="1159622" indent="0" algn="ctr">
              <a:buFontTx/>
              <a:buNone/>
              <a:defRPr sz="2100">
                <a:solidFill>
                  <a:schemeClr val="tx2"/>
                </a:solidFill>
                <a:latin typeface="Trebuchet MS" panose="020B0603020202020204" pitchFamily="34" charset="0"/>
              </a:defRPr>
            </a:lvl4pPr>
            <a:lvl5pPr marL="1416787" indent="0" algn="ctr">
              <a:buFontTx/>
              <a:buNone/>
              <a:defRPr sz="21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
        <p:nvSpPr>
          <p:cNvPr id="4" name="Rectangle 3"/>
          <p:cNvSpPr/>
          <p:nvPr userDrawn="1"/>
        </p:nvSpPr>
        <p:spPr>
          <a:xfrm>
            <a:off x="0" y="5917406"/>
            <a:ext cx="8229600" cy="2585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87" fontAlgn="base">
              <a:spcBef>
                <a:spcPct val="0"/>
              </a:spcBef>
              <a:spcAft>
                <a:spcPct val="0"/>
              </a:spcAft>
            </a:pPr>
            <a:endParaRPr lang="en-US" sz="1350">
              <a:solidFill>
                <a:srgbClr val="FFFFFF"/>
              </a:solidFill>
            </a:endParaRPr>
          </a:p>
        </p:txBody>
      </p:sp>
      <p:sp>
        <p:nvSpPr>
          <p:cNvPr id="6" name="TextBox 5"/>
          <p:cNvSpPr txBox="1"/>
          <p:nvPr userDrawn="1"/>
        </p:nvSpPr>
        <p:spPr>
          <a:xfrm>
            <a:off x="479339" y="6051571"/>
            <a:ext cx="240771" cy="76944"/>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342887" fontAlgn="base">
              <a:spcBef>
                <a:spcPct val="0"/>
              </a:spcBef>
              <a:spcAft>
                <a:spcPct val="0"/>
              </a:spcAft>
            </a:pPr>
            <a:fld id="{9EF62655-870B-4C06-BC3D-C67D37BAE36D}" type="slidenum">
              <a:rPr lang="en-US" sz="500" smtClean="0">
                <a:solidFill>
                  <a:srgbClr val="6F6F6F"/>
                </a:solidFill>
                <a:latin typeface="Arial" panose="020B0604020202020204" pitchFamily="34" charset="0"/>
                <a:ea typeface="MS PGothic" pitchFamily="34" charset="-128"/>
                <a:cs typeface="Arial" panose="020B0604020202020204" pitchFamily="34" charset="0"/>
              </a:rPr>
              <a:pPr algn="l" defTabSz="342887" fontAlgn="base">
                <a:spcBef>
                  <a:spcPct val="0"/>
                </a:spcBef>
                <a:spcAft>
                  <a:spcPct val="0"/>
                </a:spcAft>
              </a:pPr>
              <a:t>‹#›</a:t>
            </a:fld>
            <a:r>
              <a:rPr lang="en-US" sz="500" cap="none" dirty="0" smtClean="0">
                <a:solidFill>
                  <a:srgbClr val="6F6F6F"/>
                </a:solidFill>
                <a:latin typeface="Arial" panose="020B0604020202020204" pitchFamily="34" charset="0"/>
                <a:ea typeface="MS PGothic" pitchFamily="34" charset="-128"/>
                <a:cs typeface="Arial" panose="020B0604020202020204" pitchFamily="34" charset="0"/>
              </a:rPr>
              <a:t> </a:t>
            </a:r>
          </a:p>
        </p:txBody>
      </p:sp>
    </p:spTree>
    <p:extLst>
      <p:ext uri="{BB962C8B-B14F-4D97-AF65-F5344CB8AC3E}">
        <p14:creationId xmlns:p14="http://schemas.microsoft.com/office/powerpoint/2010/main" val="109705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383854" y="1335024"/>
            <a:ext cx="7461504" cy="442952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1800" dirty="0" smtClean="0"/>
            </a:lvl1pPr>
            <a:lvl2pPr>
              <a:defRPr lang="en-US" sz="1400" dirty="0" smtClean="0"/>
            </a:lvl2pPr>
            <a:lvl3pPr>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551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entered">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232091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entered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a:xfrm>
            <a:off x="373761" y="1261662"/>
            <a:ext cx="7482078" cy="525463"/>
          </a:xfrm>
        </p:spPr>
        <p:txBody>
          <a:bodyPr anchor="ctr"/>
          <a:lstStyle>
            <a:lvl1pPr marL="0" indent="0" algn="ctr">
              <a:buFontTx/>
              <a:buNone/>
              <a:defRPr sz="2400">
                <a:solidFill>
                  <a:schemeClr val="accent1"/>
                </a:solidFill>
                <a:latin typeface="Arial" panose="020B0604020202020204" pitchFamily="34" charset="0"/>
                <a:cs typeface="Arial" panose="020B0604020202020204" pitchFamily="34" charset="0"/>
              </a:defRPr>
            </a:lvl1pPr>
            <a:lvl2pPr marL="428608" indent="0" algn="ctr">
              <a:buFontTx/>
              <a:buNone/>
              <a:defRPr sz="2100">
                <a:solidFill>
                  <a:schemeClr val="tx2"/>
                </a:solidFill>
                <a:latin typeface="Trebuchet MS" panose="020B0603020202020204" pitchFamily="34" charset="0"/>
              </a:defRPr>
            </a:lvl2pPr>
            <a:lvl3pPr marL="816737" indent="0" algn="ctr">
              <a:buFontTx/>
              <a:buNone/>
              <a:defRPr sz="2100">
                <a:solidFill>
                  <a:schemeClr val="tx2"/>
                </a:solidFill>
                <a:latin typeface="Trebuchet MS" panose="020B0603020202020204" pitchFamily="34" charset="0"/>
              </a:defRPr>
            </a:lvl3pPr>
            <a:lvl4pPr marL="1159622" indent="0" algn="ctr">
              <a:buFontTx/>
              <a:buNone/>
              <a:defRPr sz="2100">
                <a:solidFill>
                  <a:schemeClr val="tx2"/>
                </a:solidFill>
                <a:latin typeface="Trebuchet MS" panose="020B0603020202020204" pitchFamily="34" charset="0"/>
              </a:defRPr>
            </a:lvl4pPr>
            <a:lvl5pPr marL="1416787" indent="0" algn="ctr">
              <a:buFontTx/>
              <a:buNone/>
              <a:defRPr sz="21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1460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8229600" cy="6172199"/>
            <a:chOff x="0" y="-1"/>
            <a:chExt cx="10972800" cy="6172199"/>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userDrawn="1"/>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887" fontAlgn="base">
                <a:spcBef>
                  <a:spcPct val="0"/>
                </a:spcBef>
                <a:spcAft>
                  <a:spcPct val="0"/>
                </a:spcAft>
              </a:pPr>
              <a:endParaRPr lang="en-US" sz="1350">
                <a:solidFill>
                  <a:srgbClr val="FFFFFF"/>
                </a:solidFill>
              </a:endParaRPr>
            </a:p>
          </p:txBody>
        </p:sp>
      </p:grpSp>
      <p:sp>
        <p:nvSpPr>
          <p:cNvPr id="8" name="Rectangle 7"/>
          <p:cNvSpPr/>
          <p:nvPr userDrawn="1"/>
        </p:nvSpPr>
        <p:spPr>
          <a:xfrm flipV="1">
            <a:off x="-1" y="0"/>
            <a:ext cx="8229601" cy="6172199"/>
          </a:xfrm>
          <a:prstGeom prst="rect">
            <a:avLst/>
          </a:prstGeom>
          <a:gradFill>
            <a:gsLst>
              <a:gs pos="37000">
                <a:schemeClr val="tx1">
                  <a:alpha val="0"/>
                </a:schemeClr>
              </a:gs>
              <a:gs pos="76000">
                <a:schemeClr val="tx1">
                  <a:alpha val="0"/>
                </a:schemeClr>
              </a:gs>
              <a:gs pos="55000">
                <a:schemeClr val="tx1">
                  <a:alpha val="28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rotWithShape="1">
          <a:blip r:embed="rId3" cstate="print"/>
          <a:srcRect l="12327"/>
          <a:stretch/>
        </p:blipFill>
        <p:spPr>
          <a:xfrm>
            <a:off x="-1" y="748845"/>
            <a:ext cx="4020260" cy="984522"/>
          </a:xfrm>
          <a:prstGeom prst="rect">
            <a:avLst/>
          </a:prstGeom>
        </p:spPr>
      </p:pic>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5038" y="993506"/>
            <a:ext cx="2684930" cy="495200"/>
          </a:xfrm>
          <a:prstGeom prst="rect">
            <a:avLst/>
          </a:prstGeom>
        </p:spPr>
      </p:pic>
      <p:pic>
        <p:nvPicPr>
          <p:cNvPr id="23" name="Picture 22"/>
          <p:cNvPicPr>
            <a:picLocks noChangeAspect="1"/>
          </p:cNvPicPr>
          <p:nvPr userDrawn="1"/>
        </p:nvPicPr>
        <p:blipFill rotWithShape="1">
          <a:blip r:embed="rId5" cstate="print"/>
          <a:srcRect r="3944"/>
          <a:stretch/>
        </p:blipFill>
        <p:spPr>
          <a:xfrm>
            <a:off x="1342839" y="1801401"/>
            <a:ext cx="6886762" cy="731583"/>
          </a:xfrm>
          <a:prstGeom prst="rect">
            <a:avLst/>
          </a:prstGeom>
        </p:spPr>
      </p:pic>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139845" y="1909794"/>
            <a:ext cx="1660279" cy="501543"/>
          </a:xfrm>
          <a:prstGeom prst="rect">
            <a:avLst/>
          </a:prstGeom>
        </p:spPr>
      </p:pic>
      <p:sp>
        <p:nvSpPr>
          <p:cNvPr id="12" name="Title 10"/>
          <p:cNvSpPr txBox="1">
            <a:spLocks/>
          </p:cNvSpPr>
          <p:nvPr userDrawn="1"/>
        </p:nvSpPr>
        <p:spPr bwMode="auto">
          <a:xfrm>
            <a:off x="4599162" y="487348"/>
            <a:ext cx="3630440" cy="5078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tx1"/>
                </a:solidFill>
                <a:effectLst/>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914400"/>
            <a:r>
              <a:rPr lang="en-US" kern="0" dirty="0" err="1" smtClean="0"/>
              <a:t>JetBot</a:t>
            </a:r>
            <a:r>
              <a:rPr lang="en-US" kern="0" dirty="0" smtClean="0"/>
              <a:t> Teaching</a:t>
            </a:r>
            <a:r>
              <a:rPr lang="en-US" kern="0" baseline="0" dirty="0" smtClean="0"/>
              <a:t> Kit</a:t>
            </a:r>
            <a:endParaRPr lang="en-US" kern="0" dirty="0"/>
          </a:p>
        </p:txBody>
      </p:sp>
      <p:sp>
        <p:nvSpPr>
          <p:cNvPr id="13" name="Subtitle 11"/>
          <p:cNvSpPr txBox="1">
            <a:spLocks/>
          </p:cNvSpPr>
          <p:nvPr userDrawn="1"/>
        </p:nvSpPr>
        <p:spPr bwMode="auto">
          <a:xfrm>
            <a:off x="4653483" y="927174"/>
            <a:ext cx="3521798" cy="3139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4163" indent="-284163" algn="l" defTabSz="346459" rtl="0" fontAlgn="base">
              <a:lnSpc>
                <a:spcPct val="90000"/>
              </a:lnSpc>
              <a:spcBef>
                <a:spcPts val="225"/>
              </a:spcBef>
              <a:spcAft>
                <a:spcPts val="225"/>
              </a:spcAft>
              <a:buClr>
                <a:srgbClr val="6F6F6F"/>
              </a:buClr>
              <a:buSzPct val="100000"/>
              <a:buFont typeface="Arial" panose="020B0604020202020204" pitchFamily="34" charset="0"/>
              <a:buChar char="–"/>
              <a:defRPr sz="1800" b="0" baseline="0">
                <a:solidFill>
                  <a:srgbClr val="6F6F6F"/>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pPr marL="0" indent="0">
              <a:buNone/>
            </a:pPr>
            <a:r>
              <a:rPr lang="en-US" kern="0" dirty="0" smtClean="0"/>
              <a:t>Robotics</a:t>
            </a:r>
            <a:r>
              <a:rPr lang="en-US" kern="0" baseline="0" dirty="0" smtClean="0"/>
              <a:t> with </a:t>
            </a:r>
            <a:r>
              <a:rPr lang="en-US" kern="0" baseline="0" dirty="0" err="1" smtClean="0"/>
              <a:t>Jetson</a:t>
            </a:r>
            <a:endParaRPr lang="en-US" kern="0" dirty="0"/>
          </a:p>
        </p:txBody>
      </p:sp>
      <p:sp>
        <p:nvSpPr>
          <p:cNvPr id="16" name="Subtitle 11"/>
          <p:cNvSpPr>
            <a:spLocks noGrp="1"/>
          </p:cNvSpPr>
          <p:nvPr>
            <p:ph type="subTitle" idx="1" hasCustomPrompt="1"/>
          </p:nvPr>
        </p:nvSpPr>
        <p:spPr>
          <a:xfrm>
            <a:off x="63375" y="4347097"/>
            <a:ext cx="8111906" cy="786218"/>
          </a:xfrm>
        </p:spPr>
        <p:txBody>
          <a:bodyPr/>
          <a:lstStyle>
            <a:lvl1pPr marL="0" indent="0" algn="ctr">
              <a:buNone/>
              <a:defRPr sz="1400">
                <a:solidFill>
                  <a:schemeClr val="tx1"/>
                </a:solidFill>
              </a:defRPr>
            </a:lvl1pPr>
          </a:lstStyle>
          <a:p>
            <a:r>
              <a:rPr lang="en-US" dirty="0" smtClean="0"/>
              <a:t>The GPU Teaching Kit is licensed by NVIDIA and California Polytechnic State University under the </a:t>
            </a:r>
            <a:r>
              <a:rPr lang="en-US" dirty="0" smtClean="0">
                <a:solidFill>
                  <a:srgbClr val="92D050"/>
                </a:solidFill>
                <a:hlinkClick r:id="rId7"/>
              </a:rPr>
              <a:t>Creative </a:t>
            </a:r>
            <a:r>
              <a:rPr lang="en-US" dirty="0">
                <a:solidFill>
                  <a:srgbClr val="92D050"/>
                </a:solidFill>
                <a:hlinkClick r:id="rId7"/>
              </a:rPr>
              <a:t>Commons Attribution-</a:t>
            </a:r>
            <a:r>
              <a:rPr lang="en-US" dirty="0" err="1">
                <a:solidFill>
                  <a:srgbClr val="92D050"/>
                </a:solidFill>
                <a:hlinkClick r:id="rId7"/>
              </a:rPr>
              <a:t>NonCommercial</a:t>
            </a:r>
            <a:r>
              <a:rPr lang="en-US" dirty="0">
                <a:solidFill>
                  <a:srgbClr val="92D050"/>
                </a:solidFill>
                <a:hlinkClick r:id="rId7"/>
              </a:rPr>
              <a:t> 4.0 International License.</a:t>
            </a:r>
            <a:endParaRPr lang="en-US" dirty="0">
              <a:solidFill>
                <a:srgbClr val="92D050"/>
              </a:solidFill>
            </a:endParaRPr>
          </a:p>
        </p:txBody>
      </p:sp>
      <p:pic>
        <p:nvPicPr>
          <p:cNvPr id="17" name="Picture 2" descr="Creative Commons License">
            <a:hlinkClick r:id="rId7"/>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695699" y="397805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7100" y="349950"/>
            <a:ext cx="7422104" cy="5161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74808" y="1332413"/>
            <a:ext cx="7403957" cy="43503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Parallelogram 35"/>
          <p:cNvSpPr/>
          <p:nvPr userDrawn="1"/>
        </p:nvSpPr>
        <p:spPr>
          <a:xfrm>
            <a:off x="7178479" y="6000375"/>
            <a:ext cx="819901" cy="171825"/>
          </a:xfrm>
          <a:prstGeom prst="parallelogram">
            <a:avLst>
              <a:gd name="adj" fmla="val 36300"/>
            </a:avLst>
          </a:prstGeom>
          <a:solidFill>
            <a:srgbClr val="08552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37" name="Parallelogram 36"/>
          <p:cNvSpPr/>
          <p:nvPr userDrawn="1"/>
        </p:nvSpPr>
        <p:spPr>
          <a:xfrm>
            <a:off x="6394206" y="6000375"/>
            <a:ext cx="819901" cy="171825"/>
          </a:xfrm>
          <a:prstGeom prst="parallelogram">
            <a:avLst>
              <a:gd name="adj" fmla="val 36300"/>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pic>
        <p:nvPicPr>
          <p:cNvPr id="38" name="Picture 37"/>
          <p:cNvPicPr>
            <a:picLocks noChangeAspect="1"/>
          </p:cNvPicPr>
          <p:nvPr userDrawn="1"/>
        </p:nvPicPr>
        <p:blipFill rotWithShape="1">
          <a:blip r:embed="rId9" cstate="print"/>
          <a:srcRect t="-6317" r="97921" b="17099"/>
          <a:stretch/>
        </p:blipFill>
        <p:spPr>
          <a:xfrm>
            <a:off x="7947899" y="5987804"/>
            <a:ext cx="284058" cy="190372"/>
          </a:xfrm>
          <a:prstGeom prst="rect">
            <a:avLst/>
          </a:prstGeom>
        </p:spPr>
      </p:pic>
      <p:pic>
        <p:nvPicPr>
          <p:cNvPr id="41" name="Picture 40"/>
          <p:cNvPicPr>
            <a:picLocks noChangeAspect="1"/>
          </p:cNvPicPr>
          <p:nvPr userDrawn="1"/>
        </p:nvPicPr>
        <p:blipFill rotWithShape="1">
          <a:blip r:embed="rId10" cstate="print"/>
          <a:srcRect l="52877" t="1978" r="-1" b="17095"/>
          <a:stretch/>
        </p:blipFill>
        <p:spPr>
          <a:xfrm>
            <a:off x="0" y="6002009"/>
            <a:ext cx="6433059" cy="172676"/>
          </a:xfrm>
          <a:prstGeom prst="rect">
            <a:avLst/>
          </a:prstGeom>
        </p:spPr>
      </p:pic>
      <p:sp>
        <p:nvSpPr>
          <p:cNvPr id="12" name="TextBox 11"/>
          <p:cNvSpPr txBox="1"/>
          <p:nvPr userDrawn="1"/>
        </p:nvSpPr>
        <p:spPr>
          <a:xfrm>
            <a:off x="478721" y="6040910"/>
            <a:ext cx="240771" cy="9233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342887" fontAlgn="base">
              <a:spcBef>
                <a:spcPct val="0"/>
              </a:spcBef>
              <a:spcAft>
                <a:spcPct val="0"/>
              </a:spcAft>
            </a:pPr>
            <a:fld id="{9EF62655-870B-4C06-BC3D-C67D37BAE36D}" type="slidenum">
              <a:rPr lang="en-US" sz="500" smtClean="0">
                <a:solidFill>
                  <a:srgbClr val="FFFFFF"/>
                </a:solidFill>
                <a:latin typeface="Arial" panose="020B0604020202020204" pitchFamily="34" charset="0"/>
                <a:ea typeface="MS PGothic" pitchFamily="34" charset="-128"/>
                <a:cs typeface="Arial" panose="020B0604020202020204" pitchFamily="34" charset="0"/>
              </a:rPr>
              <a:pPr algn="l" defTabSz="342887" fontAlgn="base">
                <a:spcBef>
                  <a:spcPct val="0"/>
                </a:spcBef>
                <a:spcAft>
                  <a:spcPct val="0"/>
                </a:spcAft>
              </a:pPr>
              <a:t>‹#›</a:t>
            </a:fld>
            <a:r>
              <a:rPr lang="en-US" sz="600" cap="none" dirty="0" smtClean="0">
                <a:solidFill>
                  <a:srgbClr val="FFFFFF"/>
                </a:solidFill>
                <a:latin typeface="Arial" panose="020B0604020202020204" pitchFamily="34" charset="0"/>
                <a:ea typeface="MS PGothic" pitchFamily="34" charset="-128"/>
                <a:cs typeface="Arial" panose="020B0604020202020204" pitchFamily="34" charset="0"/>
              </a:rPr>
              <a:t> </a:t>
            </a:r>
          </a:p>
        </p:txBody>
      </p:sp>
      <p:cxnSp>
        <p:nvCxnSpPr>
          <p:cNvPr id="44" name="Straight Connector 43"/>
          <p:cNvCxnSpPr/>
          <p:nvPr userDrawn="1"/>
        </p:nvCxnSpPr>
        <p:spPr>
          <a:xfrm>
            <a:off x="-8056" y="5991792"/>
            <a:ext cx="824788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533072" y="6039150"/>
            <a:ext cx="495118" cy="91318"/>
          </a:xfrm>
          <a:prstGeom prst="rect">
            <a:avLst/>
          </a:prstGeom>
        </p:spPr>
      </p:pic>
      <p:pic>
        <p:nvPicPr>
          <p:cNvPr id="15" name="Picture 14"/>
          <p:cNvPicPr>
            <a:picLocks noChangeAspect="1"/>
          </p:cNvPicPr>
          <p:nvPr userDrawn="1"/>
        </p:nvPicPr>
        <p:blipFill rotWithShape="1">
          <a:blip r:embed="rId12" cstate="print">
            <a:extLst>
              <a:ext uri="{28A0092B-C50C-407E-A947-70E740481C1C}">
                <a14:useLocalDpi xmlns:a14="http://schemas.microsoft.com/office/drawing/2010/main" val="0"/>
              </a:ext>
            </a:extLst>
          </a:blip>
          <a:srcRect b="41396"/>
          <a:stretch/>
        </p:blipFill>
        <p:spPr>
          <a:xfrm>
            <a:off x="7348158" y="6041972"/>
            <a:ext cx="480543" cy="85072"/>
          </a:xfrm>
          <a:prstGeom prst="rect">
            <a:avLst/>
          </a:prstGeom>
        </p:spPr>
      </p:pic>
    </p:spTree>
    <p:extLst>
      <p:ext uri="{BB962C8B-B14F-4D97-AF65-F5344CB8AC3E}">
        <p14:creationId xmlns:p14="http://schemas.microsoft.com/office/powerpoint/2010/main" val="718314095"/>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8" r:id="rId5"/>
    <p:sldLayoutId id="2147483679" r:id="rId6"/>
    <p:sldLayoutId id="2147483680"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rtl="0" fontAlgn="base">
        <a:lnSpc>
          <a:spcPct val="90000"/>
        </a:lnSpc>
        <a:spcBef>
          <a:spcPct val="0"/>
        </a:spcBef>
        <a:spcAft>
          <a:spcPct val="0"/>
        </a:spcAft>
        <a:defRPr sz="3000" b="0" cap="none" baseline="0">
          <a:solidFill>
            <a:srgbClr val="333333"/>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p:titleStyle>
    <p:bodyStyle>
      <a:lvl1pPr marL="284163" indent="-284163" algn="l" defTabSz="346459" rtl="0" fontAlgn="base">
        <a:lnSpc>
          <a:spcPct val="90000"/>
        </a:lnSpc>
        <a:spcBef>
          <a:spcPts val="225"/>
        </a:spcBef>
        <a:spcAft>
          <a:spcPts val="225"/>
        </a:spcAft>
        <a:buClr>
          <a:srgbClr val="6F6F6F"/>
        </a:buClr>
        <a:buSzPct val="100000"/>
        <a:buFont typeface="Arial" panose="020B0604020202020204" pitchFamily="34" charset="0"/>
        <a:buChar char="–"/>
        <a:defRPr sz="1800" b="0" baseline="0">
          <a:solidFill>
            <a:srgbClr val="6F6F6F"/>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p:bodyStyle>
    <p:otherStyle>
      <a:defPPr>
        <a:defRPr lang="en-US"/>
      </a:defPPr>
      <a:lvl1pPr marL="0" algn="l" defTabSz="685773" rtl="0" eaLnBrk="1" latinLnBrk="0" hangingPunct="1">
        <a:defRPr sz="1350" kern="1200">
          <a:solidFill>
            <a:schemeClr val="tx1"/>
          </a:solidFill>
          <a:latin typeface="+mn-lt"/>
          <a:ea typeface="+mn-ea"/>
          <a:cs typeface="+mn-cs"/>
        </a:defRPr>
      </a:lvl1pPr>
      <a:lvl2pPr marL="342887" algn="l" defTabSz="685773" rtl="0" eaLnBrk="1" latinLnBrk="0" hangingPunct="1">
        <a:defRPr sz="1350" kern="1200">
          <a:solidFill>
            <a:schemeClr val="tx1"/>
          </a:solidFill>
          <a:latin typeface="+mn-lt"/>
          <a:ea typeface="+mn-ea"/>
          <a:cs typeface="+mn-cs"/>
        </a:defRPr>
      </a:lvl2pPr>
      <a:lvl3pPr marL="685773" algn="l" defTabSz="685773" rtl="0" eaLnBrk="1" latinLnBrk="0" hangingPunct="1">
        <a:defRPr sz="1350" kern="1200">
          <a:solidFill>
            <a:schemeClr val="tx1"/>
          </a:solidFill>
          <a:latin typeface="+mn-lt"/>
          <a:ea typeface="+mn-ea"/>
          <a:cs typeface="+mn-cs"/>
        </a:defRPr>
      </a:lvl3pPr>
      <a:lvl4pPr marL="1028659" algn="l" defTabSz="685773" rtl="0" eaLnBrk="1" latinLnBrk="0" hangingPunct="1">
        <a:defRPr sz="1350" kern="1200">
          <a:solidFill>
            <a:schemeClr val="tx1"/>
          </a:solidFill>
          <a:latin typeface="+mn-lt"/>
          <a:ea typeface="+mn-ea"/>
          <a:cs typeface="+mn-cs"/>
        </a:defRPr>
      </a:lvl4pPr>
      <a:lvl5pPr marL="1371545" algn="l" defTabSz="685773" rtl="0" eaLnBrk="1" latinLnBrk="0" hangingPunct="1">
        <a:defRPr sz="1350" kern="1200">
          <a:solidFill>
            <a:schemeClr val="tx1"/>
          </a:solidFill>
          <a:latin typeface="+mn-lt"/>
          <a:ea typeface="+mn-ea"/>
          <a:cs typeface="+mn-cs"/>
        </a:defRPr>
      </a:lvl5pPr>
      <a:lvl6pPr marL="1714432" algn="l" defTabSz="685773" rtl="0" eaLnBrk="1" latinLnBrk="0" hangingPunct="1">
        <a:defRPr sz="1350" kern="1200">
          <a:solidFill>
            <a:schemeClr val="tx1"/>
          </a:solidFill>
          <a:latin typeface="+mn-lt"/>
          <a:ea typeface="+mn-ea"/>
          <a:cs typeface="+mn-cs"/>
        </a:defRPr>
      </a:lvl6pPr>
      <a:lvl7pPr marL="2057318" algn="l" defTabSz="685773" rtl="0" eaLnBrk="1" latinLnBrk="0" hangingPunct="1">
        <a:defRPr sz="1350" kern="1200">
          <a:solidFill>
            <a:schemeClr val="tx1"/>
          </a:solidFill>
          <a:latin typeface="+mn-lt"/>
          <a:ea typeface="+mn-ea"/>
          <a:cs typeface="+mn-cs"/>
        </a:defRPr>
      </a:lvl7pPr>
      <a:lvl8pPr marL="2400204" algn="l" defTabSz="685773" rtl="0" eaLnBrk="1" latinLnBrk="0" hangingPunct="1">
        <a:defRPr sz="1350" kern="1200">
          <a:solidFill>
            <a:schemeClr val="tx1"/>
          </a:solidFill>
          <a:latin typeface="+mn-lt"/>
          <a:ea typeface="+mn-ea"/>
          <a:cs typeface="+mn-cs"/>
        </a:defRPr>
      </a:lvl8pPr>
      <a:lvl9pPr marL="2743090" algn="l" defTabSz="68577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creativecommons.org/licenses/by-nc/4.0/legalcode" TargetMode="Externa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2046025" y="4798350"/>
            <a:ext cx="5836104" cy="318036"/>
          </a:xfrm>
        </p:spPr>
        <p:txBody>
          <a:bodyPr/>
          <a:lstStyle/>
          <a:p>
            <a:r>
              <a:rPr lang="en-US" dirty="0" smtClean="0"/>
              <a:t>Introduction to Computer Vision</a:t>
            </a:r>
            <a:endParaRPr lang="en-US" dirty="0"/>
          </a:p>
        </p:txBody>
      </p:sp>
      <p:sp>
        <p:nvSpPr>
          <p:cNvPr id="11" name="Title 10"/>
          <p:cNvSpPr>
            <a:spLocks noGrp="1"/>
          </p:cNvSpPr>
          <p:nvPr>
            <p:ph type="title"/>
          </p:nvPr>
        </p:nvSpPr>
        <p:spPr>
          <a:xfrm>
            <a:off x="2027736" y="4290520"/>
            <a:ext cx="5845248" cy="507831"/>
          </a:xfrm>
        </p:spPr>
        <p:txBody>
          <a:bodyPr/>
          <a:lstStyle/>
          <a:p>
            <a:r>
              <a:rPr lang="en-US" dirty="0" smtClean="0"/>
              <a:t>Module 3.1 - Computer Vision</a:t>
            </a:r>
            <a:endParaRPr lang="en-US" dirty="0"/>
          </a:p>
        </p:txBody>
      </p:sp>
    </p:spTree>
    <p:extLst>
      <p:ext uri="{BB962C8B-B14F-4D97-AF65-F5344CB8AC3E}">
        <p14:creationId xmlns:p14="http://schemas.microsoft.com/office/powerpoint/2010/main" val="10060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Convolution Masks for Edge Detection</a:t>
            </a:r>
            <a:endParaRPr lang="en-US" dirty="0"/>
          </a:p>
        </p:txBody>
      </p:sp>
      <p:sp>
        <p:nvSpPr>
          <p:cNvPr id="12" name="Subtitle 11"/>
          <p:cNvSpPr>
            <a:spLocks noGrp="1"/>
          </p:cNvSpPr>
          <p:nvPr>
            <p:ph idx="1"/>
          </p:nvPr>
        </p:nvSpPr>
        <p:spPr/>
        <p:txBody>
          <a:bodyPr/>
          <a:lstStyle/>
          <a:p>
            <a:r>
              <a:rPr lang="en-US" dirty="0" err="1" smtClean="0"/>
              <a:t>Sobel</a:t>
            </a:r>
            <a:r>
              <a:rPr lang="en-US" dirty="0" smtClean="0"/>
              <a:t> edge</a:t>
            </a:r>
          </a:p>
          <a:p>
            <a:endParaRPr lang="en-US" dirty="0"/>
          </a:p>
          <a:p>
            <a:endParaRPr lang="en-US" dirty="0" smtClean="0"/>
          </a:p>
          <a:p>
            <a:endParaRPr lang="en-US" dirty="0"/>
          </a:p>
          <a:p>
            <a:endParaRPr lang="en-US" dirty="0" smtClean="0"/>
          </a:p>
          <a:p>
            <a:endParaRPr lang="en-US" dirty="0"/>
          </a:p>
          <a:p>
            <a:r>
              <a:rPr lang="en-US" dirty="0"/>
              <a:t>Intuition behind </a:t>
            </a:r>
            <a:r>
              <a:rPr lang="en-US" dirty="0" smtClean="0"/>
              <a:t>the horizontal </a:t>
            </a:r>
            <a:r>
              <a:rPr lang="en-US" dirty="0" err="1" smtClean="0"/>
              <a:t>Sobel</a:t>
            </a:r>
            <a:r>
              <a:rPr lang="en-US" dirty="0" smtClean="0"/>
              <a:t> mask</a:t>
            </a:r>
            <a:endParaRPr lang="en-US" dirty="0"/>
          </a:p>
          <a:p>
            <a:pPr lvl="1"/>
            <a:r>
              <a:rPr lang="en-US" dirty="0"/>
              <a:t>If the region is uniform grayscale, then the result of  applying the mask will be 0</a:t>
            </a:r>
          </a:p>
          <a:p>
            <a:pPr lvl="1"/>
            <a:r>
              <a:rPr lang="en-US" dirty="0"/>
              <a:t>If there is a horizontal edge, then the result of  applying the mask will be a large non-zero value</a:t>
            </a:r>
          </a:p>
          <a:p>
            <a:pPr lvl="1"/>
            <a:r>
              <a:rPr lang="en-US" dirty="0"/>
              <a:t>If there is a vertical edge, the terms will cancel out</a:t>
            </a:r>
          </a:p>
          <a:p>
            <a:endParaRPr lang="en-US" dirty="0"/>
          </a:p>
        </p:txBody>
      </p:sp>
      <p:sp>
        <p:nvSpPr>
          <p:cNvPr id="7" name="Text Placeholder 6"/>
          <p:cNvSpPr>
            <a:spLocks noGrp="1"/>
          </p:cNvSpPr>
          <p:nvPr>
            <p:ph type="body" sz="quarter" idx="10"/>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30076850"/>
              </p:ext>
            </p:extLst>
          </p:nvPr>
        </p:nvGraphicFramePr>
        <p:xfrm>
          <a:off x="2183224" y="1821632"/>
          <a:ext cx="2079273" cy="1303812"/>
        </p:xfrm>
        <a:graphic>
          <a:graphicData uri="http://schemas.openxmlformats.org/drawingml/2006/table">
            <a:tbl>
              <a:tblPr firstRow="1" bandRow="1">
                <a:tableStyleId>{2D5ABB26-0587-4C30-8999-92F81FD0307C}</a:tableStyleId>
              </a:tblPr>
              <a:tblGrid>
                <a:gridCol w="693091"/>
                <a:gridCol w="693091"/>
                <a:gridCol w="693091"/>
              </a:tblGrid>
              <a:tr h="434604">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2</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4604">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4604">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-2</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814044"/>
              </p:ext>
            </p:extLst>
          </p:nvPr>
        </p:nvGraphicFramePr>
        <p:xfrm>
          <a:off x="4632512" y="1819416"/>
          <a:ext cx="2079273" cy="1303812"/>
        </p:xfrm>
        <a:graphic>
          <a:graphicData uri="http://schemas.openxmlformats.org/drawingml/2006/table">
            <a:tbl>
              <a:tblPr firstRow="1" bandRow="1">
                <a:tableStyleId>{2D5ABB26-0587-4C30-8999-92F81FD0307C}</a:tableStyleId>
              </a:tblPr>
              <a:tblGrid>
                <a:gridCol w="693091"/>
                <a:gridCol w="693091"/>
                <a:gridCol w="693091"/>
              </a:tblGrid>
              <a:tr h="434604">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4604">
                <a:tc>
                  <a:txBody>
                    <a:bodyPr/>
                    <a:lstStyle/>
                    <a:p>
                      <a:pPr algn="ctr"/>
                      <a:r>
                        <a:rPr lang="en-US" sz="1800" dirty="0" smtClean="0">
                          <a:solidFill>
                            <a:schemeClr val="bg1"/>
                          </a:solidFill>
                        </a:rPr>
                        <a:t>2</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-2</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4604">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2" name="TextBox 1"/>
          <p:cNvSpPr txBox="1"/>
          <p:nvPr/>
        </p:nvSpPr>
        <p:spPr>
          <a:xfrm>
            <a:off x="2397047" y="3212052"/>
            <a:ext cx="1662848" cy="545226"/>
          </a:xfrm>
          <a:prstGeom prst="rect">
            <a:avLst/>
          </a:prstGeom>
          <a:noFill/>
        </p:spPr>
        <p:txBody>
          <a:bodyPr wrap="none" rtlCol="0" anchor="ctr">
            <a:spAutoFit/>
          </a:bodyPr>
          <a:lstStyle/>
          <a:p>
            <a:pPr algn="ctr">
              <a:lnSpc>
                <a:spcPct val="90000"/>
              </a:lnSpc>
            </a:pPr>
            <a:r>
              <a:rPr lang="en-US" dirty="0" smtClean="0">
                <a:solidFill>
                  <a:schemeClr val="bg2"/>
                </a:solidFill>
                <a:latin typeface="Arial" panose="020B0604020202020204" pitchFamily="34" charset="0"/>
                <a:cs typeface="Arial" panose="020B0604020202020204" pitchFamily="34" charset="0"/>
              </a:rPr>
              <a:t>Horizontal Edge</a:t>
            </a:r>
          </a:p>
          <a:p>
            <a:pPr algn="ctr">
              <a:lnSpc>
                <a:spcPct val="90000"/>
              </a:lnSpc>
            </a:pPr>
            <a:r>
              <a:rPr lang="en-US" dirty="0" smtClean="0">
                <a:solidFill>
                  <a:schemeClr val="bg2"/>
                </a:solidFill>
                <a:latin typeface="Arial" panose="020B0604020202020204" pitchFamily="34" charset="0"/>
                <a:cs typeface="Arial" panose="020B0604020202020204" pitchFamily="34" charset="0"/>
              </a:rPr>
              <a:t>Mask</a:t>
            </a:r>
          </a:p>
        </p:txBody>
      </p:sp>
      <p:sp>
        <p:nvSpPr>
          <p:cNvPr id="9" name="TextBox 8"/>
          <p:cNvSpPr txBox="1"/>
          <p:nvPr/>
        </p:nvSpPr>
        <p:spPr>
          <a:xfrm>
            <a:off x="4950261" y="3209836"/>
            <a:ext cx="1454998" cy="545226"/>
          </a:xfrm>
          <a:prstGeom prst="rect">
            <a:avLst/>
          </a:prstGeom>
          <a:noFill/>
        </p:spPr>
        <p:txBody>
          <a:bodyPr wrap="none" rtlCol="0" anchor="ctr">
            <a:spAutoFit/>
          </a:bodyPr>
          <a:lstStyle/>
          <a:p>
            <a:pPr algn="ctr">
              <a:lnSpc>
                <a:spcPct val="90000"/>
              </a:lnSpc>
            </a:pPr>
            <a:r>
              <a:rPr lang="en-US" dirty="0" smtClean="0">
                <a:solidFill>
                  <a:schemeClr val="bg2"/>
                </a:solidFill>
                <a:latin typeface="Arial" panose="020B0604020202020204" pitchFamily="34" charset="0"/>
                <a:cs typeface="Arial" panose="020B0604020202020204" pitchFamily="34" charset="0"/>
              </a:rPr>
              <a:t>Vertical Edge</a:t>
            </a:r>
          </a:p>
          <a:p>
            <a:pPr algn="ctr">
              <a:lnSpc>
                <a:spcPct val="90000"/>
              </a:lnSpc>
            </a:pPr>
            <a:r>
              <a:rPr lang="en-US" dirty="0" smtClean="0">
                <a:solidFill>
                  <a:schemeClr val="bg2"/>
                </a:solidFill>
                <a:latin typeface="Arial" panose="020B0604020202020204" pitchFamily="34" charset="0"/>
                <a:cs typeface="Arial" panose="020B0604020202020204" pitchFamily="34" charset="0"/>
              </a:rPr>
              <a:t>Mask</a:t>
            </a:r>
          </a:p>
        </p:txBody>
      </p:sp>
    </p:spTree>
    <p:extLst>
      <p:ext uri="{BB962C8B-B14F-4D97-AF65-F5344CB8AC3E}">
        <p14:creationId xmlns:p14="http://schemas.microsoft.com/office/powerpoint/2010/main" val="349434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Convolution Masks for Edge Detection</a:t>
            </a:r>
            <a:endParaRPr lang="en-US" dirty="0"/>
          </a:p>
        </p:txBody>
      </p:sp>
      <p:sp>
        <p:nvSpPr>
          <p:cNvPr id="12" name="Subtitle 11"/>
          <p:cNvSpPr>
            <a:spLocks noGrp="1"/>
          </p:cNvSpPr>
          <p:nvPr>
            <p:ph idx="1"/>
          </p:nvPr>
        </p:nvSpPr>
        <p:spPr/>
        <p:txBody>
          <a:bodyPr/>
          <a:lstStyle/>
          <a:p>
            <a:r>
              <a:rPr lang="en-US" dirty="0"/>
              <a:t>Steps to edge detection with the Sobel masks:</a:t>
            </a:r>
          </a:p>
          <a:p>
            <a:pPr lvl="1"/>
            <a:r>
              <a:rPr lang="en-US" dirty="0"/>
              <a:t>Apply the horizontal mask to image I to get image H</a:t>
            </a:r>
          </a:p>
          <a:p>
            <a:pPr lvl="1"/>
            <a:r>
              <a:rPr lang="en-US" dirty="0"/>
              <a:t>Apply the vertical mask to image I to get image V</a:t>
            </a:r>
          </a:p>
          <a:p>
            <a:pPr lvl="1"/>
            <a:r>
              <a:rPr lang="en-US" dirty="0"/>
              <a:t>Compute the gradient of each point</a:t>
            </a:r>
          </a:p>
          <a:p>
            <a:pPr lvl="2"/>
            <a:r>
              <a:rPr lang="de-DE" dirty="0"/>
              <a:t>G(x,y) = (H(x,y)</a:t>
            </a:r>
            <a:r>
              <a:rPr lang="de-DE" baseline="30000" dirty="0"/>
              <a:t>2</a:t>
            </a:r>
            <a:r>
              <a:rPr lang="de-DE" dirty="0"/>
              <a:t>  + V(x,y)</a:t>
            </a:r>
            <a:r>
              <a:rPr lang="de-DE" baseline="30000" dirty="0"/>
              <a:t>2</a:t>
            </a:r>
            <a:r>
              <a:rPr lang="de-DE" dirty="0"/>
              <a:t> )</a:t>
            </a:r>
            <a:r>
              <a:rPr lang="de-DE" baseline="30000" dirty="0"/>
              <a:t>1/</a:t>
            </a:r>
            <a:r>
              <a:rPr lang="de-DE" baseline="30000" dirty="0" smtClean="0"/>
              <a:t>2</a:t>
            </a:r>
            <a:endParaRPr lang="en-US" dirty="0"/>
          </a:p>
          <a:p>
            <a:pPr lvl="1"/>
            <a:r>
              <a:rPr lang="en-US" dirty="0"/>
              <a:t>Threshold the image into a binary image based </a:t>
            </a:r>
            <a:r>
              <a:rPr lang="en-US" dirty="0" smtClean="0"/>
              <a:t>on the </a:t>
            </a:r>
            <a:r>
              <a:rPr lang="en-US" dirty="0"/>
              <a:t>gradient of each </a:t>
            </a:r>
            <a:r>
              <a:rPr lang="en-US" dirty="0" smtClean="0"/>
              <a:t>pixel</a:t>
            </a:r>
            <a:endParaRPr lang="en-US" dirty="0"/>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5046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Convolution Masks for Edge Detection</a:t>
            </a:r>
            <a:endParaRPr lang="en-US" dirty="0"/>
          </a:p>
        </p:txBody>
      </p:sp>
      <p:sp>
        <p:nvSpPr>
          <p:cNvPr id="12" name="Subtitle 11"/>
          <p:cNvSpPr>
            <a:spLocks noGrp="1"/>
          </p:cNvSpPr>
          <p:nvPr>
            <p:ph idx="1"/>
          </p:nvPr>
        </p:nvSpPr>
        <p:spPr/>
        <p:txBody>
          <a:bodyPr/>
          <a:lstStyle/>
          <a:p>
            <a:pPr marL="0" indent="0">
              <a:buNone/>
            </a:pPr>
            <a:endParaRPr lang="en-US" dirty="0"/>
          </a:p>
        </p:txBody>
      </p:sp>
      <p:sp>
        <p:nvSpPr>
          <p:cNvPr id="7" name="Text Placeholder 6"/>
          <p:cNvSpPr>
            <a:spLocks noGrp="1"/>
          </p:cNvSpPr>
          <p:nvPr>
            <p:ph type="body" sz="quarter" idx="10"/>
          </p:nvPr>
        </p:nvSpPr>
        <p:spPr/>
        <p:txBody>
          <a:bodyPr/>
          <a:lstStyle/>
          <a:p>
            <a:endParaRPr lang="en-US" dirty="0"/>
          </a:p>
        </p:txBody>
      </p:sp>
      <p:pic>
        <p:nvPicPr>
          <p:cNvPr id="2" name="Picture 1"/>
          <p:cNvPicPr>
            <a:picLocks noChangeAspect="1"/>
          </p:cNvPicPr>
          <p:nvPr/>
        </p:nvPicPr>
        <p:blipFill>
          <a:blip r:embed="rId2" cstate="print"/>
          <a:stretch>
            <a:fillRect/>
          </a:stretch>
        </p:blipFill>
        <p:spPr>
          <a:xfrm>
            <a:off x="681132" y="1577690"/>
            <a:ext cx="6314245" cy="4014920"/>
          </a:xfrm>
          <a:prstGeom prst="rect">
            <a:avLst/>
          </a:prstGeom>
        </p:spPr>
      </p:pic>
    </p:spTree>
    <p:extLst>
      <p:ext uri="{BB962C8B-B14F-4D97-AF65-F5344CB8AC3E}">
        <p14:creationId xmlns:p14="http://schemas.microsoft.com/office/powerpoint/2010/main" val="185985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bwMode="auto">
          <a:xfrm>
            <a:off x="63375" y="4347097"/>
            <a:ext cx="8111906" cy="7862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ctr" defTabSz="346459" rtl="0" fontAlgn="base">
              <a:lnSpc>
                <a:spcPct val="90000"/>
              </a:lnSpc>
              <a:spcBef>
                <a:spcPts val="0"/>
              </a:spcBef>
              <a:spcAft>
                <a:spcPts val="0"/>
              </a:spcAft>
              <a:buClr>
                <a:srgbClr val="6F6F6F"/>
              </a:buClr>
              <a:buSzPct val="100000"/>
              <a:buFontTx/>
              <a:buNone/>
              <a:defRPr sz="1400" b="0" baseline="0">
                <a:solidFill>
                  <a:schemeClr val="tx1"/>
                </a:solidFill>
                <a:effectLst/>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r>
              <a:rPr lang="en-US" kern="0" smtClean="0"/>
              <a:t>The GPU Teaching Kit is licensed by NVIDIA and California Polytechnic State University under the </a:t>
            </a:r>
            <a:r>
              <a:rPr lang="en-US" kern="0" smtClean="0">
                <a:solidFill>
                  <a:srgbClr val="92D050"/>
                </a:solidFill>
                <a:hlinkClick r:id="rId2"/>
              </a:rPr>
              <a:t>Creative Commons Attribution-NonCommercial 4.0 International License.</a:t>
            </a:r>
            <a:endParaRPr lang="en-US" kern="0" dirty="0">
              <a:solidFill>
                <a:srgbClr val="92D050"/>
              </a:solidFill>
            </a:endParaRPr>
          </a:p>
        </p:txBody>
      </p:sp>
      <p:pic>
        <p:nvPicPr>
          <p:cNvPr id="5" name="Picture 2" descr="Creative Commons Licens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5699" y="397805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5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31024"/>
          </a:xfrm>
        </p:spPr>
        <p:txBody>
          <a:bodyPr/>
          <a:lstStyle/>
          <a:p>
            <a:r>
              <a:rPr lang="en-US" dirty="0" smtClean="0"/>
              <a:t/>
            </a:r>
            <a:br>
              <a:rPr lang="en-US" dirty="0" smtClean="0"/>
            </a:br>
            <a:r>
              <a:rPr lang="en-US" dirty="0" smtClean="0"/>
              <a:t>Computer Vision</a:t>
            </a:r>
            <a:endParaRPr lang="en-US" dirty="0"/>
          </a:p>
        </p:txBody>
      </p:sp>
      <p:sp>
        <p:nvSpPr>
          <p:cNvPr id="12" name="Subtitle 11"/>
          <p:cNvSpPr>
            <a:spLocks noGrp="1"/>
          </p:cNvSpPr>
          <p:nvPr>
            <p:ph idx="1"/>
          </p:nvPr>
        </p:nvSpPr>
        <p:spPr/>
        <p:txBody>
          <a:bodyPr/>
          <a:lstStyle/>
          <a:p>
            <a:r>
              <a:rPr lang="en-US" dirty="0" smtClean="0"/>
              <a:t>Computer vision is the task of understanding the images captured by a camera</a:t>
            </a:r>
          </a:p>
          <a:p>
            <a:endParaRPr lang="en-US" dirty="0"/>
          </a:p>
          <a:p>
            <a:r>
              <a:rPr lang="en-US" dirty="0" smtClean="0"/>
              <a:t>Vision tasks that are simple for humans to do, can be very difficult for a computer</a:t>
            </a:r>
          </a:p>
          <a:p>
            <a:pPr lvl="1"/>
            <a:r>
              <a:rPr lang="en-US" dirty="0" smtClean="0"/>
              <a:t>For example, color each fruit a different color</a:t>
            </a:r>
          </a:p>
          <a:p>
            <a:endParaRPr lang="en-US" dirty="0" smtClean="0"/>
          </a:p>
        </p:txBody>
      </p:sp>
      <p:sp>
        <p:nvSpPr>
          <p:cNvPr id="7" name="Text Placeholder 6"/>
          <p:cNvSpPr>
            <a:spLocks noGrp="1"/>
          </p:cNvSpPr>
          <p:nvPr>
            <p:ph type="body" sz="quarter" idx="10"/>
          </p:nvPr>
        </p:nvSpPr>
        <p:spPr/>
        <p:txBody>
          <a:bodyPr/>
          <a:lstStyle/>
          <a:p>
            <a:endParaRPr lang="en-US" dirty="0"/>
          </a:p>
        </p:txBody>
      </p:sp>
      <p:pic>
        <p:nvPicPr>
          <p:cNvPr id="2" name="Picture 1" descr="97746_wm_watershed-based-segmentation.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5247" y="3948853"/>
            <a:ext cx="4876800" cy="1587500"/>
          </a:xfrm>
          <a:prstGeom prst="rect">
            <a:avLst/>
          </a:prstGeom>
        </p:spPr>
      </p:pic>
    </p:spTree>
    <p:extLst>
      <p:ext uri="{BB962C8B-B14F-4D97-AF65-F5344CB8AC3E}">
        <p14:creationId xmlns:p14="http://schemas.microsoft.com/office/powerpoint/2010/main" val="413637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31024"/>
          </a:xfrm>
        </p:spPr>
        <p:txBody>
          <a:bodyPr/>
          <a:lstStyle/>
          <a:p>
            <a:r>
              <a:rPr lang="en-US" dirty="0" smtClean="0"/>
              <a:t/>
            </a:r>
            <a:br>
              <a:rPr lang="en-US" dirty="0" smtClean="0"/>
            </a:br>
            <a:r>
              <a:rPr lang="en-US" dirty="0" smtClean="0"/>
              <a:t>Images and Image Representation</a:t>
            </a:r>
            <a:endParaRPr lang="en-US" dirty="0"/>
          </a:p>
        </p:txBody>
      </p:sp>
      <p:sp>
        <p:nvSpPr>
          <p:cNvPr id="12" name="Subtitle 11"/>
          <p:cNvSpPr>
            <a:spLocks noGrp="1"/>
          </p:cNvSpPr>
          <p:nvPr>
            <p:ph idx="1"/>
          </p:nvPr>
        </p:nvSpPr>
        <p:spPr/>
        <p:txBody>
          <a:bodyPr/>
          <a:lstStyle/>
          <a:p>
            <a:r>
              <a:rPr lang="en-US" dirty="0" smtClean="0"/>
              <a:t>Camera images are 2-dimensional arrays of pixels</a:t>
            </a:r>
          </a:p>
          <a:p>
            <a:pPr lvl="1"/>
            <a:r>
              <a:rPr lang="en-US" dirty="0" smtClean="0"/>
              <a:t>Each pixel is a ‘picture element’</a:t>
            </a:r>
          </a:p>
          <a:p>
            <a:pPr lvl="1"/>
            <a:r>
              <a:rPr lang="en-US" dirty="0" smtClean="0"/>
              <a:t>Resolution is the width x height (e.g. 640x480, 1024x768)</a:t>
            </a:r>
          </a:p>
          <a:p>
            <a:endParaRPr lang="en-US" dirty="0" smtClean="0"/>
          </a:p>
          <a:p>
            <a:r>
              <a:rPr lang="en-US" dirty="0" smtClean="0"/>
              <a:t>Another image statistic is the number of pixels used to represent the image</a:t>
            </a:r>
          </a:p>
          <a:p>
            <a:pPr lvl="1"/>
            <a:r>
              <a:rPr lang="en-US" dirty="0" smtClean="0"/>
              <a:t>1 megapixel or 2 megapixels</a:t>
            </a:r>
          </a:p>
          <a:p>
            <a:pPr lvl="1"/>
            <a:r>
              <a:rPr lang="en-US" dirty="0" smtClean="0"/>
              <a:t>The higher the resolution, the more information available, but it takes more time to processes higher resolution images</a:t>
            </a:r>
            <a:endParaRPr lang="en-US" dirty="0"/>
          </a:p>
        </p:txBody>
      </p:sp>
      <p:sp>
        <p:nvSpPr>
          <p:cNvPr id="7" name="Text Placeholder 6"/>
          <p:cNvSpPr>
            <a:spLocks noGrp="1"/>
          </p:cNvSpPr>
          <p:nvPr>
            <p:ph type="body" sz="quarter" idx="10"/>
          </p:nvPr>
        </p:nvSpPr>
        <p:spPr/>
        <p:txBody>
          <a:bodyPr/>
          <a:lstStyle/>
          <a:p>
            <a:endParaRPr lang="en-US" dirty="0"/>
          </a:p>
        </p:txBody>
      </p:sp>
      <p:pic>
        <p:nvPicPr>
          <p:cNvPr id="2" name="Picture 1" descr="imgr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6907" y="4428342"/>
            <a:ext cx="2597311" cy="1436261"/>
          </a:xfrm>
          <a:prstGeom prst="rect">
            <a:avLst/>
          </a:prstGeom>
        </p:spPr>
      </p:pic>
    </p:spTree>
    <p:extLst>
      <p:ext uri="{BB962C8B-B14F-4D97-AF65-F5344CB8AC3E}">
        <p14:creationId xmlns:p14="http://schemas.microsoft.com/office/powerpoint/2010/main" val="79880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Color Images</a:t>
            </a:r>
            <a:endParaRPr lang="en-US" dirty="0"/>
          </a:p>
        </p:txBody>
      </p:sp>
      <p:sp>
        <p:nvSpPr>
          <p:cNvPr id="12" name="Subtitle 11"/>
          <p:cNvSpPr>
            <a:spLocks noGrp="1"/>
          </p:cNvSpPr>
          <p:nvPr>
            <p:ph idx="1"/>
          </p:nvPr>
        </p:nvSpPr>
        <p:spPr/>
        <p:txBody>
          <a:bodyPr/>
          <a:lstStyle/>
          <a:p>
            <a:r>
              <a:rPr lang="en-US" dirty="0" smtClean="0"/>
              <a:t>Color images can be represented with 3 values per pixel</a:t>
            </a:r>
          </a:p>
          <a:p>
            <a:pPr lvl="1"/>
            <a:r>
              <a:rPr lang="en-US" dirty="0" smtClean="0"/>
              <a:t>A common representation is RGB (Red, Green, Blue)</a:t>
            </a:r>
          </a:p>
          <a:p>
            <a:pPr lvl="1"/>
            <a:r>
              <a:rPr lang="en-US" dirty="0" smtClean="0"/>
              <a:t>Each color value is an 8-bit number between 0 and 255</a:t>
            </a:r>
          </a:p>
          <a:p>
            <a:pPr lvl="1"/>
            <a:r>
              <a:rPr lang="en-US" dirty="0" smtClean="0"/>
              <a:t>Black is all 3 values being 0</a:t>
            </a:r>
          </a:p>
          <a:p>
            <a:pPr lvl="1"/>
            <a:r>
              <a:rPr lang="en-US" dirty="0" smtClean="0"/>
              <a:t>White is all 3 values being 255</a:t>
            </a:r>
          </a:p>
          <a:p>
            <a:pPr lvl="1"/>
            <a:r>
              <a:rPr lang="en-US" dirty="0" smtClean="0"/>
              <a:t>To represent this type of image, there are 3 parallel 2-D arrays</a:t>
            </a:r>
          </a:p>
          <a:p>
            <a:pPr lvl="2"/>
            <a:r>
              <a:rPr lang="en-US" dirty="0" smtClean="0"/>
              <a:t>One 2-D array for each color</a:t>
            </a:r>
            <a:endParaRPr lang="en-US" dirty="0"/>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2641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31024"/>
          </a:xfrm>
        </p:spPr>
        <p:txBody>
          <a:bodyPr/>
          <a:lstStyle/>
          <a:p>
            <a:r>
              <a:rPr lang="en-US" dirty="0" smtClean="0"/>
              <a:t/>
            </a:r>
            <a:br>
              <a:rPr lang="en-US" dirty="0" smtClean="0"/>
            </a:br>
            <a:r>
              <a:rPr lang="en-US" dirty="0" smtClean="0"/>
              <a:t>Binary Images and </a:t>
            </a:r>
            <a:r>
              <a:rPr lang="en-US" dirty="0" err="1" smtClean="0"/>
              <a:t>Grayscale</a:t>
            </a:r>
            <a:endParaRPr lang="en-US" dirty="0"/>
          </a:p>
        </p:txBody>
      </p:sp>
      <p:sp>
        <p:nvSpPr>
          <p:cNvPr id="12" name="Subtitle 11"/>
          <p:cNvSpPr>
            <a:spLocks noGrp="1"/>
          </p:cNvSpPr>
          <p:nvPr>
            <p:ph idx="1"/>
          </p:nvPr>
        </p:nvSpPr>
        <p:spPr/>
        <p:txBody>
          <a:bodyPr/>
          <a:lstStyle/>
          <a:p>
            <a:r>
              <a:rPr lang="en-US" dirty="0" err="1" smtClean="0"/>
              <a:t>Grayscale</a:t>
            </a:r>
            <a:r>
              <a:rPr lang="en-US" dirty="0" smtClean="0"/>
              <a:t> image have each pixel representing a single intensity value</a:t>
            </a:r>
          </a:p>
          <a:p>
            <a:pPr lvl="1"/>
            <a:r>
              <a:rPr lang="en-US" dirty="0" smtClean="0"/>
              <a:t>A value of 0 is black (lowest intensity)</a:t>
            </a:r>
          </a:p>
          <a:p>
            <a:pPr lvl="1"/>
            <a:r>
              <a:rPr lang="en-US" dirty="0" smtClean="0"/>
              <a:t>A value of 255 is white (highest intensity)</a:t>
            </a:r>
          </a:p>
          <a:p>
            <a:pPr lvl="1"/>
            <a:r>
              <a:rPr lang="en-US" dirty="0" smtClean="0"/>
              <a:t>These images look like a typical black and white image</a:t>
            </a:r>
          </a:p>
          <a:p>
            <a:pPr lvl="1"/>
            <a:r>
              <a:rPr lang="en-US" dirty="0" smtClean="0"/>
              <a:t>Average the RGB values to convert color to </a:t>
            </a:r>
            <a:r>
              <a:rPr lang="en-US" dirty="0" err="1" smtClean="0"/>
              <a:t>grayscale</a:t>
            </a:r>
            <a:endParaRPr lang="en-US" dirty="0" smtClean="0"/>
          </a:p>
          <a:p>
            <a:pPr lvl="1"/>
            <a:endParaRPr lang="en-US" dirty="0" smtClean="0"/>
          </a:p>
          <a:p>
            <a:r>
              <a:rPr lang="en-US" dirty="0" smtClean="0"/>
              <a:t>Binary images have each pixel either on (1) or off (0)</a:t>
            </a:r>
          </a:p>
          <a:p>
            <a:pPr lvl="1"/>
            <a:r>
              <a:rPr lang="en-US" dirty="0" smtClean="0"/>
              <a:t>These images are useful as an intermediate representation for other operations</a:t>
            </a:r>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2641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31024"/>
          </a:xfrm>
        </p:spPr>
        <p:txBody>
          <a:bodyPr/>
          <a:lstStyle/>
          <a:p>
            <a:r>
              <a:rPr lang="en-US" dirty="0" smtClean="0"/>
              <a:t/>
            </a:r>
            <a:br>
              <a:rPr lang="en-US" dirty="0" smtClean="0"/>
            </a:br>
            <a:r>
              <a:rPr lang="en-US" dirty="0" smtClean="0"/>
              <a:t>Capturing an Image in </a:t>
            </a:r>
            <a:r>
              <a:rPr lang="en-US" dirty="0" err="1" smtClean="0"/>
              <a:t>OpenCV</a:t>
            </a:r>
            <a:endParaRPr lang="en-US" dirty="0"/>
          </a:p>
        </p:txBody>
      </p:sp>
      <p:sp>
        <p:nvSpPr>
          <p:cNvPr id="12" name="Subtitle 11"/>
          <p:cNvSpPr>
            <a:spLocks noGrp="1"/>
          </p:cNvSpPr>
          <p:nvPr>
            <p:ph idx="1"/>
          </p:nvPr>
        </p:nvSpPr>
        <p:spPr/>
        <p:txBody>
          <a:bodyPr/>
          <a:lstStyle/>
          <a:p>
            <a:r>
              <a:rPr lang="en-US" dirty="0" err="1" smtClean="0"/>
              <a:t>OpenCV</a:t>
            </a:r>
            <a:r>
              <a:rPr lang="en-US" dirty="0" smtClean="0"/>
              <a:t> is the open-source computer vision library that provides many pre-built vision operations</a:t>
            </a:r>
          </a:p>
          <a:p>
            <a:r>
              <a:rPr lang="en-US" dirty="0" smtClean="0"/>
              <a:t>To subscribe to the ROS that publishes images</a:t>
            </a:r>
          </a:p>
          <a:p>
            <a:endParaRPr lang="en-US" dirty="0"/>
          </a:p>
          <a:p>
            <a:endParaRPr lang="en-US" dirty="0" smtClean="0"/>
          </a:p>
          <a:p>
            <a:endParaRPr lang="en-US" dirty="0"/>
          </a:p>
          <a:p>
            <a:endParaRPr lang="en-US" dirty="0" smtClean="0"/>
          </a:p>
          <a:p>
            <a:r>
              <a:rPr lang="en-US" dirty="0" smtClean="0"/>
              <a:t>To capture a new image</a:t>
            </a:r>
            <a:endParaRPr lang="en-US" dirty="0"/>
          </a:p>
          <a:p>
            <a:endParaRPr lang="en-US" dirty="0" smtClean="0"/>
          </a:p>
        </p:txBody>
      </p:sp>
      <p:sp>
        <p:nvSpPr>
          <p:cNvPr id="7" name="Text Placeholder 6"/>
          <p:cNvSpPr>
            <a:spLocks noGrp="1"/>
          </p:cNvSpPr>
          <p:nvPr>
            <p:ph type="body" sz="quarter" idx="10"/>
          </p:nvPr>
        </p:nvSpPr>
        <p:spPr/>
        <p:txBody>
          <a:bodyPr/>
          <a:lstStyle/>
          <a:p>
            <a:endParaRPr lang="en-US" dirty="0"/>
          </a:p>
        </p:txBody>
      </p:sp>
      <p:sp>
        <p:nvSpPr>
          <p:cNvPr id="2" name="TextBox 1"/>
          <p:cNvSpPr txBox="1"/>
          <p:nvPr/>
        </p:nvSpPr>
        <p:spPr>
          <a:xfrm>
            <a:off x="1325730" y="3014122"/>
            <a:ext cx="6147709" cy="993964"/>
          </a:xfrm>
          <a:prstGeom prst="rect">
            <a:avLst/>
          </a:prstGeom>
          <a:noFill/>
        </p:spPr>
        <p:txBody>
          <a:bodyPr wrap="none" rtlCol="0" anchor="ctr">
            <a:spAutoFit/>
          </a:bodyPr>
          <a:lstStyle/>
          <a:p>
            <a:pPr>
              <a:lnSpc>
                <a:spcPct val="90000"/>
              </a:lnSpc>
            </a:pPr>
            <a:r>
              <a:rPr lang="en-US" dirty="0" err="1" smtClean="0">
                <a:solidFill>
                  <a:srgbClr val="3366FF"/>
                </a:solidFill>
              </a:rPr>
              <a:t>image_transport</a:t>
            </a:r>
            <a:r>
              <a:rPr lang="en-US" dirty="0">
                <a:solidFill>
                  <a:srgbClr val="3366FF"/>
                </a:solidFill>
              </a:rPr>
              <a:t>::Subscriber </a:t>
            </a:r>
            <a:r>
              <a:rPr lang="en-US" dirty="0">
                <a:solidFill>
                  <a:srgbClr val="000000"/>
                </a:solidFill>
              </a:rPr>
              <a:t>sub</a:t>
            </a:r>
            <a:r>
              <a:rPr lang="en-US" dirty="0" smtClean="0">
                <a:solidFill>
                  <a:srgbClr val="000000"/>
                </a:solidFill>
              </a:rPr>
              <a:t>;</a:t>
            </a:r>
          </a:p>
          <a:p>
            <a:pPr>
              <a:lnSpc>
                <a:spcPct val="90000"/>
              </a:lnSpc>
            </a:pPr>
            <a:r>
              <a:rPr lang="en-US" dirty="0" err="1">
                <a:solidFill>
                  <a:srgbClr val="3366FF"/>
                </a:solidFill>
              </a:rPr>
              <a:t>image_transport</a:t>
            </a:r>
            <a:r>
              <a:rPr lang="en-US" dirty="0">
                <a:solidFill>
                  <a:srgbClr val="3366FF"/>
                </a:solidFill>
              </a:rPr>
              <a:t>::</a:t>
            </a:r>
            <a:r>
              <a:rPr lang="en-US" dirty="0" err="1">
                <a:solidFill>
                  <a:srgbClr val="3366FF"/>
                </a:solidFill>
              </a:rPr>
              <a:t>ImageTransport</a:t>
            </a:r>
            <a:r>
              <a:rPr lang="en-US" dirty="0">
                <a:solidFill>
                  <a:srgbClr val="3366FF"/>
                </a:solidFill>
              </a:rPr>
              <a:t> </a:t>
            </a:r>
            <a:r>
              <a:rPr lang="en-US" dirty="0">
                <a:solidFill>
                  <a:srgbClr val="0000FF"/>
                </a:solidFill>
              </a:rPr>
              <a:t>it</a:t>
            </a:r>
            <a:r>
              <a:rPr lang="en-US" dirty="0">
                <a:solidFill>
                  <a:srgbClr val="000000"/>
                </a:solidFill>
              </a:rPr>
              <a:t>(</a:t>
            </a:r>
            <a:r>
              <a:rPr lang="en-US" dirty="0" err="1">
                <a:solidFill>
                  <a:srgbClr val="000000"/>
                </a:solidFill>
              </a:rPr>
              <a:t>nh</a:t>
            </a:r>
            <a:r>
              <a:rPr lang="en-US" dirty="0">
                <a:solidFill>
                  <a:srgbClr val="000000"/>
                </a:solidFill>
              </a:rPr>
              <a:t>);</a:t>
            </a:r>
            <a:endParaRPr lang="en-US" dirty="0" smtClean="0">
              <a:solidFill>
                <a:srgbClr val="000000"/>
              </a:solidFill>
            </a:endParaRPr>
          </a:p>
          <a:p>
            <a:pPr>
              <a:lnSpc>
                <a:spcPct val="90000"/>
              </a:lnSpc>
            </a:pPr>
            <a:r>
              <a:rPr lang="en-US" dirty="0" smtClean="0">
                <a:solidFill>
                  <a:srgbClr val="000000"/>
                </a:solidFill>
              </a:rPr>
              <a:t>sub </a:t>
            </a:r>
            <a:r>
              <a:rPr lang="en-US" dirty="0">
                <a:solidFill>
                  <a:srgbClr val="000000"/>
                </a:solidFill>
              </a:rPr>
              <a:t>= </a:t>
            </a:r>
            <a:r>
              <a:rPr lang="en-US" dirty="0" err="1">
                <a:solidFill>
                  <a:srgbClr val="0000FF"/>
                </a:solidFill>
              </a:rPr>
              <a:t>it.subscribe</a:t>
            </a:r>
            <a:r>
              <a:rPr lang="en-US" dirty="0">
                <a:solidFill>
                  <a:srgbClr val="000000"/>
                </a:solidFill>
              </a:rPr>
              <a:t>("/</a:t>
            </a:r>
            <a:r>
              <a:rPr lang="en-US" dirty="0" err="1">
                <a:solidFill>
                  <a:srgbClr val="000000"/>
                </a:solidFill>
              </a:rPr>
              <a:t>cv_camera</a:t>
            </a:r>
            <a:r>
              <a:rPr lang="en-US" dirty="0">
                <a:solidFill>
                  <a:srgbClr val="000000"/>
                </a:solidFill>
              </a:rPr>
              <a:t>/</a:t>
            </a:r>
            <a:r>
              <a:rPr lang="en-US" dirty="0" err="1">
                <a:solidFill>
                  <a:srgbClr val="000000"/>
                </a:solidFill>
              </a:rPr>
              <a:t>image_raw</a:t>
            </a:r>
            <a:r>
              <a:rPr lang="en-US" dirty="0">
                <a:solidFill>
                  <a:srgbClr val="000000"/>
                </a:solidFill>
              </a:rPr>
              <a:t>", 1, </a:t>
            </a:r>
            <a:r>
              <a:rPr lang="en-US" dirty="0" err="1">
                <a:solidFill>
                  <a:srgbClr val="000000"/>
                </a:solidFill>
              </a:rPr>
              <a:t>imageCallback</a:t>
            </a:r>
            <a:r>
              <a:rPr lang="en-US" dirty="0">
                <a:solidFill>
                  <a:srgbClr val="000000"/>
                </a:solidFill>
              </a:rPr>
              <a:t>);</a:t>
            </a:r>
          </a:p>
          <a:p>
            <a:pPr>
              <a:lnSpc>
                <a:spcPct val="90000"/>
              </a:lnSpc>
            </a:pPr>
            <a:endParaRPr lang="en-US" dirty="0" smtClean="0">
              <a:solidFill>
                <a:srgbClr val="000000"/>
              </a:solidFill>
              <a:latin typeface="Arial" panose="020B0604020202020204" pitchFamily="34" charset="0"/>
              <a:cs typeface="Arial" panose="020B0604020202020204" pitchFamily="34" charset="0"/>
            </a:endParaRPr>
          </a:p>
        </p:txBody>
      </p:sp>
      <p:sp>
        <p:nvSpPr>
          <p:cNvPr id="6" name="TextBox 5"/>
          <p:cNvSpPr txBox="1"/>
          <p:nvPr/>
        </p:nvSpPr>
        <p:spPr>
          <a:xfrm>
            <a:off x="1119385" y="4397199"/>
            <a:ext cx="5907297" cy="1043824"/>
          </a:xfrm>
          <a:prstGeom prst="rect">
            <a:avLst/>
          </a:prstGeom>
          <a:noFill/>
        </p:spPr>
        <p:txBody>
          <a:bodyPr wrap="none" rtlCol="0" anchor="ctr">
            <a:spAutoFit/>
          </a:bodyPr>
          <a:lstStyle/>
          <a:p>
            <a:r>
              <a:rPr lang="en-US" dirty="0">
                <a:solidFill>
                  <a:srgbClr val="3366FF"/>
                </a:solidFill>
              </a:rPr>
              <a:t>void</a:t>
            </a:r>
            <a:r>
              <a:rPr lang="en-US" dirty="0">
                <a:solidFill>
                  <a:srgbClr val="000000"/>
                </a:solidFill>
              </a:rPr>
              <a:t> </a:t>
            </a:r>
            <a:r>
              <a:rPr lang="en-US" dirty="0" err="1">
                <a:solidFill>
                  <a:srgbClr val="0000FF"/>
                </a:solidFill>
              </a:rPr>
              <a:t>imageCallback</a:t>
            </a:r>
            <a:r>
              <a:rPr lang="en-US" dirty="0">
                <a:solidFill>
                  <a:srgbClr val="000000"/>
                </a:solidFill>
              </a:rPr>
              <a:t>(</a:t>
            </a:r>
            <a:r>
              <a:rPr lang="en-US" dirty="0" err="1">
                <a:solidFill>
                  <a:srgbClr val="000000"/>
                </a:solidFill>
              </a:rPr>
              <a:t>const</a:t>
            </a:r>
            <a:r>
              <a:rPr lang="en-US" dirty="0">
                <a:solidFill>
                  <a:srgbClr val="000000"/>
                </a:solidFill>
              </a:rPr>
              <a:t> </a:t>
            </a:r>
            <a:r>
              <a:rPr lang="en-US" dirty="0" err="1">
                <a:solidFill>
                  <a:srgbClr val="000000"/>
                </a:solidFill>
              </a:rPr>
              <a:t>sensor_msgs</a:t>
            </a:r>
            <a:r>
              <a:rPr lang="en-US" dirty="0">
                <a:solidFill>
                  <a:srgbClr val="000000"/>
                </a:solidFill>
              </a:rPr>
              <a:t>::</a:t>
            </a:r>
            <a:r>
              <a:rPr lang="en-US" dirty="0" err="1">
                <a:solidFill>
                  <a:srgbClr val="000000"/>
                </a:solidFill>
              </a:rPr>
              <a:t>ImageConstPtr</a:t>
            </a:r>
            <a:r>
              <a:rPr lang="en-US" dirty="0">
                <a:solidFill>
                  <a:srgbClr val="000000"/>
                </a:solidFill>
              </a:rPr>
              <a:t>&amp; </a:t>
            </a:r>
            <a:r>
              <a:rPr lang="en-US" dirty="0" err="1">
                <a:solidFill>
                  <a:srgbClr val="000000"/>
                </a:solidFill>
              </a:rPr>
              <a:t>msg</a:t>
            </a:r>
            <a:r>
              <a:rPr lang="en-US" dirty="0">
                <a:solidFill>
                  <a:srgbClr val="000000"/>
                </a:solidFill>
              </a:rPr>
              <a:t>)</a:t>
            </a:r>
          </a:p>
          <a:p>
            <a:r>
              <a:rPr lang="en-US" dirty="0">
                <a:solidFill>
                  <a:srgbClr val="000000"/>
                </a:solidFill>
              </a:rPr>
              <a:t>{</a:t>
            </a:r>
          </a:p>
          <a:p>
            <a:pPr>
              <a:lnSpc>
                <a:spcPct val="90000"/>
              </a:lnSpc>
            </a:pPr>
            <a:r>
              <a:rPr lang="en-US" dirty="0" smtClean="0">
                <a:solidFill>
                  <a:srgbClr val="3366FF"/>
                </a:solidFill>
              </a:rPr>
              <a:t>	cv</a:t>
            </a:r>
            <a:r>
              <a:rPr lang="en-US" dirty="0">
                <a:solidFill>
                  <a:srgbClr val="3366FF"/>
                </a:solidFill>
              </a:rPr>
              <a:t>::Mat </a:t>
            </a:r>
            <a:r>
              <a:rPr lang="en-US" dirty="0" err="1" smtClean="0">
                <a:solidFill>
                  <a:schemeClr val="bg1"/>
                </a:solidFill>
              </a:rPr>
              <a:t>src</a:t>
            </a:r>
            <a:r>
              <a:rPr lang="en-US" dirty="0" smtClean="0">
                <a:solidFill>
                  <a:schemeClr val="bg1"/>
                </a:solidFill>
              </a:rPr>
              <a:t>;</a:t>
            </a:r>
          </a:p>
          <a:p>
            <a:pPr>
              <a:lnSpc>
                <a:spcPct val="90000"/>
              </a:lnSpc>
            </a:pPr>
            <a:r>
              <a:rPr lang="en-US" dirty="0" smtClean="0">
                <a:solidFill>
                  <a:srgbClr val="000000"/>
                </a:solidFill>
              </a:rPr>
              <a:t>	</a:t>
            </a:r>
            <a:r>
              <a:rPr lang="en-US" dirty="0" err="1" smtClean="0">
                <a:solidFill>
                  <a:srgbClr val="000000"/>
                </a:solidFill>
              </a:rPr>
              <a:t>src</a:t>
            </a:r>
            <a:r>
              <a:rPr lang="en-US" dirty="0" smtClean="0">
                <a:solidFill>
                  <a:srgbClr val="000000"/>
                </a:solidFill>
              </a:rPr>
              <a:t> </a:t>
            </a:r>
            <a:r>
              <a:rPr lang="en-US" dirty="0">
                <a:solidFill>
                  <a:srgbClr val="000000"/>
                </a:solidFill>
              </a:rPr>
              <a:t>= </a:t>
            </a:r>
            <a:r>
              <a:rPr lang="en-US" dirty="0" err="1">
                <a:solidFill>
                  <a:srgbClr val="000000"/>
                </a:solidFill>
              </a:rPr>
              <a:t>cv_bridge</a:t>
            </a:r>
            <a:r>
              <a:rPr lang="en-US" dirty="0">
                <a:solidFill>
                  <a:srgbClr val="000000"/>
                </a:solidFill>
              </a:rPr>
              <a:t>::</a:t>
            </a:r>
            <a:r>
              <a:rPr lang="en-US" dirty="0" err="1">
                <a:solidFill>
                  <a:srgbClr val="000000"/>
                </a:solidFill>
              </a:rPr>
              <a:t>toCvShare</a:t>
            </a:r>
            <a:r>
              <a:rPr lang="en-US" dirty="0">
                <a:solidFill>
                  <a:srgbClr val="000000"/>
                </a:solidFill>
              </a:rPr>
              <a:t>(</a:t>
            </a:r>
            <a:r>
              <a:rPr lang="en-US" dirty="0" err="1">
                <a:solidFill>
                  <a:srgbClr val="000000"/>
                </a:solidFill>
              </a:rPr>
              <a:t>msg</a:t>
            </a:r>
            <a:r>
              <a:rPr lang="en-US" dirty="0">
                <a:solidFill>
                  <a:srgbClr val="000000"/>
                </a:solidFill>
              </a:rPr>
              <a:t>, "bgr8")-&gt;image;</a:t>
            </a:r>
            <a:endParaRPr lang="en-US"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269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a:t>E</a:t>
            </a:r>
            <a:r>
              <a:rPr lang="en-US" dirty="0" smtClean="0"/>
              <a:t>dge Detection</a:t>
            </a:r>
            <a:endParaRPr lang="en-US" dirty="0"/>
          </a:p>
        </p:txBody>
      </p:sp>
      <p:sp>
        <p:nvSpPr>
          <p:cNvPr id="12" name="Subtitle 11"/>
          <p:cNvSpPr>
            <a:spLocks noGrp="1"/>
          </p:cNvSpPr>
          <p:nvPr>
            <p:ph idx="1"/>
          </p:nvPr>
        </p:nvSpPr>
        <p:spPr/>
        <p:txBody>
          <a:bodyPr/>
          <a:lstStyle/>
          <a:p>
            <a:r>
              <a:rPr lang="en-US" dirty="0"/>
              <a:t>Edges are important for human vision</a:t>
            </a:r>
          </a:p>
          <a:p>
            <a:r>
              <a:rPr lang="en-US" dirty="0"/>
              <a:t>Independent of lighting conditions</a:t>
            </a:r>
          </a:p>
          <a:p>
            <a:r>
              <a:rPr lang="en-US" dirty="0"/>
              <a:t>Easy to detect computationally</a:t>
            </a:r>
          </a:p>
          <a:p>
            <a:r>
              <a:rPr lang="en-US" dirty="0"/>
              <a:t>Edges can be used to find higher level features  (lines, corners, curves</a:t>
            </a:r>
            <a:r>
              <a:rPr lang="en-US" dirty="0" smtClean="0"/>
              <a:t>)</a:t>
            </a:r>
            <a:endParaRPr lang="en-US" dirty="0"/>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235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Characterizing Edges</a:t>
            </a:r>
            <a:endParaRPr lang="en-US" dirty="0"/>
          </a:p>
        </p:txBody>
      </p:sp>
      <p:sp>
        <p:nvSpPr>
          <p:cNvPr id="7" name="Text Placeholder 6"/>
          <p:cNvSpPr>
            <a:spLocks noGrp="1"/>
          </p:cNvSpPr>
          <p:nvPr>
            <p:ph type="body" sz="quarter" idx="10"/>
          </p:nvPr>
        </p:nvSpPr>
        <p:spPr/>
        <p:txBody>
          <a:bodyPr/>
          <a:lstStyle/>
          <a:p>
            <a:endParaRPr lang="en-US" dirty="0"/>
          </a:p>
        </p:txBody>
      </p:sp>
      <p:pic>
        <p:nvPicPr>
          <p:cNvPr id="2" name="Picture 1"/>
          <p:cNvPicPr>
            <a:picLocks noChangeAspect="1"/>
          </p:cNvPicPr>
          <p:nvPr/>
        </p:nvPicPr>
        <p:blipFill>
          <a:blip r:embed="rId3" cstate="print"/>
          <a:stretch>
            <a:fillRect/>
          </a:stretch>
        </p:blipFill>
        <p:spPr>
          <a:xfrm>
            <a:off x="1138109" y="2191570"/>
            <a:ext cx="5481484" cy="2697957"/>
          </a:xfrm>
          <a:prstGeom prst="rect">
            <a:avLst/>
          </a:prstGeom>
        </p:spPr>
      </p:pic>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793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Convolution Masks</a:t>
            </a:r>
            <a:endParaRPr lang="en-US" dirty="0"/>
          </a:p>
        </p:txBody>
      </p:sp>
      <p:sp>
        <p:nvSpPr>
          <p:cNvPr id="12" name="Subtitle 11"/>
          <p:cNvSpPr>
            <a:spLocks noGrp="1"/>
          </p:cNvSpPr>
          <p:nvPr>
            <p:ph idx="1"/>
          </p:nvPr>
        </p:nvSpPr>
        <p:spPr/>
        <p:txBody>
          <a:bodyPr/>
          <a:lstStyle/>
          <a:p>
            <a:r>
              <a:rPr lang="en-US" dirty="0"/>
              <a:t>A convolution mask is an 2-d array of numbers  applied to an image to transform the image  pixel-by-pixel</a:t>
            </a:r>
          </a:p>
          <a:p>
            <a:r>
              <a:rPr lang="en-US" dirty="0"/>
              <a:t>Convolution masks are used in edge detection  and other image processing </a:t>
            </a:r>
            <a:r>
              <a:rPr lang="en-US" dirty="0" smtClean="0"/>
              <a:t>applications</a:t>
            </a:r>
          </a:p>
          <a:p>
            <a:r>
              <a:rPr lang="en-US" dirty="0"/>
              <a:t>New F = (m1*A + m2*B + m3</a:t>
            </a:r>
            <a:r>
              <a:rPr lang="en-US" dirty="0" smtClean="0"/>
              <a:t>*C </a:t>
            </a:r>
            <a:r>
              <a:rPr lang="en-US" dirty="0"/>
              <a:t>+ ...... +  m9*K) / S</a:t>
            </a:r>
          </a:p>
          <a:p>
            <a:pPr lvl="1"/>
            <a:r>
              <a:rPr lang="de-DE" dirty="0"/>
              <a:t>Where S =  | m1 + m2 + ..... + m9 |</a:t>
            </a:r>
          </a:p>
          <a:p>
            <a:pPr lvl="1"/>
            <a:r>
              <a:rPr lang="de-DE" dirty="0"/>
              <a:t>If S=0, then set S=1</a:t>
            </a:r>
          </a:p>
          <a:p>
            <a:endParaRPr lang="en-US" dirty="0"/>
          </a:p>
        </p:txBody>
      </p:sp>
      <p:sp>
        <p:nvSpPr>
          <p:cNvPr id="7" name="Text Placeholder 6"/>
          <p:cNvSpPr>
            <a:spLocks noGrp="1"/>
          </p:cNvSpPr>
          <p:nvPr>
            <p:ph type="body" sz="quarter" idx="10"/>
          </p:nvPr>
        </p:nvSpPr>
        <p:spPr/>
        <p:txBody>
          <a:bodyPr/>
          <a:lstStyle/>
          <a:p>
            <a:endParaRPr lang="en-US" dirty="0"/>
          </a:p>
        </p:txBody>
      </p:sp>
      <p:pic>
        <p:nvPicPr>
          <p:cNvPr id="2" name="Picture 1"/>
          <p:cNvPicPr>
            <a:picLocks noChangeAspect="1"/>
          </p:cNvPicPr>
          <p:nvPr/>
        </p:nvPicPr>
        <p:blipFill>
          <a:blip r:embed="rId3" cstate="print"/>
          <a:stretch>
            <a:fillRect/>
          </a:stretch>
        </p:blipFill>
        <p:spPr>
          <a:xfrm>
            <a:off x="1948802" y="4302757"/>
            <a:ext cx="2479997" cy="1612667"/>
          </a:xfrm>
          <a:prstGeom prst="rect">
            <a:avLst/>
          </a:prstGeom>
        </p:spPr>
      </p:pic>
      <p:pic>
        <p:nvPicPr>
          <p:cNvPr id="3" name="Picture 2"/>
          <p:cNvPicPr>
            <a:picLocks noChangeAspect="1"/>
          </p:cNvPicPr>
          <p:nvPr/>
        </p:nvPicPr>
        <p:blipFill>
          <a:blip r:embed="rId4" cstate="print"/>
          <a:stretch>
            <a:fillRect/>
          </a:stretch>
        </p:blipFill>
        <p:spPr>
          <a:xfrm>
            <a:off x="4720930" y="3692042"/>
            <a:ext cx="3285705" cy="2562529"/>
          </a:xfrm>
          <a:prstGeom prst="rect">
            <a:avLst/>
          </a:prstGeom>
        </p:spPr>
      </p:pic>
    </p:spTree>
    <p:extLst>
      <p:ext uri="{BB962C8B-B14F-4D97-AF65-F5344CB8AC3E}">
        <p14:creationId xmlns:p14="http://schemas.microsoft.com/office/powerpoint/2010/main" val="8127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Title &amp; Bullet ">
  <a:themeElements>
    <a:clrScheme name="NVIDIA + Cal Poly">
      <a:dk1>
        <a:srgbClr val="6F6F6F"/>
      </a:dk1>
      <a:lt1>
        <a:srgbClr val="FFFFFF"/>
      </a:lt1>
      <a:dk2>
        <a:srgbClr val="000000"/>
      </a:dk2>
      <a:lt2>
        <a:srgbClr val="333333"/>
      </a:lt2>
      <a:accent1>
        <a:srgbClr val="76B900"/>
      </a:accent1>
      <a:accent2>
        <a:srgbClr val="08552B"/>
      </a:accent2>
      <a:accent3>
        <a:srgbClr val="007A43"/>
      </a:accent3>
      <a:accent4>
        <a:srgbClr val="006A9A"/>
      </a:accent4>
      <a:accent5>
        <a:srgbClr val="FA6300"/>
      </a:accent5>
      <a:accent6>
        <a:srgbClr val="006A9A"/>
      </a:accent6>
      <a:hlink>
        <a:srgbClr val="76B900"/>
      </a:hlink>
      <a:folHlink>
        <a:srgbClr val="004831"/>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spAutoFit/>
      </a:bodyPr>
      <a:lstStyle>
        <a:defPPr algn="ctr">
          <a:lnSpc>
            <a:spcPct val="90000"/>
          </a:lnSpc>
          <a:defRPr dirty="0" smtClean="0">
            <a:solidFill>
              <a:schemeClr val="bg2"/>
            </a:solidFill>
            <a:latin typeface="Arial" panose="020B0604020202020204" pitchFamily="34" charset="0"/>
            <a:cs typeface="Arial" panose="020B0604020202020204" pitchFamily="34" charset="0"/>
          </a:defRPr>
        </a:defPPr>
      </a:lst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820</TotalTime>
  <Words>1674</Words>
  <Application>Microsoft Macintosh PowerPoint</Application>
  <PresentationFormat>Custom</PresentationFormat>
  <Paragraphs>161</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1_Title &amp; Bullet </vt:lpstr>
      <vt:lpstr>Module 3.1 - Computer Vision</vt:lpstr>
      <vt:lpstr> Computer Vision</vt:lpstr>
      <vt:lpstr> Images and Image Representation</vt:lpstr>
      <vt:lpstr> Color Images</vt:lpstr>
      <vt:lpstr> Binary Images and Grayscale</vt:lpstr>
      <vt:lpstr> Capturing an Image in OpenCV</vt:lpstr>
      <vt:lpstr> Edge Detection</vt:lpstr>
      <vt:lpstr> Characterizing Edges</vt:lpstr>
      <vt:lpstr> Convolution Masks</vt:lpstr>
      <vt:lpstr> Convolution Masks for Edge Detection</vt:lpstr>
      <vt:lpstr> Convolution Masks for Edge Detection</vt:lpstr>
      <vt:lpstr> Convolution Masks for Edge Detection</vt:lpstr>
      <vt:lpstr>PowerPoint Presentation</vt:lpstr>
    </vt:vector>
  </TitlesOfParts>
  <Company>NVIDIA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John Seng</cp:lastModifiedBy>
  <cp:revision>97</cp:revision>
  <dcterms:created xsi:type="dcterms:W3CDTF">2015-09-22T16:38:29Z</dcterms:created>
  <dcterms:modified xsi:type="dcterms:W3CDTF">2016-04-02T22:31:25Z</dcterms:modified>
</cp:coreProperties>
</file>