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70" r:id="rId4"/>
    <p:sldId id="271" r:id="rId5"/>
    <p:sldId id="273" r:id="rId6"/>
    <p:sldId id="274" r:id="rId7"/>
    <p:sldId id="275" r:id="rId8"/>
    <p:sldId id="269" r:id="rId9"/>
  </p:sldIdLst>
  <p:sldSz cx="8229600" cy="6172200"/>
  <p:notesSz cx="6858000" cy="9144000"/>
  <p:defaultTextStyle>
    <a:defPPr>
      <a:defRPr lang="en-US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300"/>
    <a:srgbClr val="08552B"/>
    <a:srgbClr val="11B35A"/>
    <a:srgbClr val="0B7B3E"/>
    <a:srgbClr val="0A7038"/>
    <a:srgbClr val="0C8241"/>
    <a:srgbClr val="0FA151"/>
    <a:srgbClr val="0B773C"/>
    <a:srgbClr val="76B9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4305" autoAdjust="0"/>
  </p:normalViewPr>
  <p:slideViewPr>
    <p:cSldViewPr snapToGrid="0">
      <p:cViewPr varScale="1">
        <p:scale>
          <a:sx n="133" d="100"/>
          <a:sy n="133" d="100"/>
        </p:scale>
        <p:origin x="-840" y="-96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96104-9657-B241-8B5B-54DB1E585BAB}" type="datetimeFigureOut">
              <a:rPr lang="en-US" smtClean="0"/>
              <a:pPr/>
              <a:t>4/2/16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2E1D9-30DB-ED4B-8DB2-5149BCDAD2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5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Once a</a:t>
            </a:r>
            <a:r>
              <a:rPr lang="en-US" baseline="0" dirty="0" smtClean="0"/>
              <a:t> shape has been extracted from an image, it is useful to have values that can characterize the shape, size, or orientation of the object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Moments are single values that can be compute from an extracted shape or outline of a shape.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initial shape can be obtained using some detection process along with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2E1D9-30DB-ED4B-8DB2-5149BCDAD2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7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first set of moments are the spatial moments.  These moments are computed without</a:t>
            </a:r>
            <a:r>
              <a:rPr lang="en-US" baseline="0" dirty="0" smtClean="0"/>
              <a:t> regard to the overall position of the shape in the image.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Suppose that there is a binary image I(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where each pixel in the shape is set to 1 and all other values are set to 0.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You could compute the overall area of the shape by iterating over all the shape pixels and adding them up.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This is called M00 or the </a:t>
            </a:r>
            <a:r>
              <a:rPr lang="en-US" baseline="0" dirty="0" err="1" smtClean="0"/>
              <a:t>zeroth</a:t>
            </a:r>
            <a:r>
              <a:rPr lang="en-US" baseline="0" dirty="0" smtClean="0"/>
              <a:t> order spatial moment of the shape.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It describes the overall area of the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2E1D9-30DB-ED4B-8DB2-5149BCDAD2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58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Once you have the area of the shape (the </a:t>
            </a:r>
            <a:r>
              <a:rPr lang="en-US" dirty="0" err="1" smtClean="0"/>
              <a:t>zeroth</a:t>
            </a:r>
            <a:r>
              <a:rPr lang="en-US" dirty="0" smtClean="0"/>
              <a:t> order moment), you can compute the center</a:t>
            </a:r>
            <a:r>
              <a:rPr lang="en-US" baseline="0" dirty="0" smtClean="0"/>
              <a:t> of mass of the shape.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M10 is the summation of all the x-coordinates of all the pixels in the shape.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If you divide M10 by the area, which is the total number of pixels in the shape, you then obtain the average x-coordinate of the shape.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This is the x-coordinate of the center of mass.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Go through the same process for the y-coordinate.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X bar and Y bar are now the x and y coordinates for the center of mass of the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2E1D9-30DB-ED4B-8DB2-5149BCDAD2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second order spatial moments are shown in this slide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There are 3 second order moments:  M20, M11, and M02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These moments can be used in characterizing the orientation of an object, but will not be discussed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2E1D9-30DB-ED4B-8DB2-5149BCDAD2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1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spatial moments</a:t>
            </a:r>
            <a:r>
              <a:rPr lang="en-US" baseline="0" dirty="0" smtClean="0"/>
              <a:t> are computed without regard to the center of mass of the shape.  That is why they are called spatial.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central moments are with regard to the center of mass of the shape.  This center of mass was computed from the first order spatial moment.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central moments have the property of being translation invariant.  If the shape is moved around (translated) in the image, the central moments for the shape will remain the same.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OpenCV</a:t>
            </a:r>
            <a:r>
              <a:rPr lang="en-US" baseline="0" dirty="0" smtClean="0"/>
              <a:t> has functions to compute the central moments and the normalized central moments.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normalized versions are normalized by area and they become scale invariant.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2E1D9-30DB-ED4B-8DB2-5149BCDAD2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1962,</a:t>
            </a:r>
            <a:r>
              <a:rPr lang="en-US" baseline="0" dirty="0" smtClean="0"/>
              <a:t> Ming-</a:t>
            </a:r>
            <a:r>
              <a:rPr lang="en-US" baseline="0" dirty="0" err="1" smtClean="0"/>
              <a:t>Kuei</a:t>
            </a:r>
            <a:r>
              <a:rPr lang="en-US" dirty="0" smtClean="0"/>
              <a:t> Hu came up with 7 moments that are invariant to scaling, translation, and rotation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These moments can be easily computed using </a:t>
            </a:r>
            <a:r>
              <a:rPr lang="en-US" dirty="0" err="1" smtClean="0"/>
              <a:t>OpenCV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You will first need to generate</a:t>
            </a:r>
            <a:r>
              <a:rPr lang="en-US" baseline="0" dirty="0" smtClean="0"/>
              <a:t> the standard central moments and then you can call </a:t>
            </a:r>
            <a:r>
              <a:rPr lang="en-US" baseline="0" dirty="0" err="1" smtClean="0"/>
              <a:t>cvGetHuMoments</a:t>
            </a:r>
            <a:r>
              <a:rPr lang="en-US" baseline="0" dirty="0" smtClean="0"/>
              <a:t>() which will compute the Hu moments.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2E1D9-30DB-ED4B-8DB2-5149BCDAD2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2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hyperlink" Target="http://creativecommons.org/licenses/by-nc/4.0/legalcode" TargetMode="External"/><Relationship Id="rId8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8229600" cy="61721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87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 flipV="1">
            <a:off x="-1" y="0"/>
            <a:ext cx="8229601" cy="6172199"/>
          </a:xfrm>
          <a:prstGeom prst="rect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76000">
                <a:schemeClr val="tx1">
                  <a:alpha val="0"/>
                </a:schemeClr>
              </a:gs>
              <a:gs pos="55000">
                <a:schemeClr val="tx1">
                  <a:alpha val="2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046025" y="4798350"/>
            <a:ext cx="5836104" cy="3139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 userDrawn="1">
            <p:ph type="title"/>
          </p:nvPr>
        </p:nvSpPr>
        <p:spPr>
          <a:xfrm>
            <a:off x="2027736" y="4290520"/>
            <a:ext cx="5845248" cy="507831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/>
          <a:srcRect l="12327"/>
          <a:stretch/>
        </p:blipFill>
        <p:spPr>
          <a:xfrm>
            <a:off x="-1" y="748845"/>
            <a:ext cx="4020260" cy="9845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8" y="993506"/>
            <a:ext cx="2684930" cy="495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print"/>
          <a:srcRect r="3944"/>
          <a:stretch/>
        </p:blipFill>
        <p:spPr>
          <a:xfrm>
            <a:off x="1342839" y="1801401"/>
            <a:ext cx="6886762" cy="731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45" y="1909794"/>
            <a:ext cx="1660279" cy="501543"/>
          </a:xfrm>
          <a:prstGeom prst="rect">
            <a:avLst/>
          </a:prstGeom>
        </p:spPr>
      </p:pic>
      <p:sp>
        <p:nvSpPr>
          <p:cNvPr id="12" name="Title 10"/>
          <p:cNvSpPr txBox="1">
            <a:spLocks/>
          </p:cNvSpPr>
          <p:nvPr userDrawn="1"/>
        </p:nvSpPr>
        <p:spPr bwMode="auto">
          <a:xfrm>
            <a:off x="4225637" y="487348"/>
            <a:ext cx="400396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smtClean="0"/>
              <a:t>Robotics</a:t>
            </a:r>
            <a:r>
              <a:rPr lang="en-US" kern="0" baseline="0" dirty="0" smtClean="0"/>
              <a:t> </a:t>
            </a:r>
            <a:r>
              <a:rPr lang="en-US" kern="0" dirty="0" smtClean="0"/>
              <a:t>Teaching</a:t>
            </a:r>
            <a:r>
              <a:rPr lang="en-US" kern="0" baseline="0" dirty="0" smtClean="0"/>
              <a:t> Kit</a:t>
            </a:r>
            <a:endParaRPr lang="en-US" kern="0" dirty="0"/>
          </a:p>
        </p:txBody>
      </p:sp>
      <p:sp>
        <p:nvSpPr>
          <p:cNvPr id="13" name="Subtitle 11"/>
          <p:cNvSpPr txBox="1">
            <a:spLocks/>
          </p:cNvSpPr>
          <p:nvPr userDrawn="1"/>
        </p:nvSpPr>
        <p:spPr bwMode="auto">
          <a:xfrm>
            <a:off x="4267200" y="927174"/>
            <a:ext cx="3908081" cy="30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8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With ‘Jet’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338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948656"/>
            <a:ext cx="7461504" cy="38515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marR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38" marR="0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2pPr>
            <a:lvl3pPr marL="804863" marR="0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63" marR="0" lvl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630238" marR="0" lvl="1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804863" marR="0" lvl="2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29600"/>
            <a:ext cx="7482078" cy="525463"/>
          </a:xfrm>
        </p:spPr>
        <p:txBody>
          <a:bodyPr anchor="ctr"/>
          <a:lstStyle>
            <a:lvl1pPr marL="0" indent="0" algn="l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948657"/>
            <a:ext cx="7461504" cy="38515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marR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38" marR="0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dirty="0" smtClean="0"/>
            </a:lvl2pPr>
            <a:lvl3pPr marL="804863" marR="0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63" marR="0" lvl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630238" marR="0" lvl="1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804863" marR="0" lvl="2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25566"/>
            <a:ext cx="7482078" cy="525463"/>
          </a:xfrm>
        </p:spPr>
        <p:txBody>
          <a:bodyPr anchor="ctr"/>
          <a:lstStyle>
            <a:lvl1pPr marL="0" indent="0" algn="l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17406"/>
            <a:ext cx="8229600" cy="258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87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79339" y="6051571"/>
            <a:ext cx="240771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42887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0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4288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0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335024"/>
            <a:ext cx="7461504" cy="44295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55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61662"/>
            <a:ext cx="7482078" cy="525463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8229600" cy="61721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87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 flipV="1">
            <a:off x="-1" y="0"/>
            <a:ext cx="8229601" cy="6172199"/>
          </a:xfrm>
          <a:prstGeom prst="rect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76000">
                <a:schemeClr val="tx1">
                  <a:alpha val="0"/>
                </a:schemeClr>
              </a:gs>
              <a:gs pos="55000">
                <a:schemeClr val="tx1">
                  <a:alpha val="2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/>
          <a:srcRect l="12327"/>
          <a:stretch/>
        </p:blipFill>
        <p:spPr>
          <a:xfrm>
            <a:off x="-1" y="748845"/>
            <a:ext cx="4020260" cy="9845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8" y="993506"/>
            <a:ext cx="2684930" cy="495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print"/>
          <a:srcRect r="3944"/>
          <a:stretch/>
        </p:blipFill>
        <p:spPr>
          <a:xfrm>
            <a:off x="1342839" y="1801401"/>
            <a:ext cx="6886762" cy="731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45" y="1909794"/>
            <a:ext cx="1660279" cy="501543"/>
          </a:xfrm>
          <a:prstGeom prst="rect">
            <a:avLst/>
          </a:prstGeom>
        </p:spPr>
      </p:pic>
      <p:sp>
        <p:nvSpPr>
          <p:cNvPr id="12" name="Title 10"/>
          <p:cNvSpPr txBox="1">
            <a:spLocks/>
          </p:cNvSpPr>
          <p:nvPr userDrawn="1"/>
        </p:nvSpPr>
        <p:spPr bwMode="auto">
          <a:xfrm>
            <a:off x="4599162" y="487348"/>
            <a:ext cx="363044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err="1" smtClean="0"/>
              <a:t>JetBot</a:t>
            </a:r>
            <a:r>
              <a:rPr lang="en-US" kern="0" dirty="0" smtClean="0"/>
              <a:t> Teaching</a:t>
            </a:r>
            <a:r>
              <a:rPr lang="en-US" kern="0" baseline="0" dirty="0" smtClean="0"/>
              <a:t> Kit</a:t>
            </a:r>
            <a:endParaRPr lang="en-US" kern="0" dirty="0"/>
          </a:p>
        </p:txBody>
      </p:sp>
      <p:sp>
        <p:nvSpPr>
          <p:cNvPr id="13" name="Subtitle 11"/>
          <p:cNvSpPr txBox="1">
            <a:spLocks/>
          </p:cNvSpPr>
          <p:nvPr userDrawn="1"/>
        </p:nvSpPr>
        <p:spPr bwMode="auto">
          <a:xfrm>
            <a:off x="4653483" y="927174"/>
            <a:ext cx="3521798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8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Robotics</a:t>
            </a:r>
            <a:r>
              <a:rPr lang="en-US" kern="0" baseline="0" dirty="0" smtClean="0"/>
              <a:t> with </a:t>
            </a:r>
            <a:r>
              <a:rPr lang="en-US" kern="0" baseline="0" dirty="0" err="1" smtClean="0"/>
              <a:t>Jetson</a:t>
            </a:r>
            <a:endParaRPr lang="en-US" kern="0" dirty="0"/>
          </a:p>
        </p:txBody>
      </p:sp>
      <p:sp>
        <p:nvSpPr>
          <p:cNvPr id="16" name="Subtitle 11"/>
          <p:cNvSpPr>
            <a:spLocks noGrp="1"/>
          </p:cNvSpPr>
          <p:nvPr>
            <p:ph type="subTitle" idx="1" hasCustomPrompt="1"/>
          </p:nvPr>
        </p:nvSpPr>
        <p:spPr>
          <a:xfrm>
            <a:off x="63375" y="4347097"/>
            <a:ext cx="8111906" cy="78621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The GPU Teaching Kit is licensed by NVIDIA and California Polytechnic State University under the </a:t>
            </a:r>
            <a:r>
              <a:rPr lang="en-US" dirty="0" smtClean="0">
                <a:solidFill>
                  <a:srgbClr val="92D050"/>
                </a:solidFill>
                <a:hlinkClick r:id="rId7"/>
              </a:rPr>
              <a:t>Creative </a:t>
            </a:r>
            <a:r>
              <a:rPr lang="en-US" dirty="0">
                <a:solidFill>
                  <a:srgbClr val="92D050"/>
                </a:solidFill>
                <a:hlinkClick r:id="rId7"/>
              </a:rPr>
              <a:t>Commons Attribution-</a:t>
            </a:r>
            <a:r>
              <a:rPr lang="en-US" dirty="0" err="1">
                <a:solidFill>
                  <a:srgbClr val="92D050"/>
                </a:solidFill>
                <a:hlinkClick r:id="rId7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7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7" name="Picture 2" descr="Creative Commons License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39780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73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100" y="349950"/>
            <a:ext cx="7422104" cy="51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808" y="1332413"/>
            <a:ext cx="7403957" cy="4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Parallelogram 35"/>
          <p:cNvSpPr/>
          <p:nvPr userDrawn="1"/>
        </p:nvSpPr>
        <p:spPr>
          <a:xfrm>
            <a:off x="7178479" y="6000375"/>
            <a:ext cx="819901" cy="171825"/>
          </a:xfrm>
          <a:prstGeom prst="parallelogram">
            <a:avLst>
              <a:gd name="adj" fmla="val 36300"/>
            </a:avLst>
          </a:prstGeom>
          <a:solidFill>
            <a:srgbClr val="08552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37" name="Parallelogram 36"/>
          <p:cNvSpPr/>
          <p:nvPr userDrawn="1"/>
        </p:nvSpPr>
        <p:spPr>
          <a:xfrm>
            <a:off x="6394206" y="6000375"/>
            <a:ext cx="819901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9" cstate="print"/>
          <a:srcRect t="-6317" r="97921" b="17099"/>
          <a:stretch/>
        </p:blipFill>
        <p:spPr>
          <a:xfrm>
            <a:off x="7947899" y="5987804"/>
            <a:ext cx="284058" cy="19037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10" cstate="print"/>
          <a:srcRect l="52877" t="1978" r="-1" b="17095"/>
          <a:stretch/>
        </p:blipFill>
        <p:spPr>
          <a:xfrm>
            <a:off x="0" y="6002009"/>
            <a:ext cx="6433059" cy="17267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78721" y="6040910"/>
            <a:ext cx="240771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42887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0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4288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6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-8056" y="5991792"/>
            <a:ext cx="82478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72" y="6039150"/>
            <a:ext cx="495118" cy="913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96"/>
          <a:stretch/>
        </p:blipFill>
        <p:spPr>
          <a:xfrm>
            <a:off x="7348158" y="6041972"/>
            <a:ext cx="480543" cy="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409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5pPr>
      <a:lvl6pPr marL="342887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6pPr>
      <a:lvl7pPr marL="685773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7pPr>
      <a:lvl8pPr marL="1028659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8pPr>
      <a:lvl9pPr marL="1371545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9pPr>
    </p:titleStyle>
    <p:bodyStyle>
      <a:lvl1pPr marL="284163" indent="-284163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8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238" indent="-228600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400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804863" indent="-203200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400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331066" indent="-171443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bg1"/>
          </a:solidFill>
          <a:latin typeface="+mn-lt"/>
        </a:defRPr>
      </a:lvl4pPr>
      <a:lvl5pPr marL="1588230" indent="-171443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5pPr>
      <a:lvl6pPr marL="1931117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6pPr>
      <a:lvl7pPr marL="2274003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7pPr>
      <a:lvl8pPr marL="2616890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8pPr>
      <a:lvl9pPr marL="2959775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reativecommons.org/licenses/by-nc/4.0/legalcode" TargetMode="Externa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2046025" y="4798350"/>
            <a:ext cx="5836104" cy="318036"/>
          </a:xfrm>
        </p:spPr>
        <p:txBody>
          <a:bodyPr/>
          <a:lstStyle/>
          <a:p>
            <a:r>
              <a:rPr lang="en-US" dirty="0" smtClean="0"/>
              <a:t>Image Moments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27736" y="4290520"/>
            <a:ext cx="5845248" cy="507831"/>
          </a:xfrm>
        </p:spPr>
        <p:txBody>
          <a:bodyPr/>
          <a:lstStyle/>
          <a:p>
            <a:r>
              <a:rPr lang="en-US" dirty="0" smtClean="0"/>
              <a:t>Module 3.3 – 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6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Image Moments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Moments are used to describe the size, orientation, and other properties of an object</a:t>
            </a:r>
          </a:p>
          <a:p>
            <a:endParaRPr lang="en-US" dirty="0"/>
          </a:p>
          <a:p>
            <a:r>
              <a:rPr lang="en-US" dirty="0" smtClean="0"/>
              <a:t>The example below has the ball segmented from the rest of the image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walrusvisiontoolbox_otsu_threshold_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41" y="3569193"/>
            <a:ext cx="4154892" cy="20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Computing Area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I(x,y) is a binary image representing the segmented ball in the previous slide</a:t>
            </a:r>
          </a:p>
          <a:p>
            <a:endParaRPr lang="en-US" dirty="0"/>
          </a:p>
          <a:p>
            <a:r>
              <a:rPr lang="en-US" dirty="0" smtClean="0"/>
              <a:t>The area of the ball 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a binary image, since each pixel is 1, this sums to the area of the shape</a:t>
            </a:r>
          </a:p>
          <a:p>
            <a:pPr lvl="1"/>
            <a:r>
              <a:rPr lang="en-US" dirty="0" smtClean="0"/>
              <a:t>This is also called the </a:t>
            </a:r>
            <a:r>
              <a:rPr lang="en-US" dirty="0" err="1" smtClean="0"/>
              <a:t>zeroth</a:t>
            </a:r>
            <a:r>
              <a:rPr lang="en-US" dirty="0" smtClean="0"/>
              <a:t> order spatial moment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294595"/>
              </p:ext>
            </p:extLst>
          </p:nvPr>
        </p:nvGraphicFramePr>
        <p:xfrm>
          <a:off x="3415357" y="2718033"/>
          <a:ext cx="2130836" cy="73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1133640" imgH="383760" progId="Equation.3">
                  <p:embed/>
                </p:oleObj>
              </mc:Choice>
              <mc:Fallback>
                <p:oleObj name="Equation" r:id="rId4" imgW="1133640" imgH="3837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357" y="2718033"/>
                        <a:ext cx="2130836" cy="733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4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Computing the Centroid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centroid represents the center of mass of the shape</a:t>
            </a:r>
          </a:p>
          <a:p>
            <a:endParaRPr lang="en-US" dirty="0"/>
          </a:p>
          <a:p>
            <a:r>
              <a:rPr lang="en-US" dirty="0" smtClean="0"/>
              <a:t>The two first order spatial moments are expressed as: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x coordinate of the centroid can be computed with: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y </a:t>
            </a:r>
            <a:r>
              <a:rPr lang="en-US" dirty="0"/>
              <a:t>coordinate of the centroid can be computed with: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589131"/>
              </p:ext>
            </p:extLst>
          </p:nvPr>
        </p:nvGraphicFramePr>
        <p:xfrm>
          <a:off x="1244239" y="2998413"/>
          <a:ext cx="24145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4" imgW="1279800" imgH="383760" progId="Equation.3">
                  <p:embed/>
                </p:oleObj>
              </mc:Choice>
              <mc:Fallback>
                <p:oleObj name="Equation" r:id="rId4" imgW="1279800" imgH="38376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239" y="2998413"/>
                        <a:ext cx="2414587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95164"/>
              </p:ext>
            </p:extLst>
          </p:nvPr>
        </p:nvGraphicFramePr>
        <p:xfrm>
          <a:off x="4037000" y="3000142"/>
          <a:ext cx="24145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6" imgW="1279800" imgH="383760" progId="Equation.3">
                  <p:embed/>
                </p:oleObj>
              </mc:Choice>
              <mc:Fallback>
                <p:oleObj name="Equation" r:id="rId6" imgW="1279800" imgH="38376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00" y="3000142"/>
                        <a:ext cx="2414587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23609"/>
              </p:ext>
            </p:extLst>
          </p:nvPr>
        </p:nvGraphicFramePr>
        <p:xfrm>
          <a:off x="6434138" y="3725863"/>
          <a:ext cx="876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8" imgW="456840" imgH="237600" progId="Equation.3">
                  <p:embed/>
                </p:oleObj>
              </mc:Choice>
              <mc:Fallback>
                <p:oleObj name="Equation" r:id="rId8" imgW="456840" imgH="2376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3725863"/>
                        <a:ext cx="8763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864577"/>
              </p:ext>
            </p:extLst>
          </p:nvPr>
        </p:nvGraphicFramePr>
        <p:xfrm>
          <a:off x="6465888" y="4618038"/>
          <a:ext cx="876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10" imgW="456840" imgH="237600" progId="Equation.3">
                  <p:embed/>
                </p:oleObj>
              </mc:Choice>
              <mc:Fallback>
                <p:oleObj name="Equation" r:id="rId10" imgW="456840" imgH="2376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4618038"/>
                        <a:ext cx="8763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4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3102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Second Order Moments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order spatial moments are expressed as: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24239"/>
              </p:ext>
            </p:extLst>
          </p:nvPr>
        </p:nvGraphicFramePr>
        <p:xfrm>
          <a:off x="1173163" y="2998788"/>
          <a:ext cx="25574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4" imgW="1362240" imgH="383760" progId="Equation.3">
                  <p:embed/>
                </p:oleObj>
              </mc:Choice>
              <mc:Fallback>
                <p:oleObj name="Equation" r:id="rId4" imgW="1362240" imgH="38376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998788"/>
                        <a:ext cx="2557462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637694"/>
              </p:ext>
            </p:extLst>
          </p:nvPr>
        </p:nvGraphicFramePr>
        <p:xfrm>
          <a:off x="3967163" y="3000375"/>
          <a:ext cx="25558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6" imgW="1362240" imgH="383760" progId="Equation.3">
                  <p:embed/>
                </p:oleObj>
              </mc:Choice>
              <mc:Fallback>
                <p:oleObj name="Equation" r:id="rId6" imgW="1362240" imgH="38376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3000375"/>
                        <a:ext cx="255587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330177"/>
              </p:ext>
            </p:extLst>
          </p:nvPr>
        </p:nvGraphicFramePr>
        <p:xfrm>
          <a:off x="2184400" y="4294188"/>
          <a:ext cx="26971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8" imgW="1435320" imgH="383760" progId="Equation.3">
                  <p:embed/>
                </p:oleObj>
              </mc:Choice>
              <mc:Fallback>
                <p:oleObj name="Equation" r:id="rId8" imgW="1435320" imgH="38376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294188"/>
                        <a:ext cx="269716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45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3102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Central Moments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moments are computed relative to the centroid and are invariant of translation</a:t>
            </a:r>
          </a:p>
          <a:p>
            <a:endParaRPr lang="en-US" dirty="0"/>
          </a:p>
          <a:p>
            <a:r>
              <a:rPr lang="en-US" dirty="0" smtClean="0"/>
              <a:t>OpenCV has 2 functions that can generate central moments</a:t>
            </a:r>
          </a:p>
          <a:p>
            <a:pPr lvl="1"/>
            <a:r>
              <a:rPr lang="en-US" dirty="0" smtClean="0"/>
              <a:t>cvGetCentralMoment()</a:t>
            </a:r>
          </a:p>
          <a:p>
            <a:pPr lvl="1"/>
            <a:r>
              <a:rPr lang="en-US" dirty="0" smtClean="0"/>
              <a:t>cvGetNormalizedCentralMoment()</a:t>
            </a:r>
          </a:p>
          <a:p>
            <a:pPr lvl="2"/>
            <a:r>
              <a:rPr lang="en-US" dirty="0" smtClean="0"/>
              <a:t>these moments are normalized to the area and become scale invariant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2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3102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Hu Moments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set of 7 moments described by Hu are invariant to scaling, translation, and rotation</a:t>
            </a:r>
          </a:p>
          <a:p>
            <a:endParaRPr lang="en-US" dirty="0"/>
          </a:p>
          <a:p>
            <a:r>
              <a:rPr lang="en-US" dirty="0" smtClean="0"/>
              <a:t>OpenCV has a function that can generate the Hu moments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cvMoments</a:t>
            </a:r>
            <a:r>
              <a:rPr lang="en-US" dirty="0" smtClean="0"/>
              <a:t>() first</a:t>
            </a:r>
          </a:p>
          <a:p>
            <a:pPr lvl="1"/>
            <a:r>
              <a:rPr lang="en-US" dirty="0" smtClean="0"/>
              <a:t>Then call </a:t>
            </a:r>
            <a:r>
              <a:rPr lang="en-US" dirty="0" err="1" smtClean="0"/>
              <a:t>cvGetHuMoments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1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 bwMode="auto">
          <a:xfrm>
            <a:off x="63375" y="4347097"/>
            <a:ext cx="8111906" cy="78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400" b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kern="0" smtClean="0"/>
              <a:t>The GPU Teaching Kit is licensed by NVIDIA and California Polytechnic State University under the </a:t>
            </a:r>
            <a:r>
              <a:rPr lang="en-US" kern="0" smtClean="0">
                <a:solidFill>
                  <a:srgbClr val="92D050"/>
                </a:solidFill>
                <a:hlinkClick r:id="rId2"/>
              </a:rPr>
              <a:t>Creative Commons Attribution-NonCommercial 4.0 International License.</a:t>
            </a:r>
            <a:endParaRPr lang="en-US" kern="0" dirty="0">
              <a:solidFill>
                <a:srgbClr val="92D050"/>
              </a:solidFill>
            </a:endParaRPr>
          </a:p>
        </p:txBody>
      </p:sp>
      <p:pic>
        <p:nvPicPr>
          <p:cNvPr id="5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39780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744</Words>
  <Application>Microsoft Macintosh PowerPoint</Application>
  <PresentationFormat>Custom</PresentationFormat>
  <Paragraphs>80</Paragraphs>
  <Slides>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1_Title &amp; Bullet </vt:lpstr>
      <vt:lpstr>Equation</vt:lpstr>
      <vt:lpstr>Module 3.3 – Computer Vision</vt:lpstr>
      <vt:lpstr> Image Moments</vt:lpstr>
      <vt:lpstr> Computing Area</vt:lpstr>
      <vt:lpstr> Computing the Centroid</vt:lpstr>
      <vt:lpstr> Second Order Moments</vt:lpstr>
      <vt:lpstr> Central Moments</vt:lpstr>
      <vt:lpstr> Hu Moments</vt:lpstr>
      <vt:lpstr>PowerPoint Presentation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John Seng</cp:lastModifiedBy>
  <cp:revision>89</cp:revision>
  <dcterms:created xsi:type="dcterms:W3CDTF">2015-09-22T16:38:29Z</dcterms:created>
  <dcterms:modified xsi:type="dcterms:W3CDTF">2016-04-02T22:32:14Z</dcterms:modified>
</cp:coreProperties>
</file>