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96F9A98-1F91-41AC-99CA-1DB88303C95A}">
  <a:tblStyle styleId="{296F9A98-1F91-41AC-99CA-1DB88303C95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Bias is the average difference between the model’s predictions and the ground-truth (actual) values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Variance is the variability in the model’s predictions depending on its training data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Bias and Variance are typically inversely related.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a high bias and low variance model is a model that always predicts cat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It’s bias is high because it frequently miss classifies the image, but its variance is low because its prediction results do not depend on the training data used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a low bias and high variance model is a model that predicts cat if the image matches pixel-to-pixel with a cat in the training data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It’s bias is low in the training data because it has 100% correct labels, but its variance is high because it’s predictions will differ depending on what images are in the training data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Linear Regression is used to predict a continuous value (e.g. predict distance that a paper airplane will fly if given information about its weight, wings, etc)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Decision Trees are flowcharts where each node is an if-then statement.  Often the decision trees are binary where each node has two child nodes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Support Vector Machines are used for classification; they work by finding a hyperplane that separates the data by features into classes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K-Nearest Neighbor is a simple algorithm that predicts the value of an input based on the value of the k-closest training examples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Neural Networks are models that mimic the brain to learn complex non-linear relationships.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Learning relies on large quantities of data to train computers (OCR and detecting objects in images)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Computers can learn complex tasks that would require immense effort to program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Learning is limited by the availability of examples and computational resources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With sufficient examples and computational power, computers can learn nearly any task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Models are the core component Machine Learning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is a method for using known examples to predict or produce inferences on new data.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Robots are exposed to noisy and dynamic environments, so programming a robot to handle all situations is infeasible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Therefore, engineers often use Machine Learning to teach robots to perform tasks, much like the way human children learn.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Supervised Learning is the most common type of machine learning.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supervised learning is classifying emails as SPAM.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training data is emails that are labeled as SPAM or HAM.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is then created that captures the relationship between email contents and the email label.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model can then predict the category for new emails.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Reinforcement learning is commonly used in robotics because there is usually not labeled data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reinforcement learning is teaching a robot to climb stairs.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robot is “rewarded” for each step that it ascends, so it learns which actions are beneficial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Unsupervised learning is used in data mining to discover insights about unlabeled data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unsupervised learning is grouping flowers based on their characteristics without knowing the flower species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recent years, Machine Learning has yielded impressive results in diverse disciplines.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There are many mobile apps available that let users take photos of handwritten characters and convert them to digital text.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Most translation software now uses machine learning to understand language translation since there is often not a one-to-one correspondence between words in different languages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Prior to machine learning speech recognition was frustrating and inaccurate, now machine learning enables robust speech recognition on a variety of devices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Consumers applications like Google Photos and Apple Photos automatically group photos by the people or places in them to make searching simple and intuitive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would be impractical to program a car to handle every situation that could occur, but machine learning has enabled cars to self-driving cars to learn from their experiences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is impossible to build a successful model if there are no useful features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Ideally features are easy to acquire and are robust to noise and environmental conditions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many cases, the more features that are available the better; although it can require more time to learn models when there are many features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designing a robot it is important to consider the benefits and costs associated with features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Laser range-finders are expensive, but the features that they produce (360 degree depth maps) are valuable for navigation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Cameras are less expensive, but it can be computationally expensive to produce depth data from cameras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Combining sensor data is often useful especially since some sensors work better in certain conditions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True positives and true negatives are considered “correct”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False positives and false negatives are “incorrect”.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statistics, false positives are called type I errors and false negatives are type II errors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These terms are used when referring to single-class classification (e.g. an email is SPAM or not)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multi-class classification, the number of true positives, true negatives, false positives, and false negatives can be assessed per class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regression other measurements are used to determine how well the model performs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final two images in the sequence are true negative and true positives, respectively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plus sign is an image that is predicted to be a cat; the minus sign is an image that is predicted to be not a cat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Oftentimes, accuracy is mistakenly used as the only metric for the quality of a model.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Unfortunately, using accuracy is misleading when there are very few true positives.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example consider a dataset with 3 cats and 97 non-cats. 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that predicts not-cat for each image would have an accuracy of 97% even though it is obviously not effective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the cat example, precision is the number of correctly labeled cats divided by the number of times the model predicts cat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the cat example, recall is the number of correctly labeled cats divided by the number of cat images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quality of training data is important for creating a successful machine learning model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Ideally training data should be diverse and closely mimic the properties of the data that the model will be used on.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Test data must not be used to train the model because then it would be impossible to assess the effectiveness of the model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Overfitting is a common problem that happens when a model learns the training examples well, but is unable to generalize to new data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Overfitting can be avoided by using techniques like regularization and cross-validation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53344" y="487347"/>
            <a:ext cx="3976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08764" y="927174"/>
            <a:ext cx="3866516" cy="278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62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80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/>
              <a:t>Machine Learning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4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.1 - </a:t>
            </a:r>
            <a:r>
              <a:rPr lang="en-US"/>
              <a:t>Machine Learning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Bias and Variance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Bias: expected difference between model’s prediction and truth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Variance: how much the model differs among training sets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Model Scenarios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High Bias: Model makes inaccurate predictions on training data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High Variance: Model does not generalize to new datasets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 Bias: Model makes accurate predictions on training data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 Variance: Model generalizes to new datasets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Supervised</a:t>
            </a:r>
            <a:r>
              <a:rPr lang="en-US"/>
              <a:t> Learning Algorithms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Linear Regression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Decision Trees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Support Vector Machines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K-Nearest Neighbor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Neural Networks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Supervised Learning Frameworks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359175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{296F9A98-1F91-41AC-99CA-1DB88303C95A}</a:tableStyleId>
              </a:tblPr>
              <a:tblGrid>
                <a:gridCol w="2500675"/>
                <a:gridCol w="2500675"/>
                <a:gridCol w="2500675"/>
              </a:tblGrid>
              <a:tr h="630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Uses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Language</a:t>
                      </a:r>
                    </a:p>
                  </a:txBody>
                  <a:tcPr marT="91425" marB="91425" marR="91425" marL="91425"/>
                </a:tc>
              </a:tr>
              <a:tr h="61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Scikit-Learn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Python</a:t>
                      </a:r>
                    </a:p>
                  </a:txBody>
                  <a:tcPr marT="91425" marB="91425" marR="91425" marL="91425"/>
                </a:tc>
              </a:tr>
              <a:tr h="61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Spark MLlib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Scala, R, Java</a:t>
                      </a:r>
                    </a:p>
                  </a:txBody>
                  <a:tcPr marT="91425" marB="91425" marR="91425" marL="91425"/>
                </a:tc>
              </a:tr>
              <a:tr h="61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Weka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Java</a:t>
                      </a:r>
                    </a:p>
                  </a:txBody>
                  <a:tcPr marT="91425" marB="91425" marR="91425" marL="91425"/>
                </a:tc>
              </a:tr>
              <a:tr h="61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Caffe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Networks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C++, Python</a:t>
                      </a:r>
                    </a:p>
                  </a:txBody>
                  <a:tcPr marT="91425" marB="91425" marR="91425" marL="91425"/>
                </a:tc>
              </a:tr>
              <a:tr h="61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TensorFlow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Networks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Python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180" name="Shape 18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Machine Learning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Machine Learning is the ability to teach a computer without explicitly programming it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Examples are used to train computers to perform tasks that would be difficult to program</a:t>
            </a:r>
          </a:p>
          <a:p>
            <a:pPr indent="-284163" lvl="0" marL="2841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3830050"/>
            <a:ext cx="4079574" cy="14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947" y="3532328"/>
            <a:ext cx="3363130" cy="21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Types of Machine Learning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3" lvl="0" marL="2841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Supervised Learning</a:t>
            </a:r>
          </a:p>
          <a:p>
            <a:pPr indent="-236537"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labeled</a:t>
            </a:r>
          </a:p>
          <a:p>
            <a:pPr indent="-236537"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correctly label new data</a:t>
            </a:r>
          </a:p>
          <a:p>
            <a:pPr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Reinforcement Learning</a:t>
            </a:r>
          </a:p>
          <a:p>
            <a:pPr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unlabeled</a:t>
            </a:r>
          </a:p>
          <a:p>
            <a:pPr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System receives feedback for its actions</a:t>
            </a:r>
          </a:p>
          <a:p>
            <a:pPr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to perform better actions</a:t>
            </a:r>
          </a:p>
          <a:p>
            <a:pPr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Unsupervised Learning</a:t>
            </a:r>
          </a:p>
          <a:p>
            <a:pPr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unlabeled</a:t>
            </a:r>
          </a:p>
          <a:p>
            <a:pPr lvl="1" marL="63023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to categorize the observations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Applications of Machine Learning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Handwriting Recognition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convert written letters into digital letters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Language Translation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translate spoken and or written languages (e.g. Google Translate)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Speech Recognition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convert voice snippets to text (e.g. Siri, Cortana, and Alexa)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Image Classification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label images with appropriate categories (e.g. Google Photos)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Autonomous Driving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enable cars to drive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Features in Machine Learning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Features are the observations that are used to form predictions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image classification, the pixels are the features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voice recognition, the pitch and volume of the sound samples are the features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autonomous cars, data from the cameras, range sensors, and GPS are features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Extracting relevant features is important for building a model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Time of day is an irrelevant feature when classifying images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Time of day is relevant when classifying emails because SPAM often occurs at night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Common Types of Features in Robotics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Pixels (RGB data)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Depth data (sonar, laser rangefinders)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Movement (encoder values)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Orientation or Acceleration (Gyroscope, Accelerometer, Compass)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Measuring Success for Classification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True Positive: Correctly identified as relevant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True Negative: Correctly identified as not relevant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False Positive: Incorrectly labeled as relevant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False Negative: Incorrectly labeled as not relevant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Example: Identify Cats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75" y="3257187"/>
            <a:ext cx="1153490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638" y="3275839"/>
            <a:ext cx="1153490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004" y="3267306"/>
            <a:ext cx="1133254" cy="113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534" y="3267297"/>
            <a:ext cx="1139999" cy="113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7920" y="3275866"/>
            <a:ext cx="1166981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4209" y="3260560"/>
            <a:ext cx="1153490" cy="115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336252" y="2769699"/>
            <a:ext cx="418200" cy="3768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0" y="2767075"/>
            <a:ext cx="1048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Prediction: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3600" y="3648900"/>
            <a:ext cx="975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Image:</a:t>
            </a:r>
          </a:p>
        </p:txBody>
      </p:sp>
      <p:sp>
        <p:nvSpPr>
          <p:cNvPr id="126" name="Shape 126"/>
          <p:cNvSpPr/>
          <p:nvPr/>
        </p:nvSpPr>
        <p:spPr>
          <a:xfrm>
            <a:off x="7314527" y="2767074"/>
            <a:ext cx="418200" cy="3768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492800" y="2886475"/>
            <a:ext cx="418200" cy="138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49350" y="2886475"/>
            <a:ext cx="418200" cy="138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141850" y="2886475"/>
            <a:ext cx="418200" cy="138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37490" y="2767074"/>
            <a:ext cx="418200" cy="3768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011825" y="4572600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True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Positive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223350" y="4572600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True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 Negative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434875" y="4632575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False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Negative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603475" y="4632575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False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Positive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695600"/>
            <a:ext cx="36495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000">
                <a:highlight>
                  <a:srgbClr val="FFFFFF"/>
                </a:highlight>
              </a:rPr>
              <a:t>Images from the </a:t>
            </a:r>
            <a:r>
              <a:rPr lang="en-US" sz="1000">
                <a:highlight>
                  <a:srgbClr val="FFFFFF"/>
                </a:highlight>
              </a:rPr>
              <a:t>STL-10 dataset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Precision, Recall, and Accuracy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Precision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positive labels that are correct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Precision = (# true positives) / (# true positives + # false positives)</a:t>
            </a:r>
          </a:p>
          <a:p>
            <a:pPr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Recall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positive examples that are correctly labeled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Recall = (# true positives) / (# true positives + # false negatives)</a:t>
            </a:r>
          </a:p>
          <a:p>
            <a:pPr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Accuracy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correct labels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Accuracy = (# true positives + # true negatives) / (# of samples)</a:t>
            </a:r>
          </a:p>
          <a:p>
            <a:pPr indent="-284163" lvl="0" marL="2841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0" marL="2841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0" marL="2841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Training and Test Data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data used to learn a model</a:t>
            </a:r>
          </a:p>
          <a:p>
            <a:pPr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Test Data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data used to assess the accuracy of model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Overfitting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Model performs well on training data but poorly on test data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12" y="3743625"/>
            <a:ext cx="3719272" cy="22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