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172200" cx="8229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lab these equations will be used to update the location of the robot as well as its orientation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Notice that theta is positive when the robot is turning left and negative when the robot is turning right.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is not necessary for theta to be confined to values between pi and negative pi.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You can quickly check the validity of the equations when the robot is going straight forward or 90 degrees to the left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When the robot goes straight forward, theta is zero, and thus cos(theta) = 1 and sin(theta) = 0 so the robot is only changing its x position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When the robot is going directly left, theta is pi/2, and thus cos(theta) = 0 and sin(theta) = 1 so the robot is only changing its y position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Sensors are essential to dead-reckoning because it is impossible to perfectly program a  realistic physics model that is always accurate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However, dead-reckoning still requires the engineer to specify how the robot can move and how sensors indicate these changes in location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equation on the slide is a basic update to the location of the robot (x) based on the previous x, the velocity in the last time period, and the acceleration.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x’s, v’s and a’s can be replaced with vectors to specify the kinematics for a two or three dimensional location.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One of the important aspects of building a dead-reckoning system is to define how often the location is updated.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Instead of choosing an arbitrary time duration, you can iterate over several timesteps and measure the accuracy of the robot’s positioning.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Then you choose the time duration that was the most accurate.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is also important to take into account the measurement rate of your sensors, since you will be limited by how frequently you receive data.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When using accelerometers it is important to calibrate the sensor to ensure that you are getting the true acceleration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The acceleration values read from your sensor may not be m/s^2, so you will have to convert to the appropriate units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Accelerometer readings are given with respect to the location of the accelerometer.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You will need to adjust these accelerometer readings to compensate for the accelerometer location if it is not in the center of the robot.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More rapid updates to the velocity can help mitigate the drift of velocity values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Combining accelerometers with other sensors (like encoders) can provide a more accurate estimate of velocity and position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When a robot is on a slope, the acceleration due to gravity can be measured across both compass axis (x and y) as well as z.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Thus the components of the gravitational acceleration must be subtracted otherwise the velocity could be incorrectly affected.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Gyroscopes are used in many dead-reckoning systems because they provide mostly accurate orientation information in many environments.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Gyroscopes are essential for stabilizing and orienting drones and flying robots where since there are no wheel encoders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Gyroscopes and accelerometers can be used in conjunction to refine velocity and orientation estimates that can compensate for sloped ground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limitation of gyroscopes is that they do not detect linear motion (only angular rotations), so they must be paired with other sensors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Gyroscopes are also known to drift over time, so their estimates can be less accurate as the robot continues to move.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Compasses are more reliable over long periods of time than gyroscopes but they are limited to 2d and can be distorted by magnets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Like a gyroscope a compass must be used in conjunction to another sensor that measure linear velocity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Encoders are a common choice for wheeled robots that use dead-reckoning because they are reliable and inexpensive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Care must be taken to detect free-spinning wheels or wheel slippage, which can cause encoder data to not accurately represent velocity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Differential drive robots (robots with two independent drive wheels) can easily use encoders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Bicycle-type robots (front wheels can rotate) require more advanced physics calculations and must incorporate the direction of the front wheel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two motorized wheels in a differential drive robot are independent and are fixed on the sides of the robot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wheels can only spin, their orientation cannot change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Many small mobile robots are differential drive because the kinematics equations are simple and there is no need for an additional directional motor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dimensions of the diagram are the real dimensions of Jet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order to balance, most differential drive robots have a caster wheel that is non-motorized and spins freely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Relationship Id="rId7" Type="http://schemas.openxmlformats.org/officeDocument/2006/relationships/hyperlink" Target="http://creativecommons.org/licenses/by-nc/4.0/legalcode" TargetMode="External"/><Relationship Id="rId8" Type="http://schemas.openxmlformats.org/officeDocument/2006/relationships/image" Target="../media/image0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- Images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22" name="Shape 22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" name="Shape 24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2046025" y="4798350"/>
            <a:ext cx="583610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253344" y="487347"/>
            <a:ext cx="3976256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Robotics Teaching Kit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308764" y="927174"/>
            <a:ext cx="3866516" cy="278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With ‘Jet’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 branding graphic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83854" y="1948657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49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73761" y="1225566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5917405"/>
            <a:ext cx="8229600" cy="258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479339" y="6051571"/>
            <a:ext cx="240770" cy="76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500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83854" y="1335024"/>
            <a:ext cx="7461504" cy="442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 and 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73761" y="1261662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- Images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53" name="Shape 53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54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5" name="Shape 55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62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599162" y="487347"/>
            <a:ext cx="3630439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JetBot Teaching Kit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653482" y="927174"/>
            <a:ext cx="352179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lang="en-US" sz="1800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Robotics with Jetson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eative Commons License" id="63" name="Shape 6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2.png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08552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76B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17098" l="0" r="97921" t="-6317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17094" l="52877" r="0" t="1978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478720" y="6040910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-8055" y="5991792"/>
            <a:ext cx="8247887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41395" l="0" r="0" t="0"/>
          <a:stretch/>
        </p:blipFill>
        <p:spPr>
          <a:xfrm>
            <a:off x="7348157" y="6041971"/>
            <a:ext cx="480543" cy="850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reativecommons.org/licenses/by-nc/4.0/legalcode" TargetMode="External"/><Relationship Id="rId4" Type="http://schemas.openxmlformats.org/officeDocument/2006/relationships/hyperlink" Target="http://creativecommons.org/licenses/by-nc/4.0/legalcode" TargetMode="External"/><Relationship Id="rId5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2046025" y="4798350"/>
            <a:ext cx="5836104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/>
              <a:t>Calculating Positions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027735" y="4282825"/>
            <a:ext cx="5845247" cy="515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/>
              <a:t>5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/>
              <a:t>2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Dead Reckoning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73761" y="347471"/>
            <a:ext cx="7482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Differential Drive Equations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650" y="2904650"/>
            <a:ext cx="3023800" cy="230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" type="body"/>
          </p:nvPr>
        </p:nvSpPr>
        <p:spPr>
          <a:xfrm>
            <a:off x="383850" y="1335024"/>
            <a:ext cx="7461600" cy="196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 is the radius of wheels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</a:t>
            </a:r>
            <a:r>
              <a:rPr baseline="-25000" lang="en-US"/>
              <a:t>l</a:t>
            </a:r>
            <a:r>
              <a:rPr lang="en-US"/>
              <a:t> is the angular velocity of the left wheel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</a:t>
            </a:r>
            <a:r>
              <a:rPr baseline="-25000" lang="en-US"/>
              <a:t>r</a:t>
            </a:r>
            <a:r>
              <a:rPr lang="en-US"/>
              <a:t> is the angular velocity of the right wheel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 is the separation of the wheels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California Polytechnic State University under the </a:t>
            </a:r>
            <a:r>
              <a:rPr b="0"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descr="Creative Commons License" id="156" name="Shape 15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Basic Kinematics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Basic physics equations are used to update the position of the robot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Sensors are used to compensate for environmental noise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487" y="3507725"/>
            <a:ext cx="48482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Choosing a Timestep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Smaller timesteps can yield more precise estimates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Smaller timesteps also produce noisier readings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Timesteps that are too large may miss important fluctuations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Using Accelerometers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3850" y="1948650"/>
            <a:ext cx="74616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Accelerometer readings can be used to estimate velocity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Velocity estimates are then used to estimate displacement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The state of the robot is both the current velocity and the current position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3688700"/>
            <a:ext cx="27241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Accelerometer Issues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3850" y="1948650"/>
            <a:ext cx="74616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Velocity estimates from acceleration integration can drift over time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Care must be taken when use accelerometers on slopes to account for gravity</a:t>
            </a:r>
          </a:p>
        </p:txBody>
      </p:sp>
      <p:sp>
        <p:nvSpPr>
          <p:cNvPr id="102" name="Shape 102"/>
          <p:cNvSpPr/>
          <p:nvPr/>
        </p:nvSpPr>
        <p:spPr>
          <a:xfrm>
            <a:off x="4259000" y="4581775"/>
            <a:ext cx="387900" cy="366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425850" y="4948075"/>
            <a:ext cx="387900" cy="366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flipH="1">
            <a:off x="2164000" y="4351875"/>
            <a:ext cx="3640800" cy="1653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-1639626">
            <a:off x="3288187" y="4601640"/>
            <a:ext cx="1271048" cy="326585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4033237" y="4673733"/>
            <a:ext cx="604200" cy="11685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>
            <a:endCxn id="105" idx="1"/>
          </p:cNvCxnSpPr>
          <p:nvPr/>
        </p:nvCxnSpPr>
        <p:spPr>
          <a:xfrm flipH="1">
            <a:off x="3359112" y="4673583"/>
            <a:ext cx="683400" cy="383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Using Gyroscopes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Gyroscopes provide orientation information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Changes in the orientation can be used in conjunction with velocity estimates to update the robot’s position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On slippery ground, gyroscopes can be essential to detecting changes in orientation when encoders are unreliable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Using Compasses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Like a gyroscope, a compass measures the robot’s orientation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Gyroscopes typically measures orientation in 3d, while a compass measures orientation in 2d.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Since a compass provides absolute orientation, it’s reliability does not degrade over time.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Using Encoders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Encoders measure wheel rotation and are often the easiest way to estimate the robot’s velocity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The size and position of the wheels must be known in order to use encoders for estimating velocity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Differential Drive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Jet is a differential drive robot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Differential drive is a type of robot that has two motorized wheels</a:t>
            </a:r>
          </a:p>
        </p:txBody>
      </p:sp>
      <p:sp>
        <p:nvSpPr>
          <p:cNvPr id="136" name="Shape 136"/>
          <p:cNvSpPr/>
          <p:nvPr/>
        </p:nvSpPr>
        <p:spPr>
          <a:xfrm>
            <a:off x="2956800" y="3375275"/>
            <a:ext cx="2316000" cy="14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456575" y="3095075"/>
            <a:ext cx="657000" cy="280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456575" y="4872575"/>
            <a:ext cx="657000" cy="280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rot="-5400000">
            <a:off x="3890250" y="2899325"/>
            <a:ext cx="102600" cy="288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640425" y="2686550"/>
            <a:ext cx="1003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 = 7 cm</a:t>
            </a:r>
          </a:p>
        </p:txBody>
      </p:sp>
      <p:sp>
        <p:nvSpPr>
          <p:cNvPr id="141" name="Shape 141"/>
          <p:cNvSpPr/>
          <p:nvPr/>
        </p:nvSpPr>
        <p:spPr>
          <a:xfrm rot="10800000">
            <a:off x="2806200" y="3140375"/>
            <a:ext cx="150600" cy="1936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1677550" y="3907625"/>
            <a:ext cx="1356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sep = 36 cm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