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172200" cx="8229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 name="Shape 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Along with estimating the state vector, the Kalman filter also estimates the current covariance.  P is a square matrix with dimensions equal to the length of the state vector.</a:t>
            </a:r>
          </a:p>
          <a:p>
            <a:pPr indent="-171450" lvl="0" marL="171450" marR="0" rtl="0" algn="l">
              <a:spcBef>
                <a:spcPts val="0"/>
              </a:spcBef>
              <a:buClr>
                <a:schemeClr val="dk1"/>
              </a:buClr>
              <a:buSzPct val="100000"/>
              <a:buFont typeface="Arial"/>
              <a:buChar char="•"/>
            </a:pPr>
            <a:r>
              <a:rPr lang="en-US"/>
              <a:t>The covariance matrix is a generalization of the variance that was discussed in the probabilistic sensor fusion</a:t>
            </a:r>
          </a:p>
          <a:p>
            <a:pPr indent="-171450" lvl="0" marL="171450" marR="0" rtl="0" algn="l">
              <a:spcBef>
                <a:spcPts val="0"/>
              </a:spcBef>
              <a:buClr>
                <a:schemeClr val="dk1"/>
              </a:buClr>
              <a:buSzPct val="100000"/>
              <a:buFont typeface="Arial"/>
              <a:buChar char="•"/>
            </a:pPr>
            <a:r>
              <a:rPr lang="en-US"/>
              <a:t>The multiplication of the state transition matrix by the previous covariance will increase the covariance estimate proportional to the magnitude of the transition matrix.</a:t>
            </a:r>
          </a:p>
          <a:p>
            <a:pPr indent="-171450" lvl="0" marL="171450" marR="0" rtl="0" algn="l">
              <a:spcBef>
                <a:spcPts val="0"/>
              </a:spcBef>
              <a:buClr>
                <a:schemeClr val="dk1"/>
              </a:buClr>
              <a:buSzPct val="100000"/>
              <a:buFont typeface="Arial"/>
              <a:buChar char="•"/>
            </a:pPr>
            <a:r>
              <a:rPr lang="en-US"/>
              <a:t>This is an intuitive result because if the state changes dramatically at each timestep then our uncertainty should increase significantly</a:t>
            </a:r>
          </a:p>
          <a:p>
            <a:pPr indent="-171450" lvl="0" marL="171450" marR="0" rtl="0" algn="l">
              <a:spcBef>
                <a:spcPts val="0"/>
              </a:spcBef>
              <a:buClr>
                <a:schemeClr val="dk1"/>
              </a:buClr>
              <a:buSzPct val="100000"/>
              <a:buFont typeface="Arial"/>
              <a:buChar char="•"/>
            </a:pPr>
            <a:r>
              <a:rPr lang="en-US"/>
              <a:t>The Q matrix serves to continuously add uncertainty to the system</a:t>
            </a:r>
          </a:p>
        </p:txBody>
      </p:sp>
      <p:sp>
        <p:nvSpPr>
          <p:cNvPr id="146" name="Shape 14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The measurement estimation matrix H scales the state estimate to match the expected sensor data if the state estimate were perfectly accurate</a:t>
            </a:r>
          </a:p>
          <a:p>
            <a:pPr indent="-171450" lvl="0" marL="171450" marR="0" rtl="0" algn="l">
              <a:spcBef>
                <a:spcPts val="0"/>
              </a:spcBef>
              <a:buClr>
                <a:schemeClr val="dk1"/>
              </a:buClr>
              <a:buSzPct val="100000"/>
              <a:buFont typeface="Arial"/>
              <a:buChar char="•"/>
            </a:pPr>
            <a:r>
              <a:rPr lang="en-US"/>
              <a:t>If the measurement data is greater than the scaled state estimate, then the refined state estimate will be increased according to the Kalman gain</a:t>
            </a:r>
          </a:p>
          <a:p>
            <a:pPr indent="-171450" lvl="0" marL="171450" marR="0" rtl="0" algn="l">
              <a:spcBef>
                <a:spcPts val="0"/>
              </a:spcBef>
              <a:buClr>
                <a:schemeClr val="dk1"/>
              </a:buClr>
              <a:buSzPct val="100000"/>
              <a:buFont typeface="Arial"/>
              <a:buChar char="•"/>
            </a:pPr>
            <a:r>
              <a:rPr lang="en-US"/>
              <a:t>If the Kalman gain is zero, then the measurement data does not affect the state.</a:t>
            </a:r>
          </a:p>
        </p:txBody>
      </p:sp>
      <p:sp>
        <p:nvSpPr>
          <p:cNvPr id="154" name="Shape 15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The update of the covariance increase the uncertainty of the components of the state that were most changed by the measurement data.</a:t>
            </a:r>
          </a:p>
          <a:p>
            <a:pPr indent="-171450" lvl="0" marL="171450" marR="0" rtl="0" algn="l">
              <a:spcBef>
                <a:spcPts val="0"/>
              </a:spcBef>
              <a:buClr>
                <a:schemeClr val="dk1"/>
              </a:buClr>
              <a:buSzPct val="100000"/>
              <a:buFont typeface="Arial"/>
              <a:buChar char="•"/>
            </a:pPr>
            <a:r>
              <a:rPr lang="en-US"/>
              <a:t>If the Kalman gain is zero, then the state was not changed by the measurements so the covariance does not change</a:t>
            </a:r>
          </a:p>
        </p:txBody>
      </p:sp>
      <p:sp>
        <p:nvSpPr>
          <p:cNvPr id="162" name="Shape 16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There are a variety of techniques for calculating the Kalman Gain.</a:t>
            </a:r>
          </a:p>
          <a:p>
            <a:pPr indent="-171450" lvl="0" marL="171450" marR="0" rtl="0" algn="l">
              <a:spcBef>
                <a:spcPts val="0"/>
              </a:spcBef>
              <a:buClr>
                <a:schemeClr val="dk1"/>
              </a:buClr>
              <a:buSzPct val="100000"/>
              <a:buFont typeface="Arial"/>
              <a:buChar char="•"/>
            </a:pPr>
            <a:r>
              <a:rPr lang="en-US"/>
              <a:t>The most popular and simplest Kalman Gain equation is called optimal Kalman Gain.</a:t>
            </a:r>
          </a:p>
          <a:p>
            <a:pPr indent="-171450" lvl="0" marL="171450" marR="0" rtl="0" algn="l">
              <a:spcBef>
                <a:spcPts val="0"/>
              </a:spcBef>
              <a:buClr>
                <a:schemeClr val="dk1"/>
              </a:buClr>
              <a:buSzPct val="100000"/>
              <a:buFont typeface="Arial"/>
              <a:buChar char="•"/>
            </a:pPr>
            <a:r>
              <a:rPr lang="en-US"/>
              <a:t>Intuitively, the Kalman gain should be scaled based on the covariance of the measurement data and the state uncertainty.</a:t>
            </a:r>
          </a:p>
          <a:p>
            <a:pPr indent="-171450" lvl="0" marL="171450" marR="0" rtl="0" algn="l">
              <a:spcBef>
                <a:spcPts val="0"/>
              </a:spcBef>
              <a:buClr>
                <a:schemeClr val="dk1"/>
              </a:buClr>
              <a:buSzPct val="100000"/>
              <a:buFont typeface="Arial"/>
              <a:buChar char="•"/>
            </a:pPr>
            <a:r>
              <a:rPr lang="en-US"/>
              <a:t>The Kalman Gain generalizes how we weighted the sensor estimates in the probabilistic sensor fusion section</a:t>
            </a:r>
          </a:p>
        </p:txBody>
      </p:sp>
      <p:sp>
        <p:nvSpPr>
          <p:cNvPr id="170" name="Shape 17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The basic Kalman filter is only useful when the inputs have linear effects on the state.  More advanced techniques like Extended Kalman Filter and Unscented Kalman Filter can handle non-linear effects</a:t>
            </a:r>
          </a:p>
          <a:p>
            <a:pPr indent="-171450" lvl="0" marL="171450" marR="0" rtl="0" algn="l">
              <a:spcBef>
                <a:spcPts val="0"/>
              </a:spcBef>
              <a:buClr>
                <a:schemeClr val="dk1"/>
              </a:buClr>
              <a:buSzPct val="100000"/>
              <a:buFont typeface="Arial"/>
              <a:buChar char="•"/>
            </a:pPr>
            <a:r>
              <a:rPr lang="en-US"/>
              <a:t>Kalman filters produce only a single estimate with variance for each component of the state; they cannot represent multiple possible states.  When multiple states are possible, particle filters can be useful (which will be discussed in the Localization module)</a:t>
            </a:r>
          </a:p>
        </p:txBody>
      </p:sp>
      <p:sp>
        <p:nvSpPr>
          <p:cNvPr id="177" name="Shape 17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As a motivation for sensor fusion, recall the discussion of the compass and gyroscope for dead-reckoning.  Both of these sensors would need to be combined with another sensor to determine linear velocity</a:t>
            </a:r>
          </a:p>
          <a:p>
            <a:pPr indent="-171450" lvl="0" marL="171450" marR="0" rtl="0" algn="l">
              <a:spcBef>
                <a:spcPts val="0"/>
              </a:spcBef>
              <a:buClr>
                <a:schemeClr val="dk1"/>
              </a:buClr>
              <a:buSzPct val="100000"/>
              <a:buFont typeface="Arial"/>
              <a:buChar char="•"/>
            </a:pPr>
            <a:r>
              <a:rPr lang="en-US"/>
              <a:t>Oftentimes the combination of multiple sensors is superior to any single sensor even though some sensors may have high uncertainty</a:t>
            </a:r>
          </a:p>
          <a:p>
            <a:pPr indent="-171450" lvl="0" marL="171450" marR="0" rtl="0" algn="l">
              <a:spcBef>
                <a:spcPts val="0"/>
              </a:spcBef>
              <a:buClr>
                <a:schemeClr val="dk1"/>
              </a:buClr>
              <a:buSzPct val="100000"/>
              <a:buFont typeface="Arial"/>
              <a:buChar char="•"/>
            </a:pPr>
            <a:r>
              <a:rPr lang="en-US"/>
              <a:t>Detecting faults in sensors is made easier when multiple sensors are used because errant measurements will be more obvious.</a:t>
            </a:r>
          </a:p>
        </p:txBody>
      </p:sp>
      <p:sp>
        <p:nvSpPr>
          <p:cNvPr id="73" name="Shape 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Collision avoidance is essential to the operation of most autonomous mobile robots, so the more information that robots can gather about their surroundings the more likely they will be to avoid collisions</a:t>
            </a:r>
          </a:p>
          <a:p>
            <a:pPr indent="-171450" lvl="0" marL="171450" marR="0" rtl="0" algn="l">
              <a:spcBef>
                <a:spcPts val="0"/>
              </a:spcBef>
              <a:buClr>
                <a:schemeClr val="dk1"/>
              </a:buClr>
              <a:buSzPct val="100000"/>
              <a:buFont typeface="Arial"/>
              <a:buChar char="●"/>
            </a:pPr>
            <a:r>
              <a:rPr lang="en-US"/>
              <a:t>It is important when designing a robot to include sensors that are complimentary - some sensors are useful during certain situations while other sensors are a useful during other conditions</a:t>
            </a:r>
          </a:p>
          <a:p>
            <a:pPr indent="-171450" lvl="0" marL="171450" marR="0" rtl="0" algn="l">
              <a:spcBef>
                <a:spcPts val="0"/>
              </a:spcBef>
              <a:buClr>
                <a:schemeClr val="dk1"/>
              </a:buClr>
              <a:buSzPct val="100000"/>
              <a:buFont typeface="Arial"/>
              <a:buChar char="●"/>
            </a:pPr>
            <a:r>
              <a:rPr lang="en-US"/>
              <a:t>Rarely will there be a single type of sensor input that is always reliable; however, the cost, size, and power requirements of sensors must be considered before adding every sensor to a robot</a:t>
            </a:r>
          </a:p>
          <a:p>
            <a:pPr indent="-171450" lvl="0" marL="171450" marR="0" rtl="0" algn="l">
              <a:spcBef>
                <a:spcPts val="0"/>
              </a:spcBef>
              <a:buClr>
                <a:schemeClr val="dk1"/>
              </a:buClr>
              <a:buSzPct val="100000"/>
              <a:buFont typeface="Arial"/>
              <a:buChar char="●"/>
            </a:pPr>
            <a:r>
              <a:rPr lang="en-US"/>
              <a:t>In the autonomous helicopter example, the lidar/radar and cameras can be used in different conditions (foggy vs. clear) or simultaneously to improve accuracy</a:t>
            </a:r>
          </a:p>
        </p:txBody>
      </p:sp>
      <p:sp>
        <p:nvSpPr>
          <p:cNvPr id="81" name="Shape 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1" name="Shape 9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The first attempt at combining sensor values would be writing code that specifically handles different scenarios</a:t>
            </a:r>
          </a:p>
          <a:p>
            <a:pPr indent="-171450" lvl="0" marL="171450" marR="0" rtl="0" algn="l">
              <a:spcBef>
                <a:spcPts val="0"/>
              </a:spcBef>
              <a:buClr>
                <a:schemeClr val="dk1"/>
              </a:buClr>
              <a:buSzPct val="100000"/>
              <a:buFont typeface="Arial"/>
              <a:buChar char="•"/>
            </a:pPr>
            <a:r>
              <a:rPr lang="en-US"/>
              <a:t>This concept was used in the Sense and Avoid lab to turn the robot after it had retreated more than a threshold and the object was no longer present.</a:t>
            </a:r>
          </a:p>
          <a:p>
            <a:pPr indent="-171450" lvl="0" marL="171450" marR="0" rtl="0" algn="l">
              <a:spcBef>
                <a:spcPts val="0"/>
              </a:spcBef>
              <a:buClr>
                <a:schemeClr val="dk1"/>
              </a:buClr>
              <a:buSzPct val="100000"/>
              <a:buFont typeface="Arial"/>
              <a:buChar char="•"/>
            </a:pPr>
            <a:r>
              <a:rPr lang="en-US"/>
              <a:t>The second example on the page takes a simple average of the position estimated by a dead-reckoning system and the gps estimate.</a:t>
            </a:r>
          </a:p>
          <a:p>
            <a:pPr indent="-171450" lvl="0" marL="171450" marR="0" rtl="0" algn="l">
              <a:spcBef>
                <a:spcPts val="0"/>
              </a:spcBef>
              <a:buClr>
                <a:schemeClr val="dk1"/>
              </a:buClr>
              <a:buSzPct val="100000"/>
              <a:buFont typeface="Arial"/>
              <a:buChar char="•"/>
            </a:pPr>
            <a:r>
              <a:rPr lang="en-US"/>
              <a:t>Explicit rules for combining sensors can be useful for simple sensor data or specific cases where the expected behavior is known.</a:t>
            </a:r>
          </a:p>
          <a:p>
            <a:pPr indent="-171450" lvl="0" marL="171450" marR="0" rtl="0" algn="l">
              <a:spcBef>
                <a:spcPts val="0"/>
              </a:spcBef>
              <a:buClr>
                <a:schemeClr val="dk1"/>
              </a:buClr>
              <a:buSzPct val="100000"/>
              <a:buFont typeface="Arial"/>
              <a:buChar char="•"/>
            </a:pPr>
            <a:r>
              <a:rPr lang="en-US"/>
              <a:t>However, code will become unmaintainable and complex if too many rules and conditionals are used to fuse sensor data.</a:t>
            </a:r>
          </a:p>
        </p:txBody>
      </p:sp>
      <p:sp>
        <p:nvSpPr>
          <p:cNvPr id="92" name="Shape 9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This update assumes that the real state value follows a Gaussian distribution with the center at Ux and the variance as Vx.</a:t>
            </a:r>
          </a:p>
          <a:p>
            <a:pPr indent="-171450" lvl="0" marL="171450" marR="0" rtl="0" algn="l">
              <a:spcBef>
                <a:spcPts val="0"/>
              </a:spcBef>
              <a:buClr>
                <a:schemeClr val="dk1"/>
              </a:buClr>
              <a:buSzPct val="100000"/>
              <a:buFont typeface="Arial"/>
              <a:buChar char="•"/>
            </a:pPr>
            <a:r>
              <a:rPr lang="en-US"/>
              <a:t>High variance implies the sensor is uncertain about its measurement while low variance implies more certainty</a:t>
            </a:r>
          </a:p>
          <a:p>
            <a:pPr indent="-171450" lvl="0" marL="171450" marR="0" rtl="0" algn="l">
              <a:spcBef>
                <a:spcPts val="0"/>
              </a:spcBef>
              <a:buClr>
                <a:schemeClr val="dk1"/>
              </a:buClr>
              <a:buSzPct val="100000"/>
              <a:buFont typeface="Arial"/>
              <a:buChar char="•"/>
            </a:pPr>
            <a:r>
              <a:rPr lang="en-US"/>
              <a:t>The first equation computes the estimated combination of the sensors by weighting the sensor with less uncertainty higher because we trust the sensor with less uncertainty more.</a:t>
            </a:r>
          </a:p>
          <a:p>
            <a:pPr indent="-171450" lvl="0" marL="171450" marR="0" rtl="0" algn="l">
              <a:spcBef>
                <a:spcPts val="0"/>
              </a:spcBef>
              <a:buClr>
                <a:schemeClr val="dk1"/>
              </a:buClr>
              <a:buSzPct val="100000"/>
              <a:buFont typeface="Arial"/>
              <a:buChar char="•"/>
            </a:pPr>
            <a:r>
              <a:rPr lang="en-US"/>
              <a:t>The variance (uncertainty) of the fused sensor reading will always be less than either of the two sensor’s uncertainties.</a:t>
            </a:r>
          </a:p>
          <a:p>
            <a:pPr indent="-171450" lvl="0" marL="171450" marR="0" rtl="0" algn="l">
              <a:spcBef>
                <a:spcPts val="0"/>
              </a:spcBef>
              <a:buClr>
                <a:schemeClr val="dk1"/>
              </a:buClr>
              <a:buSzPct val="100000"/>
              <a:buFont typeface="Arial"/>
              <a:buChar char="•"/>
            </a:pPr>
            <a:r>
              <a:rPr lang="en-US"/>
              <a:t>Consider the case where the variance of sensor a approaches 0 (complete certainty).  When this happens, the fused sensor data will be nearly equivalent to sensor a and the combined uncertainty will approach 0 as well</a:t>
            </a:r>
          </a:p>
        </p:txBody>
      </p:sp>
      <p:sp>
        <p:nvSpPr>
          <p:cNvPr id="103" name="Shape 10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Here is an example with real numbers that demonstrates how sensors can be fused using probability</a:t>
            </a:r>
          </a:p>
          <a:p>
            <a:pPr indent="-171450" lvl="0" marL="171450" marR="0" rtl="0" algn="l">
              <a:spcBef>
                <a:spcPts val="0"/>
              </a:spcBef>
              <a:buClr>
                <a:schemeClr val="dk1"/>
              </a:buClr>
              <a:buSzPct val="100000"/>
              <a:buFont typeface="Arial"/>
              <a:buChar char="•"/>
            </a:pPr>
            <a:r>
              <a:rPr lang="en-US"/>
              <a:t>Notice that the gray curve has a higher peak that either of the raw sensor readings because we have greater certainty with the combination.</a:t>
            </a:r>
          </a:p>
          <a:p>
            <a:pPr indent="-171450" lvl="0" marL="171450" marR="0" rtl="0" algn="l">
              <a:spcBef>
                <a:spcPts val="0"/>
              </a:spcBef>
              <a:buClr>
                <a:schemeClr val="dk1"/>
              </a:buClr>
              <a:buSzPct val="100000"/>
              <a:buFont typeface="Arial"/>
              <a:buChar char="•"/>
            </a:pPr>
            <a:r>
              <a:rPr lang="en-US"/>
              <a:t>The value of the combined sensor 22.77 is closer to sensor A’s value than sensor B’s value because sensor A has less uncertainty</a:t>
            </a:r>
          </a:p>
        </p:txBody>
      </p:sp>
      <p:sp>
        <p:nvSpPr>
          <p:cNvPr id="116" name="Shape 11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Kalman filters are a powerful technique that has been applied to many areas of robotics including tracking and localization</a:t>
            </a:r>
          </a:p>
          <a:p>
            <a:pPr indent="-171450" lvl="0" marL="171450" marR="0" rtl="0" algn="l">
              <a:spcBef>
                <a:spcPts val="0"/>
              </a:spcBef>
              <a:buClr>
                <a:schemeClr val="dk1"/>
              </a:buClr>
              <a:buSzPct val="100000"/>
              <a:buFont typeface="Arial"/>
              <a:buChar char="•"/>
            </a:pPr>
            <a:r>
              <a:rPr lang="en-US"/>
              <a:t>Kalman filters are a method of probabilistically fusing sensor data that is more flexible than the basic weighted sum that was discussed previously</a:t>
            </a:r>
          </a:p>
          <a:p>
            <a:pPr indent="-171450" lvl="0" marL="171450" marR="0" rtl="0" algn="l">
              <a:spcBef>
                <a:spcPts val="0"/>
              </a:spcBef>
              <a:buClr>
                <a:schemeClr val="dk1"/>
              </a:buClr>
              <a:buSzPct val="100000"/>
              <a:buFont typeface="Arial"/>
              <a:buChar char="•"/>
            </a:pPr>
            <a:r>
              <a:rPr lang="en-US"/>
              <a:t>The output of a Kalman filter is a predicted state (e.g. the location of the robot) as well as the uncertainty of that prediction.</a:t>
            </a:r>
          </a:p>
        </p:txBody>
      </p:sp>
      <p:sp>
        <p:nvSpPr>
          <p:cNvPr id="124" name="Shape 12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The predict step occurs independently of the sensor data; it is based solely on the previous state estimation and the expected transition of the state</a:t>
            </a:r>
          </a:p>
          <a:p>
            <a:pPr indent="-171450" lvl="0" marL="171450" marR="0" rtl="0" algn="l">
              <a:spcBef>
                <a:spcPts val="0"/>
              </a:spcBef>
              <a:buClr>
                <a:schemeClr val="dk1"/>
              </a:buClr>
              <a:buSzPct val="100000"/>
              <a:buFont typeface="Arial"/>
              <a:buChar char="•"/>
            </a:pPr>
            <a:r>
              <a:rPr lang="en-US"/>
              <a:t>The update step incorporates the sensor data to change the previously estimated state to more closely align with the sensor data</a:t>
            </a:r>
          </a:p>
          <a:p>
            <a:pPr indent="-171450" lvl="0" marL="171450" marR="0" rtl="0" algn="l">
              <a:spcBef>
                <a:spcPts val="0"/>
              </a:spcBef>
              <a:buClr>
                <a:schemeClr val="dk1"/>
              </a:buClr>
              <a:buSzPct val="100000"/>
              <a:buFont typeface="Arial"/>
              <a:buChar char="•"/>
            </a:pPr>
            <a:r>
              <a:rPr lang="en-US"/>
              <a:t>The result of the Kalman filter will be a weighted combination of the state prediction from the expected state transition and the state estimated by the measurement data</a:t>
            </a:r>
          </a:p>
        </p:txBody>
      </p:sp>
      <p:sp>
        <p:nvSpPr>
          <p:cNvPr id="131" name="Shape 13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The state can be a vector or a scalar value; in localization often the state is x,y,z,orientation,x-velocity, and y-velocity.  </a:t>
            </a:r>
          </a:p>
          <a:p>
            <a:pPr indent="-171450" lvl="0" marL="171450" marR="0" rtl="0" algn="l">
              <a:spcBef>
                <a:spcPts val="0"/>
              </a:spcBef>
              <a:buClr>
                <a:schemeClr val="dk1"/>
              </a:buClr>
              <a:buSzPct val="100000"/>
              <a:buFont typeface="Arial"/>
              <a:buChar char="•"/>
            </a:pPr>
            <a:r>
              <a:rPr lang="en-US"/>
              <a:t>Usually F has 1’s on the diagonal because we expect most values in the state to stay the same from timestep to timestep; however, in certain environments some state values may decay over time (e.g. due to friction)</a:t>
            </a:r>
          </a:p>
          <a:p>
            <a:pPr indent="-171450" lvl="0" marL="171450" marR="0" rtl="0" algn="l">
              <a:spcBef>
                <a:spcPts val="0"/>
              </a:spcBef>
              <a:buClr>
                <a:schemeClr val="dk1"/>
              </a:buClr>
              <a:buSzPct val="100000"/>
              <a:buFont typeface="Arial"/>
              <a:buChar char="•"/>
            </a:pPr>
            <a:r>
              <a:rPr lang="en-US"/>
              <a:t>Additionally there will be non-zero entries in F where a state value depends on another; for example, the x-position should be updated to be the previous x-position + x-velocity</a:t>
            </a:r>
          </a:p>
          <a:p>
            <a:pPr indent="-171450" lvl="0" marL="171450" marR="0" rtl="0" algn="l">
              <a:spcBef>
                <a:spcPts val="0"/>
              </a:spcBef>
              <a:buClr>
                <a:schemeClr val="dk1"/>
              </a:buClr>
              <a:buSzPct val="100000"/>
              <a:buFont typeface="Arial"/>
              <a:buChar char="•"/>
            </a:pPr>
            <a:r>
              <a:rPr lang="en-US"/>
              <a:t>The input vector is the same length as x and it represents an change to the state.  For example, if you send a command to move forward, the u vector may have a nonzero value in the x-velocity indicating an increase in velocity</a:t>
            </a:r>
          </a:p>
          <a:p>
            <a:pPr indent="-171450" lvl="0" marL="171450" marR="0" rtl="0" algn="l">
              <a:spcBef>
                <a:spcPts val="0"/>
              </a:spcBef>
              <a:buClr>
                <a:schemeClr val="dk1"/>
              </a:buClr>
              <a:buSzPct val="100000"/>
              <a:buFont typeface="Arial"/>
              <a:buChar char="•"/>
            </a:pPr>
            <a:r>
              <a:rPr lang="en-US"/>
              <a:t>The transition matrix matrix B has the same shape as F but may have different values</a:t>
            </a:r>
          </a:p>
        </p:txBody>
      </p:sp>
      <p:sp>
        <p:nvSpPr>
          <p:cNvPr id="138" name="Shape 13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7.png"/><Relationship Id="rId4" Type="http://schemas.openxmlformats.org/officeDocument/2006/relationships/image" Target="../media/image05.png"/><Relationship Id="rId5" Type="http://schemas.openxmlformats.org/officeDocument/2006/relationships/image" Target="../media/image04.png"/><Relationship Id="rId6" Type="http://schemas.openxmlformats.org/officeDocument/2006/relationships/image" Target="../media/image0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7.png"/><Relationship Id="rId4" Type="http://schemas.openxmlformats.org/officeDocument/2006/relationships/image" Target="../media/image05.png"/><Relationship Id="rId5" Type="http://schemas.openxmlformats.org/officeDocument/2006/relationships/image" Target="../media/image04.png"/><Relationship Id="rId6" Type="http://schemas.openxmlformats.org/officeDocument/2006/relationships/image" Target="../media/image06.png"/><Relationship Id="rId7" Type="http://schemas.openxmlformats.org/officeDocument/2006/relationships/hyperlink" Target="http://creativecommons.org/licenses/by-nc/4.0/legalcode" TargetMode="External"/><Relationship Id="rId8" Type="http://schemas.openxmlformats.org/officeDocument/2006/relationships/image" Target="../media/image0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 Images">
    <p:bg>
      <p:bgPr>
        <a:solidFill>
          <a:schemeClr val="dk2"/>
        </a:solidFill>
      </p:bgPr>
    </p:bg>
    <p:spTree>
      <p:nvGrpSpPr>
        <p:cNvPr id="20" name="Shape 20"/>
        <p:cNvGrpSpPr/>
        <p:nvPr/>
      </p:nvGrpSpPr>
      <p:grpSpPr>
        <a:xfrm>
          <a:off x="0" y="0"/>
          <a:ext cx="0" cy="0"/>
          <a:chOff x="0" y="0"/>
          <a:chExt cx="0" cy="0"/>
        </a:xfrm>
      </p:grpSpPr>
      <p:grpSp>
        <p:nvGrpSpPr>
          <p:cNvPr id="21" name="Shape 21"/>
          <p:cNvGrpSpPr/>
          <p:nvPr/>
        </p:nvGrpSpPr>
        <p:grpSpPr>
          <a:xfrm>
            <a:off x="0" y="0"/>
            <a:ext cx="8229599" cy="6172199"/>
            <a:chOff x="0" y="0"/>
            <a:chExt cx="10972799" cy="6172199"/>
          </a:xfrm>
        </p:grpSpPr>
        <p:pic>
          <p:nvPicPr>
            <p:cNvPr id="22" name="Shape 22"/>
            <p:cNvPicPr preferRelativeResize="0"/>
            <p:nvPr/>
          </p:nvPicPr>
          <p:blipFill rotWithShape="1">
            <a:blip r:embed="rId2">
              <a:alphaModFix/>
            </a:blip>
            <a:srcRect b="9529" l="0" r="0" t="9528"/>
            <a:stretch/>
          </p:blipFill>
          <p:spPr>
            <a:xfrm>
              <a:off x="0" y="0"/>
              <a:ext cx="10972799" cy="6172199"/>
            </a:xfrm>
            <a:prstGeom prst="rect">
              <a:avLst/>
            </a:prstGeom>
            <a:noFill/>
            <a:ln>
              <a:noFill/>
            </a:ln>
          </p:spPr>
        </p:pic>
        <p:sp>
          <p:nvSpPr>
            <p:cNvPr id="23" name="Shape 23"/>
            <p:cNvSpPr/>
            <p:nvPr/>
          </p:nvSpPr>
          <p:spPr>
            <a:xfrm>
              <a:off x="0" y="0"/>
              <a:ext cx="10972799" cy="6172199"/>
            </a:xfrm>
            <a:prstGeom prst="rect">
              <a:avLst/>
            </a:prstGeom>
            <a:solidFill>
              <a:srgbClr val="191919">
                <a:alpha val="8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350" u="none" cap="none" strike="noStrike">
                <a:solidFill>
                  <a:srgbClr val="FFFFFF"/>
                </a:solidFill>
                <a:latin typeface="Trebuchet MS"/>
                <a:ea typeface="Trebuchet MS"/>
                <a:cs typeface="Trebuchet MS"/>
                <a:sym typeface="Trebuchet MS"/>
              </a:endParaRPr>
            </a:p>
          </p:txBody>
        </p:sp>
      </p:grpSp>
      <p:sp>
        <p:nvSpPr>
          <p:cNvPr id="24" name="Shape 24"/>
          <p:cNvSpPr/>
          <p:nvPr/>
        </p:nvSpPr>
        <p:spPr>
          <a:xfrm flipH="1" rot="10800000">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anchorCtr="0" anchor="ctr" bIns="45700" lIns="91425" rIns="91425" tIns="45700">
            <a:noAutofit/>
          </a:bodyPr>
          <a:lstStyle/>
          <a:p>
            <a:pPr indent="0" lvl="0" marL="0" marR="0" rtl="0" algn="ctr">
              <a:spcBef>
                <a:spcPts val="0"/>
              </a:spcBef>
              <a:buNone/>
            </a:pPr>
            <a:r>
              <a:t/>
            </a:r>
            <a:endParaRPr b="0" i="0" sz="1620" u="none" cap="none" strike="noStrike">
              <a:solidFill>
                <a:schemeClr val="lt1"/>
              </a:solidFill>
              <a:latin typeface="Trebuchet MS"/>
              <a:ea typeface="Trebuchet MS"/>
              <a:cs typeface="Trebuchet MS"/>
              <a:sym typeface="Trebuchet MS"/>
            </a:endParaRPr>
          </a:p>
        </p:txBody>
      </p:sp>
      <p:sp>
        <p:nvSpPr>
          <p:cNvPr id="25" name="Shape 25"/>
          <p:cNvSpPr txBox="1"/>
          <p:nvPr>
            <p:ph idx="1" type="subTitle"/>
          </p:nvPr>
        </p:nvSpPr>
        <p:spPr>
          <a:xfrm>
            <a:off x="2046025" y="4798350"/>
            <a:ext cx="5836104" cy="313932"/>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6F6F6F"/>
              </a:buClr>
              <a:buFont typeface="Arial"/>
              <a:buNone/>
              <a:defRPr b="0" i="0" sz="1600" u="none" cap="none" strike="noStrike">
                <a:solidFill>
                  <a:schemeClr val="lt1"/>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26" name="Shape 26"/>
          <p:cNvSpPr txBox="1"/>
          <p:nvPr>
            <p:ph type="title"/>
          </p:nvPr>
        </p:nvSpPr>
        <p:spPr>
          <a:xfrm>
            <a:off x="2027735" y="4290519"/>
            <a:ext cx="5845247" cy="50783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pic>
        <p:nvPicPr>
          <p:cNvPr id="27" name="Shape 27"/>
          <p:cNvPicPr preferRelativeResize="0"/>
          <p:nvPr/>
        </p:nvPicPr>
        <p:blipFill rotWithShape="1">
          <a:blip r:embed="rId3">
            <a:alphaModFix/>
          </a:blip>
          <a:srcRect b="0" l="12327" r="0" t="0"/>
          <a:stretch/>
        </p:blipFill>
        <p:spPr>
          <a:xfrm>
            <a:off x="0" y="748845"/>
            <a:ext cx="4020260" cy="984521"/>
          </a:xfrm>
          <a:prstGeom prst="rect">
            <a:avLst/>
          </a:prstGeom>
          <a:noFill/>
          <a:ln>
            <a:noFill/>
          </a:ln>
        </p:spPr>
      </p:pic>
      <p:pic>
        <p:nvPicPr>
          <p:cNvPr id="28" name="Shape 28"/>
          <p:cNvPicPr preferRelativeResize="0"/>
          <p:nvPr/>
        </p:nvPicPr>
        <p:blipFill rotWithShape="1">
          <a:blip r:embed="rId4">
            <a:alphaModFix/>
          </a:blip>
          <a:srcRect b="0" l="0" r="0" t="0"/>
          <a:stretch/>
        </p:blipFill>
        <p:spPr>
          <a:xfrm>
            <a:off x="385037" y="993505"/>
            <a:ext cx="2684930" cy="495199"/>
          </a:xfrm>
          <a:prstGeom prst="rect">
            <a:avLst/>
          </a:prstGeom>
          <a:noFill/>
          <a:ln>
            <a:noFill/>
          </a:ln>
        </p:spPr>
      </p:pic>
      <p:pic>
        <p:nvPicPr>
          <p:cNvPr id="29" name="Shape 29"/>
          <p:cNvPicPr preferRelativeResize="0"/>
          <p:nvPr/>
        </p:nvPicPr>
        <p:blipFill rotWithShape="1">
          <a:blip r:embed="rId5">
            <a:alphaModFix/>
          </a:blip>
          <a:srcRect b="0" l="0" r="3943" t="0"/>
          <a:stretch/>
        </p:blipFill>
        <p:spPr>
          <a:xfrm>
            <a:off x="1342838" y="1801400"/>
            <a:ext cx="6886761" cy="731583"/>
          </a:xfrm>
          <a:prstGeom prst="rect">
            <a:avLst/>
          </a:prstGeom>
          <a:noFill/>
          <a:ln>
            <a:noFill/>
          </a:ln>
        </p:spPr>
      </p:pic>
      <p:pic>
        <p:nvPicPr>
          <p:cNvPr id="30" name="Shape 30"/>
          <p:cNvPicPr preferRelativeResize="0"/>
          <p:nvPr/>
        </p:nvPicPr>
        <p:blipFill rotWithShape="1">
          <a:blip r:embed="rId6">
            <a:alphaModFix/>
          </a:blip>
          <a:srcRect b="0" l="0" r="0" t="0"/>
          <a:stretch/>
        </p:blipFill>
        <p:spPr>
          <a:xfrm>
            <a:off x="2139844" y="1909793"/>
            <a:ext cx="1660278" cy="501543"/>
          </a:xfrm>
          <a:prstGeom prst="rect">
            <a:avLst/>
          </a:prstGeom>
          <a:noFill/>
          <a:ln>
            <a:noFill/>
          </a:ln>
        </p:spPr>
      </p:pic>
      <p:sp>
        <p:nvSpPr>
          <p:cNvPr id="31" name="Shape 31"/>
          <p:cNvSpPr txBox="1"/>
          <p:nvPr/>
        </p:nvSpPr>
        <p:spPr>
          <a:xfrm>
            <a:off x="4253344" y="487347"/>
            <a:ext cx="3976256" cy="50783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i="0" lang="en-US" sz="3000" u="none" cap="none" strike="noStrike">
                <a:solidFill>
                  <a:schemeClr val="lt1"/>
                </a:solidFill>
                <a:latin typeface="Arial"/>
                <a:ea typeface="Arial"/>
                <a:cs typeface="Arial"/>
                <a:sym typeface="Arial"/>
              </a:rPr>
              <a:t>Robotics Teaching Kit</a:t>
            </a:r>
          </a:p>
        </p:txBody>
      </p:sp>
      <p:sp>
        <p:nvSpPr>
          <p:cNvPr id="32" name="Shape 32"/>
          <p:cNvSpPr txBox="1"/>
          <p:nvPr/>
        </p:nvSpPr>
        <p:spPr>
          <a:xfrm>
            <a:off x="4308764" y="927174"/>
            <a:ext cx="3866516" cy="2781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i="0" lang="en-US" sz="1800" u="none" cap="none" strike="noStrike">
                <a:solidFill>
                  <a:srgbClr val="6F6F6F"/>
                </a:solidFill>
                <a:latin typeface="Arial"/>
                <a:ea typeface="Arial"/>
                <a:cs typeface="Arial"/>
                <a:sym typeface="Arial"/>
              </a:rPr>
              <a:t>With ‘Jet’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ubtitle, and Content">
    <p:spTree>
      <p:nvGrpSpPr>
        <p:cNvPr id="33" name="Shape 33"/>
        <p:cNvGrpSpPr/>
        <p:nvPr/>
      </p:nvGrpSpPr>
      <p:grpSpPr>
        <a:xfrm>
          <a:off x="0" y="0"/>
          <a:ext cx="0" cy="0"/>
          <a:chOff x="0" y="0"/>
          <a:chExt cx="0" cy="0"/>
        </a:xfrm>
      </p:grpSpPr>
      <p:sp>
        <p:nvSpPr>
          <p:cNvPr id="34" name="Shape 34"/>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35" name="Shape 35"/>
          <p:cNvSpPr txBox="1"/>
          <p:nvPr>
            <p:ph idx="1" type="body"/>
          </p:nvPr>
        </p:nvSpPr>
        <p:spPr>
          <a:xfrm>
            <a:off x="383854" y="1948656"/>
            <a:ext cx="7461504" cy="385159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36" name="Shape 36"/>
          <p:cNvSpPr txBox="1"/>
          <p:nvPr>
            <p:ph idx="2" type="body"/>
          </p:nvPr>
        </p:nvSpPr>
        <p:spPr>
          <a:xfrm>
            <a:off x="373761" y="1229600"/>
            <a:ext cx="7482077" cy="525462"/>
          </a:xfrm>
          <a:prstGeom prst="rect">
            <a:avLst/>
          </a:prstGeom>
          <a:noFill/>
          <a:ln>
            <a:noFill/>
          </a:ln>
        </p:spPr>
        <p:txBody>
          <a:bodyPr anchorCtr="0" anchor="ctr" bIns="91425" lIns="91425" rIns="91425" tIns="91425"/>
          <a:lstStyle>
            <a:lvl1pPr indent="0" lvl="0" marL="0" marR="0" rtl="0" algn="l">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 branding graphics">
    <p:spTree>
      <p:nvGrpSpPr>
        <p:cNvPr id="37" name="Shape 37"/>
        <p:cNvGrpSpPr/>
        <p:nvPr/>
      </p:nvGrpSpPr>
      <p:grpSpPr>
        <a:xfrm>
          <a:off x="0" y="0"/>
          <a:ext cx="0" cy="0"/>
          <a:chOff x="0" y="0"/>
          <a:chExt cx="0" cy="0"/>
        </a:xfrm>
      </p:grpSpPr>
      <p:sp>
        <p:nvSpPr>
          <p:cNvPr id="38" name="Shape 38"/>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39" name="Shape 39"/>
          <p:cNvSpPr txBox="1"/>
          <p:nvPr>
            <p:ph idx="1" type="body"/>
          </p:nvPr>
        </p:nvSpPr>
        <p:spPr>
          <a:xfrm>
            <a:off x="383854" y="1948657"/>
            <a:ext cx="7461504" cy="385159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34937" lvl="1" marL="630238" marR="0" rtl="0" algn="l">
              <a:lnSpc>
                <a:spcPct val="90000"/>
              </a:lnSpc>
              <a:spcBef>
                <a:spcPts val="225"/>
              </a:spcBef>
              <a:spcAft>
                <a:spcPts val="225"/>
              </a:spcAft>
              <a:buClr>
                <a:srgbClr val="6F6F6F"/>
              </a:buClr>
              <a:buSzPct val="100000"/>
              <a:buFont typeface="Arial"/>
              <a:buChar char="–"/>
              <a:defRPr b="0" i="0" sz="16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40" name="Shape 40"/>
          <p:cNvSpPr txBox="1"/>
          <p:nvPr>
            <p:ph idx="2" type="body"/>
          </p:nvPr>
        </p:nvSpPr>
        <p:spPr>
          <a:xfrm>
            <a:off x="373761" y="1225566"/>
            <a:ext cx="7482077" cy="525462"/>
          </a:xfrm>
          <a:prstGeom prst="rect">
            <a:avLst/>
          </a:prstGeom>
          <a:noFill/>
          <a:ln>
            <a:noFill/>
          </a:ln>
        </p:spPr>
        <p:txBody>
          <a:bodyPr anchorCtr="0" anchor="ctr" bIns="91425" lIns="91425" rIns="91425" tIns="91425"/>
          <a:lstStyle>
            <a:lvl1pPr indent="0" lvl="0" marL="0" marR="0" rtl="0" algn="l">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41" name="Shape 41"/>
          <p:cNvSpPr/>
          <p:nvPr/>
        </p:nvSpPr>
        <p:spPr>
          <a:xfrm>
            <a:off x="0" y="5917405"/>
            <a:ext cx="8229600" cy="25854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350">
              <a:solidFill>
                <a:srgbClr val="FFFFFF"/>
              </a:solidFill>
              <a:latin typeface="Trebuchet MS"/>
              <a:ea typeface="Trebuchet MS"/>
              <a:cs typeface="Trebuchet MS"/>
              <a:sym typeface="Trebuchet MS"/>
            </a:endParaRPr>
          </a:p>
        </p:txBody>
      </p:sp>
      <p:sp>
        <p:nvSpPr>
          <p:cNvPr id="42" name="Shape 42"/>
          <p:cNvSpPr txBox="1"/>
          <p:nvPr/>
        </p:nvSpPr>
        <p:spPr>
          <a:xfrm>
            <a:off x="479339" y="6051571"/>
            <a:ext cx="240770" cy="76943"/>
          </a:xfrm>
          <a:prstGeom prst="rect">
            <a:avLst/>
          </a:prstGeom>
          <a:noFill/>
          <a:ln>
            <a:noFill/>
          </a:ln>
        </p:spPr>
        <p:txBody>
          <a:bodyPr anchorCtr="0" anchor="ctr" bIns="0" lIns="0" rIns="0" tIns="0">
            <a:noAutofit/>
          </a:bodyPr>
          <a:lstStyle/>
          <a:p>
            <a:pPr indent="0" lvl="0" marL="0" marR="0" rtl="0" algn="l">
              <a:spcBef>
                <a:spcPts val="0"/>
              </a:spcBef>
              <a:spcAft>
                <a:spcPts val="0"/>
              </a:spcAft>
              <a:buSzPct val="25000"/>
              <a:buNone/>
            </a:pPr>
            <a:fld id="{00000000-1234-1234-1234-123412341234}" type="slidenum">
              <a:rPr lang="en-US" sz="500" cap="none">
                <a:solidFill>
                  <a:srgbClr val="6F6F6F"/>
                </a:solidFill>
                <a:latin typeface="Arial"/>
                <a:ea typeface="Arial"/>
                <a:cs typeface="Arial"/>
                <a:sym typeface="Arial"/>
              </a:rPr>
              <a:t>‹#›</a:t>
            </a:fld>
            <a:r>
              <a:rPr lang="en-US" sz="500" cap="none">
                <a:solidFill>
                  <a:srgbClr val="6F6F6F"/>
                </a:solidFill>
                <a:latin typeface="Arial"/>
                <a:ea typeface="Arial"/>
                <a:cs typeface="Arial"/>
                <a:sym typeface="Aria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43" name="Shape 43"/>
        <p:cNvGrpSpPr/>
        <p:nvPr/>
      </p:nvGrpSpPr>
      <p:grpSpPr>
        <a:xfrm>
          <a:off x="0" y="0"/>
          <a:ext cx="0" cy="0"/>
          <a:chOff x="0" y="0"/>
          <a:chExt cx="0" cy="0"/>
        </a:xfrm>
      </p:grpSpPr>
      <p:sp>
        <p:nvSpPr>
          <p:cNvPr id="44" name="Shape 44"/>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45" name="Shape 45"/>
          <p:cNvSpPr txBox="1"/>
          <p:nvPr>
            <p:ph idx="1" type="body"/>
          </p:nvPr>
        </p:nvSpPr>
        <p:spPr>
          <a:xfrm>
            <a:off x="383854" y="1335024"/>
            <a:ext cx="7461504" cy="442952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entered">
    <p:spTree>
      <p:nvGrpSpPr>
        <p:cNvPr id="46" name="Shape 46"/>
        <p:cNvGrpSpPr/>
        <p:nvPr/>
      </p:nvGrpSpPr>
      <p:grpSpPr>
        <a:xfrm>
          <a:off x="0" y="0"/>
          <a:ext cx="0" cy="0"/>
          <a:chOff x="0" y="0"/>
          <a:chExt cx="0" cy="0"/>
        </a:xfrm>
      </p:grpSpPr>
      <p:sp>
        <p:nvSpPr>
          <p:cNvPr id="47" name="Shape 47"/>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entered and subtitle">
    <p:spTree>
      <p:nvGrpSpPr>
        <p:cNvPr id="48" name="Shape 48"/>
        <p:cNvGrpSpPr/>
        <p:nvPr/>
      </p:nvGrpSpPr>
      <p:grpSpPr>
        <a:xfrm>
          <a:off x="0" y="0"/>
          <a:ext cx="0" cy="0"/>
          <a:chOff x="0" y="0"/>
          <a:chExt cx="0" cy="0"/>
        </a:xfrm>
      </p:grpSpPr>
      <p:sp>
        <p:nvSpPr>
          <p:cNvPr id="49" name="Shape 49"/>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50" name="Shape 50"/>
          <p:cNvSpPr txBox="1"/>
          <p:nvPr>
            <p:ph idx="1" type="body"/>
          </p:nvPr>
        </p:nvSpPr>
        <p:spPr>
          <a:xfrm>
            <a:off x="373761" y="1261662"/>
            <a:ext cx="7482077" cy="525462"/>
          </a:xfrm>
          <a:prstGeom prst="rect">
            <a:avLst/>
          </a:prstGeom>
          <a:noFill/>
          <a:ln>
            <a:noFill/>
          </a:ln>
        </p:spPr>
        <p:txBody>
          <a:bodyPr anchorCtr="0" anchor="ctr" bIns="91425" lIns="91425" rIns="91425" tIns="91425"/>
          <a:lstStyle>
            <a:lvl1pPr indent="0" lvl="0" marL="0" marR="0" rtl="0" algn="ctr">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 Images">
    <p:bg>
      <p:bgPr>
        <a:solidFill>
          <a:schemeClr val="dk2"/>
        </a:solidFill>
      </p:bgPr>
    </p:bg>
    <p:spTree>
      <p:nvGrpSpPr>
        <p:cNvPr id="51" name="Shape 51"/>
        <p:cNvGrpSpPr/>
        <p:nvPr/>
      </p:nvGrpSpPr>
      <p:grpSpPr>
        <a:xfrm>
          <a:off x="0" y="0"/>
          <a:ext cx="0" cy="0"/>
          <a:chOff x="0" y="0"/>
          <a:chExt cx="0" cy="0"/>
        </a:xfrm>
      </p:grpSpPr>
      <p:grpSp>
        <p:nvGrpSpPr>
          <p:cNvPr id="52" name="Shape 52"/>
          <p:cNvGrpSpPr/>
          <p:nvPr/>
        </p:nvGrpSpPr>
        <p:grpSpPr>
          <a:xfrm>
            <a:off x="0" y="0"/>
            <a:ext cx="8229599" cy="6172199"/>
            <a:chOff x="0" y="0"/>
            <a:chExt cx="10972799" cy="6172199"/>
          </a:xfrm>
        </p:grpSpPr>
        <p:pic>
          <p:nvPicPr>
            <p:cNvPr id="53" name="Shape 53"/>
            <p:cNvPicPr preferRelativeResize="0"/>
            <p:nvPr/>
          </p:nvPicPr>
          <p:blipFill rotWithShape="1">
            <a:blip r:embed="rId2">
              <a:alphaModFix/>
            </a:blip>
            <a:srcRect b="9529" l="0" r="0" t="9528"/>
            <a:stretch/>
          </p:blipFill>
          <p:spPr>
            <a:xfrm>
              <a:off x="0" y="0"/>
              <a:ext cx="10972799" cy="6172199"/>
            </a:xfrm>
            <a:prstGeom prst="rect">
              <a:avLst/>
            </a:prstGeom>
            <a:noFill/>
            <a:ln>
              <a:noFill/>
            </a:ln>
          </p:spPr>
        </p:pic>
        <p:sp>
          <p:nvSpPr>
            <p:cNvPr id="54" name="Shape 54"/>
            <p:cNvSpPr/>
            <p:nvPr/>
          </p:nvSpPr>
          <p:spPr>
            <a:xfrm>
              <a:off x="0" y="0"/>
              <a:ext cx="10972799" cy="6172199"/>
            </a:xfrm>
            <a:prstGeom prst="rect">
              <a:avLst/>
            </a:prstGeom>
            <a:solidFill>
              <a:srgbClr val="191919">
                <a:alpha val="8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350">
                <a:solidFill>
                  <a:srgbClr val="FFFFFF"/>
                </a:solidFill>
                <a:latin typeface="Trebuchet MS"/>
                <a:ea typeface="Trebuchet MS"/>
                <a:cs typeface="Trebuchet MS"/>
                <a:sym typeface="Trebuchet MS"/>
              </a:endParaRPr>
            </a:p>
          </p:txBody>
        </p:sp>
      </p:grpSp>
      <p:sp>
        <p:nvSpPr>
          <p:cNvPr id="55" name="Shape 55"/>
          <p:cNvSpPr/>
          <p:nvPr/>
        </p:nvSpPr>
        <p:spPr>
          <a:xfrm flipH="1" rot="10800000">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anchorCtr="0" anchor="ctr" bIns="45700" lIns="91425" rIns="91425" tIns="45700">
            <a:noAutofit/>
          </a:bodyPr>
          <a:lstStyle/>
          <a:p>
            <a:pPr indent="0" lvl="0" marL="0" marR="0" rtl="0" algn="ctr">
              <a:spcBef>
                <a:spcPts val="0"/>
              </a:spcBef>
              <a:buNone/>
            </a:pPr>
            <a:r>
              <a:t/>
            </a:r>
            <a:endParaRPr sz="1620">
              <a:solidFill>
                <a:schemeClr val="lt1"/>
              </a:solidFill>
              <a:latin typeface="Trebuchet MS"/>
              <a:ea typeface="Trebuchet MS"/>
              <a:cs typeface="Trebuchet MS"/>
              <a:sym typeface="Trebuchet MS"/>
            </a:endParaRPr>
          </a:p>
        </p:txBody>
      </p:sp>
      <p:pic>
        <p:nvPicPr>
          <p:cNvPr id="56" name="Shape 56"/>
          <p:cNvPicPr preferRelativeResize="0"/>
          <p:nvPr/>
        </p:nvPicPr>
        <p:blipFill rotWithShape="1">
          <a:blip r:embed="rId3">
            <a:alphaModFix/>
          </a:blip>
          <a:srcRect b="0" l="12327" r="0" t="0"/>
          <a:stretch/>
        </p:blipFill>
        <p:spPr>
          <a:xfrm>
            <a:off x="0" y="748845"/>
            <a:ext cx="4020260" cy="984521"/>
          </a:xfrm>
          <a:prstGeom prst="rect">
            <a:avLst/>
          </a:prstGeom>
          <a:noFill/>
          <a:ln>
            <a:noFill/>
          </a:ln>
        </p:spPr>
      </p:pic>
      <p:pic>
        <p:nvPicPr>
          <p:cNvPr id="57" name="Shape 57"/>
          <p:cNvPicPr preferRelativeResize="0"/>
          <p:nvPr/>
        </p:nvPicPr>
        <p:blipFill rotWithShape="1">
          <a:blip r:embed="rId4">
            <a:alphaModFix/>
          </a:blip>
          <a:srcRect b="0" l="0" r="0" t="0"/>
          <a:stretch/>
        </p:blipFill>
        <p:spPr>
          <a:xfrm>
            <a:off x="385037" y="993505"/>
            <a:ext cx="2684930" cy="495199"/>
          </a:xfrm>
          <a:prstGeom prst="rect">
            <a:avLst/>
          </a:prstGeom>
          <a:noFill/>
          <a:ln>
            <a:noFill/>
          </a:ln>
        </p:spPr>
      </p:pic>
      <p:pic>
        <p:nvPicPr>
          <p:cNvPr id="58" name="Shape 58"/>
          <p:cNvPicPr preferRelativeResize="0"/>
          <p:nvPr/>
        </p:nvPicPr>
        <p:blipFill rotWithShape="1">
          <a:blip r:embed="rId5">
            <a:alphaModFix/>
          </a:blip>
          <a:srcRect b="0" l="0" r="3943" t="0"/>
          <a:stretch/>
        </p:blipFill>
        <p:spPr>
          <a:xfrm>
            <a:off x="1342838" y="1801400"/>
            <a:ext cx="6886761" cy="731583"/>
          </a:xfrm>
          <a:prstGeom prst="rect">
            <a:avLst/>
          </a:prstGeom>
          <a:noFill/>
          <a:ln>
            <a:noFill/>
          </a:ln>
        </p:spPr>
      </p:pic>
      <p:pic>
        <p:nvPicPr>
          <p:cNvPr id="59" name="Shape 59"/>
          <p:cNvPicPr preferRelativeResize="0"/>
          <p:nvPr/>
        </p:nvPicPr>
        <p:blipFill rotWithShape="1">
          <a:blip r:embed="rId6">
            <a:alphaModFix/>
          </a:blip>
          <a:srcRect b="0" l="0" r="0" t="0"/>
          <a:stretch/>
        </p:blipFill>
        <p:spPr>
          <a:xfrm>
            <a:off x="2139844" y="1909793"/>
            <a:ext cx="1660278" cy="501543"/>
          </a:xfrm>
          <a:prstGeom prst="rect">
            <a:avLst/>
          </a:prstGeom>
          <a:noFill/>
          <a:ln>
            <a:noFill/>
          </a:ln>
        </p:spPr>
      </p:pic>
      <p:sp>
        <p:nvSpPr>
          <p:cNvPr id="60" name="Shape 60"/>
          <p:cNvSpPr txBox="1"/>
          <p:nvPr/>
        </p:nvSpPr>
        <p:spPr>
          <a:xfrm>
            <a:off x="4599162" y="487347"/>
            <a:ext cx="3630439" cy="50783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lang="en-US" sz="3000" cap="none">
                <a:solidFill>
                  <a:schemeClr val="lt1"/>
                </a:solidFill>
                <a:latin typeface="Arial"/>
                <a:ea typeface="Arial"/>
                <a:cs typeface="Arial"/>
                <a:sym typeface="Arial"/>
              </a:rPr>
              <a:t>JetBot Teaching Kit</a:t>
            </a:r>
          </a:p>
        </p:txBody>
      </p:sp>
      <p:sp>
        <p:nvSpPr>
          <p:cNvPr id="61" name="Shape 61"/>
          <p:cNvSpPr txBox="1"/>
          <p:nvPr/>
        </p:nvSpPr>
        <p:spPr>
          <a:xfrm>
            <a:off x="4653482" y="927174"/>
            <a:ext cx="3521798" cy="3139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lang="en-US" sz="1800">
                <a:solidFill>
                  <a:srgbClr val="6F6F6F"/>
                </a:solidFill>
                <a:latin typeface="Arial"/>
                <a:ea typeface="Arial"/>
                <a:cs typeface="Arial"/>
                <a:sym typeface="Arial"/>
              </a:rPr>
              <a:t>Robotics with Jetson</a:t>
            </a:r>
          </a:p>
        </p:txBody>
      </p:sp>
      <p:sp>
        <p:nvSpPr>
          <p:cNvPr id="62" name="Shape 62"/>
          <p:cNvSpPr txBox="1"/>
          <p:nvPr>
            <p:ph idx="1" type="subTitle"/>
          </p:nvPr>
        </p:nvSpPr>
        <p:spPr>
          <a:xfrm>
            <a:off x="63375" y="4347096"/>
            <a:ext cx="8111906" cy="786217"/>
          </a:xfrm>
          <a:prstGeom prst="rect">
            <a:avLst/>
          </a:prstGeom>
          <a:noFill/>
          <a:ln>
            <a:noFill/>
          </a:ln>
        </p:spPr>
        <p:txBody>
          <a:bodyPr anchorCtr="0" anchor="t" bIns="91425" lIns="91425" rIns="91425" tIns="91425"/>
          <a:lstStyle>
            <a:lvl1pPr indent="0" lvl="0" marL="0" marR="0" rtl="0" algn="ctr">
              <a:lnSpc>
                <a:spcPct val="90000"/>
              </a:lnSpc>
              <a:spcBef>
                <a:spcPts val="225"/>
              </a:spcBef>
              <a:spcAft>
                <a:spcPts val="225"/>
              </a:spcAft>
              <a:buClr>
                <a:srgbClr val="6F6F6F"/>
              </a:buClr>
              <a:buFont typeface="Arial"/>
              <a:buNone/>
              <a:defRPr b="0" i="0" sz="1400" u="none" cap="none" strike="noStrike">
                <a:solidFill>
                  <a:schemeClr val="lt1"/>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pic>
        <p:nvPicPr>
          <p:cNvPr descr="Creative Commons License" id="63" name="Shape 63">
            <a:hlinkClick r:id="rId7"/>
          </p:cNvPr>
          <p:cNvPicPr preferRelativeResize="0"/>
          <p:nvPr/>
        </p:nvPicPr>
        <p:blipFill rotWithShape="1">
          <a:blip r:embed="rId8">
            <a:alphaModFix/>
          </a:blip>
          <a:srcRect b="0" l="0" r="0" t="0"/>
          <a:stretch/>
        </p:blipFill>
        <p:spPr>
          <a:xfrm>
            <a:off x="3695698" y="3978051"/>
            <a:ext cx="838199" cy="2952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2.png"/><Relationship Id="rId2" Type="http://schemas.openxmlformats.org/officeDocument/2006/relationships/image" Target="../media/image00.png"/><Relationship Id="rId3" Type="http://schemas.openxmlformats.org/officeDocument/2006/relationships/image" Target="../media/image01.png"/><Relationship Id="rId4" Type="http://schemas.openxmlformats.org/officeDocument/2006/relationships/image" Target="../media/image03.png"/><Relationship Id="rId11" Type="http://schemas.openxmlformats.org/officeDocument/2006/relationships/slideLayout" Target="../slideLayouts/slideLayout7.xml"/><Relationship Id="rId10" Type="http://schemas.openxmlformats.org/officeDocument/2006/relationships/slideLayout" Target="../slideLayouts/slideLayout6.xml"/><Relationship Id="rId12" Type="http://schemas.openxmlformats.org/officeDocument/2006/relationships/theme" Target="../theme/theme2.xml"/><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47100" y="349950"/>
            <a:ext cx="7422103"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11" name="Shape 11"/>
          <p:cNvSpPr txBox="1"/>
          <p:nvPr>
            <p:ph idx="1" type="body"/>
          </p:nvPr>
        </p:nvSpPr>
        <p:spPr>
          <a:xfrm>
            <a:off x="374808" y="1332412"/>
            <a:ext cx="7403956" cy="4350358"/>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12" name="Shape 12"/>
          <p:cNvSpPr/>
          <p:nvPr/>
        </p:nvSpPr>
        <p:spPr>
          <a:xfrm>
            <a:off x="7178478" y="6000375"/>
            <a:ext cx="819900" cy="171825"/>
          </a:xfrm>
          <a:prstGeom prst="parallelogram">
            <a:avLst>
              <a:gd fmla="val 36300" name="adj"/>
            </a:avLst>
          </a:prstGeom>
          <a:solidFill>
            <a:srgbClr val="08552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3" name="Shape 13"/>
          <p:cNvSpPr/>
          <p:nvPr/>
        </p:nvSpPr>
        <p:spPr>
          <a:xfrm>
            <a:off x="6394205" y="6000375"/>
            <a:ext cx="819900" cy="171825"/>
          </a:xfrm>
          <a:prstGeom prst="parallelogram">
            <a:avLst>
              <a:gd fmla="val 36300" name="adj"/>
            </a:avLst>
          </a:prstGeom>
          <a:solidFill>
            <a:srgbClr val="76B9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Trebuchet MS"/>
              <a:buNone/>
            </a:pPr>
            <a:r>
              <a:t/>
            </a:r>
            <a:endParaRPr b="0" i="0" sz="1800" u="none" cap="none" strike="noStrike">
              <a:solidFill>
                <a:srgbClr val="FFFFFF"/>
              </a:solidFill>
              <a:latin typeface="Trebuchet MS"/>
              <a:ea typeface="Trebuchet MS"/>
              <a:cs typeface="Trebuchet MS"/>
              <a:sym typeface="Trebuchet MS"/>
            </a:endParaRPr>
          </a:p>
        </p:txBody>
      </p:sp>
      <p:pic>
        <p:nvPicPr>
          <p:cNvPr id="14" name="Shape 14"/>
          <p:cNvPicPr preferRelativeResize="0"/>
          <p:nvPr/>
        </p:nvPicPr>
        <p:blipFill rotWithShape="1">
          <a:blip r:embed="rId1">
            <a:alphaModFix/>
          </a:blip>
          <a:srcRect b="17098" l="0" r="97921" t="-6317"/>
          <a:stretch/>
        </p:blipFill>
        <p:spPr>
          <a:xfrm>
            <a:off x="7947899" y="5987803"/>
            <a:ext cx="284058" cy="190371"/>
          </a:xfrm>
          <a:prstGeom prst="rect">
            <a:avLst/>
          </a:prstGeom>
          <a:noFill/>
          <a:ln>
            <a:noFill/>
          </a:ln>
        </p:spPr>
      </p:pic>
      <p:pic>
        <p:nvPicPr>
          <p:cNvPr id="15" name="Shape 15"/>
          <p:cNvPicPr preferRelativeResize="0"/>
          <p:nvPr/>
        </p:nvPicPr>
        <p:blipFill rotWithShape="1">
          <a:blip r:embed="rId2">
            <a:alphaModFix/>
          </a:blip>
          <a:srcRect b="17094" l="52877" r="0" t="1978"/>
          <a:stretch/>
        </p:blipFill>
        <p:spPr>
          <a:xfrm>
            <a:off x="0" y="6002008"/>
            <a:ext cx="6433058" cy="172676"/>
          </a:xfrm>
          <a:prstGeom prst="rect">
            <a:avLst/>
          </a:prstGeom>
          <a:noFill/>
          <a:ln>
            <a:noFill/>
          </a:ln>
        </p:spPr>
      </p:pic>
      <p:sp>
        <p:nvSpPr>
          <p:cNvPr id="16" name="Shape 16"/>
          <p:cNvSpPr txBox="1"/>
          <p:nvPr/>
        </p:nvSpPr>
        <p:spPr>
          <a:xfrm>
            <a:off x="478720" y="6040910"/>
            <a:ext cx="240770" cy="92333"/>
          </a:xfrm>
          <a:prstGeom prst="rect">
            <a:avLst/>
          </a:prstGeom>
          <a:noFill/>
          <a:ln>
            <a:noFill/>
          </a:ln>
        </p:spPr>
        <p:txBody>
          <a:bodyPr anchorCtr="0" anchor="ctr" bIns="0" lIns="0" rIns="0" tIns="0">
            <a:noAutofit/>
          </a:bodyPr>
          <a:lstStyle/>
          <a:p>
            <a:pPr indent="0" lvl="0" marL="0" marR="0" rtl="0" algn="l">
              <a:spcBef>
                <a:spcPts val="0"/>
              </a:spcBef>
              <a:spcAft>
                <a:spcPts val="0"/>
              </a:spcAft>
              <a:buSzPct val="25000"/>
              <a:buNone/>
            </a:pPr>
            <a:fld id="{00000000-1234-1234-1234-123412341234}" type="slidenum">
              <a:rPr b="0" i="0" lang="en-US" sz="500" u="none" cap="none" strike="noStrike">
                <a:solidFill>
                  <a:srgbClr val="FFFFFF"/>
                </a:solidFill>
                <a:latin typeface="Arial"/>
                <a:ea typeface="Arial"/>
                <a:cs typeface="Arial"/>
                <a:sym typeface="Arial"/>
              </a:rPr>
              <a:t>‹#›</a:t>
            </a:fld>
            <a:r>
              <a:rPr b="0" i="0" lang="en-US" sz="600" u="none" cap="none" strike="noStrike">
                <a:solidFill>
                  <a:srgbClr val="FFFFFF"/>
                </a:solidFill>
                <a:latin typeface="Arial"/>
                <a:ea typeface="Arial"/>
                <a:cs typeface="Arial"/>
                <a:sym typeface="Arial"/>
              </a:rPr>
              <a:t> </a:t>
            </a:r>
          </a:p>
        </p:txBody>
      </p:sp>
      <p:cxnSp>
        <p:nvCxnSpPr>
          <p:cNvPr id="17" name="Shape 17"/>
          <p:cNvCxnSpPr/>
          <p:nvPr/>
        </p:nvCxnSpPr>
        <p:spPr>
          <a:xfrm>
            <a:off x="-8055" y="5991792"/>
            <a:ext cx="8247887" cy="0"/>
          </a:xfrm>
          <a:prstGeom prst="straightConnector1">
            <a:avLst/>
          </a:prstGeom>
          <a:noFill/>
          <a:ln cap="flat" cmpd="sng" w="15875">
            <a:solidFill>
              <a:schemeClr val="lt1"/>
            </a:solidFill>
            <a:prstDash val="solid"/>
            <a:round/>
            <a:headEnd len="med" w="med" type="none"/>
            <a:tailEnd len="med" w="med" type="none"/>
          </a:ln>
        </p:spPr>
      </p:cxnSp>
      <p:pic>
        <p:nvPicPr>
          <p:cNvPr id="18" name="Shape 18"/>
          <p:cNvPicPr preferRelativeResize="0"/>
          <p:nvPr/>
        </p:nvPicPr>
        <p:blipFill rotWithShape="1">
          <a:blip r:embed="rId3">
            <a:alphaModFix/>
          </a:blip>
          <a:srcRect b="0" l="0" r="0" t="0"/>
          <a:stretch/>
        </p:blipFill>
        <p:spPr>
          <a:xfrm>
            <a:off x="6533071" y="6039150"/>
            <a:ext cx="495117" cy="91318"/>
          </a:xfrm>
          <a:prstGeom prst="rect">
            <a:avLst/>
          </a:prstGeom>
          <a:noFill/>
          <a:ln>
            <a:noFill/>
          </a:ln>
        </p:spPr>
      </p:pic>
      <p:pic>
        <p:nvPicPr>
          <p:cNvPr id="19" name="Shape 19"/>
          <p:cNvPicPr preferRelativeResize="0"/>
          <p:nvPr/>
        </p:nvPicPr>
        <p:blipFill rotWithShape="1">
          <a:blip r:embed="rId4">
            <a:alphaModFix/>
          </a:blip>
          <a:srcRect b="41395" l="0" r="0" t="0"/>
          <a:stretch/>
        </p:blipFill>
        <p:spPr>
          <a:xfrm>
            <a:off x="7348157" y="6041971"/>
            <a:ext cx="480543" cy="850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creativecommons.org/licenses/by-nc/4.0/legalcode" TargetMode="External"/><Relationship Id="rId4" Type="http://schemas.openxmlformats.org/officeDocument/2006/relationships/hyperlink" Target="http://creativecommons.org/licenses/by-nc/4.0/legalcode" TargetMode="External"/><Relationship Id="rId5"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subTitle"/>
          </p:nvPr>
        </p:nvSpPr>
        <p:spPr>
          <a:xfrm>
            <a:off x="2046025" y="4798350"/>
            <a:ext cx="5836104" cy="31803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lang="en-US"/>
              <a:t>Sensor Fusion and Kalman Filters</a:t>
            </a:r>
          </a:p>
        </p:txBody>
      </p:sp>
      <p:sp>
        <p:nvSpPr>
          <p:cNvPr id="69" name="Shape 69"/>
          <p:cNvSpPr txBox="1"/>
          <p:nvPr>
            <p:ph type="title"/>
          </p:nvPr>
        </p:nvSpPr>
        <p:spPr>
          <a:xfrm>
            <a:off x="2027735" y="4282825"/>
            <a:ext cx="5845247" cy="51552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i="0" lang="en-US" sz="3000" u="none" cap="none" strike="noStrike">
                <a:solidFill>
                  <a:schemeClr val="lt1"/>
                </a:solidFill>
                <a:latin typeface="Arial"/>
                <a:ea typeface="Arial"/>
                <a:cs typeface="Arial"/>
                <a:sym typeface="Arial"/>
              </a:rPr>
              <a:t>Module </a:t>
            </a:r>
            <a:r>
              <a:rPr lang="en-US"/>
              <a:t>5</a:t>
            </a:r>
            <a:r>
              <a:rPr b="0" i="0" lang="en-US" sz="3000" u="none" cap="none" strike="noStrike">
                <a:solidFill>
                  <a:schemeClr val="lt1"/>
                </a:solidFill>
                <a:latin typeface="Arial"/>
                <a:ea typeface="Arial"/>
                <a:cs typeface="Arial"/>
                <a:sym typeface="Arial"/>
              </a:rPr>
              <a:t>.</a:t>
            </a:r>
            <a:r>
              <a:rPr lang="en-US"/>
              <a:t>3</a:t>
            </a:r>
            <a:r>
              <a:rPr b="0" i="0" lang="en-US" sz="3000" u="none" cap="none" strike="noStrike">
                <a:solidFill>
                  <a:schemeClr val="lt1"/>
                </a:solidFill>
                <a:latin typeface="Arial"/>
                <a:ea typeface="Arial"/>
                <a:cs typeface="Arial"/>
                <a:sym typeface="Arial"/>
              </a:rPr>
              <a:t> – Dead Reckoning</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Predicting: Estimate the Covariance</a:t>
            </a:r>
          </a:p>
        </p:txBody>
      </p:sp>
      <p:sp>
        <p:nvSpPr>
          <p:cNvPr id="149" name="Shape 149"/>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The covariance (P</a:t>
            </a:r>
            <a:r>
              <a:rPr baseline="-25000" lang="en-US"/>
              <a:t>t</a:t>
            </a:r>
            <a:r>
              <a:rPr lang="en-US"/>
              <a:t>) is estimated by multiplying the state transition matrix (F) times the previous covariance (P</a:t>
            </a:r>
            <a:r>
              <a:rPr baseline="-25000" lang="en-US"/>
              <a:t>t-1</a:t>
            </a:r>
            <a:r>
              <a:rPr lang="en-US"/>
              <a:t>) times the transpose of the transition matrix</a:t>
            </a:r>
          </a:p>
          <a:p>
            <a:pPr indent="-284162" lvl="0" marL="284162" marR="0" rtl="0" algn="l">
              <a:lnSpc>
                <a:spcPct val="90000"/>
              </a:lnSpc>
              <a:spcBef>
                <a:spcPts val="0"/>
              </a:spcBef>
              <a:spcAft>
                <a:spcPts val="0"/>
              </a:spcAft>
              <a:buClr>
                <a:srgbClr val="6F6F6F"/>
              </a:buClr>
              <a:buSzPct val="100000"/>
              <a:buFont typeface="Arial"/>
              <a:buChar char="–"/>
            </a:pPr>
            <a:r>
              <a:rPr lang="en-US"/>
              <a:t>A fixed matrix Q is added, which causes the covariance to increase after each iteration.</a:t>
            </a:r>
          </a:p>
          <a:p>
            <a:pPr indent="-284162" lvl="0" marL="284162" marR="0" rtl="0" algn="l">
              <a:lnSpc>
                <a:spcPct val="90000"/>
              </a:lnSpc>
              <a:spcBef>
                <a:spcPts val="0"/>
              </a:spcBef>
              <a:spcAft>
                <a:spcPts val="0"/>
              </a:spcAft>
              <a:buClr>
                <a:srgbClr val="6F6F6F"/>
              </a:buClr>
              <a:buSzPct val="100000"/>
              <a:buFont typeface="Arial"/>
              <a:buChar char="–"/>
            </a:pPr>
            <a:r>
              <a:rPr lang="en-US"/>
              <a:t>Conceptually covariance is a measure of the uncertainty of the estimate</a:t>
            </a:r>
          </a:p>
        </p:txBody>
      </p:sp>
      <p:pic>
        <p:nvPicPr>
          <p:cNvPr id="150" name="Shape 150"/>
          <p:cNvPicPr preferRelativeResize="0"/>
          <p:nvPr/>
        </p:nvPicPr>
        <p:blipFill>
          <a:blip r:embed="rId3">
            <a:alphaModFix/>
          </a:blip>
          <a:stretch>
            <a:fillRect/>
          </a:stretch>
        </p:blipFill>
        <p:spPr>
          <a:xfrm>
            <a:off x="2635562" y="4387750"/>
            <a:ext cx="3486150" cy="428625"/>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Updating: Refine the State</a:t>
            </a:r>
          </a:p>
        </p:txBody>
      </p:sp>
      <p:sp>
        <p:nvSpPr>
          <p:cNvPr id="157" name="Shape 157"/>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The measurement estimation matrix (H) is multiplied by the estimated state (x</a:t>
            </a:r>
            <a:r>
              <a:rPr baseline="-25000" lang="en-US"/>
              <a:t>t</a:t>
            </a:r>
            <a:r>
              <a:rPr lang="en-US"/>
              <a:t>) to produce an estimate of the measurement.</a:t>
            </a:r>
          </a:p>
          <a:p>
            <a:pPr indent="-284162" lvl="0" marL="284162" marR="0" rtl="0" algn="l">
              <a:lnSpc>
                <a:spcPct val="90000"/>
              </a:lnSpc>
              <a:spcBef>
                <a:spcPts val="0"/>
              </a:spcBef>
              <a:spcAft>
                <a:spcPts val="0"/>
              </a:spcAft>
              <a:buClr>
                <a:srgbClr val="6F6F6F"/>
              </a:buClr>
              <a:buSzPct val="100000"/>
              <a:buFont typeface="Arial"/>
              <a:buChar char="–"/>
            </a:pPr>
            <a:r>
              <a:rPr lang="en-US"/>
              <a:t>The difference between the expected measurement and the actual measurement vector (z</a:t>
            </a:r>
            <a:r>
              <a:rPr baseline="-25000" lang="en-US"/>
              <a:t>t</a:t>
            </a:r>
            <a:r>
              <a:rPr lang="en-US"/>
              <a:t>) is multiplied by a scalar called the Kalman Gain (K) to refine the state estimate.</a:t>
            </a:r>
          </a:p>
          <a:p>
            <a:pPr indent="-284162" lvl="0" marL="284162" marR="0" rtl="0" algn="l">
              <a:lnSpc>
                <a:spcPct val="90000"/>
              </a:lnSpc>
              <a:spcBef>
                <a:spcPts val="0"/>
              </a:spcBef>
              <a:spcAft>
                <a:spcPts val="0"/>
              </a:spcAft>
              <a:buClr>
                <a:srgbClr val="6F6F6F"/>
              </a:buClr>
              <a:buSzPct val="100000"/>
              <a:buFont typeface="Arial"/>
              <a:buChar char="–"/>
            </a:pPr>
            <a:r>
              <a:rPr lang="en-US"/>
              <a:t>Essentially this updates the state based on the measurement data collected.</a:t>
            </a:r>
          </a:p>
        </p:txBody>
      </p:sp>
      <p:pic>
        <p:nvPicPr>
          <p:cNvPr id="158" name="Shape 158"/>
          <p:cNvPicPr preferRelativeResize="0"/>
          <p:nvPr/>
        </p:nvPicPr>
        <p:blipFill>
          <a:blip r:embed="rId3">
            <a:alphaModFix/>
          </a:blip>
          <a:stretch>
            <a:fillRect/>
          </a:stretch>
        </p:blipFill>
        <p:spPr>
          <a:xfrm>
            <a:off x="2545075" y="4664862"/>
            <a:ext cx="3667125" cy="409575"/>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Updating: Refine the Covariance</a:t>
            </a:r>
          </a:p>
        </p:txBody>
      </p:sp>
      <p:sp>
        <p:nvSpPr>
          <p:cNvPr id="165" name="Shape 165"/>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Finally the covariance matrix (P</a:t>
            </a:r>
            <a:r>
              <a:rPr baseline="-25000" lang="en-US"/>
              <a:t>t</a:t>
            </a:r>
            <a:r>
              <a:rPr lang="en-US"/>
              <a:t>) is updated by subtracting the multiplication if the Kalman Gain (K), the measurement estimation matrix (H) and the original estimated covariance (P</a:t>
            </a:r>
            <a:r>
              <a:rPr baseline="-25000" lang="en-US"/>
              <a:t>t</a:t>
            </a:r>
            <a:r>
              <a:rPr lang="en-US"/>
              <a:t>).</a:t>
            </a:r>
          </a:p>
        </p:txBody>
      </p:sp>
      <p:pic>
        <p:nvPicPr>
          <p:cNvPr id="166" name="Shape 166"/>
          <p:cNvPicPr preferRelativeResize="0"/>
          <p:nvPr/>
        </p:nvPicPr>
        <p:blipFill>
          <a:blip r:embed="rId3">
            <a:alphaModFix/>
          </a:blip>
          <a:stretch>
            <a:fillRect/>
          </a:stretch>
        </p:blipFill>
        <p:spPr>
          <a:xfrm>
            <a:off x="2562225" y="4663487"/>
            <a:ext cx="3105150" cy="409575"/>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Kalman Gain</a:t>
            </a:r>
          </a:p>
        </p:txBody>
      </p:sp>
      <p:sp>
        <p:nvSpPr>
          <p:cNvPr id="173" name="Shape 173"/>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Kalman Gain is calculated at each iteration of the Kalman filter based on the measurement estimation matrix, the state covariance, and the covariance of the measurement vector.</a:t>
            </a:r>
          </a:p>
          <a:p>
            <a:pPr indent="-284162" lvl="0" marL="284162" marR="0" rtl="0" algn="l">
              <a:lnSpc>
                <a:spcPct val="90000"/>
              </a:lnSpc>
              <a:spcBef>
                <a:spcPts val="0"/>
              </a:spcBef>
              <a:spcAft>
                <a:spcPts val="0"/>
              </a:spcAft>
              <a:buClr>
                <a:srgbClr val="6F6F6F"/>
              </a:buClr>
              <a:buSzPct val="100000"/>
              <a:buFont typeface="Arial"/>
              <a:buChar char="–"/>
            </a:pPr>
            <a:r>
              <a:rPr lang="en-US"/>
              <a:t>A high Kalman gain will increase the impact of the measurements because the measurements have high certainty</a:t>
            </a:r>
          </a:p>
          <a:p>
            <a:pPr indent="-284162" lvl="0" marL="284162" marR="0" rtl="0" algn="l">
              <a:lnSpc>
                <a:spcPct val="90000"/>
              </a:lnSpc>
              <a:spcBef>
                <a:spcPts val="0"/>
              </a:spcBef>
              <a:spcAft>
                <a:spcPts val="0"/>
              </a:spcAft>
              <a:buClr>
                <a:srgbClr val="6F6F6F"/>
              </a:buClr>
              <a:buSzPct val="100000"/>
              <a:buFont typeface="Arial"/>
              <a:buChar char="–"/>
            </a:pPr>
            <a:r>
              <a:rPr lang="en-US"/>
              <a:t>A low Kalman gain will mostly ignore the measurement data</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Limitations of Kalman Filters</a:t>
            </a:r>
          </a:p>
        </p:txBody>
      </p:sp>
      <p:sp>
        <p:nvSpPr>
          <p:cNvPr id="180" name="Shape 180"/>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Require linear (or nearly linear) relationships</a:t>
            </a:r>
          </a:p>
          <a:p>
            <a:pPr indent="-284162" lvl="0" marL="284162" marR="0" rtl="0" algn="l">
              <a:lnSpc>
                <a:spcPct val="90000"/>
              </a:lnSpc>
              <a:spcBef>
                <a:spcPts val="0"/>
              </a:spcBef>
              <a:spcAft>
                <a:spcPts val="0"/>
              </a:spcAft>
              <a:buClr>
                <a:srgbClr val="6F6F6F"/>
              </a:buClr>
              <a:buSzPct val="100000"/>
              <a:buFont typeface="Arial"/>
              <a:buChar char="–"/>
            </a:pPr>
            <a:r>
              <a:rPr lang="en-US"/>
              <a:t>Single state estimate (unimodal)</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63375" y="4347096"/>
            <a:ext cx="8111906" cy="786217"/>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rgbClr val="6F6F6F"/>
              </a:buClr>
              <a:buSzPct val="25000"/>
              <a:buFont typeface="Arial"/>
              <a:buNone/>
            </a:pPr>
            <a:r>
              <a:rPr b="0" lang="en-US" sz="1400">
                <a:solidFill>
                  <a:schemeClr val="lt1"/>
                </a:solidFill>
                <a:latin typeface="Arial"/>
                <a:ea typeface="Arial"/>
                <a:cs typeface="Arial"/>
                <a:sym typeface="Arial"/>
              </a:rPr>
              <a:t>The GPU Teaching Kit is licensed by NVIDIA and California Polytechnic State University under the </a:t>
            </a:r>
            <a:r>
              <a:rPr b="0" lang="en-US" sz="1400" u="sng">
                <a:solidFill>
                  <a:schemeClr val="hlink"/>
                </a:solidFill>
                <a:latin typeface="Arial"/>
                <a:ea typeface="Arial"/>
                <a:cs typeface="Arial"/>
                <a:sym typeface="Arial"/>
                <a:hlinkClick r:id="rId3"/>
              </a:rPr>
              <a:t>Creative Commons Attribution-NonCommercial 4.0 International License.</a:t>
            </a:r>
          </a:p>
        </p:txBody>
      </p:sp>
      <p:pic>
        <p:nvPicPr>
          <p:cNvPr descr="Creative Commons License" id="186" name="Shape 186">
            <a:hlinkClick r:id="rId4"/>
          </p:cNvPr>
          <p:cNvPicPr preferRelativeResize="0"/>
          <p:nvPr/>
        </p:nvPicPr>
        <p:blipFill rotWithShape="1">
          <a:blip r:embed="rId5">
            <a:alphaModFix/>
          </a:blip>
          <a:srcRect b="0" l="0" r="0" t="0"/>
          <a:stretch/>
        </p:blipFill>
        <p:spPr>
          <a:xfrm>
            <a:off x="3695698" y="3978051"/>
            <a:ext cx="838199" cy="295275"/>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73761" y="347471"/>
            <a:ext cx="7482077" cy="93102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Sensor Fusion</a:t>
            </a:r>
          </a:p>
        </p:txBody>
      </p:sp>
      <p:sp>
        <p:nvSpPr>
          <p:cNvPr id="76" name="Shape 76"/>
          <p:cNvSpPr txBox="1"/>
          <p:nvPr>
            <p:ph idx="1" type="body"/>
          </p:nvPr>
        </p:nvSpPr>
        <p:spPr>
          <a:xfrm>
            <a:off x="383854" y="1948656"/>
            <a:ext cx="7461504" cy="3851597"/>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Each type of sensor offers different information about the environment</a:t>
            </a:r>
          </a:p>
          <a:p>
            <a:pPr indent="0" lvl="0" marL="0" marR="0" rtl="0" algn="l">
              <a:lnSpc>
                <a:spcPct val="90000"/>
              </a:lnSpc>
              <a:spcBef>
                <a:spcPts val="0"/>
              </a:spcBef>
              <a:spcAft>
                <a:spcPts val="0"/>
              </a:spcAft>
              <a:buNone/>
            </a:pPr>
            <a:r>
              <a:t/>
            </a:r>
            <a:endParaRPr/>
          </a:p>
          <a:p>
            <a:pPr indent="-284162" lvl="0" marL="284162" marR="0" rtl="0" algn="l">
              <a:lnSpc>
                <a:spcPct val="90000"/>
              </a:lnSpc>
              <a:spcBef>
                <a:spcPts val="0"/>
              </a:spcBef>
              <a:spcAft>
                <a:spcPts val="0"/>
              </a:spcAft>
              <a:buClr>
                <a:srgbClr val="6F6F6F"/>
              </a:buClr>
              <a:buSzPct val="100000"/>
              <a:buFont typeface="Arial"/>
              <a:buChar char="–"/>
            </a:pPr>
            <a:r>
              <a:rPr lang="en-US"/>
              <a:t>Combining data from multiple sensors improves the ability of a robot to understand the world</a:t>
            </a:r>
          </a:p>
          <a:p>
            <a:pPr indent="0" lvl="0" marL="0" marR="0" rtl="0" algn="l">
              <a:lnSpc>
                <a:spcPct val="90000"/>
              </a:lnSpc>
              <a:spcBef>
                <a:spcPts val="0"/>
              </a:spcBef>
              <a:spcAft>
                <a:spcPts val="0"/>
              </a:spcAft>
              <a:buNone/>
            </a:pPr>
            <a:r>
              <a:t/>
            </a:r>
            <a:endParaRPr/>
          </a:p>
          <a:p>
            <a:pPr lvl="0" rtl="0">
              <a:spcBef>
                <a:spcPts val="0"/>
              </a:spcBef>
              <a:spcAft>
                <a:spcPts val="0"/>
              </a:spcAft>
              <a:buClr>
                <a:srgbClr val="6F6F6F"/>
              </a:buClr>
              <a:buSzPct val="100000"/>
              <a:buFont typeface="Arial"/>
              <a:buChar char="–"/>
            </a:pPr>
            <a:r>
              <a:rPr lang="en-US">
                <a:solidFill>
                  <a:schemeClr val="dk1"/>
                </a:solidFill>
              </a:rPr>
              <a:t>Sometimes sensors disagree, so engineers must design ways to reconcile different inputs.</a:t>
            </a:r>
          </a:p>
        </p:txBody>
      </p:sp>
      <p:sp>
        <p:nvSpPr>
          <p:cNvPr id="77" name="Shape 77"/>
          <p:cNvSpPr txBox="1"/>
          <p:nvPr>
            <p:ph idx="2" type="body"/>
          </p:nvPr>
        </p:nvSpPr>
        <p:spPr>
          <a:xfrm>
            <a:off x="373761" y="1229600"/>
            <a:ext cx="7482077" cy="5254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t/>
            </a:r>
            <a:endParaRPr b="0" i="0" sz="2400" u="none" cap="none" strike="noStrike">
              <a:solidFill>
                <a:schemeClr val="accent1"/>
              </a:solidFill>
              <a:latin typeface="Arial"/>
              <a:ea typeface="Arial"/>
              <a:cs typeface="Arial"/>
              <a:sym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83854" y="1948656"/>
            <a:ext cx="7461504" cy="3851597"/>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Autonomous helicopters and quadcopters often use a combination of cameras, radar, and lidar for obstacle avoidance</a:t>
            </a:r>
          </a:p>
          <a:p>
            <a:pPr indent="0" lvl="0" marL="0" marR="0" rtl="0" algn="l">
              <a:lnSpc>
                <a:spcPct val="90000"/>
              </a:lnSpc>
              <a:spcBef>
                <a:spcPts val="0"/>
              </a:spcBef>
              <a:spcAft>
                <a:spcPts val="0"/>
              </a:spcAft>
              <a:buNone/>
            </a:pPr>
            <a:r>
              <a:t/>
            </a:r>
            <a:endParaRPr/>
          </a:p>
          <a:p>
            <a:pPr indent="-284162" lvl="0" marL="284162" marR="0" rtl="0" algn="l">
              <a:lnSpc>
                <a:spcPct val="90000"/>
              </a:lnSpc>
              <a:spcBef>
                <a:spcPts val="0"/>
              </a:spcBef>
              <a:spcAft>
                <a:spcPts val="0"/>
              </a:spcAft>
              <a:buClr>
                <a:srgbClr val="6F6F6F"/>
              </a:buClr>
              <a:buSzPct val="100000"/>
              <a:buFont typeface="Arial"/>
              <a:buChar char="–"/>
            </a:pPr>
            <a:r>
              <a:rPr lang="en-US"/>
              <a:t>At night or in foggy conditions, lidar and radar may be more effective</a:t>
            </a:r>
          </a:p>
          <a:p>
            <a:pPr indent="0" lvl="0" marL="0" marR="0" rtl="0" algn="l">
              <a:lnSpc>
                <a:spcPct val="90000"/>
              </a:lnSpc>
              <a:spcBef>
                <a:spcPts val="0"/>
              </a:spcBef>
              <a:spcAft>
                <a:spcPts val="0"/>
              </a:spcAft>
              <a:buNone/>
            </a:pPr>
            <a:r>
              <a:t/>
            </a:r>
            <a:endParaRPr/>
          </a:p>
          <a:p>
            <a:pPr indent="-284162" lvl="0" marL="284162" marR="0" rtl="0" algn="l">
              <a:lnSpc>
                <a:spcPct val="90000"/>
              </a:lnSpc>
              <a:spcBef>
                <a:spcPts val="0"/>
              </a:spcBef>
              <a:spcAft>
                <a:spcPts val="0"/>
              </a:spcAft>
              <a:buClr>
                <a:srgbClr val="6F6F6F"/>
              </a:buClr>
              <a:buSzPct val="100000"/>
              <a:buFont typeface="Arial"/>
              <a:buChar char="–"/>
            </a:pPr>
            <a:r>
              <a:rPr lang="en-US"/>
              <a:t>During the daytime, cameras may provide more accurate information</a:t>
            </a:r>
          </a:p>
        </p:txBody>
      </p:sp>
      <p:sp>
        <p:nvSpPr>
          <p:cNvPr id="84" name="Shape 84"/>
          <p:cNvSpPr txBox="1"/>
          <p:nvPr>
            <p:ph type="title"/>
          </p:nvPr>
        </p:nvSpPr>
        <p:spPr>
          <a:xfrm>
            <a:off x="373761" y="347471"/>
            <a:ext cx="7482077" cy="93102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 Collision Avoidance</a:t>
            </a:r>
          </a:p>
        </p:txBody>
      </p:sp>
      <p:sp>
        <p:nvSpPr>
          <p:cNvPr id="85" name="Shape 85"/>
          <p:cNvSpPr/>
          <p:nvPr/>
        </p:nvSpPr>
        <p:spPr>
          <a:xfrm rot="-5400000">
            <a:off x="4010398" y="3441250"/>
            <a:ext cx="406500" cy="4261800"/>
          </a:xfrm>
          <a:prstGeom prst="trapezoid">
            <a:avLst>
              <a:gd fmla="val 25000" name="adj"/>
            </a:avLst>
          </a:prstGeom>
          <a:solidFill>
            <a:srgbClr val="DD7E6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rot="-5400000">
            <a:off x="4270707" y="3529168"/>
            <a:ext cx="89100" cy="4086300"/>
          </a:xfrm>
          <a:prstGeom prst="trapezoid">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5194737" y="4008749"/>
            <a:ext cx="2230536" cy="1982372"/>
          </a:xfrm>
          <a:prstGeom prst="rect">
            <a:avLst/>
          </a:prstGeom>
          <a:noFill/>
          <a:ln>
            <a:noFill/>
          </a:ln>
        </p:spPr>
      </p:pic>
      <p:pic>
        <p:nvPicPr>
          <p:cNvPr id="88" name="Shape 88"/>
          <p:cNvPicPr preferRelativeResize="0"/>
          <p:nvPr/>
        </p:nvPicPr>
        <p:blipFill>
          <a:blip r:embed="rId4">
            <a:alphaModFix/>
          </a:blip>
          <a:stretch>
            <a:fillRect/>
          </a:stretch>
        </p:blipFill>
        <p:spPr>
          <a:xfrm>
            <a:off x="1091350" y="5175606"/>
            <a:ext cx="1335637" cy="588338"/>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Explicit Sensor Fusion</a:t>
            </a:r>
          </a:p>
        </p:txBody>
      </p:sp>
      <p:sp>
        <p:nvSpPr>
          <p:cNvPr id="95" name="Shape 95"/>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One solution to sensor fusion is writing rules based on multiple sensors</a:t>
            </a:r>
          </a:p>
        </p:txBody>
      </p:sp>
      <p:sp>
        <p:nvSpPr>
          <p:cNvPr id="96" name="Shape 96"/>
          <p:cNvSpPr txBox="1"/>
          <p:nvPr/>
        </p:nvSpPr>
        <p:spPr>
          <a:xfrm>
            <a:off x="1750825" y="2958825"/>
            <a:ext cx="4506300" cy="879300"/>
          </a:xfrm>
          <a:prstGeom prst="rect">
            <a:avLst/>
          </a:prstGeom>
          <a:noFill/>
          <a:ln>
            <a:noFill/>
          </a:ln>
        </p:spPr>
        <p:txBody>
          <a:bodyPr anchorCtr="0" anchor="ctr" bIns="91425" lIns="91425" rIns="91425" tIns="91425">
            <a:noAutofit/>
          </a:bodyPr>
          <a:lstStyle/>
          <a:p>
            <a:pPr lvl="0" rtl="0">
              <a:spcBef>
                <a:spcPts val="0"/>
              </a:spcBef>
              <a:buNone/>
            </a:pPr>
            <a:r>
              <a:rPr b="1" lang="en-US" sz="1100">
                <a:solidFill>
                  <a:srgbClr val="800000"/>
                </a:solidFill>
                <a:highlight>
                  <a:srgbClr val="FFFFFF"/>
                </a:highlight>
                <a:latin typeface="Courier New"/>
                <a:ea typeface="Courier New"/>
                <a:cs typeface="Courier New"/>
                <a:sym typeface="Courier New"/>
              </a:rPr>
              <a:t>if</a:t>
            </a:r>
            <a:r>
              <a:rPr lang="en-US" sz="1100">
                <a:solidFill>
                  <a:schemeClr val="dk2"/>
                </a:solidFill>
                <a:highlight>
                  <a:srgbClr val="FFFFFF"/>
                </a:highlight>
                <a:latin typeface="Courier New"/>
                <a:ea typeface="Courier New"/>
                <a:cs typeface="Courier New"/>
                <a:sym typeface="Courier New"/>
              </a:rPr>
              <a:t>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sonarValue </a:t>
            </a:r>
            <a:r>
              <a:rPr lang="en-US" sz="1100">
                <a:solidFill>
                  <a:srgbClr val="808030"/>
                </a:solidFill>
                <a:highlight>
                  <a:srgbClr val="FFFFFF"/>
                </a:highlight>
                <a:latin typeface="Courier New"/>
                <a:ea typeface="Courier New"/>
                <a:cs typeface="Courier New"/>
                <a:sym typeface="Courier New"/>
              </a:rPr>
              <a:t>&lt;</a:t>
            </a:r>
            <a:r>
              <a:rPr lang="en-US" sz="1100">
                <a:solidFill>
                  <a:schemeClr val="dk2"/>
                </a:solidFill>
                <a:highlight>
                  <a:srgbClr val="FFFFFF"/>
                </a:highlight>
                <a:latin typeface="Courier New"/>
                <a:ea typeface="Courier New"/>
                <a:cs typeface="Courier New"/>
                <a:sym typeface="Courier New"/>
              </a:rPr>
              <a:t> </a:t>
            </a:r>
            <a:r>
              <a:rPr lang="en-US" sz="1100">
                <a:solidFill>
                  <a:srgbClr val="008C00"/>
                </a:solidFill>
                <a:highlight>
                  <a:srgbClr val="FFFFFF"/>
                </a:highlight>
                <a:latin typeface="Courier New"/>
                <a:ea typeface="Courier New"/>
                <a:cs typeface="Courier New"/>
                <a:sym typeface="Courier New"/>
              </a:rPr>
              <a:t>10</a:t>
            </a:r>
            <a:r>
              <a:rPr lang="en-US" sz="1100">
                <a:solidFill>
                  <a:schemeClr val="dk2"/>
                </a:solidFill>
                <a:highlight>
                  <a:srgbClr val="FFFFFF"/>
                </a:highlight>
                <a:latin typeface="Courier New"/>
                <a:ea typeface="Courier New"/>
                <a:cs typeface="Courier New"/>
                <a:sym typeface="Courier New"/>
              </a:rPr>
              <a:t> </a:t>
            </a:r>
            <a:r>
              <a:rPr lang="en-US" sz="1100">
                <a:solidFill>
                  <a:srgbClr val="808030"/>
                </a:solidFill>
                <a:highlight>
                  <a:srgbClr val="FFFFFF"/>
                </a:highlight>
                <a:latin typeface="Courier New"/>
                <a:ea typeface="Courier New"/>
                <a:cs typeface="Courier New"/>
                <a:sym typeface="Courier New"/>
              </a:rPr>
              <a:t>&amp;&amp;</a:t>
            </a:r>
            <a:r>
              <a:rPr lang="en-US" sz="1100">
                <a:solidFill>
                  <a:schemeClr val="dk2"/>
                </a:solidFill>
                <a:highlight>
                  <a:srgbClr val="FFFFFF"/>
                </a:highlight>
                <a:latin typeface="Courier New"/>
                <a:ea typeface="Courier New"/>
                <a:cs typeface="Courier New"/>
                <a:sym typeface="Courier New"/>
              </a:rPr>
              <a:t> cameraDetectsObject</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800080"/>
                </a:solidFill>
                <a:highlight>
                  <a:srgbClr val="FFFFFF"/>
                </a:highlight>
                <a:latin typeface="Courier New"/>
                <a:ea typeface="Courier New"/>
                <a:cs typeface="Courier New"/>
                <a:sym typeface="Courier New"/>
              </a:rPr>
              <a:t>{</a:t>
            </a:r>
            <a:br>
              <a:rPr lang="en-US" sz="1100">
                <a:solidFill>
                  <a:schemeClr val="dk2"/>
                </a:solidFill>
                <a:highlight>
                  <a:srgbClr val="FFFFFF"/>
                </a:highlight>
                <a:latin typeface="Courier New"/>
                <a:ea typeface="Courier New"/>
                <a:cs typeface="Courier New"/>
                <a:sym typeface="Courier New"/>
              </a:rPr>
            </a:br>
            <a:r>
              <a:rPr lang="en-US" sz="1100">
                <a:solidFill>
                  <a:schemeClr val="dk2"/>
                </a:solidFill>
                <a:highlight>
                  <a:srgbClr val="FFFFFF"/>
                </a:highlight>
                <a:latin typeface="Courier New"/>
                <a:ea typeface="Courier New"/>
                <a:cs typeface="Courier New"/>
                <a:sym typeface="Courier New"/>
              </a:rPr>
              <a:t>    avoidObstacle</a:t>
            </a:r>
            <a:r>
              <a:rPr lang="en-US" sz="1100">
                <a:solidFill>
                  <a:srgbClr val="808030"/>
                </a:solidFill>
                <a:highlight>
                  <a:srgbClr val="FFFFFF"/>
                </a:highlight>
                <a:latin typeface="Courier New"/>
                <a:ea typeface="Courier New"/>
                <a:cs typeface="Courier New"/>
                <a:sym typeface="Courier New"/>
              </a:rPr>
              <a:t>()</a:t>
            </a:r>
            <a:r>
              <a:rPr lang="en-US" sz="1100">
                <a:solidFill>
                  <a:srgbClr val="800080"/>
                </a:solidFill>
                <a:highlight>
                  <a:srgbClr val="FFFFFF"/>
                </a:highlight>
                <a:latin typeface="Courier New"/>
                <a:ea typeface="Courier New"/>
                <a:cs typeface="Courier New"/>
                <a:sym typeface="Courier New"/>
              </a:rPr>
              <a:t>;</a:t>
            </a:r>
            <a:br>
              <a:rPr lang="en-US" sz="1100">
                <a:solidFill>
                  <a:schemeClr val="dk2"/>
                </a:solidFill>
                <a:highlight>
                  <a:srgbClr val="FFFFFF"/>
                </a:highlight>
                <a:latin typeface="Courier New"/>
                <a:ea typeface="Courier New"/>
                <a:cs typeface="Courier New"/>
                <a:sym typeface="Courier New"/>
              </a:rPr>
            </a:br>
            <a:r>
              <a:rPr lang="en-US" sz="1100">
                <a:solidFill>
                  <a:srgbClr val="800080"/>
                </a:solidFill>
                <a:highlight>
                  <a:srgbClr val="FFFFFF"/>
                </a:highlight>
                <a:latin typeface="Courier New"/>
                <a:ea typeface="Courier New"/>
                <a:cs typeface="Courier New"/>
                <a:sym typeface="Courier New"/>
              </a:rPr>
              <a:t>}</a:t>
            </a:r>
          </a:p>
        </p:txBody>
      </p:sp>
      <p:sp>
        <p:nvSpPr>
          <p:cNvPr id="97" name="Shape 97"/>
          <p:cNvSpPr txBox="1"/>
          <p:nvPr/>
        </p:nvSpPr>
        <p:spPr>
          <a:xfrm>
            <a:off x="1750825" y="4384750"/>
            <a:ext cx="5771100" cy="715200"/>
          </a:xfrm>
          <a:prstGeom prst="rect">
            <a:avLst/>
          </a:prstGeom>
          <a:noFill/>
          <a:ln>
            <a:noFill/>
          </a:ln>
        </p:spPr>
        <p:txBody>
          <a:bodyPr anchorCtr="0" anchor="ctr" bIns="91425" lIns="91425" rIns="91425" tIns="91425">
            <a:noAutofit/>
          </a:bodyPr>
          <a:lstStyle/>
          <a:p>
            <a:pPr lvl="0" rtl="0">
              <a:spcBef>
                <a:spcPts val="0"/>
              </a:spcBef>
              <a:buNone/>
            </a:pPr>
            <a:r>
              <a:rPr lang="en-US" sz="1100">
                <a:solidFill>
                  <a:schemeClr val="dk2"/>
                </a:solidFill>
                <a:highlight>
                  <a:srgbClr val="FFFFFF"/>
                </a:highlight>
                <a:latin typeface="Courier New"/>
                <a:ea typeface="Courier New"/>
                <a:cs typeface="Courier New"/>
                <a:sym typeface="Courier New"/>
              </a:rPr>
              <a:t>x_pos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x_pos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vel_x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time_diff</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gps_x</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008C00"/>
                </a:solidFill>
                <a:highlight>
                  <a:srgbClr val="FFFFFF"/>
                </a:highlight>
                <a:latin typeface="Courier New"/>
                <a:ea typeface="Courier New"/>
                <a:cs typeface="Courier New"/>
                <a:sym typeface="Courier New"/>
              </a:rPr>
              <a:t>2</a:t>
            </a:r>
            <a:br>
              <a:rPr lang="en-US" sz="1100">
                <a:solidFill>
                  <a:schemeClr val="dk2"/>
                </a:solidFill>
                <a:highlight>
                  <a:srgbClr val="FFFFFF"/>
                </a:highlight>
                <a:latin typeface="Courier New"/>
                <a:ea typeface="Courier New"/>
                <a:cs typeface="Courier New"/>
                <a:sym typeface="Courier New"/>
              </a:rPr>
            </a:br>
            <a:r>
              <a:rPr lang="en-US" sz="1100">
                <a:solidFill>
                  <a:schemeClr val="dk2"/>
                </a:solidFill>
                <a:highlight>
                  <a:srgbClr val="FFFFFF"/>
                </a:highlight>
                <a:latin typeface="Courier New"/>
                <a:ea typeface="Courier New"/>
                <a:cs typeface="Courier New"/>
                <a:sym typeface="Courier New"/>
              </a:rPr>
              <a:t>y_pos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y_pos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vel_y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time_diff</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gps_y</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808030"/>
                </a:solidFill>
                <a:highlight>
                  <a:srgbClr val="FFFFFF"/>
                </a:highlight>
                <a:latin typeface="Courier New"/>
                <a:ea typeface="Courier New"/>
                <a:cs typeface="Courier New"/>
                <a:sym typeface="Courier New"/>
              </a:rPr>
              <a:t>/</a:t>
            </a:r>
            <a:r>
              <a:rPr lang="en-US" sz="1100">
                <a:solidFill>
                  <a:schemeClr val="dk2"/>
                </a:solidFill>
                <a:highlight>
                  <a:srgbClr val="FFFFFF"/>
                </a:highlight>
                <a:latin typeface="Courier New"/>
                <a:ea typeface="Courier New"/>
                <a:cs typeface="Courier New"/>
                <a:sym typeface="Courier New"/>
              </a:rPr>
              <a:t> </a:t>
            </a:r>
            <a:r>
              <a:rPr lang="en-US" sz="1100">
                <a:solidFill>
                  <a:srgbClr val="008C00"/>
                </a:solidFill>
                <a:highlight>
                  <a:srgbClr val="FFFFFF"/>
                </a:highlight>
                <a:latin typeface="Courier New"/>
                <a:ea typeface="Courier New"/>
                <a:cs typeface="Courier New"/>
                <a:sym typeface="Courier New"/>
              </a:rPr>
              <a:t>2</a:t>
            </a:r>
          </a:p>
        </p:txBody>
      </p:sp>
      <p:sp>
        <p:nvSpPr>
          <p:cNvPr id="98" name="Shape 98"/>
          <p:cNvSpPr txBox="1"/>
          <p:nvPr/>
        </p:nvSpPr>
        <p:spPr>
          <a:xfrm>
            <a:off x="1791300" y="2695625"/>
            <a:ext cx="3678900" cy="422400"/>
          </a:xfrm>
          <a:prstGeom prst="rect">
            <a:avLst/>
          </a:prstGeom>
          <a:noFill/>
          <a:ln>
            <a:noFill/>
          </a:ln>
        </p:spPr>
        <p:txBody>
          <a:bodyPr anchorCtr="0" anchor="t" bIns="91425" lIns="91425" rIns="91425" tIns="91425">
            <a:noAutofit/>
          </a:bodyPr>
          <a:lstStyle/>
          <a:p>
            <a:pPr lvl="0">
              <a:spcBef>
                <a:spcPts val="0"/>
              </a:spcBef>
              <a:buNone/>
            </a:pPr>
            <a:r>
              <a:rPr lang="en-US"/>
              <a:t>Example: Obstacle Avoidance</a:t>
            </a:r>
          </a:p>
        </p:txBody>
      </p:sp>
      <p:sp>
        <p:nvSpPr>
          <p:cNvPr id="99" name="Shape 99"/>
          <p:cNvSpPr txBox="1"/>
          <p:nvPr/>
        </p:nvSpPr>
        <p:spPr>
          <a:xfrm>
            <a:off x="1791300" y="4126425"/>
            <a:ext cx="3678900" cy="422400"/>
          </a:xfrm>
          <a:prstGeom prst="rect">
            <a:avLst/>
          </a:prstGeom>
          <a:noFill/>
          <a:ln>
            <a:noFill/>
          </a:ln>
        </p:spPr>
        <p:txBody>
          <a:bodyPr anchorCtr="0" anchor="t" bIns="91425" lIns="91425" rIns="91425" tIns="91425">
            <a:noAutofit/>
          </a:bodyPr>
          <a:lstStyle/>
          <a:p>
            <a:pPr lvl="0" rtl="0">
              <a:spcBef>
                <a:spcPts val="0"/>
              </a:spcBef>
              <a:buNone/>
            </a:pPr>
            <a:r>
              <a:rPr lang="en-US"/>
              <a:t>Example: Localization</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Probabilistic Sensor Fusion</a:t>
            </a:r>
          </a:p>
        </p:txBody>
      </p:sp>
      <p:sp>
        <p:nvSpPr>
          <p:cNvPr id="106" name="Shape 106"/>
          <p:cNvSpPr txBox="1"/>
          <p:nvPr>
            <p:ph idx="1" type="body"/>
          </p:nvPr>
        </p:nvSpPr>
        <p:spPr>
          <a:xfrm>
            <a:off x="383850" y="1948654"/>
            <a:ext cx="7461600" cy="12030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A more generic approach to sensor fusion uses probability</a:t>
            </a:r>
          </a:p>
          <a:p>
            <a:pPr indent="-284162" lvl="0" marL="284162" marR="0" rtl="0" algn="l">
              <a:lnSpc>
                <a:spcPct val="90000"/>
              </a:lnSpc>
              <a:spcBef>
                <a:spcPts val="0"/>
              </a:spcBef>
              <a:spcAft>
                <a:spcPts val="0"/>
              </a:spcAft>
              <a:buClr>
                <a:srgbClr val="6F6F6F"/>
              </a:buClr>
              <a:buSzPct val="100000"/>
              <a:buFont typeface="Arial"/>
              <a:buChar char="–"/>
            </a:pPr>
            <a:r>
              <a:rPr lang="en-US"/>
              <a:t>Each sensor has an estimate and an uncertainty (variance)</a:t>
            </a:r>
          </a:p>
          <a:p>
            <a:pPr indent="-284162" lvl="0" marL="284162" marR="0" rtl="0" algn="l">
              <a:lnSpc>
                <a:spcPct val="90000"/>
              </a:lnSpc>
              <a:spcBef>
                <a:spcPts val="0"/>
              </a:spcBef>
              <a:spcAft>
                <a:spcPts val="0"/>
              </a:spcAft>
              <a:buClr>
                <a:srgbClr val="6F6F6F"/>
              </a:buClr>
              <a:buSzPct val="100000"/>
              <a:buFont typeface="Arial"/>
              <a:buChar char="–"/>
            </a:pPr>
            <a:r>
              <a:rPr lang="en-US"/>
              <a:t>The combined estimate and variance is given by equations below</a:t>
            </a:r>
          </a:p>
          <a:p>
            <a:pPr indent="-284162" lvl="0" marL="284162" marR="0" rtl="0" algn="l">
              <a:lnSpc>
                <a:spcPct val="90000"/>
              </a:lnSpc>
              <a:spcBef>
                <a:spcPts val="0"/>
              </a:spcBef>
              <a:spcAft>
                <a:spcPts val="0"/>
              </a:spcAft>
              <a:buClr>
                <a:srgbClr val="6F6F6F"/>
              </a:buClr>
              <a:buSzPct val="100000"/>
              <a:buFont typeface="Arial"/>
              <a:buChar char="–"/>
            </a:pPr>
            <a:r>
              <a:rPr lang="en-US"/>
              <a:t>Sensors a and b are inputs and c is the combined sensor reading</a:t>
            </a:r>
          </a:p>
        </p:txBody>
      </p:sp>
      <p:pic>
        <p:nvPicPr>
          <p:cNvPr id="107" name="Shape 107"/>
          <p:cNvPicPr preferRelativeResize="0"/>
          <p:nvPr/>
        </p:nvPicPr>
        <p:blipFill>
          <a:blip r:embed="rId3">
            <a:alphaModFix/>
          </a:blip>
          <a:stretch>
            <a:fillRect/>
          </a:stretch>
        </p:blipFill>
        <p:spPr>
          <a:xfrm>
            <a:off x="2548262" y="4162437"/>
            <a:ext cx="2914650" cy="485775"/>
          </a:xfrm>
          <a:prstGeom prst="rect">
            <a:avLst/>
          </a:prstGeom>
          <a:noFill/>
          <a:ln>
            <a:noFill/>
          </a:ln>
        </p:spPr>
      </p:pic>
      <p:pic>
        <p:nvPicPr>
          <p:cNvPr id="108" name="Shape 108"/>
          <p:cNvPicPr preferRelativeResize="0"/>
          <p:nvPr/>
        </p:nvPicPr>
        <p:blipFill>
          <a:blip r:embed="rId4">
            <a:alphaModFix/>
          </a:blip>
          <a:stretch>
            <a:fillRect/>
          </a:stretch>
        </p:blipFill>
        <p:spPr>
          <a:xfrm>
            <a:off x="1501475" y="5130450"/>
            <a:ext cx="361950" cy="228600"/>
          </a:xfrm>
          <a:prstGeom prst="rect">
            <a:avLst/>
          </a:prstGeom>
          <a:noFill/>
          <a:ln>
            <a:noFill/>
          </a:ln>
        </p:spPr>
      </p:pic>
      <p:pic>
        <p:nvPicPr>
          <p:cNvPr id="109" name="Shape 109"/>
          <p:cNvPicPr preferRelativeResize="0"/>
          <p:nvPr/>
        </p:nvPicPr>
        <p:blipFill>
          <a:blip r:embed="rId5">
            <a:alphaModFix/>
          </a:blip>
          <a:stretch>
            <a:fillRect/>
          </a:stretch>
        </p:blipFill>
        <p:spPr>
          <a:xfrm>
            <a:off x="1501475" y="5500237"/>
            <a:ext cx="323850" cy="219075"/>
          </a:xfrm>
          <a:prstGeom prst="rect">
            <a:avLst/>
          </a:prstGeom>
          <a:noFill/>
          <a:ln>
            <a:noFill/>
          </a:ln>
        </p:spPr>
      </p:pic>
      <p:sp>
        <p:nvSpPr>
          <p:cNvPr id="110" name="Shape 110"/>
          <p:cNvSpPr txBox="1"/>
          <p:nvPr/>
        </p:nvSpPr>
        <p:spPr>
          <a:xfrm>
            <a:off x="1901100" y="5010825"/>
            <a:ext cx="3380400" cy="452700"/>
          </a:xfrm>
          <a:prstGeom prst="rect">
            <a:avLst/>
          </a:prstGeom>
          <a:noFill/>
          <a:ln>
            <a:noFill/>
          </a:ln>
        </p:spPr>
        <p:txBody>
          <a:bodyPr anchorCtr="0" anchor="t" bIns="91425" lIns="91425" rIns="91425" tIns="91425">
            <a:noAutofit/>
          </a:bodyPr>
          <a:lstStyle/>
          <a:p>
            <a:pPr lvl="0">
              <a:spcBef>
                <a:spcPts val="0"/>
              </a:spcBef>
              <a:buNone/>
            </a:pPr>
            <a:r>
              <a:rPr lang="en-US"/>
              <a:t>is the estimate of the sensor x</a:t>
            </a:r>
          </a:p>
        </p:txBody>
      </p:sp>
      <p:sp>
        <p:nvSpPr>
          <p:cNvPr id="111" name="Shape 111"/>
          <p:cNvSpPr txBox="1"/>
          <p:nvPr/>
        </p:nvSpPr>
        <p:spPr>
          <a:xfrm>
            <a:off x="1924550" y="5383437"/>
            <a:ext cx="3380400" cy="452700"/>
          </a:xfrm>
          <a:prstGeom prst="rect">
            <a:avLst/>
          </a:prstGeom>
          <a:noFill/>
          <a:ln>
            <a:noFill/>
          </a:ln>
        </p:spPr>
        <p:txBody>
          <a:bodyPr anchorCtr="0" anchor="t" bIns="91425" lIns="91425" rIns="91425" tIns="91425">
            <a:noAutofit/>
          </a:bodyPr>
          <a:lstStyle/>
          <a:p>
            <a:pPr lvl="0" rtl="0">
              <a:spcBef>
                <a:spcPts val="0"/>
              </a:spcBef>
              <a:buNone/>
            </a:pPr>
            <a:r>
              <a:rPr lang="en-US"/>
              <a:t>is the variance of the sensor x</a:t>
            </a:r>
          </a:p>
        </p:txBody>
      </p:sp>
      <p:pic>
        <p:nvPicPr>
          <p:cNvPr id="112" name="Shape 112"/>
          <p:cNvPicPr preferRelativeResize="0"/>
          <p:nvPr/>
        </p:nvPicPr>
        <p:blipFill>
          <a:blip r:embed="rId6">
            <a:alphaModFix/>
          </a:blip>
          <a:stretch>
            <a:fillRect/>
          </a:stretch>
        </p:blipFill>
        <p:spPr>
          <a:xfrm>
            <a:off x="1943100" y="3314062"/>
            <a:ext cx="4343400" cy="485775"/>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Probabilistic Sensor Fusion: Example</a:t>
            </a:r>
          </a:p>
        </p:txBody>
      </p:sp>
      <p:sp>
        <p:nvSpPr>
          <p:cNvPr id="119" name="Shape 119"/>
          <p:cNvSpPr txBox="1"/>
          <p:nvPr/>
        </p:nvSpPr>
        <p:spPr>
          <a:xfrm>
            <a:off x="505225" y="2142800"/>
            <a:ext cx="3091500" cy="2748000"/>
          </a:xfrm>
          <a:prstGeom prst="rect">
            <a:avLst/>
          </a:prstGeom>
          <a:noFill/>
          <a:ln>
            <a:noFill/>
          </a:ln>
        </p:spPr>
        <p:txBody>
          <a:bodyPr anchorCtr="0" anchor="t" bIns="91425" lIns="91425" rIns="91425" tIns="91425">
            <a:noAutofit/>
          </a:bodyPr>
          <a:lstStyle/>
          <a:p>
            <a:pPr lvl="0">
              <a:spcBef>
                <a:spcPts val="0"/>
              </a:spcBef>
              <a:buNone/>
            </a:pPr>
            <a:r>
              <a:rPr lang="en-US"/>
              <a:t>Sensor A (red)</a:t>
            </a:r>
          </a:p>
          <a:p>
            <a:pPr lvl="0">
              <a:spcBef>
                <a:spcPts val="0"/>
              </a:spcBef>
              <a:buNone/>
            </a:pPr>
            <a:r>
              <a:rPr lang="en-US"/>
              <a:t>u = 23</a:t>
            </a:r>
          </a:p>
          <a:p>
            <a:pPr lvl="0">
              <a:spcBef>
                <a:spcPts val="0"/>
              </a:spcBef>
              <a:buNone/>
            </a:pPr>
            <a:r>
              <a:rPr lang="en-US"/>
              <a:t>v = 4</a:t>
            </a:r>
          </a:p>
          <a:p>
            <a:pPr lvl="0">
              <a:spcBef>
                <a:spcPts val="0"/>
              </a:spcBef>
              <a:buNone/>
            </a:pPr>
            <a:r>
              <a:t/>
            </a:r>
            <a:endParaRPr/>
          </a:p>
          <a:p>
            <a:pPr lvl="0">
              <a:spcBef>
                <a:spcPts val="0"/>
              </a:spcBef>
              <a:buNone/>
            </a:pPr>
            <a:r>
              <a:rPr lang="en-US"/>
              <a:t>Sensor B (blue)</a:t>
            </a:r>
          </a:p>
          <a:p>
            <a:pPr lvl="0">
              <a:spcBef>
                <a:spcPts val="0"/>
              </a:spcBef>
              <a:buNone/>
            </a:pPr>
            <a:r>
              <a:rPr lang="en-US"/>
              <a:t>u = 20</a:t>
            </a:r>
          </a:p>
          <a:p>
            <a:pPr lvl="0">
              <a:spcBef>
                <a:spcPts val="0"/>
              </a:spcBef>
              <a:buNone/>
            </a:pPr>
            <a:r>
              <a:rPr lang="en-US"/>
              <a:t>v = 9</a:t>
            </a:r>
          </a:p>
          <a:p>
            <a:pPr lvl="0">
              <a:spcBef>
                <a:spcPts val="0"/>
              </a:spcBef>
              <a:buNone/>
            </a:pPr>
            <a:r>
              <a:t/>
            </a:r>
            <a:endParaRPr/>
          </a:p>
          <a:p>
            <a:pPr lvl="0">
              <a:spcBef>
                <a:spcPts val="0"/>
              </a:spcBef>
              <a:buNone/>
            </a:pPr>
            <a:r>
              <a:rPr lang="en-US"/>
              <a:t>Combined Sensor (gray)</a:t>
            </a:r>
          </a:p>
          <a:p>
            <a:pPr lvl="0">
              <a:spcBef>
                <a:spcPts val="0"/>
              </a:spcBef>
              <a:buNone/>
            </a:pPr>
            <a:r>
              <a:rPr lang="en-US"/>
              <a:t>u = 22.77</a:t>
            </a:r>
          </a:p>
          <a:p>
            <a:pPr lvl="0">
              <a:spcBef>
                <a:spcPts val="0"/>
              </a:spcBef>
              <a:buNone/>
            </a:pPr>
            <a:r>
              <a:rPr lang="en-US"/>
              <a:t>v = 2.77</a:t>
            </a:r>
          </a:p>
        </p:txBody>
      </p:sp>
      <p:pic>
        <p:nvPicPr>
          <p:cNvPr id="120" name="Shape 120"/>
          <p:cNvPicPr preferRelativeResize="0"/>
          <p:nvPr/>
        </p:nvPicPr>
        <p:blipFill>
          <a:blip r:embed="rId3">
            <a:alphaModFix/>
          </a:blip>
          <a:stretch>
            <a:fillRect/>
          </a:stretch>
        </p:blipFill>
        <p:spPr>
          <a:xfrm>
            <a:off x="2632399" y="1741337"/>
            <a:ext cx="5467575" cy="3550918"/>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Kalman Filters</a:t>
            </a:r>
          </a:p>
        </p:txBody>
      </p:sp>
      <p:sp>
        <p:nvSpPr>
          <p:cNvPr id="127" name="Shape 127"/>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Kalman filter is an algorithm that can be applied to automate sensor fusion.</a:t>
            </a:r>
          </a:p>
          <a:p>
            <a:pPr indent="0" lvl="0" marL="0" marR="0" rtl="0" algn="l">
              <a:lnSpc>
                <a:spcPct val="90000"/>
              </a:lnSpc>
              <a:spcBef>
                <a:spcPts val="0"/>
              </a:spcBef>
              <a:spcAft>
                <a:spcPts val="0"/>
              </a:spcAft>
              <a:buNone/>
            </a:pPr>
            <a:r>
              <a:t/>
            </a:r>
            <a:endParaRPr/>
          </a:p>
          <a:p>
            <a:pPr indent="-284162" lvl="0" marL="284162" marR="0" rtl="0" algn="l">
              <a:lnSpc>
                <a:spcPct val="90000"/>
              </a:lnSpc>
              <a:spcBef>
                <a:spcPts val="0"/>
              </a:spcBef>
              <a:spcAft>
                <a:spcPts val="0"/>
              </a:spcAft>
              <a:buClr>
                <a:srgbClr val="6F6F6F"/>
              </a:buClr>
              <a:buSzPct val="100000"/>
              <a:buFont typeface="Arial"/>
              <a:buChar char="–"/>
            </a:pPr>
            <a:r>
              <a:rPr lang="en-US"/>
              <a:t>Kalman filters produce a probabilistic estimate of a state based on the past state, predicted changes, and sensor updates</a:t>
            </a:r>
          </a:p>
          <a:p>
            <a:pPr indent="0" lvl="0" marL="0" marR="0" rtl="0" algn="l">
              <a:lnSpc>
                <a:spcPct val="90000"/>
              </a:lnSpc>
              <a:spcBef>
                <a:spcPts val="0"/>
              </a:spcBef>
              <a:spcAft>
                <a:spcPts val="0"/>
              </a:spcAft>
              <a:buNone/>
            </a:pPr>
            <a:r>
              <a:t/>
            </a:r>
            <a:endParaRPr/>
          </a:p>
          <a:p>
            <a:pPr indent="-284162" lvl="0" marL="284162" marR="0" rtl="0" algn="l">
              <a:lnSpc>
                <a:spcPct val="90000"/>
              </a:lnSpc>
              <a:spcBef>
                <a:spcPts val="0"/>
              </a:spcBef>
              <a:spcAft>
                <a:spcPts val="0"/>
              </a:spcAft>
              <a:buClr>
                <a:srgbClr val="6F6F6F"/>
              </a:buClr>
              <a:buSzPct val="100000"/>
              <a:buFont typeface="Arial"/>
              <a:buChar char="–"/>
            </a:pPr>
            <a:r>
              <a:rPr lang="en-US"/>
              <a:t>The state predicted by a Kalman filter can be anything that the robot needs to know (position, velocity, proximity of obstacles, etc.)</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Steps of a Kalman Filter</a:t>
            </a:r>
          </a:p>
        </p:txBody>
      </p:sp>
      <p:sp>
        <p:nvSpPr>
          <p:cNvPr id="134" name="Shape 134"/>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b="1" lang="en-US"/>
              <a:t>Predict</a:t>
            </a:r>
            <a:r>
              <a:rPr lang="en-US"/>
              <a:t>: the first step is to estimate change in the state based on the previous state and inputs</a:t>
            </a:r>
          </a:p>
          <a:p>
            <a:pPr indent="-284162" lvl="0" marL="284162" marR="0" rtl="0" algn="l">
              <a:lnSpc>
                <a:spcPct val="90000"/>
              </a:lnSpc>
              <a:spcBef>
                <a:spcPts val="0"/>
              </a:spcBef>
              <a:spcAft>
                <a:spcPts val="0"/>
              </a:spcAft>
              <a:buClr>
                <a:srgbClr val="6F6F6F"/>
              </a:buClr>
              <a:buSzPct val="100000"/>
              <a:buFont typeface="Arial"/>
              <a:buChar char="–"/>
            </a:pPr>
            <a:r>
              <a:rPr b="1" lang="en-US"/>
              <a:t>Update</a:t>
            </a:r>
            <a:r>
              <a:rPr lang="en-US"/>
              <a:t>: the second step is refine that state estimate with the measured data</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Predicting: Estimate the state</a:t>
            </a:r>
          </a:p>
        </p:txBody>
      </p:sp>
      <p:sp>
        <p:nvSpPr>
          <p:cNvPr id="141" name="Shape 141"/>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The state (x</a:t>
            </a:r>
            <a:r>
              <a:rPr baseline="-25000" lang="en-US"/>
              <a:t>t</a:t>
            </a:r>
            <a:r>
              <a:rPr lang="en-US"/>
              <a:t>) is estimated by applying a state transition matrix (F) to the previous state (x</a:t>
            </a:r>
            <a:r>
              <a:rPr baseline="-25000" lang="en-US"/>
              <a:t>t-1</a:t>
            </a:r>
            <a:r>
              <a:rPr lang="en-US"/>
              <a:t>)</a:t>
            </a:r>
          </a:p>
          <a:p>
            <a:pPr indent="-284162" lvl="0" marL="284162" marR="0" rtl="0" algn="l">
              <a:lnSpc>
                <a:spcPct val="90000"/>
              </a:lnSpc>
              <a:spcBef>
                <a:spcPts val="0"/>
              </a:spcBef>
              <a:spcAft>
                <a:spcPts val="0"/>
              </a:spcAft>
              <a:buClr>
                <a:srgbClr val="6F6F6F"/>
              </a:buClr>
              <a:buSzPct val="100000"/>
              <a:buFont typeface="Arial"/>
              <a:buChar char="–"/>
            </a:pPr>
            <a:r>
              <a:rPr lang="en-US"/>
              <a:t>Another transition matrix (B) is applied to the input vector (u)</a:t>
            </a:r>
          </a:p>
        </p:txBody>
      </p:sp>
      <p:pic>
        <p:nvPicPr>
          <p:cNvPr id="142" name="Shape 142"/>
          <p:cNvPicPr preferRelativeResize="0"/>
          <p:nvPr/>
        </p:nvPicPr>
        <p:blipFill>
          <a:blip r:embed="rId3">
            <a:alphaModFix/>
          </a:blip>
          <a:stretch>
            <a:fillRect/>
          </a:stretch>
        </p:blipFill>
        <p:spPr>
          <a:xfrm>
            <a:off x="2745100" y="3647500"/>
            <a:ext cx="3267075" cy="333375"/>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itle &amp; Bullet ">
  <a:themeElements>
    <a:clrScheme name="NVIDIA + Cal Poly">
      <a:dk1>
        <a:srgbClr val="6F6F6F"/>
      </a:dk1>
      <a:lt1>
        <a:srgbClr val="FFFFFF"/>
      </a:lt1>
      <a:dk2>
        <a:srgbClr val="000000"/>
      </a:dk2>
      <a:lt2>
        <a:srgbClr val="333333"/>
      </a:lt2>
      <a:accent1>
        <a:srgbClr val="76B900"/>
      </a:accent1>
      <a:accent2>
        <a:srgbClr val="08552B"/>
      </a:accent2>
      <a:accent3>
        <a:srgbClr val="007A43"/>
      </a:accent3>
      <a:accent4>
        <a:srgbClr val="006A9A"/>
      </a:accent4>
      <a:accent5>
        <a:srgbClr val="FA6300"/>
      </a:accent5>
      <a:accent6>
        <a:srgbClr val="006A9A"/>
      </a:accent6>
      <a:hlink>
        <a:srgbClr val="76B900"/>
      </a:hlink>
      <a:folHlink>
        <a:srgbClr val="0048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