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172200" cx="8229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5080" lvl="1" marL="411480" marR="0" rtl="0" algn="l">
              <a:spcBef>
                <a:spcPts val="0"/>
              </a:spcBef>
              <a:buNone/>
              <a:defRPr b="0" i="0" sz="1620" u="none" cap="none" strike="noStrike">
                <a:solidFill>
                  <a:schemeClr val="dk1"/>
                </a:solidFill>
                <a:latin typeface="Calibri"/>
                <a:ea typeface="Calibri"/>
                <a:cs typeface="Calibri"/>
                <a:sym typeface="Calibri"/>
              </a:defRPr>
            </a:lvl2pPr>
            <a:lvl3pPr indent="-10160" lvl="2" marL="822960" marR="0" rtl="0" algn="l">
              <a:spcBef>
                <a:spcPts val="0"/>
              </a:spcBef>
              <a:buNone/>
              <a:defRPr b="0" i="0" sz="1620" u="none" cap="none" strike="noStrike">
                <a:solidFill>
                  <a:schemeClr val="dk1"/>
                </a:solidFill>
                <a:latin typeface="Calibri"/>
                <a:ea typeface="Calibri"/>
                <a:cs typeface="Calibri"/>
                <a:sym typeface="Calibri"/>
              </a:defRPr>
            </a:lvl3pPr>
            <a:lvl4pPr indent="-2539" lvl="3" marL="1234440" marR="0" rtl="0" algn="l">
              <a:spcBef>
                <a:spcPts val="0"/>
              </a:spcBef>
              <a:buNone/>
              <a:defRPr b="0" i="0" sz="1620" u="none" cap="none" strike="noStrike">
                <a:solidFill>
                  <a:schemeClr val="dk1"/>
                </a:solidFill>
                <a:latin typeface="Calibri"/>
                <a:ea typeface="Calibri"/>
                <a:cs typeface="Calibri"/>
                <a:sym typeface="Calibri"/>
              </a:defRPr>
            </a:lvl4pPr>
            <a:lvl5pPr indent="-7620" lvl="4" marL="1645920" marR="0" rtl="0" algn="l">
              <a:spcBef>
                <a:spcPts val="0"/>
              </a:spcBef>
              <a:buNone/>
              <a:defRPr b="0" i="0" sz="1620" u="none" cap="none" strike="noStrike">
                <a:solidFill>
                  <a:schemeClr val="dk1"/>
                </a:solidFill>
                <a:latin typeface="Calibri"/>
                <a:ea typeface="Calibri"/>
                <a:cs typeface="Calibri"/>
                <a:sym typeface="Calibri"/>
              </a:defRPr>
            </a:lvl5pPr>
            <a:lvl6pPr indent="0" lvl="5" marL="2057400" marR="0" rtl="0" algn="l">
              <a:spcBef>
                <a:spcPts val="0"/>
              </a:spcBef>
              <a:buNone/>
              <a:defRPr b="0" i="0" sz="1620" u="none" cap="none" strike="noStrike">
                <a:solidFill>
                  <a:schemeClr val="dk1"/>
                </a:solidFill>
                <a:latin typeface="Calibri"/>
                <a:ea typeface="Calibri"/>
                <a:cs typeface="Calibri"/>
                <a:sym typeface="Calibri"/>
              </a:defRPr>
            </a:lvl6pPr>
            <a:lvl7pPr indent="-5079" lvl="6" marL="2468880" marR="0" rtl="0" algn="l">
              <a:spcBef>
                <a:spcPts val="0"/>
              </a:spcBef>
              <a:buNone/>
              <a:defRPr b="0" i="0" sz="1620" u="none" cap="none" strike="noStrike">
                <a:solidFill>
                  <a:schemeClr val="dk1"/>
                </a:solidFill>
                <a:latin typeface="Calibri"/>
                <a:ea typeface="Calibri"/>
                <a:cs typeface="Calibri"/>
                <a:sym typeface="Calibri"/>
              </a:defRPr>
            </a:lvl7pPr>
            <a:lvl8pPr indent="-10160" lvl="7" marL="2880360" marR="0" rtl="0" algn="l">
              <a:spcBef>
                <a:spcPts val="0"/>
              </a:spcBef>
              <a:buNone/>
              <a:defRPr b="0" i="0" sz="1620" u="none" cap="none" strike="noStrike">
                <a:solidFill>
                  <a:schemeClr val="dk1"/>
                </a:solidFill>
                <a:latin typeface="Calibri"/>
                <a:ea typeface="Calibri"/>
                <a:cs typeface="Calibri"/>
                <a:sym typeface="Calibri"/>
              </a:defRPr>
            </a:lvl8pPr>
            <a:lvl9pPr indent="-2540" lvl="8" marL="3291840" marR="0" rtl="0" algn="l">
              <a:spcBef>
                <a:spcPts val="0"/>
              </a:spcBef>
              <a:buNone/>
              <a:defRPr b="0" i="0" sz="162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 name="Shape 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Exploration vs. Exploitation is a famous dilemma in planning and reinforcement learning domains.</a:t>
            </a:r>
          </a:p>
          <a:p>
            <a:pPr indent="-171450" lvl="0" marL="171450" marR="0" rtl="0" algn="l">
              <a:spcBef>
                <a:spcPts val="0"/>
              </a:spcBef>
              <a:buClr>
                <a:schemeClr val="dk1"/>
              </a:buClr>
              <a:buSzPct val="100000"/>
              <a:buFont typeface="Arial"/>
              <a:buChar char="•"/>
            </a:pPr>
            <a:r>
              <a:rPr lang="en-US"/>
              <a:t>If a robot will have to navigate between certain points many times, it is likely worthwhile to explore some of the map to locate a better path since the benefits of finding a faster path will be realized many times</a:t>
            </a:r>
          </a:p>
          <a:p>
            <a:pPr indent="-171450" lvl="0" marL="171450" marR="0" rtl="0" algn="l">
              <a:spcBef>
                <a:spcPts val="0"/>
              </a:spcBef>
              <a:buClr>
                <a:schemeClr val="dk1"/>
              </a:buClr>
              <a:buSzPct val="100000"/>
              <a:buFont typeface="Arial"/>
              <a:buChar char="•"/>
            </a:pPr>
            <a:r>
              <a:rPr lang="en-US"/>
              <a:t>A classical problem that studies the tradeoff between exploration and exploitation is the Multi-Armed Bandit</a:t>
            </a:r>
          </a:p>
        </p:txBody>
      </p:sp>
      <p:sp>
        <p:nvSpPr>
          <p:cNvPr id="137" name="Shape 13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3" name="Shape 1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Consider a robot that is navigating a maze.  If the robot never considers where it has been before and does not have a map of the environment, then the robot will be unable to guarantee that it can exit the maze</a:t>
            </a:r>
          </a:p>
          <a:p>
            <a:pPr indent="-171450" lvl="0" marL="171450" marR="0" rtl="0" algn="l">
              <a:spcBef>
                <a:spcPts val="0"/>
              </a:spcBef>
              <a:buClr>
                <a:schemeClr val="dk1"/>
              </a:buClr>
              <a:buSzPct val="100000"/>
              <a:buFont typeface="Arial"/>
              <a:buChar char="•"/>
            </a:pPr>
            <a:r>
              <a:rPr lang="en-US"/>
              <a:t>Planning involves considering places or states that have been visited and using knowledge of the environment to produce a strategy that is optimal or near-optimal given all available information</a:t>
            </a:r>
          </a:p>
          <a:p>
            <a:pPr indent="-171450" lvl="0" marL="171450" marR="0" rtl="0" algn="l">
              <a:spcBef>
                <a:spcPts val="0"/>
              </a:spcBef>
              <a:buClr>
                <a:schemeClr val="dk1"/>
              </a:buClr>
              <a:buSzPct val="100000"/>
              <a:buFont typeface="Arial"/>
              <a:buChar char="•"/>
            </a:pPr>
            <a:r>
              <a:rPr lang="en-US"/>
              <a:t>Often it will be impossible to produce a completely optimal plan because there the environment may be stochastic or only partially observable.</a:t>
            </a:r>
          </a:p>
          <a:p>
            <a:pPr indent="-171450" lvl="0" marL="171450" marR="0" rtl="0" algn="l">
              <a:spcBef>
                <a:spcPts val="0"/>
              </a:spcBef>
              <a:buClr>
                <a:schemeClr val="dk1"/>
              </a:buClr>
              <a:buSzPct val="100000"/>
              <a:buFont typeface="Arial"/>
              <a:buChar char="•"/>
            </a:pPr>
            <a:r>
              <a:rPr lang="en-US"/>
              <a:t>Even in a deterministic, fully observable world, the size of the environment may be too large for the robot to calculate the exact optimal plan to achieve its goal</a:t>
            </a:r>
          </a:p>
        </p:txBody>
      </p:sp>
      <p:sp>
        <p:nvSpPr>
          <p:cNvPr id="73" name="Shape 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rtl="0">
              <a:lnSpc>
                <a:spcPct val="90000"/>
              </a:lnSpc>
              <a:spcBef>
                <a:spcPts val="0"/>
              </a:spcBef>
              <a:buClr>
                <a:schemeClr val="dk1"/>
              </a:buClr>
              <a:buSzPct val="100000"/>
              <a:buFont typeface="Calibri"/>
              <a:buChar char="•"/>
            </a:pPr>
            <a:r>
              <a:rPr lang="en-US"/>
              <a:t>It is critical that the chosen plan avoids collisions and ideally the amount of arm rotation should be minimized to complete the task quickly.</a:t>
            </a:r>
          </a:p>
          <a:p>
            <a:pPr indent="-171450" lvl="0" marL="171450" rtl="0">
              <a:lnSpc>
                <a:spcPct val="90000"/>
              </a:lnSpc>
              <a:spcBef>
                <a:spcPts val="0"/>
              </a:spcBef>
              <a:buClr>
                <a:schemeClr val="dk1"/>
              </a:buClr>
              <a:buSzPct val="100000"/>
              <a:buFont typeface="Arial"/>
              <a:buChar char="•"/>
            </a:pPr>
            <a:r>
              <a:rPr lang="en-US"/>
              <a:t>Robot arm planning is a computationally expensive procedure since many arms have 6-degrees of freedom and there are many ways for an arm to position its end effector.</a:t>
            </a:r>
          </a:p>
        </p:txBody>
      </p:sp>
      <p:sp>
        <p:nvSpPr>
          <p:cNvPr id="81" name="Shape 8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A global plan would be a path that tells the robot what order it should visit a set of coordinates</a:t>
            </a:r>
          </a:p>
          <a:p>
            <a:pPr indent="-171450" lvl="0" marL="171450" marR="0" rtl="0" algn="l">
              <a:spcBef>
                <a:spcPts val="0"/>
              </a:spcBef>
              <a:buClr>
                <a:schemeClr val="dk1"/>
              </a:buClr>
              <a:buSzPct val="100000"/>
              <a:buFont typeface="Arial"/>
              <a:buChar char="•"/>
            </a:pPr>
            <a:r>
              <a:rPr lang="en-US"/>
              <a:t>A local plan is how the robot can get from each coordinate in the global plan to the next coordinate</a:t>
            </a:r>
          </a:p>
          <a:p>
            <a:pPr indent="-171450" lvl="0" marL="171450" marR="0" rtl="0" algn="l">
              <a:spcBef>
                <a:spcPts val="0"/>
              </a:spcBef>
              <a:buClr>
                <a:schemeClr val="dk1"/>
              </a:buClr>
              <a:buSzPct val="100000"/>
              <a:buFont typeface="Arial"/>
              <a:buChar char="•"/>
            </a:pPr>
            <a:r>
              <a:rPr lang="en-US"/>
              <a:t>Global plans rely primarily on a map of the environment</a:t>
            </a:r>
          </a:p>
          <a:p>
            <a:pPr indent="-171450" lvl="0" marL="171450" marR="0" rtl="0" algn="l">
              <a:spcBef>
                <a:spcPts val="0"/>
              </a:spcBef>
              <a:buClr>
                <a:schemeClr val="dk1"/>
              </a:buClr>
              <a:buSzPct val="100000"/>
              <a:buFont typeface="Arial"/>
              <a:buChar char="•"/>
            </a:pPr>
            <a:r>
              <a:rPr lang="en-US"/>
              <a:t>Local plans rely on maps and sensor inputs.</a:t>
            </a:r>
          </a:p>
          <a:p>
            <a:pPr indent="-171450" lvl="0" marL="171450" marR="0" rtl="0" algn="l">
              <a:spcBef>
                <a:spcPts val="0"/>
              </a:spcBef>
              <a:buClr>
                <a:schemeClr val="dk1"/>
              </a:buClr>
              <a:buSzPct val="100000"/>
              <a:buFont typeface="Arial"/>
              <a:buChar char="•"/>
            </a:pPr>
            <a:r>
              <a:rPr lang="en-US"/>
              <a:t>The Mars rover example could perform global planning to plot a course that would take it to the peak of a mountain.</a:t>
            </a:r>
          </a:p>
          <a:p>
            <a:pPr indent="-171450" lvl="0" marL="171450" marR="0" rtl="0" algn="l">
              <a:spcBef>
                <a:spcPts val="0"/>
              </a:spcBef>
              <a:buClr>
                <a:schemeClr val="dk1"/>
              </a:buClr>
              <a:buSzPct val="100000"/>
              <a:buFont typeface="Arial"/>
              <a:buChar char="•"/>
            </a:pPr>
            <a:r>
              <a:rPr lang="en-US"/>
              <a:t>Then the local planning algorithm would guide the rover to avoid rocks and other obstacles as it traverses the path to the mountain top.</a:t>
            </a:r>
          </a:p>
        </p:txBody>
      </p:sp>
      <p:sp>
        <p:nvSpPr>
          <p:cNvPr id="89" name="Shape 8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6" name="Shape 9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Although robots have learned to play human games like chess and soccer, games can to the broader category of environments where multiple entities are interacting to achieve similar or divergent goals</a:t>
            </a:r>
          </a:p>
          <a:p>
            <a:pPr indent="-171450" lvl="0" marL="171450" marR="0" rtl="0" algn="l">
              <a:spcBef>
                <a:spcPts val="0"/>
              </a:spcBef>
              <a:buClr>
                <a:schemeClr val="dk1"/>
              </a:buClr>
              <a:buSzPct val="100000"/>
              <a:buFont typeface="Arial"/>
              <a:buChar char="•"/>
            </a:pPr>
            <a:r>
              <a:rPr lang="en-US"/>
              <a:t>An autonomous car must make plans that consider all possible actions of the other drivers on the road.  If a bus starts to overtake the autonomous car, the car may plan a way to get out of the way before a collision occurs</a:t>
            </a:r>
          </a:p>
        </p:txBody>
      </p:sp>
      <p:sp>
        <p:nvSpPr>
          <p:cNvPr id="97" name="Shape 9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More complete maps are more useful to robots because the robot can more accurately determine what it should do.</a:t>
            </a:r>
          </a:p>
          <a:p>
            <a:pPr indent="-171450" lvl="0" marL="171450" marR="0" rtl="0" algn="l">
              <a:spcBef>
                <a:spcPts val="0"/>
              </a:spcBef>
              <a:buClr>
                <a:schemeClr val="dk1"/>
              </a:buClr>
              <a:buSzPct val="100000"/>
              <a:buFont typeface="Arial"/>
              <a:buChar char="•"/>
            </a:pPr>
            <a:r>
              <a:rPr lang="en-US"/>
              <a:t>Rules can include how the robot can change its environment with its actuators or how other objects can affect the robot.</a:t>
            </a:r>
          </a:p>
          <a:p>
            <a:pPr indent="-171450" lvl="0" marL="171450" marR="0" rtl="0" algn="l">
              <a:spcBef>
                <a:spcPts val="0"/>
              </a:spcBef>
              <a:buClr>
                <a:schemeClr val="dk1"/>
              </a:buClr>
              <a:buSzPct val="100000"/>
              <a:buFont typeface="Arial"/>
              <a:buChar char="•"/>
            </a:pPr>
            <a:r>
              <a:rPr lang="en-US"/>
              <a:t>For example, in chess the rules define what moves are valid for each piece.  Robot arms have programmed rules that define how the arm’s position will change based on activation of its motors.</a:t>
            </a:r>
          </a:p>
        </p:txBody>
      </p:sp>
      <p:sp>
        <p:nvSpPr>
          <p:cNvPr id="105" name="Shape 10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Robots typically deal with 2d or 3d maps for navigation.</a:t>
            </a:r>
          </a:p>
          <a:p>
            <a:pPr indent="-171450" lvl="0" marL="171450" marR="0" rtl="0" algn="l">
              <a:spcBef>
                <a:spcPts val="0"/>
              </a:spcBef>
              <a:buClr>
                <a:schemeClr val="dk1"/>
              </a:buClr>
              <a:buSzPct val="100000"/>
              <a:buFont typeface="Arial"/>
              <a:buChar char="•"/>
            </a:pPr>
            <a:r>
              <a:rPr lang="en-US"/>
              <a:t>The map on the slide is a maze that a robot may be trying to navigate.  Without any map, the robot could keep going down pathways and backtracking until it found the exit.</a:t>
            </a:r>
          </a:p>
          <a:p>
            <a:pPr indent="-171450" lvl="0" marL="171450" marR="0" rtl="0" algn="l">
              <a:spcBef>
                <a:spcPts val="0"/>
              </a:spcBef>
              <a:buClr>
                <a:schemeClr val="dk1"/>
              </a:buClr>
              <a:buSzPct val="100000"/>
              <a:buFont typeface="Arial"/>
              <a:buChar char="•"/>
            </a:pPr>
            <a:r>
              <a:rPr lang="en-US"/>
              <a:t>With the map, the robot can plan the quickest path to an exit or goal.</a:t>
            </a:r>
          </a:p>
          <a:p>
            <a:pPr indent="-171450" lvl="0" marL="171450" marR="0" rtl="0" algn="l">
              <a:spcBef>
                <a:spcPts val="0"/>
              </a:spcBef>
              <a:buClr>
                <a:schemeClr val="dk1"/>
              </a:buClr>
              <a:buSzPct val="100000"/>
              <a:buFont typeface="Arial"/>
              <a:buChar char="•"/>
            </a:pPr>
            <a:r>
              <a:rPr lang="en-US"/>
              <a:t>Modern maps used for vehicle navigation are dynamic and can change to reflect traffic conditions.</a:t>
            </a:r>
          </a:p>
        </p:txBody>
      </p:sp>
      <p:sp>
        <p:nvSpPr>
          <p:cNvPr id="112" name="Shape 1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Robot movement, localization, and maps may be imprecise, so avoiding close encounters with obstacles or hazards is important.</a:t>
            </a:r>
          </a:p>
          <a:p>
            <a:pPr indent="-171450" lvl="0" marL="171450" marR="0" rtl="0" algn="l">
              <a:spcBef>
                <a:spcPts val="0"/>
              </a:spcBef>
              <a:buClr>
                <a:schemeClr val="dk1"/>
              </a:buClr>
              <a:buSzPct val="100000"/>
              <a:buFont typeface="Arial"/>
              <a:buChar char="•"/>
            </a:pPr>
            <a:r>
              <a:rPr lang="en-US"/>
              <a:t>Defining how much to expand obstacles is dependant on the environment and the robot</a:t>
            </a:r>
          </a:p>
        </p:txBody>
      </p:sp>
      <p:sp>
        <p:nvSpPr>
          <p:cNvPr id="120" name="Shape 12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lang="en-US"/>
              <a:t>Robots can deal with inaccurate maps by validating that their sensors match the expected sensor readings if the map were correct</a:t>
            </a:r>
          </a:p>
          <a:p>
            <a:pPr indent="-171450" lvl="0" marL="171450" marR="0" rtl="0" algn="l">
              <a:spcBef>
                <a:spcPts val="0"/>
              </a:spcBef>
              <a:buClr>
                <a:schemeClr val="dk1"/>
              </a:buClr>
              <a:buSzPct val="100000"/>
              <a:buFont typeface="Arial"/>
              <a:buChar char="•"/>
            </a:pPr>
            <a:r>
              <a:rPr lang="en-US"/>
              <a:t>If a robot’s sensors do not match what is expected given the robot’s position in the map, then the map may be incorrect or the robot may not be where it estimates it is.</a:t>
            </a:r>
          </a:p>
          <a:p>
            <a:pPr indent="-171450" lvl="0" marL="171450" marR="0" rtl="0" algn="l">
              <a:spcBef>
                <a:spcPts val="0"/>
              </a:spcBef>
              <a:buClr>
                <a:schemeClr val="dk1"/>
              </a:buClr>
              <a:buSzPct val="100000"/>
              <a:buFont typeface="Arial"/>
              <a:buChar char="•"/>
            </a:pPr>
            <a:r>
              <a:rPr lang="en-US"/>
              <a:t>The problem of localizing the robot within a map is discussed in module 7.</a:t>
            </a:r>
          </a:p>
          <a:p>
            <a:pPr indent="-171450" lvl="0" marL="171450" marR="0" rtl="0" algn="l">
              <a:spcBef>
                <a:spcPts val="0"/>
              </a:spcBef>
              <a:buClr>
                <a:schemeClr val="dk1"/>
              </a:buClr>
              <a:buSzPct val="100000"/>
              <a:buFont typeface="Arial"/>
              <a:buChar char="•"/>
            </a:pPr>
            <a:r>
              <a:rPr lang="en-US"/>
              <a:t>Portions of a map that are missing can be filled in by the robot if it visits those locations.</a:t>
            </a:r>
          </a:p>
        </p:txBody>
      </p:sp>
      <p:sp>
        <p:nvSpPr>
          <p:cNvPr id="128" name="Shape 12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3.png"/><Relationship Id="rId4" Type="http://schemas.openxmlformats.org/officeDocument/2006/relationships/image" Target="../media/image05.png"/><Relationship Id="rId5" Type="http://schemas.openxmlformats.org/officeDocument/2006/relationships/image" Target="../media/image07.png"/><Relationship Id="rId6" Type="http://schemas.openxmlformats.org/officeDocument/2006/relationships/image" Target="../media/image0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jpg"/><Relationship Id="rId3" Type="http://schemas.openxmlformats.org/officeDocument/2006/relationships/image" Target="../media/image03.png"/><Relationship Id="rId4" Type="http://schemas.openxmlformats.org/officeDocument/2006/relationships/image" Target="../media/image05.png"/><Relationship Id="rId5" Type="http://schemas.openxmlformats.org/officeDocument/2006/relationships/image" Target="../media/image07.png"/><Relationship Id="rId6" Type="http://schemas.openxmlformats.org/officeDocument/2006/relationships/image" Target="../media/image06.png"/><Relationship Id="rId7" Type="http://schemas.openxmlformats.org/officeDocument/2006/relationships/hyperlink" Target="http://creativecommons.org/licenses/by-nc/4.0/legalcode" TargetMode="External"/><Relationship Id="rId8" Type="http://schemas.openxmlformats.org/officeDocument/2006/relationships/image" Target="../media/image0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 Images">
    <p:bg>
      <p:bgPr>
        <a:solidFill>
          <a:schemeClr val="dk2"/>
        </a:solidFill>
      </p:bgPr>
    </p:bg>
    <p:spTree>
      <p:nvGrpSpPr>
        <p:cNvPr id="20" name="Shape 20"/>
        <p:cNvGrpSpPr/>
        <p:nvPr/>
      </p:nvGrpSpPr>
      <p:grpSpPr>
        <a:xfrm>
          <a:off x="0" y="0"/>
          <a:ext cx="0" cy="0"/>
          <a:chOff x="0" y="0"/>
          <a:chExt cx="0" cy="0"/>
        </a:xfrm>
      </p:grpSpPr>
      <p:grpSp>
        <p:nvGrpSpPr>
          <p:cNvPr id="21" name="Shape 21"/>
          <p:cNvGrpSpPr/>
          <p:nvPr/>
        </p:nvGrpSpPr>
        <p:grpSpPr>
          <a:xfrm>
            <a:off x="0" y="0"/>
            <a:ext cx="8229599" cy="6172199"/>
            <a:chOff x="0" y="0"/>
            <a:chExt cx="10972799" cy="6172199"/>
          </a:xfrm>
        </p:grpSpPr>
        <p:pic>
          <p:nvPicPr>
            <p:cNvPr id="22" name="Shape 22"/>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23" name="Shape 23"/>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350" u="none" cap="none" strike="noStrike">
                <a:solidFill>
                  <a:srgbClr val="FFFFFF"/>
                </a:solidFill>
                <a:latin typeface="Trebuchet MS"/>
                <a:ea typeface="Trebuchet MS"/>
                <a:cs typeface="Trebuchet MS"/>
                <a:sym typeface="Trebuchet MS"/>
              </a:endParaRPr>
            </a:p>
          </p:txBody>
        </p:sp>
      </p:grpSp>
      <p:sp>
        <p:nvSpPr>
          <p:cNvPr id="24" name="Shape 24"/>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b="0" i="0" sz="1620" u="none" cap="none" strike="noStrike">
              <a:solidFill>
                <a:schemeClr val="lt1"/>
              </a:solidFill>
              <a:latin typeface="Trebuchet MS"/>
              <a:ea typeface="Trebuchet MS"/>
              <a:cs typeface="Trebuchet MS"/>
              <a:sym typeface="Trebuchet MS"/>
            </a:endParaRPr>
          </a:p>
        </p:txBody>
      </p:sp>
      <p:sp>
        <p:nvSpPr>
          <p:cNvPr id="25" name="Shape 25"/>
          <p:cNvSpPr txBox="1"/>
          <p:nvPr>
            <p:ph idx="1" type="subTitle"/>
          </p:nvPr>
        </p:nvSpPr>
        <p:spPr>
          <a:xfrm>
            <a:off x="2046025" y="4798350"/>
            <a:ext cx="5836104" cy="313932"/>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rgbClr val="6F6F6F"/>
              </a:buClr>
              <a:buFont typeface="Arial"/>
              <a:buNone/>
              <a:defRPr b="0" i="0" sz="16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26" name="Shape 26"/>
          <p:cNvSpPr txBox="1"/>
          <p:nvPr>
            <p:ph type="title"/>
          </p:nvPr>
        </p:nvSpPr>
        <p:spPr>
          <a:xfrm>
            <a:off x="2027735" y="4290519"/>
            <a:ext cx="5845247" cy="507830"/>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0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pic>
        <p:nvPicPr>
          <p:cNvPr id="27" name="Shape 27"/>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28" name="Shape 28"/>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29" name="Shape 29"/>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30" name="Shape 30"/>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31" name="Shape 31"/>
          <p:cNvSpPr txBox="1"/>
          <p:nvPr/>
        </p:nvSpPr>
        <p:spPr>
          <a:xfrm>
            <a:off x="4253344" y="487347"/>
            <a:ext cx="3976256"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Robotics Teaching Kit</a:t>
            </a:r>
          </a:p>
        </p:txBody>
      </p:sp>
      <p:sp>
        <p:nvSpPr>
          <p:cNvPr id="32" name="Shape 32"/>
          <p:cNvSpPr txBox="1"/>
          <p:nvPr/>
        </p:nvSpPr>
        <p:spPr>
          <a:xfrm>
            <a:off x="4308764" y="927174"/>
            <a:ext cx="3866516" cy="278171"/>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i="0" lang="en-US" sz="1800" u="none" cap="none" strike="noStrike">
                <a:solidFill>
                  <a:srgbClr val="6F6F6F"/>
                </a:solidFill>
                <a:latin typeface="Arial"/>
                <a:ea typeface="Arial"/>
                <a:cs typeface="Arial"/>
                <a:sym typeface="Arial"/>
              </a:rPr>
              <a:t>With ‘Jet’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ubtitle, and Content">
    <p:spTree>
      <p:nvGrpSpPr>
        <p:cNvPr id="33" name="Shape 33"/>
        <p:cNvGrpSpPr/>
        <p:nvPr/>
      </p:nvGrpSpPr>
      <p:grpSpPr>
        <a:xfrm>
          <a:off x="0" y="0"/>
          <a:ext cx="0" cy="0"/>
          <a:chOff x="0" y="0"/>
          <a:chExt cx="0" cy="0"/>
        </a:xfrm>
      </p:grpSpPr>
      <p:sp>
        <p:nvSpPr>
          <p:cNvPr id="34" name="Shape 3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5" name="Shape 35"/>
          <p:cNvSpPr txBox="1"/>
          <p:nvPr>
            <p:ph idx="1" type="body"/>
          </p:nvPr>
        </p:nvSpPr>
        <p:spPr>
          <a:xfrm>
            <a:off x="383854" y="1948656"/>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36" name="Shape 36"/>
          <p:cNvSpPr txBox="1"/>
          <p:nvPr>
            <p:ph idx="2" type="body"/>
          </p:nvPr>
        </p:nvSpPr>
        <p:spPr>
          <a:xfrm>
            <a:off x="373761" y="1229600"/>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 branding graphics">
    <p:spTree>
      <p:nvGrpSpPr>
        <p:cNvPr id="37" name="Shape 37"/>
        <p:cNvGrpSpPr/>
        <p:nvPr/>
      </p:nvGrpSpPr>
      <p:grpSpPr>
        <a:xfrm>
          <a:off x="0" y="0"/>
          <a:ext cx="0" cy="0"/>
          <a:chOff x="0" y="0"/>
          <a:chExt cx="0" cy="0"/>
        </a:xfrm>
      </p:grpSpPr>
      <p:sp>
        <p:nvSpPr>
          <p:cNvPr id="38" name="Shape 38"/>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39" name="Shape 39"/>
          <p:cNvSpPr txBox="1"/>
          <p:nvPr>
            <p:ph idx="1" type="body"/>
          </p:nvPr>
        </p:nvSpPr>
        <p:spPr>
          <a:xfrm>
            <a:off x="383854" y="1948657"/>
            <a:ext cx="7461504" cy="385159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34937" lvl="1" marL="630238" marR="0" rtl="0" algn="l">
              <a:lnSpc>
                <a:spcPct val="90000"/>
              </a:lnSpc>
              <a:spcBef>
                <a:spcPts val="225"/>
              </a:spcBef>
              <a:spcAft>
                <a:spcPts val="225"/>
              </a:spcAft>
              <a:buClr>
                <a:srgbClr val="6F6F6F"/>
              </a:buClr>
              <a:buSzPct val="100000"/>
              <a:buFont typeface="Arial"/>
              <a:buChar char="–"/>
              <a:defRPr b="0" i="0" sz="16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rgbClr val="6F6F6F"/>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0" name="Shape 40"/>
          <p:cNvSpPr txBox="1"/>
          <p:nvPr>
            <p:ph idx="2" type="body"/>
          </p:nvPr>
        </p:nvSpPr>
        <p:spPr>
          <a:xfrm>
            <a:off x="373761" y="1225566"/>
            <a:ext cx="7482077" cy="525462"/>
          </a:xfrm>
          <a:prstGeom prst="rect">
            <a:avLst/>
          </a:prstGeom>
          <a:noFill/>
          <a:ln>
            <a:noFill/>
          </a:ln>
        </p:spPr>
        <p:txBody>
          <a:bodyPr anchorCtr="0" anchor="ctr" bIns="91425" lIns="91425" rIns="91425" tIns="91425"/>
          <a:lstStyle>
            <a:lvl1pPr indent="0" lvl="0" marL="0" marR="0" rtl="0" algn="l">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41" name="Shape 41"/>
          <p:cNvSpPr/>
          <p:nvPr/>
        </p:nvSpPr>
        <p:spPr>
          <a:xfrm>
            <a:off x="0" y="5917405"/>
            <a:ext cx="8229600" cy="258541"/>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sp>
        <p:nvSpPr>
          <p:cNvPr id="42" name="Shape 42"/>
          <p:cNvSpPr txBox="1"/>
          <p:nvPr/>
        </p:nvSpPr>
        <p:spPr>
          <a:xfrm>
            <a:off x="479339" y="6051571"/>
            <a:ext cx="240770" cy="7694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lang="en-US" sz="500" cap="none">
                <a:solidFill>
                  <a:srgbClr val="6F6F6F"/>
                </a:solidFill>
                <a:latin typeface="Arial"/>
                <a:ea typeface="Arial"/>
                <a:cs typeface="Arial"/>
                <a:sym typeface="Arial"/>
              </a:rPr>
              <a:t>‹#›</a:t>
            </a:fld>
            <a:r>
              <a:rPr lang="en-US" sz="500" cap="none">
                <a:solidFill>
                  <a:srgbClr val="6F6F6F"/>
                </a:solidFill>
                <a:latin typeface="Arial"/>
                <a:ea typeface="Arial"/>
                <a:cs typeface="Arial"/>
                <a:sym typeface="Aria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43" name="Shape 43"/>
        <p:cNvGrpSpPr/>
        <p:nvPr/>
      </p:nvGrpSpPr>
      <p:grpSpPr>
        <a:xfrm>
          <a:off x="0" y="0"/>
          <a:ext cx="0" cy="0"/>
          <a:chOff x="0" y="0"/>
          <a:chExt cx="0" cy="0"/>
        </a:xfrm>
      </p:grpSpPr>
      <p:sp>
        <p:nvSpPr>
          <p:cNvPr id="44" name="Shape 44"/>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45" name="Shape 45"/>
          <p:cNvSpPr txBox="1"/>
          <p:nvPr>
            <p:ph idx="1" type="body"/>
          </p:nvPr>
        </p:nvSpPr>
        <p:spPr>
          <a:xfrm>
            <a:off x="383854" y="1335024"/>
            <a:ext cx="7461504" cy="4429527"/>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p:spTree>
      <p:nvGrpSpPr>
        <p:cNvPr id="46" name="Shape 46"/>
        <p:cNvGrpSpPr/>
        <p:nvPr/>
      </p:nvGrpSpPr>
      <p:grpSpPr>
        <a:xfrm>
          <a:off x="0" y="0"/>
          <a:ext cx="0" cy="0"/>
          <a:chOff x="0" y="0"/>
          <a:chExt cx="0" cy="0"/>
        </a:xfrm>
      </p:grpSpPr>
      <p:sp>
        <p:nvSpPr>
          <p:cNvPr id="47" name="Shape 47"/>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Centered and subtitle">
    <p:spTree>
      <p:nvGrpSpPr>
        <p:cNvPr id="48" name="Shape 48"/>
        <p:cNvGrpSpPr/>
        <p:nvPr/>
      </p:nvGrpSpPr>
      <p:grpSpPr>
        <a:xfrm>
          <a:off x="0" y="0"/>
          <a:ext cx="0" cy="0"/>
          <a:chOff x="0" y="0"/>
          <a:chExt cx="0" cy="0"/>
        </a:xfrm>
      </p:grpSpPr>
      <p:sp>
        <p:nvSpPr>
          <p:cNvPr id="49" name="Shape 49"/>
          <p:cNvSpPr txBox="1"/>
          <p:nvPr>
            <p:ph type="title"/>
          </p:nvPr>
        </p:nvSpPr>
        <p:spPr>
          <a:xfrm>
            <a:off x="373761" y="347471"/>
            <a:ext cx="7482077" cy="516166"/>
          </a:xfrm>
          <a:prstGeom prst="rect">
            <a:avLst/>
          </a:prstGeom>
          <a:noFill/>
          <a:ln>
            <a:noFill/>
          </a:ln>
        </p:spPr>
        <p:txBody>
          <a:bodyPr anchorCtr="0" anchor="t" bIns="91425" lIns="91425" rIns="91425" tIns="91425"/>
          <a:lstStyle>
            <a:lvl1pPr indent="0" lvl="0" marL="0" marR="0" rtl="0" algn="ctr">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50" name="Shape 50"/>
          <p:cNvSpPr txBox="1"/>
          <p:nvPr>
            <p:ph idx="1" type="body"/>
          </p:nvPr>
        </p:nvSpPr>
        <p:spPr>
          <a:xfrm>
            <a:off x="373761" y="1261662"/>
            <a:ext cx="7482077" cy="525462"/>
          </a:xfrm>
          <a:prstGeom prst="rect">
            <a:avLst/>
          </a:prstGeom>
          <a:noFill/>
          <a:ln>
            <a:noFill/>
          </a:ln>
        </p:spPr>
        <p:txBody>
          <a:bodyPr anchorCtr="0" anchor="ctr" bIns="91425" lIns="91425" rIns="91425" tIns="91425"/>
          <a:lstStyle>
            <a:lvl1pPr indent="0" lvl="0" marL="0" marR="0" rtl="0" algn="ctr">
              <a:lnSpc>
                <a:spcPct val="90000"/>
              </a:lnSpc>
              <a:spcBef>
                <a:spcPts val="225"/>
              </a:spcBef>
              <a:spcAft>
                <a:spcPts val="225"/>
              </a:spcAft>
              <a:buClr>
                <a:srgbClr val="6F6F6F"/>
              </a:buClr>
              <a:buFont typeface="Arial"/>
              <a:buNone/>
              <a:defRPr b="0" i="0" sz="2400" u="none" cap="none" strike="noStrike">
                <a:solidFill>
                  <a:schemeClr val="accent1"/>
                </a:solidFill>
                <a:latin typeface="Arial"/>
                <a:ea typeface="Arial"/>
                <a:cs typeface="Arial"/>
                <a:sym typeface="Arial"/>
              </a:defRPr>
            </a:lvl1pPr>
            <a:lvl2pPr indent="-9507" lvl="1" marL="428608"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2pPr>
            <a:lvl3pPr indent="-3936" lvl="2" marL="816737" marR="0" rtl="0" algn="ctr">
              <a:lnSpc>
                <a:spcPct val="90000"/>
              </a:lnSpc>
              <a:spcBef>
                <a:spcPts val="225"/>
              </a:spcBef>
              <a:spcAft>
                <a:spcPts val="225"/>
              </a:spcAft>
              <a:buClr>
                <a:schemeClr val="dk1"/>
              </a:buClr>
              <a:buFont typeface="Arial"/>
              <a:buNone/>
              <a:defRPr b="0" i="0" sz="2100" u="none" cap="none" strike="noStrike">
                <a:solidFill>
                  <a:schemeClr val="lt2"/>
                </a:solidFill>
                <a:latin typeface="Trebuchet MS"/>
                <a:ea typeface="Trebuchet MS"/>
                <a:cs typeface="Trebuchet MS"/>
                <a:sym typeface="Trebuchet MS"/>
              </a:defRPr>
            </a:lvl3pPr>
            <a:lvl4pPr indent="-3922" lvl="3" marL="1159622"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4pPr>
            <a:lvl5pPr indent="-7086" lvl="4" marL="1416787" marR="0" rtl="0" algn="ctr">
              <a:spcBef>
                <a:spcPts val="420"/>
              </a:spcBef>
              <a:spcAft>
                <a:spcPts val="0"/>
              </a:spcAft>
              <a:buClr>
                <a:schemeClr val="lt2"/>
              </a:buClr>
              <a:buFont typeface="Trebuchet MS"/>
              <a:buNone/>
              <a:defRPr b="0" i="0" sz="2100" u="none" cap="none" strike="noStrike">
                <a:solidFill>
                  <a:schemeClr val="lt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 Images">
    <p:bg>
      <p:bgPr>
        <a:solidFill>
          <a:schemeClr val="dk2"/>
        </a:solidFill>
      </p:bgPr>
    </p:bg>
    <p:spTree>
      <p:nvGrpSpPr>
        <p:cNvPr id="51" name="Shape 51"/>
        <p:cNvGrpSpPr/>
        <p:nvPr/>
      </p:nvGrpSpPr>
      <p:grpSpPr>
        <a:xfrm>
          <a:off x="0" y="0"/>
          <a:ext cx="0" cy="0"/>
          <a:chOff x="0" y="0"/>
          <a:chExt cx="0" cy="0"/>
        </a:xfrm>
      </p:grpSpPr>
      <p:grpSp>
        <p:nvGrpSpPr>
          <p:cNvPr id="52" name="Shape 52"/>
          <p:cNvGrpSpPr/>
          <p:nvPr/>
        </p:nvGrpSpPr>
        <p:grpSpPr>
          <a:xfrm>
            <a:off x="0" y="0"/>
            <a:ext cx="8229599" cy="6172199"/>
            <a:chOff x="0" y="0"/>
            <a:chExt cx="10972799" cy="6172199"/>
          </a:xfrm>
        </p:grpSpPr>
        <p:pic>
          <p:nvPicPr>
            <p:cNvPr id="53" name="Shape 53"/>
            <p:cNvPicPr preferRelativeResize="0"/>
            <p:nvPr/>
          </p:nvPicPr>
          <p:blipFill rotWithShape="1">
            <a:blip r:embed="rId2">
              <a:alphaModFix/>
            </a:blip>
            <a:srcRect b="9529" l="0" r="0" t="9528"/>
            <a:stretch/>
          </p:blipFill>
          <p:spPr>
            <a:xfrm>
              <a:off x="0" y="0"/>
              <a:ext cx="10972799" cy="6172199"/>
            </a:xfrm>
            <a:prstGeom prst="rect">
              <a:avLst/>
            </a:prstGeom>
            <a:noFill/>
            <a:ln>
              <a:noFill/>
            </a:ln>
          </p:spPr>
        </p:pic>
        <p:sp>
          <p:nvSpPr>
            <p:cNvPr id="54" name="Shape 54"/>
            <p:cNvSpPr/>
            <p:nvPr/>
          </p:nvSpPr>
          <p:spPr>
            <a:xfrm>
              <a:off x="0" y="0"/>
              <a:ext cx="10972799" cy="6172199"/>
            </a:xfrm>
            <a:prstGeom prst="rect">
              <a:avLst/>
            </a:prstGeom>
            <a:solidFill>
              <a:srgbClr val="191919">
                <a:alpha val="80000"/>
              </a:srgbClr>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350">
                <a:solidFill>
                  <a:srgbClr val="FFFFFF"/>
                </a:solidFill>
                <a:latin typeface="Trebuchet MS"/>
                <a:ea typeface="Trebuchet MS"/>
                <a:cs typeface="Trebuchet MS"/>
                <a:sym typeface="Trebuchet MS"/>
              </a:endParaRPr>
            </a:p>
          </p:txBody>
        </p:sp>
      </p:grpSp>
      <p:sp>
        <p:nvSpPr>
          <p:cNvPr id="55" name="Shape 55"/>
          <p:cNvSpPr/>
          <p:nvPr/>
        </p:nvSpPr>
        <p:spPr>
          <a:xfrm flipH="1" rot="10800000">
            <a:off x="0" y="0"/>
            <a:ext cx="8229600" cy="6172199"/>
          </a:xfrm>
          <a:prstGeom prst="rect">
            <a:avLst/>
          </a:prstGeom>
          <a:gradFill>
            <a:gsLst>
              <a:gs pos="0">
                <a:srgbClr val="FFFFFF">
                  <a:alpha val="0"/>
                </a:srgbClr>
              </a:gs>
              <a:gs pos="37000">
                <a:srgbClr val="FFFFFF">
                  <a:alpha val="0"/>
                </a:srgbClr>
              </a:gs>
              <a:gs pos="55000">
                <a:srgbClr val="FFFFFF">
                  <a:alpha val="27843"/>
                </a:srgbClr>
              </a:gs>
              <a:gs pos="76000">
                <a:srgbClr val="FFFFFF">
                  <a:alpha val="0"/>
                </a:srgbClr>
              </a:gs>
              <a:gs pos="100000">
                <a:srgbClr val="FFFFFF">
                  <a:alpha val="0"/>
                </a:srgbClr>
              </a:gs>
            </a:gsLst>
            <a:lin ang="2700000" scaled="0"/>
          </a:gradFill>
          <a:ln>
            <a:noFill/>
          </a:ln>
        </p:spPr>
        <p:txBody>
          <a:bodyPr anchorCtr="0" anchor="ctr" bIns="45700" lIns="91425" rIns="91425" tIns="45700">
            <a:noAutofit/>
          </a:bodyPr>
          <a:lstStyle/>
          <a:p>
            <a:pPr indent="0" lvl="0" marL="0" marR="0" rtl="0" algn="ctr">
              <a:spcBef>
                <a:spcPts val="0"/>
              </a:spcBef>
              <a:buNone/>
            </a:pPr>
            <a:r>
              <a:t/>
            </a:r>
            <a:endParaRPr sz="1620">
              <a:solidFill>
                <a:schemeClr val="lt1"/>
              </a:solidFill>
              <a:latin typeface="Trebuchet MS"/>
              <a:ea typeface="Trebuchet MS"/>
              <a:cs typeface="Trebuchet MS"/>
              <a:sym typeface="Trebuchet MS"/>
            </a:endParaRPr>
          </a:p>
        </p:txBody>
      </p:sp>
      <p:pic>
        <p:nvPicPr>
          <p:cNvPr id="56" name="Shape 56"/>
          <p:cNvPicPr preferRelativeResize="0"/>
          <p:nvPr/>
        </p:nvPicPr>
        <p:blipFill rotWithShape="1">
          <a:blip r:embed="rId3">
            <a:alphaModFix/>
          </a:blip>
          <a:srcRect b="0" l="12327" r="0" t="0"/>
          <a:stretch/>
        </p:blipFill>
        <p:spPr>
          <a:xfrm>
            <a:off x="0" y="748845"/>
            <a:ext cx="4020260" cy="984521"/>
          </a:xfrm>
          <a:prstGeom prst="rect">
            <a:avLst/>
          </a:prstGeom>
          <a:noFill/>
          <a:ln>
            <a:noFill/>
          </a:ln>
        </p:spPr>
      </p:pic>
      <p:pic>
        <p:nvPicPr>
          <p:cNvPr id="57" name="Shape 57"/>
          <p:cNvPicPr preferRelativeResize="0"/>
          <p:nvPr/>
        </p:nvPicPr>
        <p:blipFill rotWithShape="1">
          <a:blip r:embed="rId4">
            <a:alphaModFix/>
          </a:blip>
          <a:srcRect b="0" l="0" r="0" t="0"/>
          <a:stretch/>
        </p:blipFill>
        <p:spPr>
          <a:xfrm>
            <a:off x="385037" y="993505"/>
            <a:ext cx="2684930" cy="495199"/>
          </a:xfrm>
          <a:prstGeom prst="rect">
            <a:avLst/>
          </a:prstGeom>
          <a:noFill/>
          <a:ln>
            <a:noFill/>
          </a:ln>
        </p:spPr>
      </p:pic>
      <p:pic>
        <p:nvPicPr>
          <p:cNvPr id="58" name="Shape 58"/>
          <p:cNvPicPr preferRelativeResize="0"/>
          <p:nvPr/>
        </p:nvPicPr>
        <p:blipFill rotWithShape="1">
          <a:blip r:embed="rId5">
            <a:alphaModFix/>
          </a:blip>
          <a:srcRect b="0" l="0" r="3943" t="0"/>
          <a:stretch/>
        </p:blipFill>
        <p:spPr>
          <a:xfrm>
            <a:off x="1342838" y="1801400"/>
            <a:ext cx="6886761" cy="731583"/>
          </a:xfrm>
          <a:prstGeom prst="rect">
            <a:avLst/>
          </a:prstGeom>
          <a:noFill/>
          <a:ln>
            <a:noFill/>
          </a:ln>
        </p:spPr>
      </p:pic>
      <p:pic>
        <p:nvPicPr>
          <p:cNvPr id="59" name="Shape 59"/>
          <p:cNvPicPr preferRelativeResize="0"/>
          <p:nvPr/>
        </p:nvPicPr>
        <p:blipFill rotWithShape="1">
          <a:blip r:embed="rId6">
            <a:alphaModFix/>
          </a:blip>
          <a:srcRect b="0" l="0" r="0" t="0"/>
          <a:stretch/>
        </p:blipFill>
        <p:spPr>
          <a:xfrm>
            <a:off x="2139844" y="1909793"/>
            <a:ext cx="1660278" cy="501543"/>
          </a:xfrm>
          <a:prstGeom prst="rect">
            <a:avLst/>
          </a:prstGeom>
          <a:noFill/>
          <a:ln>
            <a:noFill/>
          </a:ln>
        </p:spPr>
      </p:pic>
      <p:sp>
        <p:nvSpPr>
          <p:cNvPr id="60" name="Shape 60"/>
          <p:cNvSpPr txBox="1"/>
          <p:nvPr/>
        </p:nvSpPr>
        <p:spPr>
          <a:xfrm>
            <a:off x="4599162" y="487347"/>
            <a:ext cx="3630439" cy="50783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lang="en-US" sz="3000" cap="none">
                <a:solidFill>
                  <a:schemeClr val="lt1"/>
                </a:solidFill>
                <a:latin typeface="Arial"/>
                <a:ea typeface="Arial"/>
                <a:cs typeface="Arial"/>
                <a:sym typeface="Arial"/>
              </a:rPr>
              <a:t>JetBot Teaching Kit</a:t>
            </a:r>
          </a:p>
        </p:txBody>
      </p:sp>
      <p:sp>
        <p:nvSpPr>
          <p:cNvPr id="61" name="Shape 61"/>
          <p:cNvSpPr txBox="1"/>
          <p:nvPr/>
        </p:nvSpPr>
        <p:spPr>
          <a:xfrm>
            <a:off x="4653482" y="927174"/>
            <a:ext cx="3521798" cy="313932"/>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lang="en-US" sz="1800">
                <a:solidFill>
                  <a:srgbClr val="6F6F6F"/>
                </a:solidFill>
                <a:latin typeface="Arial"/>
                <a:ea typeface="Arial"/>
                <a:cs typeface="Arial"/>
                <a:sym typeface="Arial"/>
              </a:rPr>
              <a:t>Robotics with Jetson</a:t>
            </a:r>
          </a:p>
        </p:txBody>
      </p:sp>
      <p:sp>
        <p:nvSpPr>
          <p:cNvPr id="62" name="Shape 62"/>
          <p:cNvSpPr txBox="1"/>
          <p:nvPr>
            <p:ph idx="1" type="subTitle"/>
          </p:nvPr>
        </p:nvSpPr>
        <p:spPr>
          <a:xfrm>
            <a:off x="63375" y="4347096"/>
            <a:ext cx="8111906" cy="786217"/>
          </a:xfrm>
          <a:prstGeom prst="rect">
            <a:avLst/>
          </a:prstGeom>
          <a:noFill/>
          <a:ln>
            <a:noFill/>
          </a:ln>
        </p:spPr>
        <p:txBody>
          <a:bodyPr anchorCtr="0" anchor="t" bIns="91425" lIns="91425" rIns="91425" tIns="91425"/>
          <a:lstStyle>
            <a:lvl1pPr indent="0" lvl="0" marL="0" marR="0" rtl="0" algn="ctr">
              <a:lnSpc>
                <a:spcPct val="90000"/>
              </a:lnSpc>
              <a:spcBef>
                <a:spcPts val="225"/>
              </a:spcBef>
              <a:spcAft>
                <a:spcPts val="225"/>
              </a:spcAft>
              <a:buClr>
                <a:srgbClr val="6F6F6F"/>
              </a:buClr>
              <a:buFont typeface="Arial"/>
              <a:buNone/>
              <a:defRPr b="0" i="0" sz="1400" u="none" cap="none" strike="noStrike">
                <a:solidFill>
                  <a:schemeClr val="lt1"/>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pic>
        <p:nvPicPr>
          <p:cNvPr descr="Creative Commons License" id="63" name="Shape 63">
            <a:hlinkClick r:id="rId7"/>
          </p:cNvPr>
          <p:cNvPicPr preferRelativeResize="0"/>
          <p:nvPr/>
        </p:nvPicPr>
        <p:blipFill rotWithShape="1">
          <a:blip r:embed="rId8">
            <a:alphaModFix/>
          </a:blip>
          <a:srcRect b="0" l="0" r="0" t="0"/>
          <a:stretch/>
        </p:blipFill>
        <p:spPr>
          <a:xfrm>
            <a:off x="3695698" y="3978051"/>
            <a:ext cx="838199" cy="2952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2.png"/><Relationship Id="rId2" Type="http://schemas.openxmlformats.org/officeDocument/2006/relationships/image" Target="../media/image04.png"/><Relationship Id="rId3" Type="http://schemas.openxmlformats.org/officeDocument/2006/relationships/image" Target="../media/image00.png"/><Relationship Id="rId4" Type="http://schemas.openxmlformats.org/officeDocument/2006/relationships/image" Target="../media/image01.png"/><Relationship Id="rId11" Type="http://schemas.openxmlformats.org/officeDocument/2006/relationships/slideLayout" Target="../slideLayouts/slideLayout7.xml"/><Relationship Id="rId10" Type="http://schemas.openxmlformats.org/officeDocument/2006/relationships/slideLayout" Target="../slideLayouts/slideLayout6.xml"/><Relationship Id="rId12" Type="http://schemas.openxmlformats.org/officeDocument/2006/relationships/theme" Target="../theme/theme1.xml"/><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47100" y="349950"/>
            <a:ext cx="7422103" cy="51616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3000" u="none" cap="none" strike="noStrike">
                <a:solidFill>
                  <a:srgbClr val="333333"/>
                </a:solidFill>
                <a:latin typeface="Arial"/>
                <a:ea typeface="Arial"/>
                <a:cs typeface="Arial"/>
                <a:sym typeface="Arial"/>
              </a:defRPr>
            </a:lvl1pPr>
            <a:lvl2pPr indent="0" lvl="1" marL="0" marR="0" rtl="0" algn="l">
              <a:spcBef>
                <a:spcPts val="0"/>
              </a:spcBef>
              <a:spcAft>
                <a:spcPts val="0"/>
              </a:spcAft>
              <a:buNone/>
              <a:defRPr b="1" i="0" sz="2400" u="none" cap="none" strike="noStrike">
                <a:solidFill>
                  <a:srgbClr val="73B900"/>
                </a:solidFill>
                <a:latin typeface="Arial"/>
                <a:ea typeface="Arial"/>
                <a:cs typeface="Arial"/>
                <a:sym typeface="Arial"/>
              </a:defRPr>
            </a:lvl2pPr>
            <a:lvl3pPr indent="0" lvl="2" marL="0" marR="0" rtl="0" algn="l">
              <a:spcBef>
                <a:spcPts val="0"/>
              </a:spcBef>
              <a:spcAft>
                <a:spcPts val="0"/>
              </a:spcAft>
              <a:buNone/>
              <a:defRPr b="1" i="0" sz="2400" u="none" cap="none" strike="noStrike">
                <a:solidFill>
                  <a:srgbClr val="73B900"/>
                </a:solidFill>
                <a:latin typeface="Arial"/>
                <a:ea typeface="Arial"/>
                <a:cs typeface="Arial"/>
                <a:sym typeface="Arial"/>
              </a:defRPr>
            </a:lvl3pPr>
            <a:lvl4pPr indent="0" lvl="3" marL="0" marR="0" rtl="0" algn="l">
              <a:spcBef>
                <a:spcPts val="0"/>
              </a:spcBef>
              <a:spcAft>
                <a:spcPts val="0"/>
              </a:spcAft>
              <a:buNone/>
              <a:defRPr b="1" i="0" sz="2400" u="none" cap="none" strike="noStrike">
                <a:solidFill>
                  <a:srgbClr val="73B900"/>
                </a:solidFill>
                <a:latin typeface="Arial"/>
                <a:ea typeface="Arial"/>
                <a:cs typeface="Arial"/>
                <a:sym typeface="Arial"/>
              </a:defRPr>
            </a:lvl4pPr>
            <a:lvl5pPr indent="0" lvl="4" marL="0" marR="0" rtl="0" algn="l">
              <a:spcBef>
                <a:spcPts val="0"/>
              </a:spcBef>
              <a:spcAft>
                <a:spcPts val="0"/>
              </a:spcAft>
              <a:buNone/>
              <a:defRPr b="1" i="0" sz="2400" u="none" cap="none" strike="noStrike">
                <a:solidFill>
                  <a:srgbClr val="73B900"/>
                </a:solidFill>
                <a:latin typeface="Arial"/>
                <a:ea typeface="Arial"/>
                <a:cs typeface="Arial"/>
                <a:sym typeface="Arial"/>
              </a:defRPr>
            </a:lvl5pPr>
            <a:lvl6pPr indent="-12686" lvl="5" marL="342887" marR="0" rtl="0" algn="l">
              <a:spcBef>
                <a:spcPts val="0"/>
              </a:spcBef>
              <a:spcAft>
                <a:spcPts val="0"/>
              </a:spcAft>
              <a:buNone/>
              <a:defRPr b="1" i="0" sz="2400" u="none" cap="none" strike="noStrike">
                <a:solidFill>
                  <a:srgbClr val="73B900"/>
                </a:solidFill>
                <a:latin typeface="Arial"/>
                <a:ea typeface="Arial"/>
                <a:cs typeface="Arial"/>
                <a:sym typeface="Arial"/>
              </a:defRPr>
            </a:lvl6pPr>
            <a:lvl7pPr indent="-12673" lvl="6" marL="685773" marR="0" rtl="0" algn="l">
              <a:spcBef>
                <a:spcPts val="0"/>
              </a:spcBef>
              <a:spcAft>
                <a:spcPts val="0"/>
              </a:spcAft>
              <a:buNone/>
              <a:defRPr b="1" i="0" sz="2400" u="none" cap="none" strike="noStrike">
                <a:solidFill>
                  <a:srgbClr val="73B900"/>
                </a:solidFill>
                <a:latin typeface="Arial"/>
                <a:ea typeface="Arial"/>
                <a:cs typeface="Arial"/>
                <a:sym typeface="Arial"/>
              </a:defRPr>
            </a:lvl7pPr>
            <a:lvl8pPr indent="-12659" lvl="7" marL="1028659" marR="0" rtl="0" algn="l">
              <a:spcBef>
                <a:spcPts val="0"/>
              </a:spcBef>
              <a:spcAft>
                <a:spcPts val="0"/>
              </a:spcAft>
              <a:buNone/>
              <a:defRPr b="1" i="0" sz="2400" u="none" cap="none" strike="noStrike">
                <a:solidFill>
                  <a:srgbClr val="73B900"/>
                </a:solidFill>
                <a:latin typeface="Arial"/>
                <a:ea typeface="Arial"/>
                <a:cs typeface="Arial"/>
                <a:sym typeface="Arial"/>
              </a:defRPr>
            </a:lvl8pPr>
            <a:lvl9pPr indent="-12644" lvl="8" marL="1371545" marR="0" rtl="0" algn="l">
              <a:spcBef>
                <a:spcPts val="0"/>
              </a:spcBef>
              <a:spcAft>
                <a:spcPts val="0"/>
              </a:spcAft>
              <a:buNone/>
              <a:defRPr b="1" i="0" sz="2400" u="none" cap="none" strike="noStrike">
                <a:solidFill>
                  <a:srgbClr val="73B900"/>
                </a:solidFill>
                <a:latin typeface="Arial"/>
                <a:ea typeface="Arial"/>
                <a:cs typeface="Arial"/>
                <a:sym typeface="Arial"/>
              </a:defRPr>
            </a:lvl9pPr>
          </a:lstStyle>
          <a:p/>
        </p:txBody>
      </p:sp>
      <p:sp>
        <p:nvSpPr>
          <p:cNvPr id="11" name="Shape 11"/>
          <p:cNvSpPr txBox="1"/>
          <p:nvPr>
            <p:ph idx="1" type="body"/>
          </p:nvPr>
        </p:nvSpPr>
        <p:spPr>
          <a:xfrm>
            <a:off x="374808" y="1332412"/>
            <a:ext cx="7403956" cy="4350358"/>
          </a:xfrm>
          <a:prstGeom prst="rect">
            <a:avLst/>
          </a:prstGeom>
          <a:noFill/>
          <a:ln>
            <a:noFill/>
          </a:ln>
        </p:spPr>
        <p:txBody>
          <a:bodyPr anchorCtr="0" anchor="t" bIns="91425" lIns="91425" rIns="91425" tIns="91425"/>
          <a:lstStyle>
            <a:lvl1pPr indent="-169863" lvl="0" marL="284163" marR="0" rtl="0" algn="l">
              <a:lnSpc>
                <a:spcPct val="90000"/>
              </a:lnSpc>
              <a:spcBef>
                <a:spcPts val="225"/>
              </a:spcBef>
              <a:spcAft>
                <a:spcPts val="225"/>
              </a:spcAft>
              <a:buClr>
                <a:srgbClr val="6F6F6F"/>
              </a:buClr>
              <a:buSzPct val="100000"/>
              <a:buFont typeface="Arial"/>
              <a:buChar char="–"/>
              <a:defRPr b="0" i="0" sz="1800" u="none" cap="none" strike="noStrike">
                <a:solidFill>
                  <a:srgbClr val="6F6F6F"/>
                </a:solidFill>
                <a:latin typeface="Arial"/>
                <a:ea typeface="Arial"/>
                <a:cs typeface="Arial"/>
                <a:sym typeface="Arial"/>
              </a:defRPr>
            </a:lvl1pPr>
            <a:lvl2pPr indent="-147637" lvl="1" marL="630238"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119062" lvl="2" marL="804863" marR="0" rtl="0" algn="l">
              <a:lnSpc>
                <a:spcPct val="90000"/>
              </a:lnSpc>
              <a:spcBef>
                <a:spcPts val="225"/>
              </a:spcBef>
              <a:spcAft>
                <a:spcPts val="225"/>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0116" lvl="3" marL="1331066"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4pPr>
            <a:lvl5pPr indent="-83279" lvl="4" marL="158823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5pPr>
            <a:lvl6pPr indent="-83267" lvl="5" marL="1931117"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6pPr>
            <a:lvl7pPr indent="-83253" lvl="6" marL="2274003"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7pPr>
            <a:lvl8pPr indent="-83240" lvl="7" marL="2616890"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8pPr>
            <a:lvl9pPr indent="-83224" lvl="8" marL="2959775" marR="0" rtl="0" algn="l">
              <a:spcBef>
                <a:spcPts val="300"/>
              </a:spcBef>
              <a:spcAft>
                <a:spcPts val="0"/>
              </a:spcAft>
              <a:buClr>
                <a:schemeClr val="dk2"/>
              </a:buClr>
              <a:buSzPct val="100000"/>
              <a:buFont typeface="Trebuchet MS"/>
              <a:buChar char="»"/>
              <a:defRPr b="0" i="0" sz="1500" u="none" cap="none" strike="noStrike">
                <a:solidFill>
                  <a:schemeClr val="dk2"/>
                </a:solidFill>
                <a:latin typeface="Trebuchet MS"/>
                <a:ea typeface="Trebuchet MS"/>
                <a:cs typeface="Trebuchet MS"/>
                <a:sym typeface="Trebuchet MS"/>
              </a:defRPr>
            </a:lvl9pPr>
          </a:lstStyle>
          <a:p/>
        </p:txBody>
      </p:sp>
      <p:sp>
        <p:nvSpPr>
          <p:cNvPr id="12" name="Shape 12"/>
          <p:cNvSpPr/>
          <p:nvPr/>
        </p:nvSpPr>
        <p:spPr>
          <a:xfrm>
            <a:off x="7178478" y="6000375"/>
            <a:ext cx="819900" cy="171825"/>
          </a:xfrm>
          <a:prstGeom prst="parallelogram">
            <a:avLst>
              <a:gd fmla="val 36300" name="adj"/>
            </a:avLst>
          </a:prstGeom>
          <a:solidFill>
            <a:srgbClr val="08552B"/>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sp>
        <p:nvSpPr>
          <p:cNvPr id="13" name="Shape 13"/>
          <p:cNvSpPr/>
          <p:nvPr/>
        </p:nvSpPr>
        <p:spPr>
          <a:xfrm>
            <a:off x="6394205" y="6000375"/>
            <a:ext cx="819900" cy="171825"/>
          </a:xfrm>
          <a:prstGeom prst="parallelogram">
            <a:avLst>
              <a:gd fmla="val 36300" name="adj"/>
            </a:avLst>
          </a:prstGeom>
          <a:solidFill>
            <a:srgbClr val="76B900"/>
          </a:soli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Trebuchet MS"/>
              <a:buNone/>
            </a:pPr>
            <a:r>
              <a:t/>
            </a:r>
            <a:endParaRPr b="0" i="0" sz="1800" u="none" cap="none" strike="noStrike">
              <a:solidFill>
                <a:srgbClr val="FFFFFF"/>
              </a:solidFill>
              <a:latin typeface="Trebuchet MS"/>
              <a:ea typeface="Trebuchet MS"/>
              <a:cs typeface="Trebuchet MS"/>
              <a:sym typeface="Trebuchet MS"/>
            </a:endParaRPr>
          </a:p>
        </p:txBody>
      </p:sp>
      <p:pic>
        <p:nvPicPr>
          <p:cNvPr id="14" name="Shape 14"/>
          <p:cNvPicPr preferRelativeResize="0"/>
          <p:nvPr/>
        </p:nvPicPr>
        <p:blipFill rotWithShape="1">
          <a:blip r:embed="rId1">
            <a:alphaModFix/>
          </a:blip>
          <a:srcRect b="17098" l="0" r="97921" t="-6317"/>
          <a:stretch/>
        </p:blipFill>
        <p:spPr>
          <a:xfrm>
            <a:off x="7947899" y="5987803"/>
            <a:ext cx="284058" cy="190371"/>
          </a:xfrm>
          <a:prstGeom prst="rect">
            <a:avLst/>
          </a:prstGeom>
          <a:noFill/>
          <a:ln>
            <a:noFill/>
          </a:ln>
        </p:spPr>
      </p:pic>
      <p:pic>
        <p:nvPicPr>
          <p:cNvPr id="15" name="Shape 15"/>
          <p:cNvPicPr preferRelativeResize="0"/>
          <p:nvPr/>
        </p:nvPicPr>
        <p:blipFill rotWithShape="1">
          <a:blip r:embed="rId2">
            <a:alphaModFix/>
          </a:blip>
          <a:srcRect b="17094" l="52877" r="0" t="1978"/>
          <a:stretch/>
        </p:blipFill>
        <p:spPr>
          <a:xfrm>
            <a:off x="0" y="6002008"/>
            <a:ext cx="6433058" cy="172676"/>
          </a:xfrm>
          <a:prstGeom prst="rect">
            <a:avLst/>
          </a:prstGeom>
          <a:noFill/>
          <a:ln>
            <a:noFill/>
          </a:ln>
        </p:spPr>
      </p:pic>
      <p:sp>
        <p:nvSpPr>
          <p:cNvPr id="16" name="Shape 16"/>
          <p:cNvSpPr txBox="1"/>
          <p:nvPr/>
        </p:nvSpPr>
        <p:spPr>
          <a:xfrm>
            <a:off x="478720" y="6040910"/>
            <a:ext cx="240770" cy="92333"/>
          </a:xfrm>
          <a:prstGeom prst="rect">
            <a:avLst/>
          </a:prstGeom>
          <a:noFill/>
          <a:ln>
            <a:noFill/>
          </a:ln>
        </p:spPr>
        <p:txBody>
          <a:bodyPr anchorCtr="0" anchor="ctr" bIns="0" lIns="0" rIns="0" tIns="0">
            <a:noAutofit/>
          </a:bodyPr>
          <a:lstStyle/>
          <a:p>
            <a:pPr indent="0" lvl="0" marL="0" marR="0" rtl="0" algn="l">
              <a:spcBef>
                <a:spcPts val="0"/>
              </a:spcBef>
              <a:spcAft>
                <a:spcPts val="0"/>
              </a:spcAft>
              <a:buSzPct val="25000"/>
              <a:buNone/>
            </a:pPr>
            <a:fld id="{00000000-1234-1234-1234-123412341234}" type="slidenum">
              <a:rPr b="0" i="0" lang="en-US" sz="500" u="none" cap="none" strike="noStrike">
                <a:solidFill>
                  <a:srgbClr val="FFFFFF"/>
                </a:solidFill>
                <a:latin typeface="Arial"/>
                <a:ea typeface="Arial"/>
                <a:cs typeface="Arial"/>
                <a:sym typeface="Arial"/>
              </a:rPr>
              <a:t>‹#›</a:t>
            </a:fld>
            <a:r>
              <a:rPr b="0" i="0" lang="en-US" sz="600" u="none" cap="none" strike="noStrike">
                <a:solidFill>
                  <a:srgbClr val="FFFFFF"/>
                </a:solidFill>
                <a:latin typeface="Arial"/>
                <a:ea typeface="Arial"/>
                <a:cs typeface="Arial"/>
                <a:sym typeface="Arial"/>
              </a:rPr>
              <a:t> </a:t>
            </a:r>
          </a:p>
        </p:txBody>
      </p:sp>
      <p:cxnSp>
        <p:nvCxnSpPr>
          <p:cNvPr id="17" name="Shape 17"/>
          <p:cNvCxnSpPr/>
          <p:nvPr/>
        </p:nvCxnSpPr>
        <p:spPr>
          <a:xfrm>
            <a:off x="-8055" y="5991792"/>
            <a:ext cx="8247887" cy="0"/>
          </a:xfrm>
          <a:prstGeom prst="straightConnector1">
            <a:avLst/>
          </a:prstGeom>
          <a:noFill/>
          <a:ln cap="flat" cmpd="sng" w="15875">
            <a:solidFill>
              <a:schemeClr val="lt1"/>
            </a:solidFill>
            <a:prstDash val="solid"/>
            <a:round/>
            <a:headEnd len="med" w="med" type="none"/>
            <a:tailEnd len="med" w="med" type="none"/>
          </a:ln>
        </p:spPr>
      </p:cxnSp>
      <p:pic>
        <p:nvPicPr>
          <p:cNvPr id="18" name="Shape 18"/>
          <p:cNvPicPr preferRelativeResize="0"/>
          <p:nvPr/>
        </p:nvPicPr>
        <p:blipFill rotWithShape="1">
          <a:blip r:embed="rId3">
            <a:alphaModFix/>
          </a:blip>
          <a:srcRect b="0" l="0" r="0" t="0"/>
          <a:stretch/>
        </p:blipFill>
        <p:spPr>
          <a:xfrm>
            <a:off x="6533071" y="6039150"/>
            <a:ext cx="495117" cy="91318"/>
          </a:xfrm>
          <a:prstGeom prst="rect">
            <a:avLst/>
          </a:prstGeom>
          <a:noFill/>
          <a:ln>
            <a:noFill/>
          </a:ln>
        </p:spPr>
      </p:pic>
      <p:pic>
        <p:nvPicPr>
          <p:cNvPr id="19" name="Shape 19"/>
          <p:cNvPicPr preferRelativeResize="0"/>
          <p:nvPr/>
        </p:nvPicPr>
        <p:blipFill rotWithShape="1">
          <a:blip r:embed="rId4">
            <a:alphaModFix/>
          </a:blip>
          <a:srcRect b="41395" l="0" r="0" t="0"/>
          <a:stretch/>
        </p:blipFill>
        <p:spPr>
          <a:xfrm>
            <a:off x="7348157" y="6041971"/>
            <a:ext cx="480543" cy="850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creativecommons.org/licenses/by-nc/4.0/legalcode" TargetMode="External"/><Relationship Id="rId4" Type="http://schemas.openxmlformats.org/officeDocument/2006/relationships/hyperlink" Target="http://creativecommons.org/licenses/by-nc/4.0/legalcode" TargetMode="External"/><Relationship Id="rId5"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subTitle"/>
          </p:nvPr>
        </p:nvSpPr>
        <p:spPr>
          <a:xfrm>
            <a:off x="2046025" y="4798350"/>
            <a:ext cx="5836104" cy="31803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rPr b="0" i="0" lang="en-US" sz="1600" u="none" cap="none" strike="noStrike">
                <a:solidFill>
                  <a:schemeClr val="lt1"/>
                </a:solidFill>
                <a:latin typeface="Arial"/>
                <a:ea typeface="Arial"/>
                <a:cs typeface="Arial"/>
                <a:sym typeface="Arial"/>
              </a:rPr>
              <a:t>Introduction to</a:t>
            </a:r>
            <a:r>
              <a:rPr lang="en-US"/>
              <a:t> Planning</a:t>
            </a:r>
          </a:p>
        </p:txBody>
      </p:sp>
      <p:sp>
        <p:nvSpPr>
          <p:cNvPr id="69" name="Shape 69"/>
          <p:cNvSpPr txBox="1"/>
          <p:nvPr>
            <p:ph type="title"/>
          </p:nvPr>
        </p:nvSpPr>
        <p:spPr>
          <a:xfrm>
            <a:off x="2027735" y="4282825"/>
            <a:ext cx="5845247" cy="515525"/>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SzPct val="25000"/>
              <a:buNone/>
            </a:pPr>
            <a:r>
              <a:rPr b="0" i="0" lang="en-US" sz="3000" u="none" cap="none" strike="noStrike">
                <a:solidFill>
                  <a:schemeClr val="lt1"/>
                </a:solidFill>
                <a:latin typeface="Arial"/>
                <a:ea typeface="Arial"/>
                <a:cs typeface="Arial"/>
                <a:sym typeface="Arial"/>
              </a:rPr>
              <a:t>Module </a:t>
            </a:r>
            <a:r>
              <a:rPr lang="en-US"/>
              <a:t>5</a:t>
            </a:r>
            <a:r>
              <a:rPr b="0" i="0" lang="en-US" sz="3000" u="none" cap="none" strike="noStrike">
                <a:solidFill>
                  <a:schemeClr val="lt1"/>
                </a:solidFill>
                <a:latin typeface="Arial"/>
                <a:ea typeface="Arial"/>
                <a:cs typeface="Arial"/>
                <a:sym typeface="Arial"/>
              </a:rPr>
              <a:t>.1 – </a:t>
            </a:r>
            <a:r>
              <a:rPr lang="en-US"/>
              <a:t>Planning</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Exploration and Exploitation</a:t>
            </a:r>
            <a:br>
              <a:rPr b="0" i="0" lang="en-US" sz="3000" u="none" cap="none" strike="noStrike">
                <a:solidFill>
                  <a:srgbClr val="333333"/>
                </a:solidFill>
                <a:latin typeface="Arial"/>
                <a:ea typeface="Arial"/>
                <a:cs typeface="Arial"/>
                <a:sym typeface="Arial"/>
              </a:rPr>
            </a:br>
          </a:p>
        </p:txBody>
      </p:sp>
      <p:sp>
        <p:nvSpPr>
          <p:cNvPr id="140" name="Shape 140"/>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When presented with an incomplete map a robot has two choices:</a:t>
            </a:r>
          </a:p>
          <a:p>
            <a:pPr lvl="1" marR="0" rtl="0" algn="l">
              <a:lnSpc>
                <a:spcPct val="90000"/>
              </a:lnSpc>
              <a:spcBef>
                <a:spcPts val="0"/>
              </a:spcBef>
              <a:spcAft>
                <a:spcPts val="0"/>
              </a:spcAft>
              <a:buClr>
                <a:srgbClr val="6F6F6F"/>
              </a:buClr>
              <a:buSzPct val="100000"/>
              <a:buFont typeface="Arial"/>
              <a:buChar char="–"/>
            </a:pPr>
            <a:r>
              <a:rPr lang="en-US"/>
              <a:t>Develop the most optimal plan to a goal using only the known portion of the map</a:t>
            </a:r>
          </a:p>
          <a:p>
            <a:pPr lvl="1" marR="0" rtl="0" algn="l">
              <a:lnSpc>
                <a:spcPct val="90000"/>
              </a:lnSpc>
              <a:spcBef>
                <a:spcPts val="0"/>
              </a:spcBef>
              <a:spcAft>
                <a:spcPts val="0"/>
              </a:spcAft>
              <a:buClr>
                <a:srgbClr val="6F6F6F"/>
              </a:buClr>
              <a:buSzPct val="100000"/>
              <a:buFont typeface="Arial"/>
              <a:buChar char="–"/>
            </a:pPr>
            <a:r>
              <a:rPr lang="en-US"/>
              <a:t>Explore the unknown portion of the map to attempt to find a more optimal route</a:t>
            </a:r>
          </a:p>
          <a:p>
            <a:pPr lvl="0" marR="0" rtl="0" algn="l">
              <a:lnSpc>
                <a:spcPct val="90000"/>
              </a:lnSpc>
              <a:spcBef>
                <a:spcPts val="0"/>
              </a:spcBef>
              <a:spcAft>
                <a:spcPts val="0"/>
              </a:spcAft>
              <a:buClr>
                <a:srgbClr val="6F6F6F"/>
              </a:buClr>
              <a:buSzPct val="100000"/>
              <a:buFont typeface="Arial"/>
              <a:buChar char="–"/>
            </a:pPr>
            <a:r>
              <a:rPr lang="en-US"/>
              <a:t>These two strategies can be combined by occasionally exploring and occasionally using the best known path</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nvSpPr>
        <p:spPr>
          <a:xfrm>
            <a:off x="63375" y="4347096"/>
            <a:ext cx="8111906" cy="786217"/>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rgbClr val="6F6F6F"/>
              </a:buClr>
              <a:buSzPct val="25000"/>
              <a:buFont typeface="Arial"/>
              <a:buNone/>
            </a:pPr>
            <a:r>
              <a:rPr b="0" lang="en-US" sz="1400">
                <a:solidFill>
                  <a:schemeClr val="lt1"/>
                </a:solidFill>
                <a:latin typeface="Arial"/>
                <a:ea typeface="Arial"/>
                <a:cs typeface="Arial"/>
                <a:sym typeface="Arial"/>
              </a:rPr>
              <a:t>The GPU Teaching Kit is licensed by NVIDIA and California Polytechnic State University under the </a:t>
            </a:r>
            <a:r>
              <a:rPr b="0" lang="en-US" sz="1400" u="sng">
                <a:solidFill>
                  <a:schemeClr val="hlink"/>
                </a:solidFill>
                <a:latin typeface="Arial"/>
                <a:ea typeface="Arial"/>
                <a:cs typeface="Arial"/>
                <a:sym typeface="Arial"/>
                <a:hlinkClick r:id="rId3"/>
              </a:rPr>
              <a:t>Creative Commons Attribution-NonCommercial 4.0 International License.</a:t>
            </a:r>
          </a:p>
        </p:txBody>
      </p:sp>
      <p:pic>
        <p:nvPicPr>
          <p:cNvPr descr="Creative Commons License" id="146" name="Shape 146">
            <a:hlinkClick r:id="rId4"/>
          </p:cNvPr>
          <p:cNvPicPr preferRelativeResize="0"/>
          <p:nvPr/>
        </p:nvPicPr>
        <p:blipFill rotWithShape="1">
          <a:blip r:embed="rId5">
            <a:alphaModFix/>
          </a:blip>
          <a:srcRect b="0" l="0" r="0" t="0"/>
          <a:stretch/>
        </p:blipFill>
        <p:spPr>
          <a:xfrm>
            <a:off x="3695698" y="3978051"/>
            <a:ext cx="838199" cy="29527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73761" y="347471"/>
            <a:ext cx="7482077" cy="931023"/>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Planning</a:t>
            </a:r>
          </a:p>
        </p:txBody>
      </p:sp>
      <p:sp>
        <p:nvSpPr>
          <p:cNvPr id="76" name="Shape 76"/>
          <p:cNvSpPr txBox="1"/>
          <p:nvPr>
            <p:ph idx="1" type="body"/>
          </p:nvPr>
        </p:nvSpPr>
        <p:spPr>
          <a:xfrm>
            <a:off x="383854" y="1948656"/>
            <a:ext cx="7461504" cy="3851597"/>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Robots must make decisions that consider their entire environment</a:t>
            </a:r>
          </a:p>
          <a:p>
            <a:pPr indent="-284162" lvl="0" marL="284162" marR="0" rtl="0" algn="l">
              <a:lnSpc>
                <a:spcPct val="90000"/>
              </a:lnSpc>
              <a:spcBef>
                <a:spcPts val="0"/>
              </a:spcBef>
              <a:spcAft>
                <a:spcPts val="0"/>
              </a:spcAft>
              <a:buClr>
                <a:srgbClr val="6F6F6F"/>
              </a:buClr>
              <a:buSzPct val="100000"/>
              <a:buFont typeface="Arial"/>
              <a:buChar char="–"/>
            </a:pPr>
            <a:r>
              <a:rPr lang="en-US"/>
              <a:t>Robots would be ineffective if they only consider their immediate sensor measurements</a:t>
            </a:r>
          </a:p>
          <a:p>
            <a:pPr indent="-284162" lvl="0" marL="284162" marR="0" rtl="0" algn="l">
              <a:lnSpc>
                <a:spcPct val="90000"/>
              </a:lnSpc>
              <a:spcBef>
                <a:spcPts val="0"/>
              </a:spcBef>
              <a:spcAft>
                <a:spcPts val="0"/>
              </a:spcAft>
              <a:buClr>
                <a:srgbClr val="6F6F6F"/>
              </a:buClr>
              <a:buSzPct val="100000"/>
              <a:buFont typeface="Arial"/>
              <a:buChar char="–"/>
            </a:pPr>
            <a:r>
              <a:rPr lang="en-US"/>
              <a:t>Planning is the procedure of devising a strategy for achieving a goal based on a global perspective of the world.</a:t>
            </a:r>
          </a:p>
        </p:txBody>
      </p:sp>
      <p:sp>
        <p:nvSpPr>
          <p:cNvPr id="77" name="Shape 77"/>
          <p:cNvSpPr txBox="1"/>
          <p:nvPr>
            <p:ph idx="2" type="body"/>
          </p:nvPr>
        </p:nvSpPr>
        <p:spPr>
          <a:xfrm>
            <a:off x="373761" y="1229600"/>
            <a:ext cx="7482077" cy="5254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rgbClr val="6F6F6F"/>
              </a:buClr>
              <a:buSzPct val="25000"/>
              <a:buFont typeface="Arial"/>
              <a:buNone/>
            </a:pPr>
            <a:r>
              <a:t/>
            </a:r>
            <a:endParaRPr b="0" i="0" sz="2400" u="none" cap="none" strike="noStrike">
              <a:solidFill>
                <a:schemeClr val="accent1"/>
              </a:solidFill>
              <a:latin typeface="Arial"/>
              <a:ea typeface="Arial"/>
              <a:cs typeface="Arial"/>
              <a:sym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Robot Arms</a:t>
            </a:r>
          </a:p>
        </p:txBody>
      </p:sp>
      <p:sp>
        <p:nvSpPr>
          <p:cNvPr id="84" name="Shape 84"/>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Robot arms are used to grasp and move items.</a:t>
            </a:r>
          </a:p>
          <a:p>
            <a:pPr indent="-284162" lvl="0" marL="284162" marR="0" rtl="0" algn="l">
              <a:lnSpc>
                <a:spcPct val="90000"/>
              </a:lnSpc>
              <a:spcBef>
                <a:spcPts val="0"/>
              </a:spcBef>
              <a:spcAft>
                <a:spcPts val="0"/>
              </a:spcAft>
              <a:buClr>
                <a:srgbClr val="6F6F6F"/>
              </a:buClr>
              <a:buSzPct val="100000"/>
              <a:buFont typeface="Arial"/>
              <a:buChar char="–"/>
            </a:pPr>
            <a:r>
              <a:rPr lang="en-US"/>
              <a:t>Planning algorithms are used to define how the robot arm should move.</a:t>
            </a:r>
          </a:p>
        </p:txBody>
      </p:sp>
      <p:pic>
        <p:nvPicPr>
          <p:cNvPr id="85" name="Shape 85"/>
          <p:cNvPicPr preferRelativeResize="0"/>
          <p:nvPr/>
        </p:nvPicPr>
        <p:blipFill>
          <a:blip r:embed="rId3">
            <a:alphaModFix/>
          </a:blip>
          <a:stretch>
            <a:fillRect/>
          </a:stretch>
        </p:blipFill>
        <p:spPr>
          <a:xfrm>
            <a:off x="2290772" y="3064349"/>
            <a:ext cx="3648050" cy="2736000"/>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Navigation</a:t>
            </a:r>
          </a:p>
        </p:txBody>
      </p:sp>
      <p:sp>
        <p:nvSpPr>
          <p:cNvPr id="92" name="Shape 92"/>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One of the most important applications of planning is for navigation</a:t>
            </a:r>
          </a:p>
          <a:p>
            <a:pPr indent="-284162" lvl="0" marL="284162" marR="0" rtl="0" algn="l">
              <a:lnSpc>
                <a:spcPct val="90000"/>
              </a:lnSpc>
              <a:spcBef>
                <a:spcPts val="0"/>
              </a:spcBef>
              <a:spcAft>
                <a:spcPts val="0"/>
              </a:spcAft>
              <a:buClr>
                <a:srgbClr val="6F6F6F"/>
              </a:buClr>
              <a:buSzPct val="100000"/>
              <a:buFont typeface="Arial"/>
              <a:buChar char="–"/>
            </a:pPr>
            <a:r>
              <a:rPr lang="en-US"/>
              <a:t>Navigation typically involves two levels of planning:</a:t>
            </a:r>
          </a:p>
          <a:p>
            <a:pPr lvl="1" marR="0" rtl="0" algn="l">
              <a:lnSpc>
                <a:spcPct val="90000"/>
              </a:lnSpc>
              <a:spcBef>
                <a:spcPts val="0"/>
              </a:spcBef>
              <a:spcAft>
                <a:spcPts val="0"/>
              </a:spcAft>
              <a:buClr>
                <a:srgbClr val="6F6F6F"/>
              </a:buClr>
              <a:buSzPct val="100000"/>
              <a:buFont typeface="Arial"/>
              <a:buChar char="–"/>
            </a:pPr>
            <a:r>
              <a:rPr lang="en-US"/>
              <a:t>global plans</a:t>
            </a:r>
          </a:p>
          <a:p>
            <a:pPr lvl="1" marR="0" rtl="0" algn="l">
              <a:lnSpc>
                <a:spcPct val="90000"/>
              </a:lnSpc>
              <a:spcBef>
                <a:spcPts val="0"/>
              </a:spcBef>
              <a:spcAft>
                <a:spcPts val="0"/>
              </a:spcAft>
              <a:buClr>
                <a:srgbClr val="6F6F6F"/>
              </a:buClr>
              <a:buSzPct val="100000"/>
              <a:buFont typeface="Arial"/>
              <a:buChar char="–"/>
            </a:pPr>
            <a:r>
              <a:rPr lang="en-US"/>
              <a:t>local plans</a:t>
            </a:r>
          </a:p>
        </p:txBody>
      </p:sp>
      <p:pic>
        <p:nvPicPr>
          <p:cNvPr id="93" name="Shape 93"/>
          <p:cNvPicPr preferRelativeResize="0"/>
          <p:nvPr/>
        </p:nvPicPr>
        <p:blipFill>
          <a:blip r:embed="rId3">
            <a:alphaModFix/>
          </a:blip>
          <a:stretch>
            <a:fillRect/>
          </a:stretch>
        </p:blipFill>
        <p:spPr>
          <a:xfrm>
            <a:off x="2883449" y="3403950"/>
            <a:ext cx="3099174" cy="2479325"/>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Game Playing</a:t>
            </a:r>
          </a:p>
        </p:txBody>
      </p:sp>
      <p:sp>
        <p:nvSpPr>
          <p:cNvPr id="100" name="Shape 100"/>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Robots can use planning to devise strategies in two or more player games.</a:t>
            </a:r>
          </a:p>
          <a:p>
            <a:pPr indent="-284162" lvl="0" marL="284162" marR="0" rtl="0" algn="l">
              <a:lnSpc>
                <a:spcPct val="90000"/>
              </a:lnSpc>
              <a:spcBef>
                <a:spcPts val="0"/>
              </a:spcBef>
              <a:spcAft>
                <a:spcPts val="0"/>
              </a:spcAft>
              <a:buClr>
                <a:srgbClr val="6F6F6F"/>
              </a:buClr>
              <a:buSzPct val="100000"/>
              <a:buFont typeface="Arial"/>
              <a:buChar char="–"/>
            </a:pPr>
            <a:r>
              <a:rPr lang="en-US"/>
              <a:t>When planning for games, the other player’s actions must be considered</a:t>
            </a:r>
          </a:p>
          <a:p>
            <a:pPr indent="-284162" lvl="0" marL="284162" marR="0" rtl="0" algn="l">
              <a:lnSpc>
                <a:spcPct val="90000"/>
              </a:lnSpc>
              <a:spcBef>
                <a:spcPts val="0"/>
              </a:spcBef>
              <a:spcAft>
                <a:spcPts val="0"/>
              </a:spcAft>
              <a:buClr>
                <a:srgbClr val="6F6F6F"/>
              </a:buClr>
              <a:buSzPct val="100000"/>
              <a:buFont typeface="Arial"/>
              <a:buChar char="–"/>
            </a:pPr>
            <a:r>
              <a:rPr lang="en-US"/>
              <a:t>Often plans must be revised after the other players perform actions.</a:t>
            </a:r>
          </a:p>
        </p:txBody>
      </p:sp>
      <p:pic>
        <p:nvPicPr>
          <p:cNvPr id="101" name="Shape 101"/>
          <p:cNvPicPr preferRelativeResize="0"/>
          <p:nvPr/>
        </p:nvPicPr>
        <p:blipFill>
          <a:blip r:embed="rId3">
            <a:alphaModFix/>
          </a:blip>
          <a:stretch>
            <a:fillRect/>
          </a:stretch>
        </p:blipFill>
        <p:spPr>
          <a:xfrm>
            <a:off x="1842287" y="3924125"/>
            <a:ext cx="4544723" cy="195045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br>
              <a:rPr b="0" i="0" lang="en-US" sz="3000" u="none" cap="none" strike="noStrike">
                <a:solidFill>
                  <a:srgbClr val="333333"/>
                </a:solidFill>
                <a:latin typeface="Arial"/>
                <a:ea typeface="Arial"/>
                <a:cs typeface="Arial"/>
                <a:sym typeface="Arial"/>
              </a:rPr>
            </a:br>
            <a:r>
              <a:rPr lang="en-US"/>
              <a:t>Representing the World with Maps</a:t>
            </a:r>
          </a:p>
        </p:txBody>
      </p:sp>
      <p:sp>
        <p:nvSpPr>
          <p:cNvPr id="108" name="Shape 108"/>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A map is any description of the environment that the robot can use to  aide in planning.</a:t>
            </a:r>
          </a:p>
          <a:p>
            <a:pPr indent="-284162" lvl="0" marL="284162" marR="0" rtl="0" algn="l">
              <a:lnSpc>
                <a:spcPct val="90000"/>
              </a:lnSpc>
              <a:spcBef>
                <a:spcPts val="0"/>
              </a:spcBef>
              <a:spcAft>
                <a:spcPts val="0"/>
              </a:spcAft>
              <a:buClr>
                <a:srgbClr val="6F6F6F"/>
              </a:buClr>
              <a:buSzPct val="100000"/>
              <a:buFont typeface="Arial"/>
              <a:buChar char="–"/>
            </a:pPr>
            <a:r>
              <a:rPr lang="en-US"/>
              <a:t>Map Examples:</a:t>
            </a:r>
          </a:p>
          <a:p>
            <a:pPr lvl="1" marR="0" rtl="0" algn="l">
              <a:lnSpc>
                <a:spcPct val="90000"/>
              </a:lnSpc>
              <a:spcBef>
                <a:spcPts val="0"/>
              </a:spcBef>
              <a:spcAft>
                <a:spcPts val="0"/>
              </a:spcAft>
              <a:buClr>
                <a:srgbClr val="6F6F6F"/>
              </a:buClr>
              <a:buSzPct val="100000"/>
              <a:buFont typeface="Arial"/>
              <a:buChar char="–"/>
            </a:pPr>
            <a:r>
              <a:rPr lang="en-US"/>
              <a:t>for robot arms, the position of obstacles and items are part of the map</a:t>
            </a:r>
          </a:p>
          <a:p>
            <a:pPr lvl="1" marR="0" rtl="0" algn="l">
              <a:lnSpc>
                <a:spcPct val="90000"/>
              </a:lnSpc>
              <a:spcBef>
                <a:spcPts val="0"/>
              </a:spcBef>
              <a:spcAft>
                <a:spcPts val="0"/>
              </a:spcAft>
              <a:buClr>
                <a:srgbClr val="6F6F6F"/>
              </a:buClr>
              <a:buSzPct val="100000"/>
              <a:buFont typeface="Arial"/>
              <a:buChar char="–"/>
            </a:pPr>
            <a:r>
              <a:rPr lang="en-US"/>
              <a:t>for autonomous vehicles, the roads and intersections form the map</a:t>
            </a:r>
          </a:p>
          <a:p>
            <a:pPr lvl="1" marR="0" rtl="0" algn="l">
              <a:lnSpc>
                <a:spcPct val="90000"/>
              </a:lnSpc>
              <a:spcBef>
                <a:spcPts val="0"/>
              </a:spcBef>
              <a:spcAft>
                <a:spcPts val="0"/>
              </a:spcAft>
              <a:buClr>
                <a:srgbClr val="6F6F6F"/>
              </a:buClr>
              <a:buSzPct val="100000"/>
              <a:buFont typeface="Arial"/>
              <a:buChar char="–"/>
            </a:pPr>
            <a:r>
              <a:rPr lang="en-US"/>
              <a:t>for chess, the locations of the pieces on the board constitute the map</a:t>
            </a:r>
          </a:p>
          <a:p>
            <a:pPr lvl="0" marR="0" rtl="0" algn="l">
              <a:lnSpc>
                <a:spcPct val="90000"/>
              </a:lnSpc>
              <a:spcBef>
                <a:spcPts val="0"/>
              </a:spcBef>
              <a:spcAft>
                <a:spcPts val="0"/>
              </a:spcAft>
              <a:buClr>
                <a:srgbClr val="6F6F6F"/>
              </a:buClr>
              <a:buSzPct val="100000"/>
              <a:buFont typeface="Arial"/>
              <a:buChar char="–"/>
            </a:pPr>
            <a:r>
              <a:rPr lang="en-US"/>
              <a:t>Maps alone are insufficient for planning; robots must also know about the rules of their environment</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Navigation Maps</a:t>
            </a:r>
            <a:br>
              <a:rPr b="0" i="0" lang="en-US" sz="3000" u="none" cap="none" strike="noStrike">
                <a:solidFill>
                  <a:srgbClr val="333333"/>
                </a:solidFill>
                <a:latin typeface="Arial"/>
                <a:ea typeface="Arial"/>
                <a:cs typeface="Arial"/>
                <a:sym typeface="Arial"/>
              </a:rPr>
            </a:br>
          </a:p>
        </p:txBody>
      </p:sp>
      <p:sp>
        <p:nvSpPr>
          <p:cNvPr id="115" name="Shape 115"/>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Maps for navigation should show where the navigable regions are</a:t>
            </a:r>
          </a:p>
          <a:p>
            <a:pPr indent="-284162" lvl="0" marL="284162" marR="0" rtl="0" algn="l">
              <a:lnSpc>
                <a:spcPct val="90000"/>
              </a:lnSpc>
              <a:spcBef>
                <a:spcPts val="0"/>
              </a:spcBef>
              <a:spcAft>
                <a:spcPts val="0"/>
              </a:spcAft>
              <a:buClr>
                <a:srgbClr val="6F6F6F"/>
              </a:buClr>
              <a:buSzPct val="100000"/>
              <a:buFont typeface="Arial"/>
              <a:buChar char="–"/>
            </a:pPr>
            <a:r>
              <a:rPr lang="en-US"/>
              <a:t>Navigation maps may also show the conditions of the areas</a:t>
            </a:r>
          </a:p>
          <a:p>
            <a:pPr indent="-284162" lvl="0" marL="284162" marR="0" rtl="0" algn="l">
              <a:lnSpc>
                <a:spcPct val="90000"/>
              </a:lnSpc>
              <a:spcBef>
                <a:spcPts val="0"/>
              </a:spcBef>
              <a:spcAft>
                <a:spcPts val="0"/>
              </a:spcAft>
              <a:buClr>
                <a:srgbClr val="6F6F6F"/>
              </a:buClr>
              <a:buSzPct val="100000"/>
              <a:buFont typeface="Arial"/>
              <a:buChar char="–"/>
            </a:pPr>
            <a:r>
              <a:rPr lang="en-US"/>
              <a:t>If there are important items (like fuel stations or opponents), those may also be present in a map.</a:t>
            </a:r>
          </a:p>
        </p:txBody>
      </p:sp>
      <p:pic>
        <p:nvPicPr>
          <p:cNvPr id="116" name="Shape 116"/>
          <p:cNvPicPr preferRelativeResize="0"/>
          <p:nvPr/>
        </p:nvPicPr>
        <p:blipFill>
          <a:blip r:embed="rId3">
            <a:alphaModFix/>
          </a:blip>
          <a:stretch>
            <a:fillRect/>
          </a:stretch>
        </p:blipFill>
        <p:spPr>
          <a:xfrm>
            <a:off x="3055012" y="3680775"/>
            <a:ext cx="2119575" cy="2119575"/>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73661" y="36282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Obstacle Expansion/Inflation</a:t>
            </a:r>
            <a:br>
              <a:rPr b="0" i="0" lang="en-US" sz="3000" u="none" cap="none" strike="noStrike">
                <a:solidFill>
                  <a:srgbClr val="333333"/>
                </a:solidFill>
                <a:latin typeface="Arial"/>
                <a:ea typeface="Arial"/>
                <a:cs typeface="Arial"/>
                <a:sym typeface="Arial"/>
              </a:rPr>
            </a:br>
          </a:p>
        </p:txBody>
      </p:sp>
      <p:sp>
        <p:nvSpPr>
          <p:cNvPr id="123" name="Shape 123"/>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Often it is beneficial for robots to go wide around obstacles since maps can be wrong or the robot could slip</a:t>
            </a:r>
          </a:p>
          <a:p>
            <a:pPr indent="-284162" lvl="0" marL="284162" marR="0" rtl="0" algn="l">
              <a:lnSpc>
                <a:spcPct val="90000"/>
              </a:lnSpc>
              <a:spcBef>
                <a:spcPts val="0"/>
              </a:spcBef>
              <a:spcAft>
                <a:spcPts val="0"/>
              </a:spcAft>
              <a:buClr>
                <a:srgbClr val="6F6F6F"/>
              </a:buClr>
              <a:buSzPct val="100000"/>
              <a:buFont typeface="Arial"/>
              <a:buChar char="–"/>
            </a:pPr>
            <a:r>
              <a:rPr lang="en-US"/>
              <a:t>By artificially expanding the size of obstacles in the map, the robot will be forced to plan a path that is safe</a:t>
            </a:r>
          </a:p>
        </p:txBody>
      </p:sp>
      <p:pic>
        <p:nvPicPr>
          <p:cNvPr id="124" name="Shape 124"/>
          <p:cNvPicPr preferRelativeResize="0"/>
          <p:nvPr/>
        </p:nvPicPr>
        <p:blipFill>
          <a:blip r:embed="rId3">
            <a:alphaModFix/>
          </a:blip>
          <a:stretch>
            <a:fillRect/>
          </a:stretch>
        </p:blipFill>
        <p:spPr>
          <a:xfrm>
            <a:off x="3042312" y="3692224"/>
            <a:ext cx="2144975" cy="2144975"/>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73761" y="347471"/>
            <a:ext cx="7482000" cy="930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t/>
            </a:r>
            <a:endParaRPr/>
          </a:p>
          <a:p>
            <a:pPr indent="0" lvl="0" marL="0" marR="0" rtl="0" algn="l">
              <a:lnSpc>
                <a:spcPct val="90000"/>
              </a:lnSpc>
              <a:spcBef>
                <a:spcPts val="0"/>
              </a:spcBef>
              <a:spcAft>
                <a:spcPts val="0"/>
              </a:spcAft>
              <a:buSzPct val="25000"/>
              <a:buNone/>
            </a:pPr>
            <a:r>
              <a:rPr lang="en-US"/>
              <a:t>Missing or Incorrect Information</a:t>
            </a:r>
            <a:br>
              <a:rPr b="0" i="0" lang="en-US" sz="3000" u="none" cap="none" strike="noStrike">
                <a:solidFill>
                  <a:srgbClr val="333333"/>
                </a:solidFill>
                <a:latin typeface="Arial"/>
                <a:ea typeface="Arial"/>
                <a:cs typeface="Arial"/>
                <a:sym typeface="Arial"/>
              </a:rPr>
            </a:br>
          </a:p>
        </p:txBody>
      </p:sp>
      <p:sp>
        <p:nvSpPr>
          <p:cNvPr id="131" name="Shape 131"/>
          <p:cNvSpPr txBox="1"/>
          <p:nvPr>
            <p:ph idx="1" type="body"/>
          </p:nvPr>
        </p:nvSpPr>
        <p:spPr>
          <a:xfrm>
            <a:off x="383854" y="1948656"/>
            <a:ext cx="7461600" cy="3851700"/>
          </a:xfrm>
          <a:prstGeom prst="rect">
            <a:avLst/>
          </a:prstGeom>
          <a:noFill/>
          <a:ln>
            <a:noFill/>
          </a:ln>
        </p:spPr>
        <p:txBody>
          <a:bodyPr anchorCtr="0" anchor="t" bIns="45700" lIns="91425" rIns="91425" tIns="45700">
            <a:noAutofit/>
          </a:bodyPr>
          <a:lstStyle/>
          <a:p>
            <a:pPr indent="-284162" lvl="0" marL="284162" marR="0" rtl="0" algn="l">
              <a:lnSpc>
                <a:spcPct val="90000"/>
              </a:lnSpc>
              <a:spcBef>
                <a:spcPts val="0"/>
              </a:spcBef>
              <a:spcAft>
                <a:spcPts val="0"/>
              </a:spcAft>
              <a:buClr>
                <a:srgbClr val="6F6F6F"/>
              </a:buClr>
              <a:buSzPct val="100000"/>
              <a:buFont typeface="Arial"/>
              <a:buChar char="–"/>
            </a:pPr>
            <a:r>
              <a:rPr lang="en-US"/>
              <a:t>Rarely will a map be a perfect representation of the environment</a:t>
            </a:r>
          </a:p>
          <a:p>
            <a:pPr indent="-284162" lvl="0" marL="284162" marR="0" rtl="0" algn="l">
              <a:lnSpc>
                <a:spcPct val="90000"/>
              </a:lnSpc>
              <a:spcBef>
                <a:spcPts val="0"/>
              </a:spcBef>
              <a:spcAft>
                <a:spcPts val="0"/>
              </a:spcAft>
              <a:buClr>
                <a:srgbClr val="6F6F6F"/>
              </a:buClr>
              <a:buSzPct val="100000"/>
              <a:buFont typeface="Arial"/>
              <a:buChar char="–"/>
            </a:pPr>
            <a:r>
              <a:rPr lang="en-US"/>
              <a:t>Maps may be incorrect or not up-to-date</a:t>
            </a:r>
          </a:p>
          <a:p>
            <a:pPr indent="-284162" lvl="0" marL="284162" marR="0" rtl="0" algn="l">
              <a:lnSpc>
                <a:spcPct val="90000"/>
              </a:lnSpc>
              <a:spcBef>
                <a:spcPts val="0"/>
              </a:spcBef>
              <a:spcAft>
                <a:spcPts val="0"/>
              </a:spcAft>
              <a:buClr>
                <a:srgbClr val="6F6F6F"/>
              </a:buClr>
              <a:buSzPct val="100000"/>
              <a:buFont typeface="Arial"/>
              <a:buChar char="–"/>
            </a:pPr>
            <a:r>
              <a:rPr lang="en-US"/>
              <a:t>Maps may also have portions that are unknown</a:t>
            </a:r>
          </a:p>
        </p:txBody>
      </p:sp>
      <p:pic>
        <p:nvPicPr>
          <p:cNvPr id="132" name="Shape 132"/>
          <p:cNvPicPr preferRelativeResize="0"/>
          <p:nvPr/>
        </p:nvPicPr>
        <p:blipFill>
          <a:blip r:embed="rId3">
            <a:alphaModFix/>
          </a:blip>
          <a:stretch>
            <a:fillRect/>
          </a:stretch>
        </p:blipFill>
        <p:spPr>
          <a:xfrm>
            <a:off x="3042312" y="3692224"/>
            <a:ext cx="2144975" cy="2144975"/>
          </a:xfrm>
          <a:prstGeom prst="rect">
            <a:avLst/>
          </a:prstGeom>
          <a:noFill/>
          <a:ln>
            <a:noFill/>
          </a:ln>
        </p:spPr>
      </p:pic>
      <p:sp>
        <p:nvSpPr>
          <p:cNvPr id="133" name="Shape 133"/>
          <p:cNvSpPr/>
          <p:nvPr/>
        </p:nvSpPr>
        <p:spPr>
          <a:xfrm>
            <a:off x="2911075" y="4449500"/>
            <a:ext cx="2570200" cy="1483175"/>
          </a:xfrm>
          <a:custGeom>
            <a:pathLst>
              <a:path extrusionOk="0" h="59327" w="102808">
                <a:moveTo>
                  <a:pt x="0" y="57853"/>
                </a:moveTo>
                <a:lnTo>
                  <a:pt x="737" y="9581"/>
                </a:lnTo>
                <a:lnTo>
                  <a:pt x="27636" y="12161"/>
                </a:lnTo>
                <a:lnTo>
                  <a:pt x="50483" y="0"/>
                </a:lnTo>
                <a:lnTo>
                  <a:pt x="92122" y="0"/>
                </a:lnTo>
                <a:lnTo>
                  <a:pt x="102808" y="59327"/>
                </a:lnTo>
                <a:close/>
              </a:path>
            </a:pathLst>
          </a:custGeom>
          <a:solidFill>
            <a:srgbClr val="FFFFFF"/>
          </a:solidFill>
          <a:ln cap="flat" cmpd="sng" w="9525">
            <a:solidFill>
              <a:srgbClr val="FFFFFF"/>
            </a:solidFill>
            <a:prstDash val="solid"/>
            <a:round/>
            <a:headEnd len="lg" w="lg" type="none"/>
            <a:tailEnd len="lg" w="lg" type="none"/>
          </a:ln>
        </p:spPr>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1_Title &amp; Bullet ">
  <a:themeElements>
    <a:clrScheme name="NVIDIA + Cal Poly">
      <a:dk1>
        <a:srgbClr val="6F6F6F"/>
      </a:dk1>
      <a:lt1>
        <a:srgbClr val="FFFFFF"/>
      </a:lt1>
      <a:dk2>
        <a:srgbClr val="000000"/>
      </a:dk2>
      <a:lt2>
        <a:srgbClr val="333333"/>
      </a:lt2>
      <a:accent1>
        <a:srgbClr val="76B900"/>
      </a:accent1>
      <a:accent2>
        <a:srgbClr val="08552B"/>
      </a:accent2>
      <a:accent3>
        <a:srgbClr val="007A43"/>
      </a:accent3>
      <a:accent4>
        <a:srgbClr val="006A9A"/>
      </a:accent4>
      <a:accent5>
        <a:srgbClr val="FA6300"/>
      </a:accent5>
      <a:accent6>
        <a:srgbClr val="006A9A"/>
      </a:accent6>
      <a:hlink>
        <a:srgbClr val="76B900"/>
      </a:hlink>
      <a:folHlink>
        <a:srgbClr val="0048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